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11F55-1D07-487D-8D0A-1F3AD9151BD1}" type="datetimeFigureOut">
              <a:rPr lang="el-GR" smtClean="0"/>
              <a:pPr/>
              <a:t>20/11/2014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B64FB7-6B42-430B-B197-21B1F7F4FD4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Με αυτήν την έρευνα διαπιστώνουμε για άλλη μία φορά ότι τα τεχνολογικά ανεπτυγμένες κούκλες εντυπωσίαζαν και μάλλον θα συνεχίζουν να εντυπωσιάζουν στο μέλλον τους ανθρώπους.</a:t>
            </a:r>
            <a:endParaRPr lang="el-GR" sz="1200" kern="1200" dirty="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64B64FB7-6B42-430B-B197-21B1F7F4FD4F}" type="slidenum">
              <a:rPr lang="el-GR" smtClean="0"/>
              <a:pPr/>
              <a:t>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pPr/>
              <a:t>20/11/2014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pPr/>
              <a:t>20/11/2014</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208912" cy="165618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l-GR" sz="2000" b="1" i="1" u="sng" dirty="0" smtClean="0">
                <a:solidFill>
                  <a:schemeClr val="bg1"/>
                </a:solidFill>
                <a:effectLst>
                  <a:outerShdw blurRad="38100" dist="38100" dir="2700000" algn="tl">
                    <a:srgbClr val="000000">
                      <a:alpha val="43137"/>
                    </a:srgbClr>
                  </a:outerShdw>
                </a:effectLst>
              </a:rPr>
              <a:t>Σύμφωνα με τις πρόσφατες έρευνες που διεξήχθηκαν  κατά τον 20ο αιώνα, τα παιδιά που έπαιζαν συνήθως με κούκλες έπαιζαν μαζί </a:t>
            </a:r>
            <a:r>
              <a:rPr lang="el-GR" sz="2000" b="1" i="1" u="sng" dirty="0" smtClean="0">
                <a:solidFill>
                  <a:schemeClr val="bg1"/>
                </a:solidFill>
                <a:effectLst>
                  <a:outerShdw blurRad="38100" dist="38100" dir="2700000" algn="tl">
                    <a:srgbClr val="000000">
                      <a:alpha val="43137"/>
                    </a:srgbClr>
                  </a:outerShdw>
                </a:effectLst>
                <a:latin typeface="Arial" pitchFamily="34" charset="0"/>
                <a:cs typeface="Arial" pitchFamily="34" charset="0"/>
              </a:rPr>
              <a:t>τους</a:t>
            </a:r>
            <a:r>
              <a:rPr lang="el-GR" sz="2000" b="1" i="1" u="sng" dirty="0" smtClean="0">
                <a:solidFill>
                  <a:schemeClr val="bg1"/>
                </a:solidFill>
                <a:effectLst>
                  <a:outerShdw blurRad="38100" dist="38100" dir="2700000" algn="tl">
                    <a:srgbClr val="000000">
                      <a:alpha val="43137"/>
                    </a:srgbClr>
                  </a:outerShdw>
                </a:effectLst>
              </a:rPr>
              <a:t>: πολέμους, τους έδιναν διάφορους ρόλους της καθημερινής</a:t>
            </a:r>
            <a:r>
              <a:rPr lang="en-US" sz="2000" b="1" i="1" u="sng" dirty="0" smtClean="0">
                <a:solidFill>
                  <a:schemeClr val="bg1"/>
                </a:solidFill>
                <a:effectLst>
                  <a:outerShdw blurRad="38100" dist="38100" dir="2700000" algn="tl">
                    <a:srgbClr val="000000">
                      <a:alpha val="43137"/>
                    </a:srgbClr>
                  </a:outerShdw>
                </a:effectLst>
              </a:rPr>
              <a:t> </a:t>
            </a:r>
            <a:r>
              <a:rPr lang="el-GR" sz="2000" b="1" i="1" u="sng" dirty="0" smtClean="0">
                <a:solidFill>
                  <a:schemeClr val="bg1"/>
                </a:solidFill>
                <a:effectLst>
                  <a:outerShdw blurRad="38100" dist="38100" dir="2700000" algn="tl">
                    <a:srgbClr val="000000">
                      <a:alpha val="43137"/>
                    </a:srgbClr>
                  </a:outerShdw>
                </a:effectLst>
              </a:rPr>
              <a:t>ζωής και έπαιζαν σαν να ήταν πραγματικότητα.</a:t>
            </a:r>
            <a:endParaRPr lang="el-GR" sz="2000" b="1" i="1" u="sng" dirty="0">
              <a:solidFill>
                <a:schemeClr val="bg1"/>
              </a:solidFill>
              <a:effectLst>
                <a:outerShdw blurRad="38100" dist="38100" dir="2700000" algn="tl">
                  <a:srgbClr val="000000">
                    <a:alpha val="43137"/>
                  </a:srgbClr>
                </a:outerShdw>
              </a:effectLst>
            </a:endParaRPr>
          </a:p>
        </p:txBody>
      </p:sp>
      <p:pic>
        <p:nvPicPr>
          <p:cNvPr id="1026" name="Picture 2" descr="C:\Users\lampros\Desktop\images.jpg"/>
          <p:cNvPicPr>
            <a:picLocks noGrp="1" noChangeAspect="1" noChangeArrowheads="1"/>
          </p:cNvPicPr>
          <p:nvPr>
            <p:ph idx="1"/>
          </p:nvPr>
        </p:nvPicPr>
        <p:blipFill>
          <a:blip r:embed="rId2" cstate="print"/>
          <a:srcRect/>
          <a:stretch>
            <a:fillRect/>
          </a:stretch>
        </p:blipFill>
        <p:spPr bwMode="auto">
          <a:xfrm rot="21216646">
            <a:off x="565950" y="2618240"/>
            <a:ext cx="3729433" cy="3270883"/>
          </a:xfrm>
          <a:prstGeom prst="rect">
            <a:avLst/>
          </a:prstGeom>
          <a:noFill/>
        </p:spPr>
      </p:pic>
      <p:pic>
        <p:nvPicPr>
          <p:cNvPr id="1028" name="Picture 4" descr="https://encrypted-tbn2.gstatic.com/images?q=tbn:ANd9GcRWPqvPn__0uKqPTGjTbCE3OnOSVXsALt4szVn5axTwFxd19ITp"/>
          <p:cNvPicPr>
            <a:picLocks noChangeAspect="1" noChangeArrowheads="1"/>
          </p:cNvPicPr>
          <p:nvPr/>
        </p:nvPicPr>
        <p:blipFill>
          <a:blip r:embed="rId3" cstate="print"/>
          <a:srcRect/>
          <a:stretch>
            <a:fillRect/>
          </a:stretch>
        </p:blipFill>
        <p:spPr bwMode="auto">
          <a:xfrm rot="662101">
            <a:off x="4844495" y="2798884"/>
            <a:ext cx="3504957" cy="3185828"/>
          </a:xfrm>
          <a:prstGeom prst="rect">
            <a:avLst/>
          </a:prstGeo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8147248" cy="158417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l-GR" sz="2000" b="1" i="1" u="sng" dirty="0" smtClean="0">
                <a:solidFill>
                  <a:schemeClr val="bg1"/>
                </a:solidFill>
                <a:effectLst>
                  <a:outerShdw blurRad="38100" dist="38100" dir="2700000" algn="tl">
                    <a:srgbClr val="000000">
                      <a:alpha val="43137"/>
                    </a:srgbClr>
                  </a:outerShdw>
                </a:effectLst>
                <a:latin typeface="Arial" pitchFamily="34" charset="0"/>
                <a:cs typeface="Arial" pitchFamily="34" charset="0"/>
              </a:rPr>
              <a:t>Τις έκρυβαν σε διάφορα σημεία του σπιτιού και μετά τις έψαχναν. Τα </a:t>
            </a:r>
            <a:r>
              <a:rPr lang="el-GR" sz="2000" b="1" i="1" u="sng" dirty="0" smtClean="0">
                <a:solidFill>
                  <a:schemeClr val="bg1"/>
                </a:solidFill>
                <a:effectLst>
                  <a:outerShdw blurRad="38100" dist="38100" dir="2700000" algn="tl">
                    <a:srgbClr val="000000">
                      <a:alpha val="43137"/>
                    </a:srgbClr>
                  </a:outerShdw>
                </a:effectLst>
                <a:cs typeface="Arial" pitchFamily="34" charset="0"/>
              </a:rPr>
              <a:t>σχήματα</a:t>
            </a:r>
            <a:r>
              <a:rPr lang="el-GR" sz="2000" b="1" i="1" u="sng"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των κοριτσίστικων κούκλων τους, ήταν συνήθως ξανθιές, καστανές, ψηλές και λεπτοκαμωμένες. Ενώ οι άλλες, των αγοριών, είχαν μέγεθος μικρού μωρού.</a:t>
            </a:r>
            <a:endParaRPr lang="el-GR" sz="2000" b="1" i="1" u="sng"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21505" name="Picture 1" descr="C:\Users\lampros\Desktop\imagesλ.jpg"/>
          <p:cNvPicPr>
            <a:picLocks noGrp="1" noChangeAspect="1" noChangeArrowheads="1"/>
          </p:cNvPicPr>
          <p:nvPr>
            <p:ph idx="1"/>
          </p:nvPr>
        </p:nvPicPr>
        <p:blipFill>
          <a:blip r:embed="rId2" cstate="print"/>
          <a:srcRect/>
          <a:stretch>
            <a:fillRect/>
          </a:stretch>
        </p:blipFill>
        <p:spPr bwMode="auto">
          <a:xfrm rot="497050">
            <a:off x="4570516" y="2420888"/>
            <a:ext cx="3620588" cy="2711946"/>
          </a:xfrm>
          <a:prstGeom prst="rect">
            <a:avLst/>
          </a:prstGeom>
          <a:noFill/>
        </p:spPr>
      </p:pic>
      <p:pic>
        <p:nvPicPr>
          <p:cNvPr id="21507" name="Picture 3" descr="https://encrypted-tbn1.gstatic.com/images?q=tbn:ANd9GcQuQBCinjhfRdIMIlxgXpks1WxrtuZJku_Qet-Cvcc18V4qxTfMjg"/>
          <p:cNvPicPr>
            <a:picLocks noChangeAspect="1" noChangeArrowheads="1"/>
          </p:cNvPicPr>
          <p:nvPr/>
        </p:nvPicPr>
        <p:blipFill>
          <a:blip r:embed="rId3" cstate="print"/>
          <a:srcRect/>
          <a:stretch>
            <a:fillRect/>
          </a:stretch>
        </p:blipFill>
        <p:spPr bwMode="auto">
          <a:xfrm rot="21103686">
            <a:off x="755575" y="2204864"/>
            <a:ext cx="2656897" cy="3547095"/>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539552" y="260648"/>
            <a:ext cx="8147248" cy="18002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l-GR" sz="2800" b="1" i="1" u="sng" dirty="0" smtClean="0">
                <a:solidFill>
                  <a:schemeClr val="bg1"/>
                </a:solidFill>
                <a:effectLst>
                  <a:outerShdw blurRad="38100" dist="38100" dir="2700000" algn="tl">
                    <a:srgbClr val="000000">
                      <a:alpha val="43137"/>
                    </a:srgbClr>
                  </a:outerShdw>
                </a:effectLst>
              </a:rPr>
              <a:t>Τα χρώματα τους ήταν κυρίως έντονα, ροζ, μπεζ, όμως κάποιες τις έβαφαν ότι χρώμα ήθελαν. </a:t>
            </a:r>
            <a:endParaRPr lang="el-GR" sz="2800" b="1" i="1" u="sng" dirty="0">
              <a:solidFill>
                <a:schemeClr val="bg1"/>
              </a:solidFill>
              <a:effectLst>
                <a:outerShdw blurRad="38100" dist="38100" dir="2700000" algn="tl">
                  <a:srgbClr val="000000">
                    <a:alpha val="43137"/>
                  </a:srgbClr>
                </a:outerShdw>
              </a:effectLst>
            </a:endParaRPr>
          </a:p>
        </p:txBody>
      </p:sp>
      <p:pic>
        <p:nvPicPr>
          <p:cNvPr id="20481" name="Picture 1" descr="C:\Users\lampros\Desktop\imagesμ.jpg"/>
          <p:cNvPicPr>
            <a:picLocks noGrp="1" noChangeAspect="1" noChangeArrowheads="1"/>
          </p:cNvPicPr>
          <p:nvPr>
            <p:ph idx="1"/>
          </p:nvPr>
        </p:nvPicPr>
        <p:blipFill>
          <a:blip r:embed="rId2" cstate="print"/>
          <a:srcRect/>
          <a:stretch>
            <a:fillRect/>
          </a:stretch>
        </p:blipFill>
        <p:spPr bwMode="auto">
          <a:xfrm>
            <a:off x="1979712" y="2564904"/>
            <a:ext cx="4752528" cy="355980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755576" y="2276872"/>
            <a:ext cx="7470648" cy="194421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l-GR" sz="3600" b="1" i="1" u="sng" dirty="0" smtClean="0">
                <a:solidFill>
                  <a:schemeClr val="bg1"/>
                </a:solidFill>
                <a:effectLst>
                  <a:outerShdw blurRad="38100" dist="38100" dir="2700000" algn="tl">
                    <a:srgbClr val="000000">
                      <a:alpha val="43137"/>
                    </a:srgbClr>
                  </a:outerShdw>
                </a:effectLst>
              </a:rPr>
              <a:t>Η μέγιστη ηλικία κατά την οποία τα παιδιά έπαιζαν με κούκλες ήταν αυτή των 15 ετών.</a:t>
            </a:r>
            <a:endParaRPr lang="el-GR" sz="3600" b="1" i="1" u="sng" dirty="0">
              <a:solidFill>
                <a:schemeClr val="bg1"/>
              </a:solidFill>
              <a:effectLst>
                <a:outerShdw blurRad="38100" dist="38100" dir="2700000" algn="tl">
                  <a:srgbClr val="000000">
                    <a:alpha val="43137"/>
                  </a:srgbClr>
                </a:outerShdw>
              </a:effectLst>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683568" y="188640"/>
            <a:ext cx="7776864" cy="2088232"/>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l-GR" sz="2000" b="1" i="1" u="sng" dirty="0" smtClean="0">
                <a:solidFill>
                  <a:schemeClr val="bg1"/>
                </a:solidFill>
                <a:effectLst>
                  <a:outerShdw blurRad="38100" dist="38100" dir="2700000" algn="tl">
                    <a:srgbClr val="000000">
                      <a:alpha val="43137"/>
                    </a:srgbClr>
                  </a:outerShdw>
                </a:effectLst>
                <a:latin typeface="+mn-lt"/>
              </a:rPr>
              <a:t>Τα πρόσωπα  με τα οποία έπαιζαν τα παιδιά ήταν τα ξαδέλφια, τα αδέλφια, τα γύρω παιδιά της γειτονιάς και βέβαια οι φίλοι. Τον 20</a:t>
            </a:r>
            <a:r>
              <a:rPr lang="el-GR" sz="2000" b="1" i="1" u="sng" baseline="30000" dirty="0" smtClean="0">
                <a:solidFill>
                  <a:schemeClr val="bg1"/>
                </a:solidFill>
                <a:effectLst>
                  <a:outerShdw blurRad="38100" dist="38100" dir="2700000" algn="tl">
                    <a:srgbClr val="000000">
                      <a:alpha val="43137"/>
                    </a:srgbClr>
                  </a:outerShdw>
                </a:effectLst>
                <a:latin typeface="+mn-lt"/>
              </a:rPr>
              <a:t>ο</a:t>
            </a:r>
            <a:r>
              <a:rPr lang="el-GR" sz="2000" b="1" i="1" u="sng" dirty="0" smtClean="0">
                <a:solidFill>
                  <a:schemeClr val="bg1"/>
                </a:solidFill>
                <a:effectLst>
                  <a:outerShdw blurRad="38100" dist="38100" dir="2700000" algn="tl">
                    <a:srgbClr val="000000">
                      <a:alpha val="43137"/>
                    </a:srgbClr>
                  </a:outerShdw>
                </a:effectLst>
                <a:latin typeface="+mn-lt"/>
              </a:rPr>
              <a:t> αιώνα οι πιο ‘’μοδάτες’’ κούκλες ήταν τα </a:t>
            </a:r>
            <a:r>
              <a:rPr lang="en-US" sz="2000" b="1" i="1" u="sng" dirty="0" err="1" smtClean="0">
                <a:solidFill>
                  <a:schemeClr val="bg1"/>
                </a:solidFill>
                <a:effectLst>
                  <a:outerShdw blurRad="38100" dist="38100" dir="2700000" algn="tl">
                    <a:srgbClr val="000000">
                      <a:alpha val="43137"/>
                    </a:srgbClr>
                  </a:outerShdw>
                </a:effectLst>
                <a:latin typeface="+mn-lt"/>
              </a:rPr>
              <a:t>playmobil</a:t>
            </a:r>
            <a:r>
              <a:rPr lang="el-GR" sz="2000" b="1" i="1" u="sng" dirty="0" smtClean="0">
                <a:solidFill>
                  <a:schemeClr val="bg1"/>
                </a:solidFill>
                <a:effectLst>
                  <a:outerShdw blurRad="38100" dist="38100" dir="2700000" algn="tl">
                    <a:srgbClr val="000000">
                      <a:alpha val="43137"/>
                    </a:srgbClr>
                  </a:outerShdw>
                </a:effectLst>
                <a:latin typeface="+mn-lt"/>
              </a:rPr>
              <a:t>, </a:t>
            </a:r>
            <a:r>
              <a:rPr lang="en-US" sz="2000" b="1" i="1" u="sng" dirty="0" err="1" smtClean="0">
                <a:solidFill>
                  <a:schemeClr val="bg1"/>
                </a:solidFill>
                <a:effectLst>
                  <a:outerShdw blurRad="38100" dist="38100" dir="2700000" algn="tl">
                    <a:srgbClr val="000000">
                      <a:alpha val="43137"/>
                    </a:srgbClr>
                  </a:outerShdw>
                </a:effectLst>
                <a:latin typeface="+mn-lt"/>
              </a:rPr>
              <a:t>sobuteo</a:t>
            </a:r>
            <a:r>
              <a:rPr lang="el-GR" sz="2000" b="1" i="1" u="sng" dirty="0" smtClean="0">
                <a:solidFill>
                  <a:schemeClr val="bg1"/>
                </a:solidFill>
                <a:effectLst>
                  <a:outerShdw blurRad="38100" dist="38100" dir="2700000" algn="tl">
                    <a:srgbClr val="000000">
                      <a:alpha val="43137"/>
                    </a:srgbClr>
                  </a:outerShdw>
                </a:effectLst>
                <a:latin typeface="+mn-lt"/>
              </a:rPr>
              <a:t>, στρατιωτάκια, ποδοσφαιριστές σε οβάλ βάση επίσης ήταν και αυτές που μιλούσαν (μωρά, </a:t>
            </a:r>
            <a:r>
              <a:rPr lang="en-US" sz="2000" b="1" i="1" u="sng" dirty="0" smtClean="0">
                <a:solidFill>
                  <a:schemeClr val="bg1"/>
                </a:solidFill>
                <a:effectLst>
                  <a:outerShdw blurRad="38100" dist="38100" dir="2700000" algn="tl">
                    <a:srgbClr val="000000">
                      <a:alpha val="43137"/>
                    </a:srgbClr>
                  </a:outerShdw>
                </a:effectLst>
                <a:latin typeface="+mn-lt"/>
              </a:rPr>
              <a:t>Barbie</a:t>
            </a:r>
            <a:r>
              <a:rPr lang="el-GR" sz="2000" dirty="0" smtClean="0">
                <a:solidFill>
                  <a:schemeClr val="bg1"/>
                </a:solidFill>
                <a:effectLst>
                  <a:outerShdw blurRad="38100" dist="38100" dir="2700000" algn="tl">
                    <a:srgbClr val="000000">
                      <a:alpha val="43137"/>
                    </a:srgbClr>
                  </a:outerShdw>
                </a:effectLst>
                <a:latin typeface="+mn-lt"/>
              </a:rPr>
              <a:t>)</a:t>
            </a:r>
            <a:r>
              <a:rPr lang="el-GR" sz="2000" b="1" i="1" u="sng" dirty="0" smtClean="0">
                <a:solidFill>
                  <a:schemeClr val="bg1"/>
                </a:solidFill>
                <a:effectLst>
                  <a:outerShdw blurRad="38100" dist="38100" dir="2700000" algn="tl">
                    <a:srgbClr val="000000">
                      <a:alpha val="43137"/>
                    </a:srgbClr>
                  </a:outerShdw>
                </a:effectLst>
                <a:latin typeface="+mn-lt"/>
              </a:rPr>
              <a:t>.</a:t>
            </a:r>
            <a:r>
              <a:rPr lang="el-GR" sz="2000" dirty="0" smtClean="0"/>
              <a:t> </a:t>
            </a:r>
            <a:r>
              <a:rPr lang="el-GR" sz="2000" b="1" i="1" u="sng" dirty="0" smtClean="0">
                <a:effectLst>
                  <a:outerShdw blurRad="38100" dist="38100" dir="2700000" algn="tl">
                    <a:srgbClr val="000000">
                      <a:alpha val="43137"/>
                    </a:srgbClr>
                  </a:outerShdw>
                </a:effectLst>
              </a:rPr>
              <a:t>Ακόμα οι πιο επιθυμητές για τα κορίτσια ήταν οι ηλεκτρονικές κούκλες και η </a:t>
            </a:r>
            <a:r>
              <a:rPr lang="en-US" sz="2000" b="1" i="1" u="sng" dirty="0" err="1" smtClean="0">
                <a:effectLst>
                  <a:outerShdw blurRad="38100" dist="38100" dir="2700000" algn="tl">
                    <a:srgbClr val="000000">
                      <a:alpha val="43137"/>
                    </a:srgbClr>
                  </a:outerShdw>
                </a:effectLst>
              </a:rPr>
              <a:t>Bibi</a:t>
            </a:r>
            <a:r>
              <a:rPr lang="el-GR" sz="2000" b="1" i="1" u="sng" dirty="0" smtClean="0">
                <a:effectLst>
                  <a:outerShdw blurRad="38100" dist="38100" dir="2700000" algn="tl">
                    <a:srgbClr val="000000">
                      <a:alpha val="43137"/>
                    </a:srgbClr>
                  </a:outerShdw>
                </a:effectLst>
              </a:rPr>
              <a:t>-</a:t>
            </a:r>
            <a:r>
              <a:rPr lang="en-US" sz="2000" b="1" i="1" u="sng" dirty="0" err="1" smtClean="0">
                <a:effectLst>
                  <a:outerShdw blurRad="38100" dist="38100" dir="2700000" algn="tl">
                    <a:srgbClr val="000000">
                      <a:alpha val="43137"/>
                    </a:srgbClr>
                  </a:outerShdw>
                </a:effectLst>
              </a:rPr>
              <a:t>bo</a:t>
            </a:r>
            <a:r>
              <a:rPr lang="en-US" sz="2000" b="1" i="1" u="sng" dirty="0" smtClean="0">
                <a:effectLst>
                  <a:outerShdw blurRad="38100" dist="38100" dir="2700000" algn="tl">
                    <a:srgbClr val="000000">
                      <a:alpha val="43137"/>
                    </a:srgbClr>
                  </a:outerShdw>
                </a:effectLst>
              </a:rPr>
              <a:t>  </a:t>
            </a:r>
            <a:r>
              <a:rPr lang="el-GR" sz="2000" b="1" i="1" u="sng" dirty="0" smtClean="0">
                <a:effectLst>
                  <a:outerShdw blurRad="38100" dist="38100" dir="2700000" algn="tl">
                    <a:srgbClr val="000000">
                      <a:alpha val="43137"/>
                    </a:srgbClr>
                  </a:outerShdw>
                </a:effectLst>
              </a:rPr>
              <a:t>του (</a:t>
            </a:r>
            <a:r>
              <a:rPr lang="en-US" sz="2000" b="1" i="1" u="sng" dirty="0" smtClean="0">
                <a:effectLst>
                  <a:outerShdw blurRad="38100" dist="38100" dir="2700000" algn="tl">
                    <a:srgbClr val="000000">
                      <a:alpha val="43137"/>
                    </a:srgbClr>
                  </a:outerShdw>
                </a:effectLst>
              </a:rPr>
              <a:t>El</a:t>
            </a:r>
            <a:r>
              <a:rPr lang="el-GR" sz="2000" b="1" i="1" u="sng" dirty="0" smtClean="0">
                <a:effectLst>
                  <a:outerShdw blurRad="38100" dist="38100" dir="2700000" algn="tl">
                    <a:srgbClr val="000000">
                      <a:alpha val="43137"/>
                    </a:srgbClr>
                  </a:outerShdw>
                </a:effectLst>
              </a:rPr>
              <a:t>-</a:t>
            </a:r>
            <a:r>
              <a:rPr lang="en-US" sz="2000" b="1" i="1" u="sng" dirty="0" smtClean="0">
                <a:effectLst>
                  <a:outerShdw blurRad="38100" dist="38100" dir="2700000" algn="tl">
                    <a:srgbClr val="000000">
                      <a:alpha val="43137"/>
                    </a:srgbClr>
                  </a:outerShdw>
                </a:effectLst>
              </a:rPr>
              <a:t>Greco</a:t>
            </a:r>
            <a:r>
              <a:rPr lang="el-GR" sz="2000" b="1" i="1" u="sng" dirty="0" smtClean="0">
                <a:effectLst>
                  <a:outerShdw blurRad="38100" dist="38100" dir="2700000" algn="tl">
                    <a:srgbClr val="000000">
                      <a:alpha val="43137"/>
                    </a:srgbClr>
                  </a:outerShdw>
                </a:effectLst>
              </a:rPr>
              <a:t>).</a:t>
            </a:r>
            <a:endParaRPr lang="el-GR" sz="2000" b="1" i="1" u="sng" dirty="0">
              <a:solidFill>
                <a:schemeClr val="bg1"/>
              </a:solidFill>
              <a:effectLst>
                <a:outerShdw blurRad="38100" dist="38100" dir="2700000" algn="tl">
                  <a:srgbClr val="000000">
                    <a:alpha val="43137"/>
                  </a:srgbClr>
                </a:outerShdw>
              </a:effectLst>
              <a:latin typeface="+mn-lt"/>
            </a:endParaRPr>
          </a:p>
        </p:txBody>
      </p:sp>
      <p:pic>
        <p:nvPicPr>
          <p:cNvPr id="19457" name="Picture 1" descr="C:\Users\lampros\Desktop\images1.jpg"/>
          <p:cNvPicPr>
            <a:picLocks noGrp="1" noChangeAspect="1" noChangeArrowheads="1"/>
          </p:cNvPicPr>
          <p:nvPr>
            <p:ph idx="1"/>
          </p:nvPr>
        </p:nvPicPr>
        <p:blipFill>
          <a:blip r:embed="rId2" cstate="print"/>
          <a:srcRect/>
          <a:stretch>
            <a:fillRect/>
          </a:stretch>
        </p:blipFill>
        <p:spPr bwMode="auto">
          <a:xfrm rot="286655">
            <a:off x="323527" y="2708920"/>
            <a:ext cx="2830279" cy="3312368"/>
          </a:xfrm>
          <a:prstGeom prst="rect">
            <a:avLst/>
          </a:prstGeom>
          <a:noFill/>
        </p:spPr>
      </p:pic>
      <p:pic>
        <p:nvPicPr>
          <p:cNvPr id="19458" name="Picture 2" descr="C:\Users\lampros\Desktop\images7.jpg"/>
          <p:cNvPicPr>
            <a:picLocks noChangeAspect="1" noChangeArrowheads="1"/>
          </p:cNvPicPr>
          <p:nvPr/>
        </p:nvPicPr>
        <p:blipFill>
          <a:blip r:embed="rId3" cstate="print"/>
          <a:srcRect/>
          <a:stretch>
            <a:fillRect/>
          </a:stretch>
        </p:blipFill>
        <p:spPr bwMode="auto">
          <a:xfrm>
            <a:off x="3419872" y="3284984"/>
            <a:ext cx="2771603" cy="3344580"/>
          </a:xfrm>
          <a:prstGeom prst="rect">
            <a:avLst/>
          </a:prstGeom>
          <a:noFill/>
        </p:spPr>
      </p:pic>
      <p:pic>
        <p:nvPicPr>
          <p:cNvPr id="19460" name="Picture 4" descr="https://encrypted-tbn2.gstatic.com/images?q=tbn:ANd9GcTRUYsMBcDZxExPOsBvNvJvK7G54LWU8SKbSKlzsCkQEu8WUN3Z"/>
          <p:cNvPicPr>
            <a:picLocks noChangeAspect="1" noChangeArrowheads="1"/>
          </p:cNvPicPr>
          <p:nvPr/>
        </p:nvPicPr>
        <p:blipFill>
          <a:blip r:embed="rId4" cstate="print"/>
          <a:srcRect/>
          <a:stretch>
            <a:fillRect/>
          </a:stretch>
        </p:blipFill>
        <p:spPr bwMode="auto">
          <a:xfrm>
            <a:off x="6431083" y="2564904"/>
            <a:ext cx="2712917" cy="2645507"/>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003232" cy="122413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l-GR" sz="2000" b="1" i="1" u="sng" dirty="0" smtClean="0">
                <a:effectLst>
                  <a:outerShdw blurRad="38100" dist="38100" dir="2700000" algn="tl">
                    <a:srgbClr val="000000">
                      <a:alpha val="43137"/>
                    </a:srgbClr>
                  </a:outerShdw>
                </a:effectLst>
                <a:latin typeface="+mn-lt"/>
              </a:rPr>
              <a:t>Τα παιδιά συνήθως έπαιζαν στο σπίτι, στην αυλή, στους δρόμους, στο σχολείο και στις αλάνες.</a:t>
            </a:r>
            <a:endParaRPr lang="el-GR" sz="2000" b="1" i="1" u="sng" dirty="0">
              <a:effectLst>
                <a:outerShdw blurRad="38100" dist="38100" dir="2700000" algn="tl">
                  <a:srgbClr val="000000">
                    <a:alpha val="43137"/>
                  </a:srgbClr>
                </a:outerShdw>
              </a:effectLst>
              <a:latin typeface="+mn-lt"/>
            </a:endParaRPr>
          </a:p>
        </p:txBody>
      </p:sp>
      <p:pic>
        <p:nvPicPr>
          <p:cNvPr id="6145" name="Picture 1" descr="C:\Users\lampros\Desktop\imagesβολ.jpg"/>
          <p:cNvPicPr>
            <a:picLocks noGrp="1" noChangeAspect="1" noChangeArrowheads="1"/>
          </p:cNvPicPr>
          <p:nvPr>
            <p:ph idx="1"/>
          </p:nvPr>
        </p:nvPicPr>
        <p:blipFill>
          <a:blip r:embed="rId3" cstate="print"/>
          <a:srcRect/>
          <a:stretch>
            <a:fillRect/>
          </a:stretch>
        </p:blipFill>
        <p:spPr bwMode="auto">
          <a:xfrm>
            <a:off x="251520" y="1701332"/>
            <a:ext cx="3384376" cy="2252148"/>
          </a:xfrm>
          <a:prstGeom prst="rect">
            <a:avLst/>
          </a:prstGeom>
          <a:noFill/>
        </p:spPr>
      </p:pic>
      <p:pic>
        <p:nvPicPr>
          <p:cNvPr id="6147" name="Picture 3" descr="https://encrypted-tbn2.gstatic.com/images?q=tbn:ANd9GcTYzUSJbWBCgg2d9YQXOW6o3l59fMy1-H8rNsIn4ZINH7a2UyDbYw"/>
          <p:cNvPicPr>
            <a:picLocks noChangeAspect="1" noChangeArrowheads="1"/>
          </p:cNvPicPr>
          <p:nvPr/>
        </p:nvPicPr>
        <p:blipFill>
          <a:blip r:embed="rId4" cstate="print"/>
          <a:srcRect/>
          <a:stretch>
            <a:fillRect/>
          </a:stretch>
        </p:blipFill>
        <p:spPr bwMode="auto">
          <a:xfrm>
            <a:off x="5292080" y="1700808"/>
            <a:ext cx="3435846" cy="2201487"/>
          </a:xfrm>
          <a:prstGeom prst="rect">
            <a:avLst/>
          </a:prstGeom>
          <a:noFill/>
        </p:spPr>
      </p:pic>
      <p:pic>
        <p:nvPicPr>
          <p:cNvPr id="6151" name="Picture 7" descr="https://encrypted-tbn0.gstatic.com/images?q=tbn:ANd9GcT-qz39wMf_HbIODm8q8UylzrQXvUTo-_MdoEBfPMoxbNxCQa1z"/>
          <p:cNvPicPr>
            <a:picLocks noChangeAspect="1" noChangeArrowheads="1"/>
          </p:cNvPicPr>
          <p:nvPr/>
        </p:nvPicPr>
        <p:blipFill>
          <a:blip r:embed="rId5" cstate="print"/>
          <a:srcRect/>
          <a:stretch>
            <a:fillRect/>
          </a:stretch>
        </p:blipFill>
        <p:spPr bwMode="auto">
          <a:xfrm>
            <a:off x="2411760" y="4149080"/>
            <a:ext cx="3298294" cy="2395340"/>
          </a:xfrm>
          <a:prstGeom prst="rect">
            <a:avLst/>
          </a:prstGeom>
          <a:noFill/>
        </p:spPr>
      </p:pic>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075240" cy="1368152"/>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l-GR" sz="2000" b="1" i="1" u="sng" dirty="0" smtClean="0">
                <a:effectLst>
                  <a:outerShdw blurRad="38100" dist="38100" dir="2700000" algn="tl">
                    <a:srgbClr val="000000">
                      <a:alpha val="43137"/>
                    </a:srgbClr>
                  </a:outerShdw>
                </a:effectLst>
                <a:latin typeface="+mn-lt"/>
              </a:rPr>
              <a:t>Με αυτήν την έρευνα διαπιστώνουμε για άλλη μία φορά ότι τα τεχνολογικά ανεπτυγμένες κούκλες εντυπωσίαζαν και μάλλον θα συνεχίζουν να εντυπωσιάζουν στο μέλλον τους ανθρώπους.</a:t>
            </a:r>
            <a:br>
              <a:rPr lang="el-GR" sz="2000" b="1" i="1" u="sng" dirty="0" smtClean="0">
                <a:effectLst>
                  <a:outerShdw blurRad="38100" dist="38100" dir="2700000" algn="tl">
                    <a:srgbClr val="000000">
                      <a:alpha val="43137"/>
                    </a:srgbClr>
                  </a:outerShdw>
                </a:effectLst>
                <a:latin typeface="+mn-lt"/>
              </a:rPr>
            </a:br>
            <a:endParaRPr lang="el-GR" sz="2000" b="1" i="1" u="sng" dirty="0">
              <a:effectLst>
                <a:outerShdw blurRad="38100" dist="38100" dir="2700000" algn="tl">
                  <a:srgbClr val="000000">
                    <a:alpha val="43137"/>
                  </a:srgbClr>
                </a:outerShdw>
              </a:effectLst>
              <a:latin typeface="+mn-lt"/>
            </a:endParaRPr>
          </a:p>
        </p:txBody>
      </p:sp>
      <p:pic>
        <p:nvPicPr>
          <p:cNvPr id="3073" name="Picture 1" descr="C:\Users\lampros\Desktop\images τελ.jpg"/>
          <p:cNvPicPr>
            <a:picLocks noGrp="1" noChangeAspect="1" noChangeArrowheads="1"/>
          </p:cNvPicPr>
          <p:nvPr>
            <p:ph idx="1"/>
          </p:nvPr>
        </p:nvPicPr>
        <p:blipFill>
          <a:blip r:embed="rId2" cstate="print"/>
          <a:srcRect/>
          <a:stretch>
            <a:fillRect/>
          </a:stretch>
        </p:blipFill>
        <p:spPr bwMode="auto">
          <a:xfrm>
            <a:off x="539552" y="1916832"/>
            <a:ext cx="2352675" cy="1943100"/>
          </a:xfrm>
          <a:prstGeom prst="rect">
            <a:avLst/>
          </a:prstGeom>
          <a:noFill/>
        </p:spPr>
      </p:pic>
      <p:pic>
        <p:nvPicPr>
          <p:cNvPr id="3074" name="Picture 2" descr="C:\Users\lampros\Desktop\images κμ.jpg"/>
          <p:cNvPicPr>
            <a:picLocks noChangeAspect="1" noChangeArrowheads="1"/>
          </p:cNvPicPr>
          <p:nvPr/>
        </p:nvPicPr>
        <p:blipFill>
          <a:blip r:embed="rId3" cstate="print"/>
          <a:srcRect/>
          <a:stretch>
            <a:fillRect/>
          </a:stretch>
        </p:blipFill>
        <p:spPr bwMode="auto">
          <a:xfrm>
            <a:off x="539552" y="4221088"/>
            <a:ext cx="2466975" cy="2063874"/>
          </a:xfrm>
          <a:prstGeom prst="rect">
            <a:avLst/>
          </a:prstGeom>
          <a:noFill/>
        </p:spPr>
      </p:pic>
      <p:pic>
        <p:nvPicPr>
          <p:cNvPr id="3075" name="Picture 3" descr="C:\Users\lampros\Desktop\images νερ.jpg"/>
          <p:cNvPicPr>
            <a:picLocks noChangeAspect="1" noChangeArrowheads="1"/>
          </p:cNvPicPr>
          <p:nvPr/>
        </p:nvPicPr>
        <p:blipFill>
          <a:blip r:embed="rId4" cstate="print"/>
          <a:srcRect/>
          <a:stretch>
            <a:fillRect/>
          </a:stretch>
        </p:blipFill>
        <p:spPr bwMode="auto">
          <a:xfrm>
            <a:off x="3347864" y="1988840"/>
            <a:ext cx="2466975" cy="1847850"/>
          </a:xfrm>
          <a:prstGeom prst="rect">
            <a:avLst/>
          </a:prstGeom>
          <a:noFill/>
        </p:spPr>
      </p:pic>
      <p:pic>
        <p:nvPicPr>
          <p:cNvPr id="3076" name="Picture 4" descr="C:\Users\lampros\Desktop\images βαρ.jpg"/>
          <p:cNvPicPr>
            <a:picLocks noChangeAspect="1" noChangeArrowheads="1"/>
          </p:cNvPicPr>
          <p:nvPr/>
        </p:nvPicPr>
        <p:blipFill>
          <a:blip r:embed="rId5" cstate="print"/>
          <a:srcRect/>
          <a:stretch>
            <a:fillRect/>
          </a:stretch>
        </p:blipFill>
        <p:spPr bwMode="auto">
          <a:xfrm>
            <a:off x="3491880" y="4221088"/>
            <a:ext cx="2105025" cy="2088232"/>
          </a:xfrm>
          <a:prstGeom prst="rect">
            <a:avLst/>
          </a:prstGeom>
          <a:noFill/>
        </p:spPr>
      </p:pic>
      <p:pic>
        <p:nvPicPr>
          <p:cNvPr id="3077" name="Picture 5" descr="C:\Users\lampros\Desktop\images τρανσ.jpg"/>
          <p:cNvPicPr>
            <a:picLocks noChangeAspect="1" noChangeArrowheads="1"/>
          </p:cNvPicPr>
          <p:nvPr/>
        </p:nvPicPr>
        <p:blipFill>
          <a:blip r:embed="rId6" cstate="print"/>
          <a:srcRect/>
          <a:stretch>
            <a:fillRect/>
          </a:stretch>
        </p:blipFill>
        <p:spPr bwMode="auto">
          <a:xfrm>
            <a:off x="6084168" y="1988840"/>
            <a:ext cx="2466975" cy="1847850"/>
          </a:xfrm>
          <a:prstGeom prst="rect">
            <a:avLst/>
          </a:prstGeom>
          <a:noFill/>
        </p:spPr>
      </p:pic>
      <p:pic>
        <p:nvPicPr>
          <p:cNvPr id="3079" name="Picture 7" descr="https://encrypted-tbn0.gstatic.com/images?q=tbn:ANd9GcSEDqZLfu3i_9lFSdK1YexSBRHVF0lGOnuoDL7TLSTY7OvX88-7hQ"/>
          <p:cNvPicPr>
            <a:picLocks noChangeAspect="1" noChangeArrowheads="1"/>
          </p:cNvPicPr>
          <p:nvPr/>
        </p:nvPicPr>
        <p:blipFill>
          <a:blip r:embed="rId7" cstate="print"/>
          <a:srcRect/>
          <a:stretch>
            <a:fillRect/>
          </a:stretch>
        </p:blipFill>
        <p:spPr bwMode="auto">
          <a:xfrm>
            <a:off x="5796136" y="4437112"/>
            <a:ext cx="2895600" cy="1581151"/>
          </a:xfrm>
          <a:prstGeom prst="rect">
            <a:avLst/>
          </a:prstGeom>
          <a:noFill/>
        </p:spPr>
      </p:pic>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320"/>
            <a:ext cx="7470648" cy="6323032"/>
          </a:xfrm>
        </p:spPr>
        <p:txBody>
          <a:bodyPr>
            <a:noAutofit/>
          </a:bodyPr>
          <a:lstStyle/>
          <a:p>
            <a:pPr algn="ctr"/>
            <a: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ΕΡΓΑΣΙΑ ΠΟΥ ΑΦΟΡΑ ΣΕ ΚΟΥΚΛΕΣ ΠΟΥ ΕΠΑΙΖΑΝ ΟΙ ΓΟΝΕΙΣ  ΚΑΙ ΠΑΠΟΥΔΕΣ ΜΑΣ.</a:t>
            </a:r>
            <a:b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
            </a:r>
            <a:b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ΑΠΌ ΤΗΝ ΕΡΓΑΣΙΑ ΦΑΙΝΕΤΑΙ ΌΤΙ ΤΑ ΠΑΛΙΑ ΠΑΙΧΝΙΔΙΑ ΗΤΑΝ ΔΙΑΦΟΡΕΤΙΚΑ ΑΛΛΑ ΑΦΟΡΟΥΝ  ΣΕ ΙΔΙΟΥΣ ΡΟΛΟΥΣ (ΗΡΩΕΣ,ΚΑΘΗΜΕΡΙΝΗ ΖΩΗ)</a:t>
            </a:r>
            <a:b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
            </a:r>
            <a:br>
              <a:rPr lang="el-GR" sz="24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ΕΡΕΥΝΑ: ΕΥΤΥΧΗΣ ΠΑΤΕΡΑΚΗΣ</a:t>
            </a:r>
            <a:b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ΚΕΙΜΕΝΟ: ΜΙΧΑΛΗΣ ΣΚΑΝΔΑΛΑΚΗΣ</a:t>
            </a:r>
            <a:b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ΕΙΚΟΝΕΣ: ΣΤΕΦΑΝΙΑ ΚΑΚΑΒΕΛΑΚΗ</a:t>
            </a:r>
            <a:b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t>ΠΑΡΟΥΣΙΑΣΗ:ΒΑΣΙΛΗΣ ΚΛΕΤΣΑΣ</a:t>
            </a:r>
            <a:br>
              <a:rPr lang="el-GR" sz="2800" b="1" i="1" u="sng" dirty="0" smtClean="0">
                <a:solidFill>
                  <a:srgbClr val="FFC000"/>
                </a:solidFill>
                <a:effectLst>
                  <a:outerShdw blurRad="38100" dist="38100" dir="2700000" algn="tl">
                    <a:srgbClr val="000000">
                      <a:alpha val="43137"/>
                    </a:srgbClr>
                  </a:outerShdw>
                </a:effectLst>
                <a:latin typeface="Segoe Script" pitchFamily="34" charset="0"/>
                <a:cs typeface="Aharoni" pitchFamily="2" charset="-79"/>
              </a:rPr>
            </a:br>
            <a:endParaRPr lang="el-GR" sz="2800" b="1" i="1" u="sng" dirty="0">
              <a:solidFill>
                <a:srgbClr val="FFC000"/>
              </a:solidFill>
              <a:effectLst>
                <a:outerShdw blurRad="38100" dist="38100" dir="2700000" algn="tl">
                  <a:srgbClr val="000000">
                    <a:alpha val="43137"/>
                  </a:srgbClr>
                </a:outerShdw>
              </a:effectLst>
              <a:latin typeface="Segoe Script" pitchFamily="34" charset="0"/>
              <a:cs typeface="Aharoni" pitchFamily="2" charset="-79"/>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TotalTime>
  <Words>280</Words>
  <Application>Microsoft Office PowerPoint</Application>
  <PresentationFormat>Προβολή στην οθόνη (4:3)</PresentationFormat>
  <Paragraphs>10</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Τεχνικό</vt:lpstr>
      <vt:lpstr>Σύμφωνα με τις πρόσφατες έρευνες που διεξήχθηκαν  κατά τον 20ο αιώνα, τα παιδιά που έπαιζαν συνήθως με κούκλες έπαιζαν μαζί τους: πολέμους, τους έδιναν διάφορους ρόλους της καθημερινής ζωής και έπαιζαν σαν να ήταν πραγματικότητα.</vt:lpstr>
      <vt:lpstr>Τις έκρυβαν σε διάφορα σημεία του σπιτιού και μετά τις έψαχναν. Τα σχήματα των κοριτσίστικων κούκλων τους, ήταν συνήθως ξανθιές, καστανές, ψηλές και λεπτοκαμωμένες. Ενώ οι άλλες, των αγοριών, είχαν μέγεθος μικρού μωρού.</vt:lpstr>
      <vt:lpstr>Τα χρώματα τους ήταν κυρίως έντονα, ροζ, μπεζ, όμως κάποιες τις έβαφαν ότι χρώμα ήθελαν. </vt:lpstr>
      <vt:lpstr>Η μέγιστη ηλικία κατά την οποία τα παιδιά έπαιζαν με κούκλες ήταν αυτή των 15 ετών.</vt:lpstr>
      <vt:lpstr>Τα πρόσωπα  με τα οποία έπαιζαν τα παιδιά ήταν τα ξαδέλφια, τα αδέλφια, τα γύρω παιδιά της γειτονιάς και βέβαια οι φίλοι. Τον 20ο αιώνα οι πιο ‘’μοδάτες’’ κούκλες ήταν τα playmobil, sobuteo, στρατιωτάκια, ποδοσφαιριστές σε οβάλ βάση επίσης ήταν και αυτές που μιλούσαν (μωρά, Barbie). Ακόμα οι πιο επιθυμητές για τα κορίτσια ήταν οι ηλεκτρονικές κούκλες και η Bibi-bo  του (El-Greco).</vt:lpstr>
      <vt:lpstr>Τα παιδιά συνήθως έπαιζαν στο σπίτι, στην αυλή, στους δρόμους, στο σχολείο και στις αλάνες.</vt:lpstr>
      <vt:lpstr>Με αυτήν την έρευνα διαπιστώνουμε για άλλη μία φορά ότι τα τεχνολογικά ανεπτυγμένες κούκλες εντυπωσίαζαν και μάλλον θα συνεχίζουν να εντυπωσιάζουν στο μέλλον τους ανθρώπους. </vt:lpstr>
      <vt:lpstr>ΕΡΓΑΣΙΑ ΠΟΥ ΑΦΟΡΑ ΣΕ ΚΟΥΚΛΕΣ ΠΟΥ ΕΠΑΙΖΑΝ ΟΙ ΓΟΝΕΙΣ  ΚΑΙ ΠΑΠΟΥΔΕΣ ΜΑΣ.  ΑΠΌ ΤΗΝ ΕΡΓΑΣΙΑ ΦΑΙΝΕΤΑΙ ΌΤΙ ΤΑ ΠΑΛΙΑ ΠΑΙΧΝΙΔΙΑ ΗΤΑΝ ΔΙΑΦΟΡΕΤΙΚΑ ΑΛΛΑ ΑΦΟΡΟΥΝ  ΣΕ ΙΔΙΟΥΣ ΡΟΛΟΥΣ (ΗΡΩΕΣ,ΚΑΘΗΜΕΡΙΝΗ ΖΩΗ)  ΕΡΕΥΝΑ: ΕΥΤΥΧΗΣ ΠΑΤΕΡΑΚΗΣ ΚΕΙΜΕΝΟ: ΜΙΧΑΛΗΣ ΣΚΑΝΔΑΛΑΚΗΣ ΕΙΚΟΝΕΣ: ΣΤΕΦΑΝΙΑ ΚΑΚΑΒΕΛΑΚΗ ΠΑΡΟΥΣΙΑΣΗ:ΒΑΣΙΛΗΣ ΚΛΕΤΣΑΣ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lampros</dc:creator>
  <cp:lastModifiedBy>lampros</cp:lastModifiedBy>
  <cp:revision>24</cp:revision>
  <dcterms:created xsi:type="dcterms:W3CDTF">2014-11-19T15:43:17Z</dcterms:created>
  <dcterms:modified xsi:type="dcterms:W3CDTF">2014-11-20T13:43:38Z</dcterms:modified>
</cp:coreProperties>
</file>