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8" r:id="rId3"/>
    <p:sldId id="260" r:id="rId4"/>
    <p:sldId id="264" r:id="rId5"/>
    <p:sldId id="268" r:id="rId6"/>
    <p:sldId id="267" r:id="rId7"/>
    <p:sldId id="269" r:id="rId8"/>
    <p:sldId id="270" r:id="rId9"/>
    <p:sldId id="271" r:id="rId10"/>
    <p:sldId id="272" r:id="rId11"/>
    <p:sldId id="273" r:id="rId12"/>
    <p:sldId id="266" r:id="rId13"/>
    <p:sldId id="274" r:id="rId14"/>
    <p:sldId id="265"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 Τίτλος"/>
          <p:cNvSpPr>
            <a:spLocks noGrp="1"/>
          </p:cNvSpPr>
          <p:nvPr>
            <p:ph type="ctrTitle"/>
          </p:nvPr>
        </p:nvSpPr>
        <p:spPr>
          <a:xfrm>
            <a:off x="381000" y="4853411"/>
            <a:ext cx="8458200"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fld id="{2342CEA3-3058-4D43-AE35-B3DA76CB4003}" type="datetimeFigureOut">
              <a:rPr lang="el-GR" smtClean="0"/>
              <a:pPr/>
              <a:t>25/11/2019</a:t>
            </a:fld>
            <a:endParaRPr lang="el-GR"/>
          </a:p>
        </p:txBody>
      </p:sp>
      <p:sp>
        <p:nvSpPr>
          <p:cNvPr id="2" name="1 - Θέση υποσέλιδου"/>
          <p:cNvSpPr>
            <a:spLocks noGrp="1"/>
          </p:cNvSpPr>
          <p:nvPr>
            <p:ph type="ftr" sz="quarter" idx="11"/>
          </p:nvPr>
        </p:nvSpPr>
        <p:spPr/>
        <p:txBody>
          <a:bodyPr/>
          <a:lstStyle/>
          <a:p>
            <a:endParaRPr lang="el-GR"/>
          </a:p>
        </p:txBody>
      </p:sp>
      <p:sp>
        <p:nvSpPr>
          <p:cNvPr id="15" name="14 - Θέση αριθμού διαφάνειας"/>
          <p:cNvSpPr>
            <a:spLocks noGrp="1"/>
          </p:cNvSpPr>
          <p:nvPr>
            <p:ph type="sldNum" sz="quarter" idx="12"/>
          </p:nvPr>
        </p:nvSpPr>
        <p:spPr>
          <a:xfrm>
            <a:off x="8229600" y="6473952"/>
            <a:ext cx="758952" cy="246888"/>
          </a:xfrm>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2342CEA3-3058-4D43-AE35-B3DA76CB4003}" type="datetimeFigureOut">
              <a:rPr lang="el-GR" smtClean="0"/>
              <a:pPr/>
              <a:t>25/11/2019</a:t>
            </a:fld>
            <a:endParaRPr lang="el-GR"/>
          </a:p>
        </p:txBody>
      </p:sp>
      <p:sp>
        <p:nvSpPr>
          <p:cNvPr id="19" name="18 - Θέση υποσέλιδου"/>
          <p:cNvSpPr>
            <a:spLocks noGrp="1"/>
          </p:cNvSpPr>
          <p:nvPr>
            <p:ph type="ftr" sz="quarter" idx="11"/>
          </p:nvPr>
        </p:nvSpPr>
        <p:spPr>
          <a:xfrm>
            <a:off x="3581400" y="76200"/>
            <a:ext cx="2895600" cy="288925"/>
          </a:xfrm>
        </p:spPr>
        <p:txBody>
          <a:bodyPr/>
          <a:lstStyle/>
          <a:p>
            <a:endParaRPr lang="el-GR"/>
          </a:p>
        </p:txBody>
      </p:sp>
      <p:sp>
        <p:nvSpPr>
          <p:cNvPr id="16" name="15 - Θέση αριθμού διαφάνειας"/>
          <p:cNvSpPr>
            <a:spLocks noGrp="1"/>
          </p:cNvSpPr>
          <p:nvPr>
            <p:ph type="sldNum" sz="quarter" idx="12"/>
          </p:nvPr>
        </p:nvSpPr>
        <p:spPr>
          <a:xfrm>
            <a:off x="8229600" y="6473952"/>
            <a:ext cx="758952" cy="246888"/>
          </a:xfrm>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fld id="{2342CEA3-3058-4D43-AE35-B3DA76CB4003}" type="datetimeFigureOut">
              <a:rPr lang="el-GR" smtClean="0"/>
              <a:pPr/>
              <a:t>25/11/2019</a:t>
            </a:fld>
            <a:endParaRPr lang="el-GR"/>
          </a:p>
        </p:txBody>
      </p:sp>
      <p:sp>
        <p:nvSpPr>
          <p:cNvPr id="11" name="10 - Θέση υποσέλιδου"/>
          <p:cNvSpPr>
            <a:spLocks noGrp="1"/>
          </p:cNvSpPr>
          <p:nvPr>
            <p:ph type="ftr" sz="quarter" idx="11"/>
          </p:nvPr>
        </p:nvSpPr>
        <p:spPr/>
        <p:txBody>
          <a:bodyPr/>
          <a:lstStyle/>
          <a:p>
            <a:endParaRPr lang="el-GR"/>
          </a:p>
        </p:txBody>
      </p:sp>
      <p:sp>
        <p:nvSpPr>
          <p:cNvPr id="16" name="1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fld id="{2342CEA3-3058-4D43-AE35-B3DA76CB4003}" type="datetimeFigureOut">
              <a:rPr lang="el-GR" smtClean="0"/>
              <a:pPr/>
              <a:t>25/11/2019</a:t>
            </a:fld>
            <a:endParaRPr lang="el-GR"/>
          </a:p>
        </p:txBody>
      </p:sp>
      <p:sp>
        <p:nvSpPr>
          <p:cNvPr id="10" name="9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04800" y="5410200"/>
            <a:ext cx="8610600"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fld id="{2342CEA3-3058-4D43-AE35-B3DA76CB4003}" type="datetimeFigureOut">
              <a:rPr lang="el-GR" smtClean="0"/>
              <a:pPr/>
              <a:t>25/11/2019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229600" y="6477000"/>
            <a:ext cx="762000" cy="246888"/>
          </a:xfrm>
        </p:spPr>
        <p:txBody>
          <a:bodyPr/>
          <a:lstStyle/>
          <a:p>
            <a:fld id="{D3F1D1C4-C2D9-4231-9FB2-B2D9D97AA41D}" type="slidenum">
              <a:rPr lang="el-GR" smtClean="0"/>
              <a:pPr/>
              <a:t>‹#›</a:t>
            </a:fld>
            <a:endParaRPr lang="el-GR"/>
          </a:p>
        </p:txBody>
      </p:sp>
      <p:sp>
        <p:nvSpPr>
          <p:cNvPr id="11" name="10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2342CEA3-3058-4D43-AE35-B3DA76CB4003}" type="datetimeFigureOut">
              <a:rPr lang="el-GR" smtClean="0"/>
              <a:pPr/>
              <a:t>25/11/2019</a:t>
            </a:fld>
            <a:endParaRPr lang="el-GR"/>
          </a:p>
        </p:txBody>
      </p:sp>
      <p:sp>
        <p:nvSpPr>
          <p:cNvPr id="21" name="20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2342CEA3-3058-4D43-AE35-B3DA76CB4003}" type="datetimeFigureOut">
              <a:rPr lang="el-GR" smtClean="0"/>
              <a:pPr/>
              <a:t>25/11/2019</a:t>
            </a:fld>
            <a:endParaRPr lang="el-GR"/>
          </a:p>
        </p:txBody>
      </p:sp>
      <p:sp>
        <p:nvSpPr>
          <p:cNvPr id="24" name="23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title"/>
          </p:nvPr>
        </p:nvSpPr>
        <p:spPr>
          <a:xfrm>
            <a:off x="457200" y="5486400"/>
            <a:ext cx="8458200"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2342CEA3-3058-4D43-AE35-B3DA76CB4003}" type="datetimeFigureOut">
              <a:rPr lang="el-GR" smtClean="0"/>
              <a:pPr/>
              <a:t>25/11/2019</a:t>
            </a:fld>
            <a:endParaRPr lang="el-GR"/>
          </a:p>
        </p:txBody>
      </p:sp>
      <p:sp>
        <p:nvSpPr>
          <p:cNvPr id="29" name="28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25/11/2019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7" name="16 - Τίτλος"/>
          <p:cNvSpPr>
            <a:spLocks noGrp="1"/>
          </p:cNvSpPr>
          <p:nvPr>
            <p:ph type="title"/>
          </p:nvPr>
        </p:nvSpPr>
        <p:spPr>
          <a:xfrm>
            <a:off x="381000" y="4993760"/>
            <a:ext cx="5867400"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Θέση κειμένου"/>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342CEA3-3058-4D43-AE35-B3DA76CB4003}" type="datetimeFigureOut">
              <a:rPr lang="el-GR" smtClean="0"/>
              <a:pPr/>
              <a:t>25/11/2019</a:t>
            </a:fld>
            <a:endParaRPr lang="el-GR"/>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3F1D1C4-C2D9-4231-9FB2-B2D9D97AA41D}" type="slidenum">
              <a:rPr lang="el-GR" smtClean="0"/>
              <a:pPr/>
              <a:t>‹#›</a:t>
            </a:fld>
            <a:endParaRPr lang="el-GR"/>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jpeg"/><Relationship Id="rId1" Type="http://schemas.openxmlformats.org/officeDocument/2006/relationships/slideLayout" Target="../slideLayouts/slideLayout6.xml"/><Relationship Id="rId5" Type="http://schemas.openxmlformats.org/officeDocument/2006/relationships/image" Target="../media/image13.jpeg"/><Relationship Id="rId4" Type="http://schemas.openxmlformats.org/officeDocument/2006/relationships/image" Target="../media/image12.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ebooks.edu.gr/modules/ebook/show.php/DSGYM-A105/749/4880,22318/" TargetMode="External"/><Relationship Id="rId2" Type="http://schemas.openxmlformats.org/officeDocument/2006/relationships/hyperlink" Target="http://www.ime.gr/chronos/03/gr/politics/dories/index5c.html" TargetMode="External"/><Relationship Id="rId1" Type="http://schemas.openxmlformats.org/officeDocument/2006/relationships/slideLayout" Target="../slideLayouts/slideLayout6.xml"/><Relationship Id="rId4" Type="http://schemas.openxmlformats.org/officeDocument/2006/relationships/hyperlink" Target="https://cycladic.gr/page/ellinikos-apikismo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81000" y="357167"/>
            <a:ext cx="8458200" cy="1643073"/>
          </a:xfrm>
        </p:spPr>
        <p:txBody>
          <a:bodyPr>
            <a:normAutofit/>
          </a:bodyPr>
          <a:lstStyle/>
          <a:p>
            <a:r>
              <a:rPr lang="el-GR" dirty="0" smtClean="0"/>
              <a:t>Ο ΑΡΧΑΙΟΣ ΕΛΛΗΝΙΚΟΣ ΑΠΟΙΚΙΣΜΟΣ ΚΑΙ ΤΟ ΑΠΟΤΥΠΩΜΑ ΤΟΥ ΣΤΟ ΣΗΜΕΡΑ</a:t>
            </a:r>
            <a:endParaRPr lang="el-GR" dirty="0"/>
          </a:p>
        </p:txBody>
      </p:sp>
      <p:sp>
        <p:nvSpPr>
          <p:cNvPr id="3" name="2 - Υπότιτλος"/>
          <p:cNvSpPr>
            <a:spLocks noGrp="1"/>
          </p:cNvSpPr>
          <p:nvPr>
            <p:ph type="subTitle" idx="1"/>
          </p:nvPr>
        </p:nvSpPr>
        <p:spPr/>
        <p:txBody>
          <a:bodyPr>
            <a:normAutofit/>
          </a:bodyPr>
          <a:lstStyle/>
          <a:p>
            <a:r>
              <a:rPr lang="el-GR" dirty="0" smtClean="0"/>
              <a:t>ΜΕΡΟΣ ΠΡΩΤΟ</a:t>
            </a:r>
          </a:p>
          <a:p>
            <a:r>
              <a:rPr lang="el-GR" dirty="0" smtClean="0"/>
              <a:t>ΑΡΧΑΙΟΣ ΕΛΛΗΝΙΚΟΣ ΑΠΟΙΚΙΣΜΟΣ</a:t>
            </a:r>
          </a:p>
          <a:p>
            <a:endParaRPr lang="el-GR" dirty="0" smtClean="0"/>
          </a:p>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ΜΑΝΤΕΙΟ ΔΕΛΦΩΝ</a:t>
            </a:r>
            <a:endParaRPr lang="el-GR" dirty="0"/>
          </a:p>
        </p:txBody>
      </p:sp>
      <p:pic>
        <p:nvPicPr>
          <p:cNvPr id="24578" name="Picture 2" descr="https://lh5.googleusercontent.com/oHoB1GbIdvkxrrfop_r559H8OyHgbZY-1ocYeuhe_VHI-cw-4FLDZRMlA2mOg_Vc1ytJrgvWfW21gvhcoW9ayYMZNScUUoJnvGDwfLj02CNy3Mbr5PRuMEQAtjH72u2Z2eljEO-pQHI"/>
          <p:cNvPicPr>
            <a:picLocks noChangeAspect="1" noChangeArrowheads="1"/>
          </p:cNvPicPr>
          <p:nvPr/>
        </p:nvPicPr>
        <p:blipFill>
          <a:blip r:embed="rId2" cstate="print"/>
          <a:srcRect/>
          <a:stretch>
            <a:fillRect/>
          </a:stretch>
        </p:blipFill>
        <p:spPr bwMode="auto">
          <a:xfrm>
            <a:off x="928662" y="2285992"/>
            <a:ext cx="1857388" cy="3214710"/>
          </a:xfrm>
          <a:prstGeom prst="rect">
            <a:avLst/>
          </a:prstGeom>
          <a:noFill/>
        </p:spPr>
      </p:pic>
      <p:pic>
        <p:nvPicPr>
          <p:cNvPr id="24580" name="Picture 4" descr="http://www.ime.gr/chronos/04/images/society/values/ph45s.gif"/>
          <p:cNvPicPr>
            <a:picLocks noChangeAspect="1" noChangeArrowheads="1"/>
          </p:cNvPicPr>
          <p:nvPr/>
        </p:nvPicPr>
        <p:blipFill>
          <a:blip r:embed="rId3"/>
          <a:srcRect/>
          <a:stretch>
            <a:fillRect/>
          </a:stretch>
        </p:blipFill>
        <p:spPr bwMode="auto">
          <a:xfrm>
            <a:off x="3571868" y="3571876"/>
            <a:ext cx="1674098" cy="2219449"/>
          </a:xfrm>
          <a:prstGeom prst="rect">
            <a:avLst/>
          </a:prstGeom>
          <a:noFill/>
        </p:spPr>
      </p:pic>
      <p:pic>
        <p:nvPicPr>
          <p:cNvPr id="24582" name="Picture 6" descr="http://www.ime.gr/chronos/04/images/society/values/ph36s.gif"/>
          <p:cNvPicPr>
            <a:picLocks noChangeAspect="1" noChangeArrowheads="1"/>
          </p:cNvPicPr>
          <p:nvPr/>
        </p:nvPicPr>
        <p:blipFill>
          <a:blip r:embed="rId4"/>
          <a:srcRect/>
          <a:stretch>
            <a:fillRect/>
          </a:stretch>
        </p:blipFill>
        <p:spPr bwMode="auto">
          <a:xfrm>
            <a:off x="3857620" y="1785926"/>
            <a:ext cx="1162050" cy="1666875"/>
          </a:xfrm>
          <a:prstGeom prst="rect">
            <a:avLst/>
          </a:prstGeom>
          <a:noFill/>
        </p:spPr>
      </p:pic>
      <p:pic>
        <p:nvPicPr>
          <p:cNvPr id="24584" name="Picture 8" descr="https://lh4.googleusercontent.com/MjBwlpEB4vOuSj52JEHwOSUlIeVwfJGYe4r42IbtG3pGdXVdy-aAVbpzjRaRvrIa1OA8aX2V2gDnJwfgdq8UT_K3d0CITNthVttIIByVq3N3178mp9f9bzyOx4dDC_9Di5KG1JWHxSQ"/>
          <p:cNvPicPr>
            <a:picLocks noChangeAspect="1" noChangeArrowheads="1"/>
          </p:cNvPicPr>
          <p:nvPr/>
        </p:nvPicPr>
        <p:blipFill>
          <a:blip r:embed="rId5" cstate="print"/>
          <a:srcRect/>
          <a:stretch>
            <a:fillRect/>
          </a:stretch>
        </p:blipFill>
        <p:spPr bwMode="auto">
          <a:xfrm>
            <a:off x="5715008" y="2214554"/>
            <a:ext cx="2446736" cy="3262314"/>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ΣΧΕΣΗ ΑΠΟΙΚΙΑΣ-ΜΗΤΡΟΠΟΛΗΣ</a:t>
            </a:r>
            <a:endParaRPr lang="el-GR" dirty="0"/>
          </a:p>
        </p:txBody>
      </p:sp>
      <p:sp>
        <p:nvSpPr>
          <p:cNvPr id="3" name="2 - Ορθογώνιο"/>
          <p:cNvSpPr/>
          <p:nvPr/>
        </p:nvSpPr>
        <p:spPr>
          <a:xfrm>
            <a:off x="2286000" y="1443841"/>
            <a:ext cx="4572000" cy="3970318"/>
          </a:xfrm>
          <a:prstGeom prst="rect">
            <a:avLst/>
          </a:prstGeom>
        </p:spPr>
        <p:txBody>
          <a:bodyPr>
            <a:spAutoFit/>
          </a:bodyPr>
          <a:lstStyle/>
          <a:p>
            <a:r>
              <a:rPr lang="el-GR" b="1" dirty="0" smtClean="0"/>
              <a:t>Η νέα πόλη αποκτούσε δική της οργάνωση και νέους θεσμούς. </a:t>
            </a:r>
            <a:r>
              <a:rPr lang="el-GR" dirty="0" smtClean="0"/>
              <a:t>Σταδιακά γινόταν ανεξάρτητη και ανέπτυσσε συμμαχικές και οικονομικές σχέσεις με άλλες πόλεις. </a:t>
            </a:r>
            <a:r>
              <a:rPr lang="el-GR" b="1" dirty="0" smtClean="0"/>
              <a:t>Οι δεσμοί όμως με τη μητρόπολη (μητέρα-</a:t>
            </a:r>
            <a:r>
              <a:rPr lang="el-GR" b="1" dirty="0" err="1" smtClean="0"/>
              <a:t>πόλ</a:t>
            </a:r>
            <a:r>
              <a:rPr lang="el-GR" b="1" dirty="0" smtClean="0"/>
              <a:t>η) ήταν πάντοτε στενοί και η σύγκρουση ανάμεσά τους ήταν αδιανόητη. </a:t>
            </a:r>
            <a:r>
              <a:rPr lang="el-GR" dirty="0" smtClean="0"/>
              <a:t>Και αν αυτό συνέβαινε καμιά φορά, όλοι το κατέκριναν.</a:t>
            </a:r>
          </a:p>
          <a:p>
            <a:r>
              <a:rPr lang="el-GR" dirty="0" smtClean="0"/>
              <a:t>Ο χώρος της Μεσογείου και του Εύξεινου πόντου πλημμύρισε από εγκαταστάσεις των Ελλήνων. Ιδιαίτερη προτίμηση έδειξαν οι Έλληνες στην Κάτω Ιταλία, όπου το πλήθος των αποικιών συνετέλεσε ώστε ο χώρος αυτός να ονομαστεί Μεγάλη Ελλάδα.</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ΠΗΓΕΣ ΜΑΣ</a:t>
            </a:r>
            <a:endParaRPr lang="el-GR" dirty="0"/>
          </a:p>
        </p:txBody>
      </p:sp>
      <p:sp>
        <p:nvSpPr>
          <p:cNvPr id="3" name="2 - Ορθογώνιο"/>
          <p:cNvSpPr/>
          <p:nvPr/>
        </p:nvSpPr>
        <p:spPr>
          <a:xfrm>
            <a:off x="1000100" y="1214422"/>
            <a:ext cx="5688632" cy="1477328"/>
          </a:xfrm>
          <a:prstGeom prst="rect">
            <a:avLst/>
          </a:prstGeom>
        </p:spPr>
        <p:txBody>
          <a:bodyPr wrap="square">
            <a:spAutoFit/>
          </a:bodyPr>
          <a:lstStyle/>
          <a:p>
            <a:r>
              <a:rPr lang="en-US" dirty="0" smtClean="0">
                <a:hlinkClick r:id="rId2"/>
              </a:rPr>
              <a:t>http://www.ime.gr/chronos/03/gr/politics/dories/index5c.html</a:t>
            </a:r>
            <a:endParaRPr lang="el-GR" dirty="0" smtClean="0"/>
          </a:p>
          <a:p>
            <a:endParaRPr lang="el-GR" dirty="0" smtClean="0"/>
          </a:p>
          <a:p>
            <a:endParaRPr lang="el-GR" dirty="0" smtClean="0"/>
          </a:p>
          <a:p>
            <a:endParaRPr lang="el-GR" dirty="0"/>
          </a:p>
        </p:txBody>
      </p:sp>
      <p:sp>
        <p:nvSpPr>
          <p:cNvPr id="7" name="6 - Ορθογώνιο"/>
          <p:cNvSpPr/>
          <p:nvPr/>
        </p:nvSpPr>
        <p:spPr>
          <a:xfrm>
            <a:off x="1043608" y="1916832"/>
            <a:ext cx="4385648" cy="923330"/>
          </a:xfrm>
          <a:prstGeom prst="rect">
            <a:avLst/>
          </a:prstGeom>
        </p:spPr>
        <p:txBody>
          <a:bodyPr wrap="square">
            <a:spAutoFit/>
          </a:bodyPr>
          <a:lstStyle/>
          <a:p>
            <a:r>
              <a:rPr lang="en-US" dirty="0" smtClean="0">
                <a:hlinkClick r:id="rId3"/>
              </a:rPr>
              <a:t>http://ebooks.edu.gr/modules/ebook/show.php/DSGYM-A105/749/4880,22318/</a:t>
            </a:r>
            <a:endParaRPr lang="el-GR" dirty="0" smtClean="0"/>
          </a:p>
          <a:p>
            <a:endParaRPr lang="el-GR" dirty="0"/>
          </a:p>
        </p:txBody>
      </p:sp>
      <p:sp>
        <p:nvSpPr>
          <p:cNvPr id="5" name="4 - Ορθογώνιο"/>
          <p:cNvSpPr/>
          <p:nvPr/>
        </p:nvSpPr>
        <p:spPr>
          <a:xfrm>
            <a:off x="1071538" y="2786058"/>
            <a:ext cx="4572000" cy="646331"/>
          </a:xfrm>
          <a:prstGeom prst="rect">
            <a:avLst/>
          </a:prstGeom>
        </p:spPr>
        <p:txBody>
          <a:bodyPr>
            <a:spAutoFit/>
          </a:bodyPr>
          <a:lstStyle/>
          <a:p>
            <a:r>
              <a:rPr lang="en-US" dirty="0" smtClean="0">
                <a:hlinkClick r:id="rId4"/>
              </a:rPr>
              <a:t>https://cycladic.gr/page/ellinikos-apikismos#</a:t>
            </a:r>
            <a:endParaRPr lang="el-GR" dirty="0"/>
          </a:p>
        </p:txBody>
      </p:sp>
      <p:sp>
        <p:nvSpPr>
          <p:cNvPr id="6" name="5 - Ορθογώνιο"/>
          <p:cNvSpPr/>
          <p:nvPr/>
        </p:nvSpPr>
        <p:spPr>
          <a:xfrm>
            <a:off x="1142976" y="3786190"/>
            <a:ext cx="4572000" cy="646331"/>
          </a:xfrm>
          <a:prstGeom prst="rect">
            <a:avLst/>
          </a:prstGeom>
        </p:spPr>
        <p:txBody>
          <a:bodyPr>
            <a:spAutoFit/>
          </a:bodyPr>
          <a:lstStyle/>
          <a:p>
            <a:r>
              <a:rPr lang="el-GR" dirty="0" smtClean="0"/>
              <a:t>• </a:t>
            </a:r>
            <a:r>
              <a:rPr lang="el-GR" dirty="0" err="1" smtClean="0"/>
              <a:t>Παντελεάκη</a:t>
            </a:r>
            <a:r>
              <a:rPr lang="el-GR" dirty="0" smtClean="0"/>
              <a:t> Ν. 1998: Μεγάλη Ελλάδα, Σικελία – Κάτω Ιταλία (Αθήνα)</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dirty="0" smtClean="0"/>
              <a:t/>
            </a:r>
            <a:br>
              <a:rPr lang="el-GR" dirty="0" smtClean="0"/>
            </a:br>
            <a:r>
              <a:rPr lang="el-GR" dirty="0" smtClean="0"/>
              <a:t/>
            </a:r>
            <a:br>
              <a:rPr lang="el-GR" dirty="0" smtClean="0"/>
            </a:br>
            <a:r>
              <a:rPr lang="el-GR" dirty="0" smtClean="0"/>
              <a:t>ΤΟ ΣΧΟΛΕΙΟ ΜΑΣ: 8</a:t>
            </a:r>
            <a:r>
              <a:rPr lang="el-GR" baseline="30000" dirty="0" smtClean="0"/>
              <a:t>ο</a:t>
            </a:r>
            <a:r>
              <a:rPr lang="el-GR" dirty="0" smtClean="0"/>
              <a:t> ΓΥΜΝΑΣΙΟ ΗΡΑΚΛΕΙΟΥ</a:t>
            </a:r>
            <a:br>
              <a:rPr lang="el-GR" dirty="0" smtClean="0"/>
            </a:br>
            <a:r>
              <a:rPr lang="el-GR" dirty="0" smtClean="0"/>
              <a:t/>
            </a:r>
            <a:br>
              <a:rPr lang="el-GR" dirty="0" smtClean="0"/>
            </a:br>
            <a:r>
              <a:rPr lang="el-GR" dirty="0" smtClean="0"/>
              <a:t>                        </a:t>
            </a:r>
            <a:br>
              <a:rPr lang="el-GR" dirty="0" smtClean="0"/>
            </a:br>
            <a:r>
              <a:rPr lang="el-GR" dirty="0" smtClean="0"/>
              <a:t/>
            </a:r>
            <a:br>
              <a:rPr lang="el-GR" dirty="0" smtClean="0"/>
            </a:br>
            <a:r>
              <a:rPr lang="el-GR" dirty="0" smtClean="0"/>
              <a:t>Η ΟΜΑΔΑ ΜΑΣ</a:t>
            </a:r>
            <a:endParaRPr lang="el-GR" dirty="0"/>
          </a:p>
        </p:txBody>
      </p:sp>
      <p:sp>
        <p:nvSpPr>
          <p:cNvPr id="3" name="2 - Θέση περιεχομένου"/>
          <p:cNvSpPr>
            <a:spLocks noGrp="1"/>
          </p:cNvSpPr>
          <p:nvPr>
            <p:ph idx="1"/>
          </p:nvPr>
        </p:nvSpPr>
        <p:spPr>
          <a:xfrm>
            <a:off x="500034" y="3071809"/>
            <a:ext cx="8329610" cy="2286017"/>
          </a:xfrm>
        </p:spPr>
        <p:txBody>
          <a:bodyPr>
            <a:normAutofit lnSpcReduction="10000"/>
          </a:bodyPr>
          <a:lstStyle/>
          <a:p>
            <a:pPr>
              <a:buNone/>
            </a:pPr>
            <a:r>
              <a:rPr lang="el-GR" b="1" dirty="0" smtClean="0"/>
              <a:t>                        ΟΙ ΚΑΘΗΓΗΤΕΣ</a:t>
            </a:r>
          </a:p>
          <a:p>
            <a:pPr>
              <a:buNone/>
            </a:pPr>
            <a:r>
              <a:rPr lang="el-GR" dirty="0" smtClean="0"/>
              <a:t>    Συντονίστρια: </a:t>
            </a:r>
            <a:r>
              <a:rPr lang="el-GR" dirty="0" err="1" smtClean="0"/>
              <a:t>Κατσαμάνη</a:t>
            </a:r>
            <a:r>
              <a:rPr lang="el-GR" dirty="0" smtClean="0"/>
              <a:t> </a:t>
            </a:r>
            <a:r>
              <a:rPr lang="el-GR" dirty="0" err="1" smtClean="0"/>
              <a:t>Ροδοθέα</a:t>
            </a:r>
            <a:endParaRPr lang="el-GR" dirty="0" smtClean="0"/>
          </a:p>
          <a:p>
            <a:pPr>
              <a:buNone/>
            </a:pPr>
            <a:r>
              <a:rPr lang="el-GR" dirty="0" smtClean="0"/>
              <a:t>    Μέλη: </a:t>
            </a:r>
            <a:r>
              <a:rPr lang="el-GR" dirty="0" err="1" smtClean="0"/>
              <a:t>Κρυσταλλά</a:t>
            </a:r>
            <a:r>
              <a:rPr lang="el-GR" dirty="0" smtClean="0"/>
              <a:t> Μερόπη</a:t>
            </a:r>
          </a:p>
          <a:p>
            <a:pPr>
              <a:buNone/>
            </a:pPr>
            <a:r>
              <a:rPr lang="el-GR" dirty="0" smtClean="0"/>
              <a:t>               Σφακιανάκης Γεώργιος</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fontAlgn="base">
              <a:spcAft>
                <a:spcPct val="0"/>
              </a:spcAft>
              <a:tabLst>
                <a:tab pos="5829300" algn="l"/>
              </a:tabLst>
            </a:pPr>
            <a:r>
              <a:rPr lang="el-GR" b="1" dirty="0" smtClean="0">
                <a:latin typeface="Arial" pitchFamily="34" charset="0"/>
                <a:ea typeface="Calibri" pitchFamily="34" charset="0"/>
                <a:cs typeface="Calibri" pitchFamily="34" charset="0"/>
              </a:rPr>
              <a:t>                      ΟΙ  ΜΑΘΗΤΕΣ </a:t>
            </a:r>
            <a:r>
              <a:rPr lang="el-GR" dirty="0" smtClean="0">
                <a:latin typeface="Arial" pitchFamily="34" charset="0"/>
                <a:cs typeface="Arial" pitchFamily="34" charset="0"/>
              </a:rPr>
              <a:t/>
            </a:r>
            <a:br>
              <a:rPr lang="el-GR" dirty="0" smtClean="0">
                <a:latin typeface="Arial" pitchFamily="34" charset="0"/>
                <a:cs typeface="Arial" pitchFamily="34" charset="0"/>
              </a:rPr>
            </a:br>
            <a:endParaRPr lang="el-GR" dirty="0"/>
          </a:p>
        </p:txBody>
      </p:sp>
      <p:graphicFrame>
        <p:nvGraphicFramePr>
          <p:cNvPr id="3" name="2 - Πίνακας"/>
          <p:cNvGraphicFramePr>
            <a:graphicFrameLocks noGrp="1"/>
          </p:cNvGraphicFramePr>
          <p:nvPr/>
        </p:nvGraphicFramePr>
        <p:xfrm>
          <a:off x="2442838" y="1316736"/>
          <a:ext cx="4258323" cy="4224528"/>
        </p:xfrm>
        <a:graphic>
          <a:graphicData uri="http://schemas.openxmlformats.org/drawingml/2006/table">
            <a:tbl>
              <a:tblPr/>
              <a:tblGrid>
                <a:gridCol w="550154"/>
                <a:gridCol w="1152775"/>
                <a:gridCol w="1042844"/>
                <a:gridCol w="779011"/>
                <a:gridCol w="733539"/>
              </a:tblGrid>
              <a:tr h="303481">
                <a:tc>
                  <a:txBody>
                    <a:bodyPr/>
                    <a:lstStyle/>
                    <a:p>
                      <a:pPr>
                        <a:lnSpc>
                          <a:spcPct val="115000"/>
                        </a:lnSpc>
                        <a:spcAft>
                          <a:spcPts val="1000"/>
                        </a:spcAft>
                      </a:pPr>
                      <a:r>
                        <a:rPr lang="el-GR" sz="900" b="1">
                          <a:latin typeface="Calibri"/>
                          <a:ea typeface="Calibri"/>
                          <a:cs typeface="Calibri"/>
                        </a:rPr>
                        <a:t>Α/Α</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l-GR" sz="900" b="1">
                          <a:latin typeface="Calibri"/>
                          <a:ea typeface="Calibri"/>
                          <a:cs typeface="Calibri"/>
                        </a:rPr>
                        <a:t>ΕΠΩΝΥΜΟ ΜΑΘΗΤΗ</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l-GR" sz="900" b="1">
                          <a:latin typeface="Calibri"/>
                          <a:ea typeface="Calibri"/>
                          <a:cs typeface="Calibri"/>
                        </a:rPr>
                        <a:t>ΟΝΟΜΑ ΜΑΘΗΤΗ</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l-GR" sz="900" b="1">
                          <a:latin typeface="Calibri"/>
                          <a:ea typeface="Calibri"/>
                          <a:cs typeface="Calibri"/>
                        </a:rPr>
                        <a:t>ΟΝΟΜΑ ΠΑΤΕΡΑ</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l-GR" sz="900" b="1">
                          <a:latin typeface="Calibri"/>
                          <a:ea typeface="Calibri"/>
                          <a:cs typeface="Calibri"/>
                        </a:rPr>
                        <a:t>ΤΜΗΜΑ</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1</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ΚΑΛΟΜΟΙΡΑΚΗΣ </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ΜΙΧΑΗΛ</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ΠΕΤΡΟΣ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Α1</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2</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ΚΟΚΚΙΝΑΚΗ</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ΙΩΑΝΝΑ</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ΑΝΤΩΝΙΟΣ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Α1</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3</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ΝΥΚΤΑΡΗ</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ΜΑΡΙΑ</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ΔΡΑΚΟΣ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Α1</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4</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ΑΝΩΓΕΙΑΝΑΚΗ</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ΕΛΕΝΗ</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ΓΕΩΡΓΙΟΣ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Α2</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5</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ΒΑΣΙΛΑΚΗ</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ΓΕΩΡΓΙΑ</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ΜΙΛΤΙΑΔΗΣ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Α2</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6</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ΓΙΑΚΟΥΜΑΚΗ    </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ΕΙΡΗΝΗ</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ΙΩΑΝΝΗΣ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Α2</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7</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ΠΟΛΑΝΤΙΑΝ </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ΜΑΡΚΟΣ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ΓΚΕΒΟΡΓΚ</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Α2</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8</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ΣΟΛΛΑΚΟΥ</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ΜΕΛΙΝΑ</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ΑΣΤΡΙΤ</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Α2</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9</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ΣΤΡΑΤΗΓΗ</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ΜΑΡΙΑ</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ΕΥΑΓΓΕΛΟΣ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Α2</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10</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ΤΖΑΝΑΚΗ</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ΜΑΡΙΑ</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ΕΜΜΑΝΟΥΗΛ</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Α2</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11</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ΤΖΑΝΗΣ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ΣΠΥΡΙΔΩΝ</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ΕΜΜΑΝΟΥΗΛ</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Α2</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12</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ΚΑΜΠΟΥΡΑΚΗ</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ΚΛΕΙΩ</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ΕΜΜΑΝΟΥΗΛ</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Β3</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13</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ΠΑΝΔΕΡΜΑΡΑΚΗΣ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ΓΕΩΡΓΙΟΣ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ΙΩΑΝΝΗΣ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Β3</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14</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ΠΑΠΑΔΑΚΗ</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ΕΛΕΝΗ</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ΕΜΜΑΝΟΥΗΛ</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Β3</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15</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ΠΑΠΑΓΙΑΝΙ</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ΑΡΜΠΙΟΛΑ</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ΑΝΤΡΕΑ</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Γ4</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16</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ΣΤΑΜΑΤΟΥΛΗΣ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ΔΗΜΗΤΡΗΣ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ΕΜΜΑΝΟΥΗΛ</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Γ4</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17</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ΣΤΕΙΑΚΑΚΗ</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ΒΙΡΓΙΝΙΑ</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ΓΕΩΡΓΙΟΣ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Γ4</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18</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ΣΩΠΑΣΗΣ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ΕΜΜΑΝΟΥΗΛ</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ΚΩΝ/ΝΟΣ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Γ4</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22">
                <a:tc>
                  <a:txBody>
                    <a:bodyPr/>
                    <a:lstStyle/>
                    <a:p>
                      <a:pPr>
                        <a:lnSpc>
                          <a:spcPct val="150000"/>
                        </a:lnSpc>
                        <a:spcAft>
                          <a:spcPts val="1000"/>
                        </a:spcAft>
                        <a:tabLst>
                          <a:tab pos="5829300" algn="l"/>
                        </a:tabLst>
                      </a:pPr>
                      <a:r>
                        <a:rPr lang="el-GR" sz="900" b="1">
                          <a:latin typeface="Calibri"/>
                          <a:ea typeface="Calibri"/>
                          <a:cs typeface="Calibri"/>
                        </a:rPr>
                        <a:t>19</a:t>
                      </a:r>
                      <a:endParaRPr lang="el-GR" sz="900">
                        <a:latin typeface="Calibri"/>
                        <a:ea typeface="Calibri"/>
                        <a:cs typeface="Calibri"/>
                      </a:endParaRP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ΠΕΙΡΑΣΜΑΚΗ</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ΜΑΡΓΑΡΙΤΑ</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a:latin typeface="Calibri"/>
                          <a:ea typeface="Calibri"/>
                          <a:cs typeface="Calibri"/>
                        </a:rPr>
                        <a:t>ΙΩΑΝΝΗΣ</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tabLst>
                          <a:tab pos="5829300" algn="l"/>
                        </a:tabLst>
                      </a:pPr>
                      <a:r>
                        <a:rPr lang="el-GR" sz="900" dirty="0">
                          <a:latin typeface="Calibri"/>
                          <a:ea typeface="Calibri"/>
                          <a:cs typeface="Calibri"/>
                        </a:rPr>
                        <a:t>Γ4</a:t>
                      </a:r>
                    </a:p>
                  </a:txBody>
                  <a:tcPr marL="53979" marR="539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 Ορθογώνιο"/>
          <p:cNvSpPr/>
          <p:nvPr/>
        </p:nvSpPr>
        <p:spPr>
          <a:xfrm>
            <a:off x="2428860" y="5500702"/>
            <a:ext cx="4214842" cy="369332"/>
          </a:xfrm>
          <a:prstGeom prst="rect">
            <a:avLst/>
          </a:prstGeom>
        </p:spPr>
        <p:txBody>
          <a:bodyPr wrap="square">
            <a:spAutoFit/>
          </a:bodyPr>
          <a:lstStyle/>
          <a:p>
            <a:r>
              <a:rPr lang="el-GR" dirty="0" smtClean="0"/>
              <a:t>               Σχολικό έτος 2018-2019 </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000" dirty="0" smtClean="0"/>
              <a:t>Α΄ΕΛΛΗΝΙΚΟΣ ΑΠΟΙΚΙΣΜΟΣ</a:t>
            </a:r>
            <a:br>
              <a:rPr lang="el-GR" sz="4000" dirty="0" smtClean="0"/>
            </a:br>
            <a:r>
              <a:rPr lang="el-GR" sz="4000" dirty="0" smtClean="0"/>
              <a:t>ΠΛΗΘΥΣΜΟΙ ΠΟΥ ΜΕΤΑΚΙΝΗΘΗΚΑΝ</a:t>
            </a:r>
            <a:endParaRPr lang="el-GR" sz="4000" dirty="0"/>
          </a:p>
        </p:txBody>
      </p:sp>
      <p:sp>
        <p:nvSpPr>
          <p:cNvPr id="3" name="2 - Θέση περιεχομένου"/>
          <p:cNvSpPr>
            <a:spLocks noGrp="1"/>
          </p:cNvSpPr>
          <p:nvPr>
            <p:ph idx="1"/>
          </p:nvPr>
        </p:nvSpPr>
        <p:spPr/>
        <p:txBody>
          <a:bodyPr>
            <a:normAutofit/>
          </a:bodyPr>
          <a:lstStyle/>
          <a:p>
            <a:r>
              <a:rPr lang="el-GR" sz="4000" dirty="0" smtClean="0"/>
              <a:t>ΑΙΟΛΕΙΣ</a:t>
            </a:r>
          </a:p>
          <a:p>
            <a:r>
              <a:rPr lang="el-GR" sz="4000" dirty="0" smtClean="0"/>
              <a:t>ΙΩΝΕΣ</a:t>
            </a:r>
          </a:p>
          <a:p>
            <a:r>
              <a:rPr lang="el-GR" sz="4000" dirty="0" smtClean="0"/>
              <a:t>ΔΩΡΙΕΙΣ</a:t>
            </a:r>
            <a:endParaRPr lang="el-GR" sz="4000" dirty="0"/>
          </a:p>
        </p:txBody>
      </p:sp>
      <p:pic>
        <p:nvPicPr>
          <p:cNvPr id="4" name="Picture 2" descr="C:\Users\user\Desktop\α ελλ αποικισμος.jpg"/>
          <p:cNvPicPr>
            <a:picLocks noChangeAspect="1" noChangeArrowheads="1"/>
          </p:cNvPicPr>
          <p:nvPr/>
        </p:nvPicPr>
        <p:blipFill>
          <a:blip r:embed="rId2" cstate="print"/>
          <a:srcRect/>
          <a:stretch>
            <a:fillRect/>
          </a:stretch>
        </p:blipFill>
        <p:spPr bwMode="auto">
          <a:xfrm>
            <a:off x="3491880" y="1642751"/>
            <a:ext cx="3240360" cy="333064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ΑΙΟΛΕΙΣ</a:t>
            </a:r>
            <a:endParaRPr lang="el-GR" dirty="0"/>
          </a:p>
        </p:txBody>
      </p:sp>
      <p:sp>
        <p:nvSpPr>
          <p:cNvPr id="3" name="2 - Θέση περιεχομένου"/>
          <p:cNvSpPr>
            <a:spLocks noGrp="1"/>
          </p:cNvSpPr>
          <p:nvPr>
            <p:ph idx="1"/>
          </p:nvPr>
        </p:nvSpPr>
        <p:spPr>
          <a:xfrm>
            <a:off x="457200" y="1600201"/>
            <a:ext cx="3394720" cy="3773015"/>
          </a:xfrm>
        </p:spPr>
        <p:txBody>
          <a:bodyPr>
            <a:normAutofit fontScale="70000" lnSpcReduction="20000"/>
          </a:bodyPr>
          <a:lstStyle/>
          <a:p>
            <a:r>
              <a:rPr lang="el-GR" sz="2400" b="1" dirty="0" smtClean="0">
                <a:solidFill>
                  <a:schemeClr val="accent2"/>
                </a:solidFill>
              </a:rPr>
              <a:t>ΠΟΤΕ: </a:t>
            </a:r>
            <a:r>
              <a:rPr lang="el-GR" sz="2400" dirty="0" smtClean="0"/>
              <a:t>1050 με 900 </a:t>
            </a:r>
            <a:r>
              <a:rPr lang="el-GR" sz="2400" dirty="0" err="1" smtClean="0"/>
              <a:t>π.Χ.</a:t>
            </a:r>
            <a:endParaRPr lang="el-GR" sz="2400" dirty="0" smtClean="0"/>
          </a:p>
          <a:p>
            <a:r>
              <a:rPr lang="el-GR" sz="2400" b="1" dirty="0" smtClean="0">
                <a:solidFill>
                  <a:schemeClr val="accent2"/>
                </a:solidFill>
              </a:rPr>
              <a:t>ΑΠΟ ΠΟΥ: </a:t>
            </a:r>
            <a:r>
              <a:rPr lang="el-GR" sz="2400" dirty="0" smtClean="0"/>
              <a:t> Θεσσαλία</a:t>
            </a:r>
          </a:p>
          <a:p>
            <a:r>
              <a:rPr lang="el-GR" sz="2400" b="1" dirty="0" smtClean="0">
                <a:solidFill>
                  <a:schemeClr val="accent2"/>
                </a:solidFill>
              </a:rPr>
              <a:t>ΠΡΟΣ ΤΑ ΠΟΥ: </a:t>
            </a:r>
            <a:r>
              <a:rPr lang="el-GR" sz="2400" dirty="0" smtClean="0"/>
              <a:t>τη Λέσβο, την Τένεδο και τα απέναντι μικρασιατικά παράλια(Εκτός από τη Λέσβο, την Τένεδο, την Κύμη και τη Μυτιλήνη στην περιοχή της Αιολίδας περιλαμβάνονταν η </a:t>
            </a:r>
            <a:r>
              <a:rPr lang="el-GR" sz="2400" dirty="0" err="1" smtClean="0"/>
              <a:t>Ερεσσός</a:t>
            </a:r>
            <a:r>
              <a:rPr lang="el-GR" sz="2400" dirty="0" smtClean="0"/>
              <a:t>, η </a:t>
            </a:r>
            <a:r>
              <a:rPr lang="el-GR" sz="2400" dirty="0" err="1" smtClean="0"/>
              <a:t>Τήμνος</a:t>
            </a:r>
            <a:r>
              <a:rPr lang="el-GR" sz="2400" dirty="0" smtClean="0"/>
              <a:t>, η </a:t>
            </a:r>
            <a:r>
              <a:rPr lang="el-GR" sz="2400" dirty="0" err="1" smtClean="0"/>
              <a:t>Πιτάνη</a:t>
            </a:r>
            <a:r>
              <a:rPr lang="el-GR" sz="2400" dirty="0" smtClean="0"/>
              <a:t>, η Μύρινα και η Σμύρνη, η οποία όμως καταλήφθηκε από τους </a:t>
            </a:r>
            <a:r>
              <a:rPr lang="el-GR" sz="2400" dirty="0" err="1" smtClean="0"/>
              <a:t>Κολοφωνίους</a:t>
            </a:r>
            <a:r>
              <a:rPr lang="el-GR" sz="2400" dirty="0" smtClean="0"/>
              <a:t> και έγινε ιωνική.)</a:t>
            </a:r>
          </a:p>
          <a:p>
            <a:r>
              <a:rPr lang="el-GR" sz="2400" b="1" dirty="0" smtClean="0">
                <a:solidFill>
                  <a:schemeClr val="accent2"/>
                </a:solidFill>
              </a:rPr>
              <a:t>ΘΡΗΣΚΕΥΤΙΚΟ ΚΕΝΤΡΟ ΑΙΟΛΕΩΝ: </a:t>
            </a:r>
            <a:r>
              <a:rPr lang="el-GR" sz="2400" dirty="0" smtClean="0"/>
              <a:t>το ιερό του Απόλλωνα στο Γρύνειο</a:t>
            </a:r>
            <a:endParaRPr lang="el-GR" sz="2400" dirty="0"/>
          </a:p>
        </p:txBody>
      </p:sp>
      <p:pic>
        <p:nvPicPr>
          <p:cNvPr id="4" name="Picture 2" descr="http://www.ime.gr/chronos/03/images/politics/dories/ph24s.jpg"/>
          <p:cNvPicPr>
            <a:picLocks noChangeAspect="1" noChangeArrowheads="1"/>
          </p:cNvPicPr>
          <p:nvPr/>
        </p:nvPicPr>
        <p:blipFill>
          <a:blip r:embed="rId2" cstate="print"/>
          <a:srcRect/>
          <a:stretch>
            <a:fillRect/>
          </a:stretch>
        </p:blipFill>
        <p:spPr bwMode="auto">
          <a:xfrm>
            <a:off x="4932040" y="1700808"/>
            <a:ext cx="2880320" cy="323823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ΙΩΝΕΣ</a:t>
            </a:r>
            <a:endParaRPr lang="el-GR" dirty="0"/>
          </a:p>
        </p:txBody>
      </p:sp>
      <p:sp>
        <p:nvSpPr>
          <p:cNvPr id="3" name="2 - Θέση περιεχομένου"/>
          <p:cNvSpPr>
            <a:spLocks noGrp="1"/>
          </p:cNvSpPr>
          <p:nvPr>
            <p:ph idx="1"/>
          </p:nvPr>
        </p:nvSpPr>
        <p:spPr>
          <a:xfrm>
            <a:off x="457200" y="1600200"/>
            <a:ext cx="3754760" cy="3845024"/>
          </a:xfrm>
        </p:spPr>
        <p:txBody>
          <a:bodyPr>
            <a:normAutofit/>
          </a:bodyPr>
          <a:lstStyle/>
          <a:p>
            <a:r>
              <a:rPr lang="el-GR" sz="1900" b="1" dirty="0" smtClean="0">
                <a:solidFill>
                  <a:schemeClr val="accent2"/>
                </a:solidFill>
              </a:rPr>
              <a:t>ΠΟΤΕ: </a:t>
            </a:r>
            <a:r>
              <a:rPr lang="el-GR" sz="1900" dirty="0" smtClean="0"/>
              <a:t>1050 με 900 </a:t>
            </a:r>
            <a:r>
              <a:rPr lang="el-GR" sz="1900" dirty="0" err="1" smtClean="0"/>
              <a:t>π.Χ.</a:t>
            </a:r>
            <a:endParaRPr lang="el-GR" sz="1900" dirty="0" smtClean="0"/>
          </a:p>
          <a:p>
            <a:r>
              <a:rPr lang="el-GR" sz="1900" b="1" dirty="0" smtClean="0">
                <a:solidFill>
                  <a:schemeClr val="accent2"/>
                </a:solidFill>
              </a:rPr>
              <a:t>ΑΠΟ ΠΟΥ: </a:t>
            </a:r>
            <a:r>
              <a:rPr lang="el-GR" sz="1900" dirty="0" smtClean="0"/>
              <a:t>την Επίδαυρο, την </a:t>
            </a:r>
            <a:r>
              <a:rPr lang="el-GR" sz="1900" dirty="0" err="1" smtClean="0"/>
              <a:t>Τροιζήνα</a:t>
            </a:r>
            <a:r>
              <a:rPr lang="el-GR" sz="1900" dirty="0" smtClean="0"/>
              <a:t>, τις </a:t>
            </a:r>
            <a:r>
              <a:rPr lang="el-GR" sz="1900" dirty="0" err="1" smtClean="0"/>
              <a:t>Κλεωνές</a:t>
            </a:r>
            <a:r>
              <a:rPr lang="el-GR" sz="1900" dirty="0" smtClean="0"/>
              <a:t>, τη Φλιασία, την Αιγιαλεία και την Αττική  </a:t>
            </a:r>
          </a:p>
          <a:p>
            <a:r>
              <a:rPr lang="el-GR" sz="1900" b="1" dirty="0" smtClean="0">
                <a:solidFill>
                  <a:schemeClr val="accent2"/>
                </a:solidFill>
              </a:rPr>
              <a:t>ΠΡΟΣ ΤΑ ΠΟΥ: </a:t>
            </a:r>
            <a:r>
              <a:rPr lang="el-GR" sz="1900" dirty="0" smtClean="0"/>
              <a:t>τη Σάμο </a:t>
            </a:r>
            <a:r>
              <a:rPr lang="el-GR" sz="1900" dirty="0" err="1" smtClean="0"/>
              <a:t>καιτα</a:t>
            </a:r>
            <a:r>
              <a:rPr lang="el-GR" sz="1900" dirty="0" smtClean="0"/>
              <a:t> παράλια της </a:t>
            </a:r>
            <a:r>
              <a:rPr lang="el-GR" sz="1900" dirty="0" err="1" smtClean="0"/>
              <a:t>Μικράς</a:t>
            </a:r>
            <a:r>
              <a:rPr lang="el-GR" sz="1900" dirty="0" smtClean="0"/>
              <a:t> Ασίας ( Μίλητος, Φώκαια, Κλαζομενές)  που πήραν το όνομα Ιωνία</a:t>
            </a:r>
          </a:p>
          <a:p>
            <a:pPr>
              <a:buNone/>
            </a:pPr>
            <a:endParaRPr lang="el-GR" dirty="0" smtClean="0"/>
          </a:p>
          <a:p>
            <a:endParaRPr lang="el-GR" dirty="0"/>
          </a:p>
        </p:txBody>
      </p:sp>
      <p:pic>
        <p:nvPicPr>
          <p:cNvPr id="4" name="Picture 2" descr="http://www.ime.gr/chronos/03/images/politics/dories/ph16s.jpg"/>
          <p:cNvPicPr>
            <a:picLocks noChangeAspect="1" noChangeArrowheads="1"/>
          </p:cNvPicPr>
          <p:nvPr/>
        </p:nvPicPr>
        <p:blipFill>
          <a:blip r:embed="rId2" cstate="print"/>
          <a:srcRect/>
          <a:stretch>
            <a:fillRect/>
          </a:stretch>
        </p:blipFill>
        <p:spPr bwMode="auto">
          <a:xfrm>
            <a:off x="4860032" y="1484784"/>
            <a:ext cx="3156489" cy="331236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ΠΑΝΙΩΝΙΟ</a:t>
            </a:r>
            <a:endParaRPr lang="el-GR" dirty="0"/>
          </a:p>
        </p:txBody>
      </p:sp>
      <p:sp>
        <p:nvSpPr>
          <p:cNvPr id="3" name="2 - Θέση περιεχομένου"/>
          <p:cNvSpPr>
            <a:spLocks noGrp="1"/>
          </p:cNvSpPr>
          <p:nvPr>
            <p:ph idx="1"/>
          </p:nvPr>
        </p:nvSpPr>
        <p:spPr>
          <a:xfrm>
            <a:off x="539552" y="1916832"/>
            <a:ext cx="4392488" cy="3456384"/>
          </a:xfrm>
        </p:spPr>
        <p:txBody>
          <a:bodyPr>
            <a:normAutofit fontScale="47500" lnSpcReduction="20000"/>
          </a:bodyPr>
          <a:lstStyle/>
          <a:p>
            <a:r>
              <a:rPr lang="el-GR" dirty="0" smtClean="0"/>
              <a:t>Κατά τον 8ο αιώνα </a:t>
            </a:r>
            <a:r>
              <a:rPr lang="el-GR" dirty="0" err="1" smtClean="0"/>
              <a:t>π.Χ.</a:t>
            </a:r>
            <a:r>
              <a:rPr lang="el-GR" dirty="0" smtClean="0"/>
              <a:t> 12 πόλεις -</a:t>
            </a:r>
            <a:r>
              <a:rPr lang="el-GR" b="1" dirty="0" smtClean="0"/>
              <a:t>Σάμος, Χίος, Μίλητος, Φώκαια, </a:t>
            </a:r>
            <a:r>
              <a:rPr lang="el-GR" b="1" dirty="0" err="1" smtClean="0"/>
              <a:t>Κλαζομεναί</a:t>
            </a:r>
            <a:r>
              <a:rPr lang="el-GR" b="1" dirty="0" smtClean="0"/>
              <a:t>, Τέως, Ερυθραί, Έφεσος, Κολοφών, </a:t>
            </a:r>
            <a:r>
              <a:rPr lang="el-GR" b="1" dirty="0" err="1" smtClean="0"/>
              <a:t>Πριήνη</a:t>
            </a:r>
            <a:r>
              <a:rPr lang="el-GR" b="1" dirty="0" smtClean="0"/>
              <a:t>, Λέβεδος και </a:t>
            </a:r>
            <a:r>
              <a:rPr lang="el-GR" b="1" dirty="0" err="1" smtClean="0"/>
              <a:t>Μυούς</a:t>
            </a:r>
            <a:r>
              <a:rPr lang="el-GR" b="1" dirty="0" smtClean="0"/>
              <a:t>- </a:t>
            </a:r>
            <a:r>
              <a:rPr lang="el-GR" dirty="0" smtClean="0"/>
              <a:t>συνενώθηκαν σε μια </a:t>
            </a:r>
            <a:r>
              <a:rPr lang="el-GR" b="1" dirty="0" err="1" smtClean="0"/>
              <a:t>αμφικτυονία</a:t>
            </a:r>
            <a:r>
              <a:rPr lang="el-GR" dirty="0" smtClean="0"/>
              <a:t> με πολιτικό και θρησκευτικό χαρακτήρα, το λεγόμενο </a:t>
            </a:r>
            <a:r>
              <a:rPr lang="el-GR" b="1" dirty="0" smtClean="0"/>
              <a:t>Πανιώνιο</a:t>
            </a:r>
            <a:r>
              <a:rPr lang="el-GR" dirty="0" smtClean="0"/>
              <a:t>, με κέντρο συνάντησης </a:t>
            </a:r>
            <a:r>
              <a:rPr lang="el-GR" b="1" dirty="0" smtClean="0"/>
              <a:t>το ιερό του </a:t>
            </a:r>
            <a:r>
              <a:rPr lang="el-GR" b="1" dirty="0" err="1" smtClean="0"/>
              <a:t>Ελικωνίου</a:t>
            </a:r>
            <a:r>
              <a:rPr lang="el-GR" b="1" dirty="0" smtClean="0"/>
              <a:t> Ποσειδώνα στη Μυκάλη</a:t>
            </a:r>
            <a:r>
              <a:rPr lang="el-GR" dirty="0" smtClean="0"/>
              <a:t>. Επικεφαλής αυτού του κοινού των Ιώνων ήταν ένας αιρετός άρχοντας που εκλεγόταν από το σύνολο των </a:t>
            </a:r>
            <a:r>
              <a:rPr lang="el-GR" dirty="0" err="1" smtClean="0"/>
              <a:t>αμφικτυόνων</a:t>
            </a:r>
            <a:r>
              <a:rPr lang="el-GR" dirty="0" smtClean="0"/>
              <a:t>. Παράλληλα, οι 12 πόλεις του Πανιωνίου μετείχαν και σε μια άλλη θρησκευτική ένωση που είχε ως κέντρο τη Δήλο, στην οποία έπαιρνε μέρος και η Αθήνα, η </a:t>
            </a:r>
            <a:r>
              <a:rPr lang="el-GR" dirty="0" err="1" smtClean="0"/>
              <a:t>Κέως</a:t>
            </a:r>
            <a:r>
              <a:rPr lang="el-GR" dirty="0" smtClean="0"/>
              <a:t>, η Σίφνος και η Σέριφος.</a:t>
            </a:r>
            <a:endParaRPr lang="el-GR" dirty="0"/>
          </a:p>
        </p:txBody>
      </p:sp>
      <p:pic>
        <p:nvPicPr>
          <p:cNvPr id="23554" name="Picture 2" descr="http://www.ime.gr/chronos/03/images/politics/dories/ph17s.jpg"/>
          <p:cNvPicPr>
            <a:picLocks noChangeAspect="1" noChangeArrowheads="1"/>
          </p:cNvPicPr>
          <p:nvPr/>
        </p:nvPicPr>
        <p:blipFill>
          <a:blip r:embed="rId2" cstate="print"/>
          <a:srcRect/>
          <a:stretch>
            <a:fillRect/>
          </a:stretch>
        </p:blipFill>
        <p:spPr bwMode="auto">
          <a:xfrm>
            <a:off x="5231906" y="2060848"/>
            <a:ext cx="3105734" cy="223224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ΔΩΡΙΕΙΣ</a:t>
            </a:r>
            <a:endParaRPr lang="el-GR" dirty="0"/>
          </a:p>
        </p:txBody>
      </p:sp>
      <p:sp>
        <p:nvSpPr>
          <p:cNvPr id="3" name="2 - Ορθογώνιο"/>
          <p:cNvSpPr/>
          <p:nvPr/>
        </p:nvSpPr>
        <p:spPr>
          <a:xfrm>
            <a:off x="467544" y="1484784"/>
            <a:ext cx="4104456" cy="3139321"/>
          </a:xfrm>
          <a:prstGeom prst="rect">
            <a:avLst/>
          </a:prstGeom>
        </p:spPr>
        <p:txBody>
          <a:bodyPr wrap="square">
            <a:spAutoFit/>
          </a:bodyPr>
          <a:lstStyle/>
          <a:p>
            <a:r>
              <a:rPr lang="el-GR" b="1" dirty="0" smtClean="0">
                <a:solidFill>
                  <a:schemeClr val="accent2"/>
                </a:solidFill>
              </a:rPr>
              <a:t>ΠΟΤΕ: </a:t>
            </a:r>
            <a:r>
              <a:rPr lang="el-GR" dirty="0" smtClean="0"/>
              <a:t>Τέλη 10</a:t>
            </a:r>
            <a:r>
              <a:rPr lang="el-GR" baseline="30000" dirty="0" smtClean="0"/>
              <a:t>ου</a:t>
            </a:r>
            <a:r>
              <a:rPr lang="el-GR" dirty="0" smtClean="0"/>
              <a:t> αιώνα </a:t>
            </a:r>
            <a:r>
              <a:rPr lang="el-GR" dirty="0" err="1" smtClean="0"/>
              <a:t>π.Χ.</a:t>
            </a:r>
            <a:endParaRPr lang="el-GR" dirty="0" smtClean="0"/>
          </a:p>
          <a:p>
            <a:r>
              <a:rPr lang="el-GR" dirty="0" smtClean="0">
                <a:solidFill>
                  <a:schemeClr val="accent2"/>
                </a:solidFill>
              </a:rPr>
              <a:t>ΑΠΟ ΠΟΥ: </a:t>
            </a:r>
            <a:r>
              <a:rPr lang="el-GR" dirty="0" smtClean="0"/>
              <a:t>α) τη βορειοδυτική Πελοπόννησο, β) Επίδαυρο, </a:t>
            </a:r>
            <a:r>
              <a:rPr lang="el-GR" dirty="0" err="1" smtClean="0"/>
              <a:t>Τροιζήνα,γ</a:t>
            </a:r>
            <a:r>
              <a:rPr lang="el-GR" dirty="0" smtClean="0"/>
              <a:t>) Σπάρτη</a:t>
            </a:r>
          </a:p>
          <a:p>
            <a:r>
              <a:rPr lang="el-GR" b="1" dirty="0" smtClean="0">
                <a:solidFill>
                  <a:schemeClr val="accent2"/>
                </a:solidFill>
              </a:rPr>
              <a:t>ΠΡΟΣ  ΤΑ ΠΟΥ: </a:t>
            </a:r>
            <a:r>
              <a:rPr lang="el-GR" dirty="0" smtClean="0"/>
              <a:t>α) τις τρεις μεγάλες πόλεις της Ρόδου, τη Λίνδο, την </a:t>
            </a:r>
            <a:r>
              <a:rPr lang="el-GR" dirty="0" err="1" smtClean="0"/>
              <a:t>Κάμειρο</a:t>
            </a:r>
            <a:r>
              <a:rPr lang="el-GR" dirty="0" smtClean="0"/>
              <a:t> και την Ιαλυσό, β) Κω, Αλικαρνασσό, γ) Κνίδο, Μήλο, Θήρα και τις κρητικές πόλεις Γόρτυνα και </a:t>
            </a:r>
            <a:r>
              <a:rPr lang="el-GR" dirty="0" err="1" smtClean="0"/>
              <a:t>Λύκτο</a:t>
            </a:r>
            <a:endParaRPr lang="el-GR" dirty="0" smtClean="0"/>
          </a:p>
          <a:p>
            <a:r>
              <a:rPr lang="el-GR" b="1" dirty="0" smtClean="0">
                <a:solidFill>
                  <a:schemeClr val="accent2"/>
                </a:solidFill>
              </a:rPr>
              <a:t>ΘΡΗΣΚΕΥΤΙΚΟ ΚΕΝΤΡΟ ΔΩΡΙΕΩΝ:</a:t>
            </a:r>
            <a:r>
              <a:rPr lang="el-GR" dirty="0" smtClean="0"/>
              <a:t> το ιερό του </a:t>
            </a:r>
            <a:r>
              <a:rPr lang="el-GR" dirty="0" err="1" smtClean="0"/>
              <a:t>Τριοπίου</a:t>
            </a:r>
            <a:r>
              <a:rPr lang="el-GR" dirty="0" smtClean="0"/>
              <a:t> Απόλλωνα στην Κνίδο </a:t>
            </a:r>
            <a:endParaRPr lang="el-GR" dirty="0"/>
          </a:p>
        </p:txBody>
      </p:sp>
      <p:pic>
        <p:nvPicPr>
          <p:cNvPr id="4" name="Picture 2" descr="http://www.ime.gr/chronos/03/images/politics/dories/ph30s.jpg"/>
          <p:cNvPicPr>
            <a:picLocks noChangeAspect="1" noChangeArrowheads="1"/>
          </p:cNvPicPr>
          <p:nvPr/>
        </p:nvPicPr>
        <p:blipFill>
          <a:blip r:embed="rId2" cstate="print"/>
          <a:srcRect/>
          <a:stretch>
            <a:fillRect/>
          </a:stretch>
        </p:blipFill>
        <p:spPr bwMode="auto">
          <a:xfrm>
            <a:off x="4716016" y="1700808"/>
            <a:ext cx="3780417" cy="230425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Β΄ΕΛΛΗΝΙΚΟΣ ΑΠΟΙΚΙΣΜΟΣ</a:t>
            </a:r>
            <a:endParaRPr lang="el-GR" dirty="0"/>
          </a:p>
        </p:txBody>
      </p:sp>
      <p:sp>
        <p:nvSpPr>
          <p:cNvPr id="3" name="2 - Ορθογώνιο"/>
          <p:cNvSpPr/>
          <p:nvPr/>
        </p:nvSpPr>
        <p:spPr>
          <a:xfrm>
            <a:off x="1043608" y="1556792"/>
            <a:ext cx="7128792" cy="2585323"/>
          </a:xfrm>
          <a:prstGeom prst="rect">
            <a:avLst/>
          </a:prstGeom>
        </p:spPr>
        <p:txBody>
          <a:bodyPr wrap="square">
            <a:spAutoFit/>
          </a:bodyPr>
          <a:lstStyle/>
          <a:p>
            <a:r>
              <a:rPr lang="el-GR" b="1" dirty="0" smtClean="0">
                <a:solidFill>
                  <a:schemeClr val="accent2"/>
                </a:solidFill>
              </a:rPr>
              <a:t>ΠΟΤΕ:  </a:t>
            </a:r>
            <a:r>
              <a:rPr lang="el-GR" dirty="0" smtClean="0"/>
              <a:t>8ος αιώνας </a:t>
            </a:r>
            <a:r>
              <a:rPr lang="el-GR" dirty="0" err="1" smtClean="0"/>
              <a:t>π.Χ.</a:t>
            </a:r>
            <a:endParaRPr lang="el-GR" dirty="0" smtClean="0"/>
          </a:p>
          <a:p>
            <a:r>
              <a:rPr lang="el-GR" b="1" dirty="0" smtClean="0">
                <a:solidFill>
                  <a:schemeClr val="accent2"/>
                </a:solidFill>
              </a:rPr>
              <a:t>ΑΠΟ ΠΟΥ: </a:t>
            </a:r>
            <a:r>
              <a:rPr lang="el-GR" dirty="0" smtClean="0"/>
              <a:t>κυρίως ελλαδικός χώρος</a:t>
            </a:r>
          </a:p>
          <a:p>
            <a:r>
              <a:rPr lang="el-GR" b="1" dirty="0" smtClean="0">
                <a:solidFill>
                  <a:schemeClr val="accent2"/>
                </a:solidFill>
              </a:rPr>
              <a:t>ΠΡΟΣ ΤΑ ΠΟΥ: </a:t>
            </a:r>
            <a:r>
              <a:rPr lang="el-GR" dirty="0" smtClean="0"/>
              <a:t>προς τις ακτές της Μεσογείου και του Εύξεινου πόντου.</a:t>
            </a:r>
          </a:p>
          <a:p>
            <a:r>
              <a:rPr lang="el-GR" b="1" dirty="0" smtClean="0">
                <a:solidFill>
                  <a:schemeClr val="accent2"/>
                </a:solidFill>
              </a:rPr>
              <a:t>ΓΙΑΤΙ: </a:t>
            </a:r>
            <a:r>
              <a:rPr lang="el-GR" dirty="0" smtClean="0"/>
              <a:t>Οι </a:t>
            </a:r>
            <a:r>
              <a:rPr lang="el-GR" b="1" dirty="0" smtClean="0"/>
              <a:t>λόγο</a:t>
            </a:r>
            <a:r>
              <a:rPr lang="el-GR" dirty="0" smtClean="0"/>
              <a:t>ι που ώθησαν τους Έλληνες στη μετανάστευση ήταν κυρίως </a:t>
            </a:r>
            <a:r>
              <a:rPr lang="el-GR" b="1" dirty="0" smtClean="0"/>
              <a:t>οικονομικοί</a:t>
            </a:r>
            <a:r>
              <a:rPr lang="el-GR" dirty="0" smtClean="0"/>
              <a:t>, όπως η επιθυμία απόκτησης καλλιεργήσιμης γης, και η ανάγκη προμήθειας σιδηρομεταλλεύματος. Παράλληλα και λόγοι </a:t>
            </a:r>
            <a:r>
              <a:rPr lang="el-GR" b="1" dirty="0" smtClean="0"/>
              <a:t>πολιτικοί</a:t>
            </a:r>
            <a:r>
              <a:rPr lang="el-GR" dirty="0" smtClean="0"/>
              <a:t>, όπως η επικράτηση πολιτικών αντιπάλων, ανάγκασαν πολλούς να εγκαταλείψουν την πατρίδα τους και να αναζητήσουν νέους χώρους εγκατάστασης.</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ΧΑΡΤΗΣ Β΄ΕΛΛΗΝΙΚΟΥ ΑΠΟΙΚΙΣΜΟΥ</a:t>
            </a:r>
            <a:endParaRPr lang="el-GR" dirty="0"/>
          </a:p>
        </p:txBody>
      </p:sp>
      <p:pic>
        <p:nvPicPr>
          <p:cNvPr id="1026" name="Picture 2" descr="https://s3-eu-west-1.amazonaws.com/cycladic.museum/YLa10T1471615490.jpg"/>
          <p:cNvPicPr>
            <a:picLocks noChangeAspect="1" noChangeArrowheads="1"/>
          </p:cNvPicPr>
          <p:nvPr/>
        </p:nvPicPr>
        <p:blipFill>
          <a:blip r:embed="rId2" cstate="print"/>
          <a:srcRect/>
          <a:stretch>
            <a:fillRect/>
          </a:stretch>
        </p:blipFill>
        <p:spPr bwMode="auto">
          <a:xfrm>
            <a:off x="500034" y="1500174"/>
            <a:ext cx="3737038" cy="2286016"/>
          </a:xfrm>
          <a:prstGeom prst="rect">
            <a:avLst/>
          </a:prstGeom>
          <a:noFill/>
        </p:spPr>
      </p:pic>
      <p:pic>
        <p:nvPicPr>
          <p:cNvPr id="1028" name="Picture 4" descr="image"/>
          <p:cNvPicPr>
            <a:picLocks noChangeAspect="1" noChangeArrowheads="1"/>
          </p:cNvPicPr>
          <p:nvPr/>
        </p:nvPicPr>
        <p:blipFill>
          <a:blip r:embed="rId3"/>
          <a:srcRect/>
          <a:stretch>
            <a:fillRect/>
          </a:stretch>
        </p:blipFill>
        <p:spPr bwMode="auto">
          <a:xfrm>
            <a:off x="4429124" y="4071942"/>
            <a:ext cx="4125828" cy="214314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ΟΡΓΑΝΩΣΗ ΑΠΟΙΚΙΑΣ</a:t>
            </a:r>
            <a:endParaRPr lang="el-GR" dirty="0"/>
          </a:p>
        </p:txBody>
      </p:sp>
      <p:sp>
        <p:nvSpPr>
          <p:cNvPr id="3" name="2 - Ορθογώνιο"/>
          <p:cNvSpPr/>
          <p:nvPr/>
        </p:nvSpPr>
        <p:spPr>
          <a:xfrm>
            <a:off x="1285852" y="1428736"/>
            <a:ext cx="5500710" cy="4247317"/>
          </a:xfrm>
          <a:prstGeom prst="rect">
            <a:avLst/>
          </a:prstGeom>
        </p:spPr>
        <p:txBody>
          <a:bodyPr wrap="square">
            <a:spAutoFit/>
          </a:bodyPr>
          <a:lstStyle/>
          <a:p>
            <a:r>
              <a:rPr lang="el-GR" dirty="0" smtClean="0"/>
              <a:t>Η εγκατάσταση σε έναν τόπο δε γινόταν τυχαία. Η θέση επιλεγόταν από πριν και η αναχώρηση (ζητούσαν χρησμό από το </a:t>
            </a:r>
            <a:r>
              <a:rPr lang="el-GR" b="1" dirty="0" smtClean="0">
                <a:solidFill>
                  <a:schemeClr val="accent2"/>
                </a:solidFill>
              </a:rPr>
              <a:t>Μαντείο των Δελφών</a:t>
            </a:r>
            <a:r>
              <a:rPr lang="el-GR" dirty="0" smtClean="0"/>
              <a:t>) ήταν οργανωμένη. Ως αρχηγός της αποστολής (</a:t>
            </a:r>
            <a:r>
              <a:rPr lang="el-GR" b="1" dirty="0" smtClean="0">
                <a:solidFill>
                  <a:schemeClr val="accent2"/>
                </a:solidFill>
              </a:rPr>
              <a:t>οικιστής</a:t>
            </a:r>
            <a:r>
              <a:rPr lang="el-GR" dirty="0" smtClean="0"/>
              <a:t>) οριζόταν ένα άτομο που είχε ξεχωριστές ικανότητες και ενέπνεε εμπιστοσύνη σε όλους. Η τελετή της αναχώρησης γινόταν με τη συμμετοχή όλων των κατοίκων μέσα σε ένα κλίμα μεγάλης συγκίνησης. Η πόλη που ιδρυόταν είχε τις περισσότερες φορές πλούσια ενδοχώρα και απάνεμο λιμάνι. Συνήθως προτιμούσαν περιοχή που είχε φυσική οχύρωση. Αυτό τους απασχολούσε ιδιαίτερα, γιατί είχαν να αντιμετωπίσουν και την πιθανή έχθρα των κατοίκων της περιοχής. Η συμβίωση γενικά ήταν ειρηνική, αλλά δεν είναι λίγες οι φορές που οι άποικοι πολέμησαν για να κρατήσουν τη θέση τους.</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549</TotalTime>
  <Words>717</Words>
  <Application>Microsoft Office PowerPoint</Application>
  <PresentationFormat>Προβολή στην οθόνη (4:3)</PresentationFormat>
  <Paragraphs>148</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Διαστημικό</vt:lpstr>
      <vt:lpstr>Ο ΑΡΧΑΙΟΣ ΕΛΛΗΝΙΚΟΣ ΑΠΟΙΚΙΣΜΟΣ ΚΑΙ ΤΟ ΑΠΟΤΥΠΩΜΑ ΤΟΥ ΣΤΟ ΣΗΜΕΡΑ</vt:lpstr>
      <vt:lpstr>Α΄ΕΛΛΗΝΙΚΟΣ ΑΠΟΙΚΙΣΜΟΣ ΠΛΗΘΥΣΜΟΙ ΠΟΥ ΜΕΤΑΚΙΝΗΘΗΚΑΝ</vt:lpstr>
      <vt:lpstr>ΑΙΟΛΕΙΣ</vt:lpstr>
      <vt:lpstr>ΙΩΝΕΣ</vt:lpstr>
      <vt:lpstr>ΠΑΝΙΩΝΙΟ</vt:lpstr>
      <vt:lpstr>ΔΩΡΙΕΙΣ</vt:lpstr>
      <vt:lpstr>Β΄ΕΛΛΗΝΙΚΟΣ ΑΠΟΙΚΙΣΜΟΣ</vt:lpstr>
      <vt:lpstr>ΧΑΡΤΗΣ Β΄ΕΛΛΗΝΙΚΟΥ ΑΠΟΙΚΙΣΜΟΥ</vt:lpstr>
      <vt:lpstr>ΟΡΓΑΝΩΣΗ ΑΠΟΙΚΙΑΣ</vt:lpstr>
      <vt:lpstr>ΜΑΝΤΕΙΟ ΔΕΛΦΩΝ</vt:lpstr>
      <vt:lpstr>ΣΧΕΣΗ ΑΠΟΙΚΙΑΣ-ΜΗΤΡΟΠΟΛΗΣ</vt:lpstr>
      <vt:lpstr>ΟΙ ΠΗΓΕΣ ΜΑΣ</vt:lpstr>
      <vt:lpstr>   ΤΟ ΣΧΟΛΕΙΟ ΜΑΣ: 8ο ΓΥΜΝΑΣΙΟ ΗΡΑΚΛΕΙΟΥ                            Η ΟΜΑΔΑ ΜΑΣ</vt:lpstr>
      <vt:lpstr>                      ΟΙ  ΜΑΘΗΤΕΣ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ΑΡΧΑΙΟΣ ΕΛΛΗΝΙΚΟΣ ΑΠΟΙΚΙΣΜΟΣ ΚΑΙ ΤΟ ΑΠΟΤΥΠΩΜΑ ΤΟΥ ΣΤΟ ΣΗΜΕΡΑ</dc:title>
  <dc:creator>user</dc:creator>
  <cp:lastModifiedBy>Manos</cp:lastModifiedBy>
  <cp:revision>71</cp:revision>
  <dcterms:created xsi:type="dcterms:W3CDTF">2019-09-30T08:31:16Z</dcterms:created>
  <dcterms:modified xsi:type="dcterms:W3CDTF">2019-11-25T18:03:01Z</dcterms:modified>
</cp:coreProperties>
</file>