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63" r:id="rId6"/>
    <p:sldId id="264" r:id="rId7"/>
    <p:sldId id="271" r:id="rId8"/>
    <p:sldId id="265" r:id="rId9"/>
    <p:sldId id="266" r:id="rId10"/>
    <p:sldId id="267" r:id="rId11"/>
    <p:sldId id="259" r:id="rId12"/>
    <p:sldId id="268" r:id="rId13"/>
    <p:sldId id="269" r:id="rId14"/>
    <p:sldId id="270" r:id="rId15"/>
    <p:sldId id="260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412A-AD7C-4100-9D38-F0D254D362ED}" type="datetimeFigureOut">
              <a:rPr lang="el-GR" smtClean="0"/>
              <a:t>27/4/2021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67985-2ADB-4BAC-B559-DBFB5479D1A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4673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412A-AD7C-4100-9D38-F0D254D362ED}" type="datetimeFigureOut">
              <a:rPr lang="el-GR" smtClean="0"/>
              <a:t>27/4/2021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67985-2ADB-4BAC-B559-DBFB5479D1A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3725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412A-AD7C-4100-9D38-F0D254D362ED}" type="datetimeFigureOut">
              <a:rPr lang="el-GR" smtClean="0"/>
              <a:t>27/4/2021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67985-2ADB-4BAC-B559-DBFB5479D1A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3302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412A-AD7C-4100-9D38-F0D254D362ED}" type="datetimeFigureOut">
              <a:rPr lang="el-GR" smtClean="0"/>
              <a:t>27/4/2021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67985-2ADB-4BAC-B559-DBFB5479D1A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2857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412A-AD7C-4100-9D38-F0D254D362ED}" type="datetimeFigureOut">
              <a:rPr lang="el-GR" smtClean="0"/>
              <a:t>27/4/2021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67985-2ADB-4BAC-B559-DBFB5479D1A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9971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412A-AD7C-4100-9D38-F0D254D362ED}" type="datetimeFigureOut">
              <a:rPr lang="el-GR" smtClean="0"/>
              <a:t>27/4/2021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67985-2ADB-4BAC-B559-DBFB5479D1A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7884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412A-AD7C-4100-9D38-F0D254D362ED}" type="datetimeFigureOut">
              <a:rPr lang="el-GR" smtClean="0"/>
              <a:t>27/4/2021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67985-2ADB-4BAC-B559-DBFB5479D1A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5709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412A-AD7C-4100-9D38-F0D254D362ED}" type="datetimeFigureOut">
              <a:rPr lang="el-GR" smtClean="0"/>
              <a:t>27/4/2021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67985-2ADB-4BAC-B559-DBFB5479D1A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226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412A-AD7C-4100-9D38-F0D254D362ED}" type="datetimeFigureOut">
              <a:rPr lang="el-GR" smtClean="0"/>
              <a:t>27/4/2021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67985-2ADB-4BAC-B559-DBFB5479D1A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8530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412A-AD7C-4100-9D38-F0D254D362ED}" type="datetimeFigureOut">
              <a:rPr lang="el-GR" smtClean="0"/>
              <a:t>27/4/2021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67985-2ADB-4BAC-B559-DBFB5479D1A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8716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412A-AD7C-4100-9D38-F0D254D362ED}" type="datetimeFigureOut">
              <a:rPr lang="el-GR" smtClean="0"/>
              <a:t>27/4/2021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67985-2ADB-4BAC-B559-DBFB5479D1A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6391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412A-AD7C-4100-9D38-F0D254D362ED}" type="datetimeFigureOut">
              <a:rPr lang="el-GR" smtClean="0"/>
              <a:t>27/4/2021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67985-2ADB-4BAC-B559-DBFB5479D1A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025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pzonk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s://www.youtube.com/channel/UCHYf9ftuqh0zpNBNfkXqL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pzonke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pzonke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s.sch.gr/pzonke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pzonke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s.sch.gr/pzonke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pzonke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www.youtube.com/channel/UCHYf9ftuqh0zpNBNfkXqL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pzonk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s.sch.gr/pzonk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pzonke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pzonke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pzonke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logs.sch.gr/pzonke/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s.sch.gr/pzonke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pzonke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Ομάδα 4"/>
          <p:cNvGrpSpPr/>
          <p:nvPr/>
        </p:nvGrpSpPr>
        <p:grpSpPr>
          <a:xfrm>
            <a:off x="172459" y="6036067"/>
            <a:ext cx="2187831" cy="753815"/>
            <a:chOff x="6392738" y="6068853"/>
            <a:chExt cx="2187831" cy="753815"/>
          </a:xfrm>
        </p:grpSpPr>
        <p:sp>
          <p:nvSpPr>
            <p:cNvPr id="6" name="TextBox 5"/>
            <p:cNvSpPr txBox="1"/>
            <p:nvPr/>
          </p:nvSpPr>
          <p:spPr>
            <a:xfrm>
              <a:off x="6876256" y="6453336"/>
              <a:ext cx="1704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 panose="030F0702030302020204" pitchFamily="66" charset="0"/>
                  <a:hlinkClick r:id="rId3"/>
                </a:rPr>
                <a:t>xenia-</a:t>
              </a:r>
              <a:r>
                <a:rPr lang="en-US" dirty="0" err="1" smtClean="0">
                  <a:latin typeface="Comic Sans MS" panose="030F0702030302020204" pitchFamily="66" charset="0"/>
                  <a:hlinkClick r:id="rId3"/>
                </a:rPr>
                <a:t>sti_taxi</a:t>
              </a:r>
              <a:endParaRPr lang="el-GR" dirty="0">
                <a:latin typeface="Comic Sans MS" panose="030F0702030302020204" pitchFamily="66" charset="0"/>
              </a:endParaRPr>
            </a:p>
          </p:txBody>
        </p:sp>
        <p:pic>
          <p:nvPicPr>
            <p:cNvPr id="7" name="Εικόνα 6">
              <a:hlinkClick r:id="rId4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2738" y="6068853"/>
              <a:ext cx="483518" cy="6446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220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2885"/>
            <a:ext cx="9144000" cy="651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- Τίτλος"/>
          <p:cNvSpPr txBox="1">
            <a:spLocks/>
          </p:cNvSpPr>
          <p:nvPr/>
        </p:nvSpPr>
        <p:spPr>
          <a:xfrm>
            <a:off x="264028" y="-22823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Καλή όρεξη!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40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-43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5736" y="1887215"/>
            <a:ext cx="5536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ψωμί, ζυμαρικά, όσπρια, γαλακτοκομικά,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8617" y="2319263"/>
            <a:ext cx="4535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λ</a:t>
            </a:r>
            <a:r>
              <a:rPr lang="el-GR" sz="2400" b="1" dirty="0" smtClean="0">
                <a:solidFill>
                  <a:srgbClr val="FF0000"/>
                </a:solidFill>
              </a:rPr>
              <a:t>αχανικά, φρούτα και ελαιόλαδο.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3501008"/>
            <a:ext cx="4742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ψ</a:t>
            </a:r>
            <a:r>
              <a:rPr lang="el-GR" sz="2400" b="1" dirty="0" smtClean="0">
                <a:solidFill>
                  <a:srgbClr val="FF0000"/>
                </a:solidFill>
              </a:rPr>
              <a:t>άρια, πουλερικά, αβγά και κρέας.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8617" y="4695527"/>
            <a:ext cx="388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γλυκίσματα και </a:t>
            </a:r>
            <a:r>
              <a:rPr lang="el-GR" sz="2400" b="1" dirty="0" err="1" smtClean="0">
                <a:solidFill>
                  <a:srgbClr val="FF0000"/>
                </a:solidFill>
              </a:rPr>
              <a:t>αναφυκτικά</a:t>
            </a:r>
            <a:r>
              <a:rPr lang="el-GR" sz="2400" b="1" dirty="0" smtClean="0">
                <a:solidFill>
                  <a:srgbClr val="FF0000"/>
                </a:solidFill>
              </a:rPr>
              <a:t>.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5877272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ύ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6770" y="5877272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υ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6970" y="5877272"/>
            <a:ext cx="413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err="1" smtClean="0">
                <a:solidFill>
                  <a:srgbClr val="FF0000"/>
                </a:solidFill>
              </a:rPr>
              <a:t>εί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95082" y="5877272"/>
            <a:ext cx="413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ει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9632" y="6279703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υ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0866" y="6279703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υ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51066" y="6279703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υ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6" name="Στρογγυλεμένο ορθογώνιο 15"/>
          <p:cNvSpPr/>
          <p:nvPr/>
        </p:nvSpPr>
        <p:spPr>
          <a:xfrm>
            <a:off x="179512" y="1484784"/>
            <a:ext cx="7552676" cy="381642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Στρογγυλεμένο ορθογώνιο 16"/>
          <p:cNvSpPr/>
          <p:nvPr/>
        </p:nvSpPr>
        <p:spPr>
          <a:xfrm>
            <a:off x="270924" y="5877272"/>
            <a:ext cx="6101276" cy="8640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TextBox 17"/>
          <p:cNvSpPr txBox="1"/>
          <p:nvPr/>
        </p:nvSpPr>
        <p:spPr>
          <a:xfrm>
            <a:off x="6948264" y="6108104"/>
            <a:ext cx="1949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Α</a:t>
            </a:r>
            <a:r>
              <a:rPr lang="el-GR" sz="2400" b="1" dirty="0" smtClean="0">
                <a:solidFill>
                  <a:srgbClr val="FF0000"/>
                </a:solidFill>
              </a:rPr>
              <a:t>ντ. 2φ. </a:t>
            </a:r>
            <a:r>
              <a:rPr lang="el-GR" sz="2400" b="1" dirty="0" err="1" smtClean="0">
                <a:solidFill>
                  <a:srgbClr val="FF0000"/>
                </a:solidFill>
              </a:rPr>
              <a:t>Ορθ</a:t>
            </a:r>
            <a:r>
              <a:rPr lang="el-GR" sz="2400" b="1" dirty="0" smtClean="0">
                <a:solidFill>
                  <a:srgbClr val="FF0000"/>
                </a:solidFill>
              </a:rPr>
              <a:t>.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3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3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9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69304"/>
            <a:ext cx="9148613" cy="638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</a:rPr>
              <a:t>Καλή όρεξη!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l-G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τ.ε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., σελ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54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-55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3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3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22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</a:rPr>
              <a:t>Καλή όρεξη!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l-G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τ.ε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., σελ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54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-55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54362"/>
            <a:ext cx="9083074" cy="507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32" y="4293096"/>
            <a:ext cx="8727756" cy="102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4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4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73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9335"/>
            <a:ext cx="8460431" cy="644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</a:rPr>
              <a:t>Καλή όρεξη!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l-G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τ.ε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., σελ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54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-55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0201" y="3573016"/>
            <a:ext cx="7712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- Μια ομελέτα με λαχανικά είναι επίσης μια καλή επιλογή.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3933056"/>
            <a:ext cx="6348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- Πολύ δροσιστική είναι και μια φρουτοσαλάτα.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4642" y="5055567"/>
            <a:ext cx="76892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- Οι καλύτερες προτάσεις για το σχολείο είναι οι διάφορες</a:t>
            </a:r>
            <a:br>
              <a:rPr lang="el-GR" sz="2400" b="1" dirty="0" smtClean="0">
                <a:solidFill>
                  <a:srgbClr val="FF0000"/>
                </a:solidFill>
              </a:rPr>
            </a:br>
            <a:r>
              <a:rPr lang="el-GR" sz="2400" b="1" dirty="0" smtClean="0">
                <a:solidFill>
                  <a:srgbClr val="FF0000"/>
                </a:solidFill>
              </a:rPr>
              <a:t>σπιτικές πίτες, κάποιο τοστ με κασέρι, κέικ και φυσικά </a:t>
            </a:r>
            <a:br>
              <a:rPr lang="el-GR" sz="2400" b="1" dirty="0" smtClean="0">
                <a:solidFill>
                  <a:srgbClr val="FF0000"/>
                </a:solidFill>
              </a:rPr>
            </a:br>
            <a:r>
              <a:rPr lang="el-GR" sz="2400" b="1" dirty="0" smtClean="0">
                <a:solidFill>
                  <a:srgbClr val="FF0000"/>
                </a:solidFill>
              </a:rPr>
              <a:t>φρούτα εποχής.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3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3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73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</a:rPr>
              <a:t>Καλή όρεξη!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l-G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τ.ε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., σελ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54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-55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003"/>
            <a:ext cx="9144000" cy="544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73216"/>
            <a:ext cx="8352928" cy="128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4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4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73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ocuments\Ξένια-φλασάκι\ΑΑΑ- Όλες οι τάξεις του Δημοτικου\Ψηφιακή τάξη\classroom-pictures-clipart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344816" cy="560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83189" y="1484784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Τέλος…</a:t>
            </a:r>
            <a:endParaRPr lang="el-GR" dirty="0">
              <a:solidFill>
                <a:schemeClr val="bg1"/>
              </a:solidFill>
              <a:latin typeface="Segoe Script" panose="030B0504020000000003" pitchFamily="66" charset="0"/>
            </a:endParaRPr>
          </a:p>
        </p:txBody>
      </p:sp>
      <p:grpSp>
        <p:nvGrpSpPr>
          <p:cNvPr id="4" name="Ομάδα 3"/>
          <p:cNvGrpSpPr/>
          <p:nvPr/>
        </p:nvGrpSpPr>
        <p:grpSpPr>
          <a:xfrm>
            <a:off x="172459" y="6036067"/>
            <a:ext cx="2187831" cy="753815"/>
            <a:chOff x="6392738" y="6068853"/>
            <a:chExt cx="2187831" cy="753815"/>
          </a:xfrm>
        </p:grpSpPr>
        <p:sp>
          <p:nvSpPr>
            <p:cNvPr id="5" name="TextBox 4"/>
            <p:cNvSpPr txBox="1"/>
            <p:nvPr/>
          </p:nvSpPr>
          <p:spPr>
            <a:xfrm>
              <a:off x="6876256" y="6453336"/>
              <a:ext cx="1704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 panose="030F0702030302020204" pitchFamily="66" charset="0"/>
                  <a:hlinkClick r:id="rId3"/>
                </a:rPr>
                <a:t>xenia-</a:t>
              </a:r>
              <a:r>
                <a:rPr lang="en-US" dirty="0" err="1" smtClean="0">
                  <a:latin typeface="Comic Sans MS" panose="030F0702030302020204" pitchFamily="66" charset="0"/>
                  <a:hlinkClick r:id="rId3"/>
                </a:rPr>
                <a:t>sti_taxi</a:t>
              </a:r>
              <a:endParaRPr lang="el-GR" dirty="0">
                <a:latin typeface="Comic Sans MS" panose="030F0702030302020204" pitchFamily="66" charset="0"/>
              </a:endParaRPr>
            </a:p>
          </p:txBody>
        </p:sp>
        <p:pic>
          <p:nvPicPr>
            <p:cNvPr id="6" name="Εικόνα 5">
              <a:hlinkClick r:id="rId4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2738" y="6068853"/>
              <a:ext cx="483518" cy="6446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206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 txBox="1">
            <a:spLocks/>
          </p:cNvSpPr>
          <p:nvPr/>
        </p:nvSpPr>
        <p:spPr>
          <a:xfrm>
            <a:off x="264028" y="-22823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Καλή όρεξη!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40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-43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8921096" cy="373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3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3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76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 txBox="1">
            <a:spLocks/>
          </p:cNvSpPr>
          <p:nvPr/>
        </p:nvSpPr>
        <p:spPr>
          <a:xfrm>
            <a:off x="264028" y="-22823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Καλή όρεξη!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40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-43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7299526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4" y="692696"/>
            <a:ext cx="3057847" cy="95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4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4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9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 txBox="1">
            <a:spLocks/>
          </p:cNvSpPr>
          <p:nvPr/>
        </p:nvSpPr>
        <p:spPr>
          <a:xfrm>
            <a:off x="264028" y="-22823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Καλή όρεξη!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40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-43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2" y="594743"/>
            <a:ext cx="8052388" cy="610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3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3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9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 txBox="1">
            <a:spLocks/>
          </p:cNvSpPr>
          <p:nvPr/>
        </p:nvSpPr>
        <p:spPr>
          <a:xfrm>
            <a:off x="264028" y="-22823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Καλή όρεξη!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40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-43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56" y="764704"/>
            <a:ext cx="9050652" cy="611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3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3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9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 txBox="1">
            <a:spLocks/>
          </p:cNvSpPr>
          <p:nvPr/>
        </p:nvSpPr>
        <p:spPr>
          <a:xfrm>
            <a:off x="264028" y="-22823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Καλή όρεξη!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40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-43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48680"/>
            <a:ext cx="9063701" cy="523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1700808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Σ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8648" y="2132856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Σ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648" y="2463279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Λ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2852936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Λ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3284984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Λ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8648" y="3687415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Σ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3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3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9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264028" y="-22823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Καλή όρεξη!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40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-43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40" y="836712"/>
            <a:ext cx="8055876" cy="37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928992" cy="1050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92" y="3198711"/>
            <a:ext cx="8534780" cy="6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28" y="4149079"/>
            <a:ext cx="8772468" cy="134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6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6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8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1021"/>
            <a:ext cx="8784976" cy="680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- Τίτλος"/>
          <p:cNvSpPr txBox="1">
            <a:spLocks/>
          </p:cNvSpPr>
          <p:nvPr/>
        </p:nvSpPr>
        <p:spPr>
          <a:xfrm>
            <a:off x="264028" y="-22823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Καλή όρεξη!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40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-43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5896" y="4973106"/>
            <a:ext cx="5349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- Περιεκτικότητα σε χυμό/ ζάχαρη/ συντηρητικά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5229200"/>
            <a:ext cx="2265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- Τόπος παραγωγής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4994" y="5261138"/>
            <a:ext cx="40187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- Ημερομηνία παραγωγής και λήξης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28" y="5805264"/>
            <a:ext cx="8484436" cy="101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4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4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9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592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- Τίτλος"/>
          <p:cNvSpPr txBox="1">
            <a:spLocks/>
          </p:cNvSpPr>
          <p:nvPr/>
        </p:nvSpPr>
        <p:spPr>
          <a:xfrm>
            <a:off x="264028" y="-22823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Καλή όρεξη!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40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-43</a:t>
            </a:r>
          </a:p>
        </p:txBody>
      </p:sp>
      <p:sp>
        <p:nvSpPr>
          <p:cNvPr id="2" name="Επεξήγηση με στρογγυλεμένο παραλληλόγραμμο 1"/>
          <p:cNvSpPr/>
          <p:nvPr/>
        </p:nvSpPr>
        <p:spPr>
          <a:xfrm>
            <a:off x="4067944" y="676226"/>
            <a:ext cx="4320480" cy="792088"/>
          </a:xfrm>
          <a:prstGeom prst="wedgeRoundRectCallout">
            <a:avLst>
              <a:gd name="adj1" fmla="val -58739"/>
              <a:gd name="adj2" fmla="val 4354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Αντίθετες 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</a:rPr>
              <a:t>λέγονται οι λέξεις που έχουν αντίθετη σημασία.</a:t>
            </a:r>
            <a:endParaRPr lang="el-G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8" y="2276872"/>
            <a:ext cx="2141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απαγορευμένα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2751311"/>
            <a:ext cx="1134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υγιεινά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51445" y="2319263"/>
            <a:ext cx="133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βλαβερά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99317" y="2751311"/>
            <a:ext cx="1227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νόστιμα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43333" y="4047455"/>
            <a:ext cx="1130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όσπρια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59357" y="4623519"/>
            <a:ext cx="11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φρούτα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8144" y="5127575"/>
            <a:ext cx="1377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λαχανικά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32040" y="5661248"/>
            <a:ext cx="2154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γαλακτοκομικά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3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3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9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2669</TotalTime>
  <Words>306</Words>
  <Application>Microsoft Office PowerPoint</Application>
  <PresentationFormat>Προβολή στην οθόνη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Τέλος…</vt:lpstr>
    </vt:vector>
  </TitlesOfParts>
  <Company>BCC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15</cp:revision>
  <dcterms:created xsi:type="dcterms:W3CDTF">2021-03-27T14:58:21Z</dcterms:created>
  <dcterms:modified xsi:type="dcterms:W3CDTF">2021-04-27T20:16:37Z</dcterms:modified>
</cp:coreProperties>
</file>