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2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E63A-F20F-4428-A888-4F1D72EEA2DA}" type="datetimeFigureOut">
              <a:rPr lang="el-GR" smtClean="0"/>
              <a:t>27/3/2021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06CA-A8B4-4AD7-BA40-D09904C0D9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270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E63A-F20F-4428-A888-4F1D72EEA2DA}" type="datetimeFigureOut">
              <a:rPr lang="el-GR" smtClean="0"/>
              <a:t>27/3/2021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06CA-A8B4-4AD7-BA40-D09904C0D9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447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E63A-F20F-4428-A888-4F1D72EEA2DA}" type="datetimeFigureOut">
              <a:rPr lang="el-GR" smtClean="0"/>
              <a:t>27/3/2021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06CA-A8B4-4AD7-BA40-D09904C0D9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806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E63A-F20F-4428-A888-4F1D72EEA2DA}" type="datetimeFigureOut">
              <a:rPr lang="el-GR" smtClean="0"/>
              <a:t>27/3/2021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06CA-A8B4-4AD7-BA40-D09904C0D9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637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E63A-F20F-4428-A888-4F1D72EEA2DA}" type="datetimeFigureOut">
              <a:rPr lang="el-GR" smtClean="0"/>
              <a:t>27/3/2021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06CA-A8B4-4AD7-BA40-D09904C0D9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618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E63A-F20F-4428-A888-4F1D72EEA2DA}" type="datetimeFigureOut">
              <a:rPr lang="el-GR" smtClean="0"/>
              <a:t>27/3/2021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06CA-A8B4-4AD7-BA40-D09904C0D9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717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E63A-F20F-4428-A888-4F1D72EEA2DA}" type="datetimeFigureOut">
              <a:rPr lang="el-GR" smtClean="0"/>
              <a:t>27/3/2021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06CA-A8B4-4AD7-BA40-D09904C0D9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858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E63A-F20F-4428-A888-4F1D72EEA2DA}" type="datetimeFigureOut">
              <a:rPr lang="el-GR" smtClean="0"/>
              <a:t>27/3/2021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06CA-A8B4-4AD7-BA40-D09904C0D9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557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E63A-F20F-4428-A888-4F1D72EEA2DA}" type="datetimeFigureOut">
              <a:rPr lang="el-GR" smtClean="0"/>
              <a:t>27/3/2021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06CA-A8B4-4AD7-BA40-D09904C0D9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450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E63A-F20F-4428-A888-4F1D72EEA2DA}" type="datetimeFigureOut">
              <a:rPr lang="el-GR" smtClean="0"/>
              <a:t>27/3/2021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06CA-A8B4-4AD7-BA40-D09904C0D9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393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E63A-F20F-4428-A888-4F1D72EEA2DA}" type="datetimeFigureOut">
              <a:rPr lang="el-GR" smtClean="0"/>
              <a:t>27/3/2021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806CA-A8B4-4AD7-BA40-D09904C0D9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831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BE63A-F20F-4428-A888-4F1D72EEA2DA}" type="datetimeFigureOut">
              <a:rPr lang="el-GR" smtClean="0"/>
              <a:t>27/3/2021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806CA-A8B4-4AD7-BA40-D09904C0D9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748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810584" y="25048"/>
            <a:ext cx="4993664" cy="1173944"/>
          </a:xfrm>
        </p:spPr>
        <p:txBody>
          <a:bodyPr>
            <a:normAutofit lnSpcReduction="10000"/>
          </a:bodyPr>
          <a:lstStyle/>
          <a:p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Κύρια και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εθνικά ονόματα</a:t>
            </a:r>
            <a:endParaRPr lang="el-GR" sz="36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179512" y="1340768"/>
            <a:ext cx="8712968" cy="5256584"/>
            <a:chOff x="107504" y="1484784"/>
            <a:chExt cx="8712968" cy="525658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33" y="1653568"/>
              <a:ext cx="8316415" cy="4943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Ορθογώνιο 3"/>
            <p:cNvSpPr/>
            <p:nvPr/>
          </p:nvSpPr>
          <p:spPr>
            <a:xfrm>
              <a:off x="107504" y="1484784"/>
              <a:ext cx="8712968" cy="5256584"/>
            </a:xfrm>
            <a:prstGeom prst="rect">
              <a:avLst/>
            </a:prstGeom>
            <a:noFill/>
            <a:ln w="571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16" y="26745"/>
            <a:ext cx="21812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9369"/>
            <a:ext cx="21907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2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-565680" y="25048"/>
            <a:ext cx="4993664" cy="1173944"/>
          </a:xfrm>
        </p:spPr>
        <p:txBody>
          <a:bodyPr>
            <a:normAutofit lnSpcReduction="10000"/>
          </a:bodyPr>
          <a:lstStyle/>
          <a:p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Κύρια και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εθνικά ονόματα</a:t>
            </a:r>
            <a:endParaRPr lang="el-GR" sz="36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Υπότιτλος 2"/>
          <p:cNvSpPr txBox="1">
            <a:spLocks/>
          </p:cNvSpPr>
          <p:nvPr/>
        </p:nvSpPr>
        <p:spPr>
          <a:xfrm>
            <a:off x="4978936" y="44624"/>
            <a:ext cx="4993664" cy="11739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επίθετα</a:t>
            </a:r>
            <a:endParaRPr lang="el-GR" sz="36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5364088" y="0"/>
            <a:ext cx="0" cy="6858000"/>
          </a:xfrm>
          <a:prstGeom prst="line">
            <a:avLst/>
          </a:prstGeom>
          <a:ln w="571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/>
          <p:cNvCxnSpPr/>
          <p:nvPr/>
        </p:nvCxnSpPr>
        <p:spPr>
          <a:xfrm>
            <a:off x="0" y="1218568"/>
            <a:ext cx="9144000" cy="0"/>
          </a:xfrm>
          <a:prstGeom prst="line">
            <a:avLst/>
          </a:prstGeom>
          <a:ln w="571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7" name="Picture 5" descr="Algeria flag waving -  /flags/Countries/A/Algeria/Algeria_flag_waving.png.htm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44624"/>
            <a:ext cx="1055008" cy="97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30763"/>
            <a:ext cx="3985458" cy="448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The Maqam Echahid Monument - Download Free Vectors, Clipart Graphics &amp;  Vector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987" y="2852936"/>
            <a:ext cx="3394659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Υπότιτλος 2"/>
          <p:cNvSpPr txBox="1">
            <a:spLocks/>
          </p:cNvSpPr>
          <p:nvPr/>
        </p:nvSpPr>
        <p:spPr>
          <a:xfrm>
            <a:off x="107504" y="1257852"/>
            <a:ext cx="2808312" cy="586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u="sng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από Αλγερία :</a:t>
            </a:r>
            <a:endParaRPr lang="el-GR" sz="2800" b="1" u="sng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Υπότιτλος 2"/>
          <p:cNvSpPr txBox="1">
            <a:spLocks/>
          </p:cNvSpPr>
          <p:nvPr/>
        </p:nvSpPr>
        <p:spPr>
          <a:xfrm>
            <a:off x="971600" y="6154396"/>
            <a:ext cx="2808312" cy="586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Α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λ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γερινή</a:t>
            </a:r>
            <a:endParaRPr lang="el-GR" sz="28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Υπότιτλος 2"/>
          <p:cNvSpPr txBox="1">
            <a:spLocks/>
          </p:cNvSpPr>
          <p:nvPr/>
        </p:nvSpPr>
        <p:spPr>
          <a:xfrm>
            <a:off x="2771800" y="6154396"/>
            <a:ext cx="2808312" cy="586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Α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λγερινός</a:t>
            </a:r>
            <a:endParaRPr lang="el-GR" sz="28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Υπότιτλος 2"/>
          <p:cNvSpPr txBox="1">
            <a:spLocks/>
          </p:cNvSpPr>
          <p:nvPr/>
        </p:nvSpPr>
        <p:spPr>
          <a:xfrm>
            <a:off x="5508104" y="5536666"/>
            <a:ext cx="3771624" cy="12047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α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λγερινό αξιοθέατο:</a:t>
            </a:r>
            <a:r>
              <a:rPr lang="el-GR" sz="28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l-GR" sz="28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l-GR" sz="28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Μνημείο των μαρτύρων</a:t>
            </a:r>
            <a:endParaRPr lang="el-GR" sz="2800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Υπότιτλος 2"/>
          <p:cNvSpPr txBox="1">
            <a:spLocks/>
          </p:cNvSpPr>
          <p:nvPr/>
        </p:nvSpPr>
        <p:spPr>
          <a:xfrm>
            <a:off x="5552905" y="1401273"/>
            <a:ext cx="3051543" cy="658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u="sng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εθνικό μνημείο:</a:t>
            </a:r>
            <a:endParaRPr lang="el-GR" sz="2800" b="1" u="sng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94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58025"/>
            <a:ext cx="8712968" cy="603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Τίτλος 1"/>
          <p:cNvSpPr txBox="1">
            <a:spLocks noGrp="1"/>
          </p:cNvSpPr>
          <p:nvPr>
            <p:ph type="title"/>
          </p:nvPr>
        </p:nvSpPr>
        <p:spPr>
          <a:xfrm>
            <a:off x="35496" y="-162272"/>
            <a:ext cx="9145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900113" algn="l"/>
              </a:tabLst>
            </a:pPr>
            <a:r>
              <a:rPr lang="el-GR" sz="2600" b="1" dirty="0" smtClean="0">
                <a:solidFill>
                  <a:schemeClr val="accent1">
                    <a:lumMod val="75000"/>
                  </a:schemeClr>
                </a:solidFill>
              </a:rPr>
              <a:t>Δ’ τάξη, Γλώσσα</a:t>
            </a:r>
            <a:r>
              <a:rPr lang="el-GR" sz="26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l-GR" sz="2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l-GR" sz="2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l-GR" sz="2600" b="1" dirty="0" smtClean="0">
                <a:solidFill>
                  <a:schemeClr val="accent1">
                    <a:lumMod val="75000"/>
                  </a:schemeClr>
                </a:solidFill>
              </a:rPr>
              <a:t>Εν.16, Άνοιξα του Αιγαίου τη θύρα, Β.Μ., </a:t>
            </a:r>
            <a:r>
              <a:rPr lang="el-GR" sz="2600" b="1" dirty="0" smtClean="0">
                <a:solidFill>
                  <a:schemeClr val="accent1">
                    <a:lumMod val="75000"/>
                  </a:schemeClr>
                </a:solidFill>
              </a:rPr>
              <a:t>σελ. </a:t>
            </a:r>
            <a:r>
              <a:rPr lang="el-GR" sz="2600" b="1" dirty="0" smtClean="0">
                <a:solidFill>
                  <a:schemeClr val="accent1">
                    <a:lumMod val="75000"/>
                  </a:schemeClr>
                </a:solidFill>
              </a:rPr>
              <a:t>88, </a:t>
            </a:r>
            <a:r>
              <a:rPr lang="el-GR" sz="2600" b="1" dirty="0" smtClean="0">
                <a:solidFill>
                  <a:schemeClr val="accent1">
                    <a:lumMod val="75000"/>
                  </a:schemeClr>
                </a:solidFill>
              </a:rPr>
              <a:t>ασκ.2</a:t>
            </a:r>
            <a:endParaRPr lang="el-GR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0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51247"/>
            <a:ext cx="7416824" cy="613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08" y="1268760"/>
            <a:ext cx="3724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Ανδριώτης	</a:t>
            </a:r>
            <a:r>
              <a:rPr lang="el-GR" sz="2400" b="1" dirty="0" err="1" smtClean="0">
                <a:solidFill>
                  <a:srgbClr val="FF0000"/>
                </a:solidFill>
              </a:rPr>
              <a:t>Ανδριώτισσα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1700808"/>
            <a:ext cx="362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Θασιώτης</a:t>
            </a:r>
            <a:r>
              <a:rPr lang="el-GR" sz="2400" b="1" dirty="0" smtClean="0">
                <a:solidFill>
                  <a:srgbClr val="FF0000"/>
                </a:solidFill>
              </a:rPr>
              <a:t> 	</a:t>
            </a:r>
            <a:r>
              <a:rPr lang="el-GR" sz="2400" b="1" dirty="0" err="1" smtClean="0">
                <a:solidFill>
                  <a:srgbClr val="FF0000"/>
                </a:solidFill>
              </a:rPr>
              <a:t>Θασιώτισσα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2132856"/>
            <a:ext cx="3764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Θρακιώτης	</a:t>
            </a:r>
            <a:r>
              <a:rPr lang="el-GR" sz="2400" b="1" dirty="0" err="1" smtClean="0">
                <a:solidFill>
                  <a:srgbClr val="FF0000"/>
                </a:solidFill>
              </a:rPr>
              <a:t>Θρακιώτισσα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2564904"/>
            <a:ext cx="4049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err="1" smtClean="0">
                <a:solidFill>
                  <a:srgbClr val="FF0000"/>
                </a:solidFill>
              </a:rPr>
              <a:t>Σαμοθρακιώτης</a:t>
            </a:r>
            <a:r>
              <a:rPr lang="el-GR" sz="2000" b="1" dirty="0" smtClean="0">
                <a:solidFill>
                  <a:srgbClr val="FF0000"/>
                </a:solidFill>
              </a:rPr>
              <a:t> - </a:t>
            </a:r>
            <a:r>
              <a:rPr lang="el-GR" sz="2000" b="1" dirty="0" err="1" smtClean="0">
                <a:solidFill>
                  <a:srgbClr val="FF0000"/>
                </a:solidFill>
              </a:rPr>
              <a:t>Σαμορθακιώτισσα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2924944"/>
            <a:ext cx="3589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Ποριώτης	</a:t>
            </a:r>
            <a:r>
              <a:rPr lang="el-GR" sz="2400" b="1" dirty="0" err="1" smtClean="0">
                <a:solidFill>
                  <a:srgbClr val="FF0000"/>
                </a:solidFill>
              </a:rPr>
              <a:t>Ποριώτισσα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3356992"/>
            <a:ext cx="3565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Σαμιώτης	</a:t>
            </a:r>
            <a:r>
              <a:rPr lang="el-GR" sz="2400" b="1" dirty="0" err="1" smtClean="0">
                <a:solidFill>
                  <a:srgbClr val="FF0000"/>
                </a:solidFill>
              </a:rPr>
              <a:t>Σαμιώτισσα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58185" y="3717032"/>
            <a:ext cx="3914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Καβαλιώτης	Καβαλιώτισσα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4008" y="4509120"/>
            <a:ext cx="3150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Παριανός	Παριανή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8" y="4911551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Συριανός	Συριανή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4008" y="5301208"/>
            <a:ext cx="3204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Ψαριανός	Ψαριανή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58185" y="5733256"/>
            <a:ext cx="400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Καλαματιανός - Καλαματιανή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58185" y="6135687"/>
            <a:ext cx="3632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Καστοριανός - Καστοριανή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8" name="Τίτλος 1"/>
          <p:cNvSpPr txBox="1">
            <a:spLocks noGrp="1"/>
          </p:cNvSpPr>
          <p:nvPr>
            <p:ph type="title"/>
          </p:nvPr>
        </p:nvSpPr>
        <p:spPr>
          <a:xfrm>
            <a:off x="35496" y="-162272"/>
            <a:ext cx="9145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900113" algn="l"/>
              </a:tabLst>
            </a:pPr>
            <a:r>
              <a:rPr lang="el-GR" sz="2600" b="1" dirty="0" smtClean="0">
                <a:solidFill>
                  <a:schemeClr val="accent1">
                    <a:lumMod val="75000"/>
                  </a:schemeClr>
                </a:solidFill>
              </a:rPr>
              <a:t>Δ’ τάξη, Γλώσσα</a:t>
            </a:r>
            <a:r>
              <a:rPr lang="el-GR" sz="26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l-GR" sz="2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l-GR" sz="2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l-GR" sz="2600" b="1" dirty="0" smtClean="0">
                <a:solidFill>
                  <a:schemeClr val="accent1">
                    <a:lumMod val="75000"/>
                  </a:schemeClr>
                </a:solidFill>
              </a:rPr>
              <a:t>Εν.16, Άνοιξα του Αιγαίου τη θύρα, Β.Μ., </a:t>
            </a:r>
            <a:r>
              <a:rPr lang="el-GR" sz="2600" b="1" dirty="0" smtClean="0">
                <a:solidFill>
                  <a:schemeClr val="accent1">
                    <a:lumMod val="75000"/>
                  </a:schemeClr>
                </a:solidFill>
              </a:rPr>
              <a:t>σελ. </a:t>
            </a:r>
            <a:r>
              <a:rPr lang="el-GR" sz="2600" b="1" dirty="0" smtClean="0">
                <a:solidFill>
                  <a:schemeClr val="accent1">
                    <a:lumMod val="75000"/>
                  </a:schemeClr>
                </a:solidFill>
              </a:rPr>
              <a:t>88, </a:t>
            </a:r>
            <a:r>
              <a:rPr lang="el-GR" sz="2600" b="1" dirty="0" smtClean="0">
                <a:solidFill>
                  <a:schemeClr val="accent1">
                    <a:lumMod val="75000"/>
                  </a:schemeClr>
                </a:solidFill>
              </a:rPr>
              <a:t>ασκ.2</a:t>
            </a:r>
            <a:endParaRPr lang="el-GR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1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02" y="820579"/>
            <a:ext cx="8721578" cy="585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1556792"/>
            <a:ext cx="3276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Τηνιακός	   </a:t>
            </a:r>
            <a:r>
              <a:rPr lang="el-GR" sz="2400" b="1" dirty="0" err="1" smtClean="0">
                <a:solidFill>
                  <a:srgbClr val="FF0000"/>
                </a:solidFill>
              </a:rPr>
              <a:t>Τηνιανή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204864"/>
            <a:ext cx="3962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Σκοπελίτης	   Σκοπελίτισσα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6177" y="2708920"/>
            <a:ext cx="3689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Αιγινίτης</a:t>
            </a:r>
            <a:r>
              <a:rPr lang="el-GR" sz="2400" b="1" dirty="0" smtClean="0">
                <a:solidFill>
                  <a:srgbClr val="FF0000"/>
                </a:solidFill>
              </a:rPr>
              <a:t>	   </a:t>
            </a:r>
            <a:r>
              <a:rPr lang="el-GR" sz="2400" b="1" dirty="0" err="1" smtClean="0">
                <a:solidFill>
                  <a:srgbClr val="FF0000"/>
                </a:solidFill>
              </a:rPr>
              <a:t>Αιγινίτισσα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6177" y="3140968"/>
            <a:ext cx="3535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Ροδίτης	   Ροδίτισσα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3861048"/>
            <a:ext cx="3106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Πάτμιος</a:t>
            </a:r>
            <a:r>
              <a:rPr lang="el-GR" sz="2400" b="1" dirty="0" smtClean="0">
                <a:solidFill>
                  <a:srgbClr val="FF0000"/>
                </a:solidFill>
              </a:rPr>
              <a:t>	  </a:t>
            </a:r>
            <a:r>
              <a:rPr lang="el-GR" sz="2400" b="1" dirty="0" err="1" smtClean="0">
                <a:solidFill>
                  <a:srgbClr val="FF0000"/>
                </a:solidFill>
              </a:rPr>
              <a:t>Πάτμια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4335487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Λέριος</a:t>
            </a:r>
            <a:r>
              <a:rPr lang="el-GR" sz="2400" b="1" dirty="0" smtClean="0">
                <a:solidFill>
                  <a:srgbClr val="FF0000"/>
                </a:solidFill>
              </a:rPr>
              <a:t>		  </a:t>
            </a:r>
            <a:r>
              <a:rPr lang="el-GR" sz="2400" b="1" dirty="0" err="1" smtClean="0">
                <a:solidFill>
                  <a:srgbClr val="FF0000"/>
                </a:solidFill>
              </a:rPr>
              <a:t>Λέρια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58185" y="5055567"/>
            <a:ext cx="354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Μυτιληνιός	  Μυτιληνιά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4008" y="5517232"/>
            <a:ext cx="4156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Θεσσαλονικιός - </a:t>
            </a:r>
            <a:r>
              <a:rPr lang="el-GR" sz="2400" b="1" dirty="0" err="1" smtClean="0">
                <a:solidFill>
                  <a:srgbClr val="FF0000"/>
                </a:solidFill>
              </a:rPr>
              <a:t>Θεσαλλονικιά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58185" y="5991671"/>
            <a:ext cx="3103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Λημνιός</a:t>
            </a:r>
            <a:r>
              <a:rPr lang="el-GR" sz="2400" b="1" dirty="0">
                <a:solidFill>
                  <a:srgbClr val="FF0000"/>
                </a:solidFill>
              </a:rPr>
              <a:t>	</a:t>
            </a:r>
            <a:r>
              <a:rPr lang="el-GR" sz="2400" b="1" dirty="0" smtClean="0">
                <a:solidFill>
                  <a:srgbClr val="FF0000"/>
                </a:solidFill>
              </a:rPr>
              <a:t>  </a:t>
            </a:r>
            <a:r>
              <a:rPr lang="el-GR" sz="2400" b="1" dirty="0" err="1" smtClean="0">
                <a:solidFill>
                  <a:srgbClr val="FF0000"/>
                </a:solidFill>
              </a:rPr>
              <a:t>Λημνιά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4" name="Τίτλος 1"/>
          <p:cNvSpPr txBox="1">
            <a:spLocks noGrp="1"/>
          </p:cNvSpPr>
          <p:nvPr>
            <p:ph type="title"/>
          </p:nvPr>
        </p:nvSpPr>
        <p:spPr>
          <a:xfrm>
            <a:off x="35496" y="-162272"/>
            <a:ext cx="9145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900113" algn="l"/>
              </a:tabLst>
            </a:pPr>
            <a:r>
              <a:rPr lang="el-GR" sz="2600" b="1" dirty="0" smtClean="0">
                <a:solidFill>
                  <a:schemeClr val="accent1">
                    <a:lumMod val="75000"/>
                  </a:schemeClr>
                </a:solidFill>
              </a:rPr>
              <a:t>Δ’ τάξη, Γλώσσα</a:t>
            </a:r>
            <a:r>
              <a:rPr lang="el-GR" sz="26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l-GR" sz="2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l-GR" sz="2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l-GR" sz="2600" b="1" dirty="0" smtClean="0">
                <a:solidFill>
                  <a:schemeClr val="accent1">
                    <a:lumMod val="75000"/>
                  </a:schemeClr>
                </a:solidFill>
              </a:rPr>
              <a:t>Εν.16, Άνοιξα του Αιγαίου τη θύρα, Β.Μ., </a:t>
            </a:r>
            <a:r>
              <a:rPr lang="el-GR" sz="2600" b="1" dirty="0" smtClean="0">
                <a:solidFill>
                  <a:schemeClr val="accent1">
                    <a:lumMod val="75000"/>
                  </a:schemeClr>
                </a:solidFill>
              </a:rPr>
              <a:t>σελ. </a:t>
            </a:r>
            <a:r>
              <a:rPr lang="el-GR" sz="2600" b="1" dirty="0" smtClean="0">
                <a:solidFill>
                  <a:schemeClr val="accent1">
                    <a:lumMod val="75000"/>
                  </a:schemeClr>
                </a:solidFill>
              </a:rPr>
              <a:t>88, </a:t>
            </a:r>
            <a:r>
              <a:rPr lang="el-GR" sz="2600" b="1" dirty="0" smtClean="0">
                <a:solidFill>
                  <a:schemeClr val="accent1">
                    <a:lumMod val="75000"/>
                  </a:schemeClr>
                </a:solidFill>
              </a:rPr>
              <a:t>ασκ.2</a:t>
            </a:r>
            <a:endParaRPr lang="el-GR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3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3680"/>
            <a:ext cx="8856983" cy="503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08" y="1196752"/>
            <a:ext cx="4189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Μυκονιάτης	    </a:t>
            </a:r>
            <a:r>
              <a:rPr lang="el-GR" sz="2400" b="1" dirty="0" err="1" smtClean="0">
                <a:solidFill>
                  <a:srgbClr val="FF0000"/>
                </a:solidFill>
              </a:rPr>
              <a:t>Μυκονιάτισσα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1700808"/>
            <a:ext cx="3541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Λαρισαίος	    Λαρισαία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2132856"/>
            <a:ext cx="3705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Κερκυραίος	    Κερκυραία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2708920"/>
            <a:ext cx="4117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Μακεδόνας	    </a:t>
            </a:r>
            <a:r>
              <a:rPr lang="el-GR" sz="2400" b="1" dirty="0" err="1" smtClean="0">
                <a:solidFill>
                  <a:srgbClr val="FF0000"/>
                </a:solidFill>
              </a:rPr>
              <a:t>Μακεδόνισσα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3429000"/>
            <a:ext cx="3424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Κρητικός	    Κρητικιά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8185" y="4005064"/>
            <a:ext cx="3491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Κώτης</a:t>
            </a:r>
            <a:r>
              <a:rPr lang="el-GR" sz="2400" b="1" dirty="0" smtClean="0">
                <a:solidFill>
                  <a:srgbClr val="FF0000"/>
                </a:solidFill>
              </a:rPr>
              <a:t>		     </a:t>
            </a:r>
            <a:r>
              <a:rPr lang="el-GR" sz="2400" b="1" dirty="0" err="1" smtClean="0">
                <a:solidFill>
                  <a:srgbClr val="FF0000"/>
                </a:solidFill>
              </a:rPr>
              <a:t>Κώτισσα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58185" y="4407495"/>
            <a:ext cx="3581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Χιώτης 	     Χιώτισσα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5517232"/>
            <a:ext cx="5170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Εβρίτης</a:t>
            </a:r>
            <a:r>
              <a:rPr lang="el-GR" sz="2400" b="1" dirty="0" smtClean="0">
                <a:solidFill>
                  <a:srgbClr val="FF0000"/>
                </a:solidFill>
              </a:rPr>
              <a:t>			</a:t>
            </a:r>
            <a:r>
              <a:rPr lang="el-GR" sz="2400" b="1" dirty="0" err="1" smtClean="0">
                <a:solidFill>
                  <a:srgbClr val="FF0000"/>
                </a:solidFill>
              </a:rPr>
              <a:t>Εβρίτισσα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3" name="Τίτλος 1"/>
          <p:cNvSpPr txBox="1">
            <a:spLocks noGrp="1"/>
          </p:cNvSpPr>
          <p:nvPr>
            <p:ph type="title"/>
          </p:nvPr>
        </p:nvSpPr>
        <p:spPr>
          <a:xfrm>
            <a:off x="35496" y="-162272"/>
            <a:ext cx="9145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900113" algn="l"/>
              </a:tabLst>
            </a:pPr>
            <a:r>
              <a:rPr lang="el-GR" sz="2600" b="1" dirty="0" smtClean="0">
                <a:solidFill>
                  <a:schemeClr val="accent1">
                    <a:lumMod val="75000"/>
                  </a:schemeClr>
                </a:solidFill>
              </a:rPr>
              <a:t>Δ’ τάξη, Γλώσσα</a:t>
            </a:r>
            <a:r>
              <a:rPr lang="el-GR" sz="26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l-GR" sz="2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l-GR" sz="2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l-GR" sz="2600" b="1" dirty="0" smtClean="0">
                <a:solidFill>
                  <a:schemeClr val="accent1">
                    <a:lumMod val="75000"/>
                  </a:schemeClr>
                </a:solidFill>
              </a:rPr>
              <a:t>Εν.16, Άνοιξα του Αιγαίου τη θύρα, Β.Μ., </a:t>
            </a:r>
            <a:r>
              <a:rPr lang="el-GR" sz="2600" b="1" dirty="0" smtClean="0">
                <a:solidFill>
                  <a:schemeClr val="accent1">
                    <a:lumMod val="75000"/>
                  </a:schemeClr>
                </a:solidFill>
              </a:rPr>
              <a:t>σελ. </a:t>
            </a:r>
            <a:r>
              <a:rPr lang="el-GR" sz="2600" b="1" dirty="0" smtClean="0">
                <a:solidFill>
                  <a:schemeClr val="accent1">
                    <a:lumMod val="75000"/>
                  </a:schemeClr>
                </a:solidFill>
              </a:rPr>
              <a:t>88, </a:t>
            </a:r>
            <a:r>
              <a:rPr lang="el-GR" sz="2600" b="1" dirty="0" smtClean="0">
                <a:solidFill>
                  <a:schemeClr val="accent1">
                    <a:lumMod val="75000"/>
                  </a:schemeClr>
                </a:solidFill>
              </a:rPr>
              <a:t>ασκ.2</a:t>
            </a:r>
            <a:endParaRPr lang="el-GR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4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00697"/>
            <a:ext cx="8662963" cy="426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27784" y="2535287"/>
            <a:ext cx="3975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Γιαννιώτες	  Γιαννιώτισσες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2967335"/>
            <a:ext cx="3408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Πατρινοί	  Πατρινιές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3429000"/>
            <a:ext cx="365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Κερκυραίοι	  Κερκυραίες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1961" y="3861048"/>
            <a:ext cx="444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Φλωρινιώτες	  </a:t>
            </a:r>
            <a:r>
              <a:rPr lang="el-GR" sz="2400" b="1" dirty="0" err="1" smtClean="0">
                <a:solidFill>
                  <a:srgbClr val="FF0000"/>
                </a:solidFill>
              </a:rPr>
              <a:t>Φλωρινιώτισσες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1961" y="4365104"/>
            <a:ext cx="4430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Μεσολογγίτες   Μεσολογγίτισσες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1961" y="4797152"/>
            <a:ext cx="3935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Ξανθιώτες	  Ξανθιώτισσες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7784" y="5271591"/>
            <a:ext cx="3759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Μανιάτης	  Μανιάτισσα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4" name="Τίτλος 1"/>
          <p:cNvSpPr txBox="1">
            <a:spLocks/>
          </p:cNvSpPr>
          <p:nvPr/>
        </p:nvSpPr>
        <p:spPr>
          <a:xfrm>
            <a:off x="35496" y="-162272"/>
            <a:ext cx="9145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900113" algn="l"/>
              </a:tabLst>
            </a:pPr>
            <a:r>
              <a:rPr lang="el-GR" sz="2600" b="1" dirty="0" smtClean="0">
                <a:solidFill>
                  <a:schemeClr val="accent1">
                    <a:lumMod val="75000"/>
                  </a:schemeClr>
                </a:solidFill>
              </a:rPr>
              <a:t>Δ’ τάξη, Γλώσσα, </a:t>
            </a:r>
            <a:br>
              <a:rPr lang="el-GR" sz="2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l-GR" sz="2600" b="1" dirty="0" smtClean="0">
                <a:solidFill>
                  <a:schemeClr val="accent1">
                    <a:lumMod val="75000"/>
                  </a:schemeClr>
                </a:solidFill>
              </a:rPr>
              <a:t>Εν.16, Άνοιξα του Αιγαίου τη θύρα, </a:t>
            </a:r>
            <a:r>
              <a:rPr lang="el-GR" sz="2600" b="1" dirty="0" err="1" smtClean="0">
                <a:solidFill>
                  <a:schemeClr val="accent1">
                    <a:lumMod val="75000"/>
                  </a:schemeClr>
                </a:solidFill>
              </a:rPr>
              <a:t>τ.ε</a:t>
            </a:r>
            <a:r>
              <a:rPr lang="el-GR" sz="2600" b="1" dirty="0" smtClean="0">
                <a:solidFill>
                  <a:schemeClr val="accent1">
                    <a:lumMod val="75000"/>
                  </a:schemeClr>
                </a:solidFill>
              </a:rPr>
              <a:t>., σελ. 71, ασκ.1</a:t>
            </a:r>
            <a:endParaRPr lang="el-GR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12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cuments\Ξένια-φλασάκι\ΑΑΑ- Όλες οι τάξεις του Δημοτικου\Ψηφιακή τάξη\classroom-pictures-clipart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344816" cy="560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83189" y="1484784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Τέλος…</a:t>
            </a:r>
            <a:endParaRPr lang="el-GR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81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-565680" y="25048"/>
            <a:ext cx="4993664" cy="1173944"/>
          </a:xfrm>
        </p:spPr>
        <p:txBody>
          <a:bodyPr>
            <a:normAutofit lnSpcReduction="10000"/>
          </a:bodyPr>
          <a:lstStyle/>
          <a:p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Κύρια και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εθνικά ονόματα</a:t>
            </a:r>
            <a:endParaRPr lang="el-GR" sz="36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Υπότιτλος 2"/>
          <p:cNvSpPr txBox="1">
            <a:spLocks/>
          </p:cNvSpPr>
          <p:nvPr/>
        </p:nvSpPr>
        <p:spPr>
          <a:xfrm>
            <a:off x="4978936" y="44624"/>
            <a:ext cx="4993664" cy="11739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επίθετα</a:t>
            </a:r>
            <a:endParaRPr lang="el-GR" sz="36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5364088" y="0"/>
            <a:ext cx="0" cy="6858000"/>
          </a:xfrm>
          <a:prstGeom prst="line">
            <a:avLst/>
          </a:prstGeom>
          <a:ln w="571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/>
          <p:cNvCxnSpPr/>
          <p:nvPr/>
        </p:nvCxnSpPr>
        <p:spPr>
          <a:xfrm>
            <a:off x="0" y="1218568"/>
            <a:ext cx="9144000" cy="0"/>
          </a:xfrm>
          <a:prstGeom prst="line">
            <a:avLst/>
          </a:prstGeom>
          <a:ln w="571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2" descr="Πίνακας σε καμβά - Σημαία - Greek flag waving - SmartCraf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AutoShape 4" descr="Πίνακας σε καμβά - Σημαία - Greek flag waving - SmartCraf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683" y="212496"/>
            <a:ext cx="13620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Foustanella Stock Illustrations – 6 Foustanella Stock Illustrations,  Vectors &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91032"/>
            <a:ext cx="3168352" cy="403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Feta Cheese Transparent &amp; PNG Clipart Fr #1642936 - PNG Images - PNG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184" y="2762647"/>
            <a:ext cx="3779912" cy="249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Υπότιτλος 2"/>
          <p:cNvSpPr txBox="1">
            <a:spLocks/>
          </p:cNvSpPr>
          <p:nvPr/>
        </p:nvSpPr>
        <p:spPr>
          <a:xfrm>
            <a:off x="179512" y="1263845"/>
            <a:ext cx="2808312" cy="586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u="sng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από </a:t>
            </a:r>
            <a:r>
              <a:rPr lang="el-GR" sz="2800" b="1" u="sng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Ελλάδα</a:t>
            </a:r>
            <a:r>
              <a:rPr lang="el-GR" sz="2800" b="1" u="sng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  <a:endParaRPr lang="el-GR" sz="2800" b="1" u="sng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Υπότιτλος 2"/>
          <p:cNvSpPr txBox="1">
            <a:spLocks/>
          </p:cNvSpPr>
          <p:nvPr/>
        </p:nvSpPr>
        <p:spPr>
          <a:xfrm>
            <a:off x="971600" y="6021288"/>
            <a:ext cx="2808312" cy="586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Έ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λληνας</a:t>
            </a:r>
            <a:endParaRPr lang="el-GR" sz="28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Υπότιτλος 2"/>
          <p:cNvSpPr txBox="1">
            <a:spLocks/>
          </p:cNvSpPr>
          <p:nvPr/>
        </p:nvSpPr>
        <p:spPr>
          <a:xfrm>
            <a:off x="2771800" y="6021288"/>
            <a:ext cx="2808312" cy="586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Ε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λληνίδα  </a:t>
            </a:r>
            <a:endParaRPr lang="el-GR" sz="28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Υπότιτλος 2"/>
          <p:cNvSpPr txBox="1">
            <a:spLocks/>
          </p:cNvSpPr>
          <p:nvPr/>
        </p:nvSpPr>
        <p:spPr>
          <a:xfrm>
            <a:off x="5940152" y="5445224"/>
            <a:ext cx="2808312" cy="586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ε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λληνική φέτα</a:t>
            </a:r>
            <a:endParaRPr lang="el-GR" sz="28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Υπότιτλος 2"/>
          <p:cNvSpPr txBox="1">
            <a:spLocks/>
          </p:cNvSpPr>
          <p:nvPr/>
        </p:nvSpPr>
        <p:spPr>
          <a:xfrm>
            <a:off x="5652120" y="1689900"/>
            <a:ext cx="2808312" cy="586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u="sng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εθνικό προϊόν:</a:t>
            </a:r>
            <a:endParaRPr lang="el-GR" sz="2800" b="1" u="sng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37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-565680" y="25048"/>
            <a:ext cx="4993664" cy="1173944"/>
          </a:xfrm>
        </p:spPr>
        <p:txBody>
          <a:bodyPr>
            <a:normAutofit lnSpcReduction="10000"/>
          </a:bodyPr>
          <a:lstStyle/>
          <a:p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Κύρια και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εθνικά ονόματα</a:t>
            </a:r>
            <a:endParaRPr lang="el-GR" sz="36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Υπότιτλος 2"/>
          <p:cNvSpPr txBox="1">
            <a:spLocks/>
          </p:cNvSpPr>
          <p:nvPr/>
        </p:nvSpPr>
        <p:spPr>
          <a:xfrm>
            <a:off x="4978936" y="44624"/>
            <a:ext cx="4993664" cy="11739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επίθετα</a:t>
            </a:r>
            <a:endParaRPr lang="el-GR" sz="36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5364088" y="0"/>
            <a:ext cx="0" cy="6858000"/>
          </a:xfrm>
          <a:prstGeom prst="line">
            <a:avLst/>
          </a:prstGeom>
          <a:ln w="571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/>
          <p:cNvCxnSpPr/>
          <p:nvPr/>
        </p:nvCxnSpPr>
        <p:spPr>
          <a:xfrm>
            <a:off x="0" y="1218568"/>
            <a:ext cx="9144000" cy="0"/>
          </a:xfrm>
          <a:prstGeom prst="line">
            <a:avLst/>
          </a:prstGeom>
          <a:ln w="571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Argentina Royalty Free Vector Image - VectorStock | Vector images, Cartoon,  Couple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26" y="1412776"/>
            <a:ext cx="4464496" cy="468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ish Chips Stock Illustrations – 1,820 Fish Chips Stock Illustrations,  Vectors &amp; Clipart - Dreamsti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323" y="2408667"/>
            <a:ext cx="3083496" cy="231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Υπότιτλος 2"/>
          <p:cNvSpPr txBox="1">
            <a:spLocks/>
          </p:cNvSpPr>
          <p:nvPr/>
        </p:nvSpPr>
        <p:spPr>
          <a:xfrm>
            <a:off x="179512" y="1263844"/>
            <a:ext cx="3600400" cy="71954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u="sng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από </a:t>
            </a:r>
            <a:r>
              <a:rPr lang="el-GR" sz="2800" b="1" u="sng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Μεγάλη Βρετανία</a:t>
            </a:r>
            <a:r>
              <a:rPr lang="el-GR" sz="2800" b="1" u="sng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  <a:endParaRPr lang="el-GR" sz="2800" b="1" u="sng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Υπότιτλος 2"/>
          <p:cNvSpPr txBox="1">
            <a:spLocks/>
          </p:cNvSpPr>
          <p:nvPr/>
        </p:nvSpPr>
        <p:spPr>
          <a:xfrm>
            <a:off x="346926" y="5515401"/>
            <a:ext cx="2808312" cy="586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Β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ρετανός</a:t>
            </a:r>
            <a:endParaRPr lang="el-GR" sz="28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Υπότιτλος 2"/>
          <p:cNvSpPr txBox="1">
            <a:spLocks/>
          </p:cNvSpPr>
          <p:nvPr/>
        </p:nvSpPr>
        <p:spPr>
          <a:xfrm>
            <a:off x="3407266" y="5515401"/>
            <a:ext cx="2808312" cy="586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Β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ρετανίδα</a:t>
            </a:r>
            <a:endParaRPr lang="el-GR" sz="28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Υπότιτλος 2"/>
          <p:cNvSpPr txBox="1">
            <a:spLocks/>
          </p:cNvSpPr>
          <p:nvPr/>
        </p:nvSpPr>
        <p:spPr>
          <a:xfrm>
            <a:off x="5789323" y="5229200"/>
            <a:ext cx="3247173" cy="141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β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ρετανικό φαγητό:</a:t>
            </a:r>
            <a:b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fish and chips</a:t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l-GR" sz="20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(ψάρι με πατάτες)</a:t>
            </a:r>
            <a:endParaRPr lang="el-GR" sz="2800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Υπότιτλος 2"/>
          <p:cNvSpPr txBox="1">
            <a:spLocks/>
          </p:cNvSpPr>
          <p:nvPr/>
        </p:nvSpPr>
        <p:spPr>
          <a:xfrm>
            <a:off x="5652120" y="1689900"/>
            <a:ext cx="2808312" cy="586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u="sng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εθνικό προϊόν:</a:t>
            </a:r>
            <a:endParaRPr lang="el-GR" sz="2800" b="1" u="sng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4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-565680" y="25048"/>
            <a:ext cx="4993664" cy="1173944"/>
          </a:xfrm>
        </p:spPr>
        <p:txBody>
          <a:bodyPr>
            <a:normAutofit lnSpcReduction="10000"/>
          </a:bodyPr>
          <a:lstStyle/>
          <a:p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Κύρια και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εθνικά ονόματα</a:t>
            </a:r>
            <a:endParaRPr lang="el-GR" sz="36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Υπότιτλος 2"/>
          <p:cNvSpPr txBox="1">
            <a:spLocks/>
          </p:cNvSpPr>
          <p:nvPr/>
        </p:nvSpPr>
        <p:spPr>
          <a:xfrm>
            <a:off x="4978936" y="44624"/>
            <a:ext cx="4993664" cy="11739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επίθετα</a:t>
            </a:r>
            <a:endParaRPr lang="el-GR" sz="36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5364088" y="0"/>
            <a:ext cx="0" cy="6858000"/>
          </a:xfrm>
          <a:prstGeom prst="line">
            <a:avLst/>
          </a:prstGeom>
          <a:ln w="571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/>
          <p:cNvCxnSpPr/>
          <p:nvPr/>
        </p:nvCxnSpPr>
        <p:spPr>
          <a:xfrm>
            <a:off x="0" y="1218568"/>
            <a:ext cx="9144000" cy="0"/>
          </a:xfrm>
          <a:prstGeom prst="line">
            <a:avLst/>
          </a:prstGeom>
          <a:ln w="571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61908"/>
            <a:ext cx="2880320" cy="456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German Flag Free Clipart, HD Png Download , Transparent Png Image - PNGit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60" y="151989"/>
            <a:ext cx="1152128" cy="95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Pretzel Στοκ Εικονογραφήσεις, Vectors, &amp; Clipart – (16,875 Στοκ  Εικονογραφήσεις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23321"/>
            <a:ext cx="207791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Υπότιτλος 2"/>
          <p:cNvSpPr txBox="1">
            <a:spLocks/>
          </p:cNvSpPr>
          <p:nvPr/>
        </p:nvSpPr>
        <p:spPr>
          <a:xfrm>
            <a:off x="179512" y="1263845"/>
            <a:ext cx="2808312" cy="586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u="sng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από </a:t>
            </a:r>
            <a:r>
              <a:rPr lang="el-GR" sz="2800" b="1" u="sng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Γερμανία</a:t>
            </a:r>
            <a:r>
              <a:rPr lang="el-GR" sz="2800" b="1" u="sng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  <a:endParaRPr lang="el-GR" sz="2800" b="1" u="sng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Υπότιτλος 2"/>
          <p:cNvSpPr txBox="1">
            <a:spLocks/>
          </p:cNvSpPr>
          <p:nvPr/>
        </p:nvSpPr>
        <p:spPr>
          <a:xfrm>
            <a:off x="971600" y="6298412"/>
            <a:ext cx="2808312" cy="586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Γ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ερμανός</a:t>
            </a:r>
            <a:endParaRPr lang="el-GR" sz="28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Υπότιτλος 2"/>
          <p:cNvSpPr txBox="1">
            <a:spLocks/>
          </p:cNvSpPr>
          <p:nvPr/>
        </p:nvSpPr>
        <p:spPr>
          <a:xfrm>
            <a:off x="2771800" y="6298412"/>
            <a:ext cx="2808312" cy="586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Γ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ερμανίδα</a:t>
            </a:r>
            <a:endParaRPr lang="el-GR" sz="28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Υπότιτλος 2"/>
          <p:cNvSpPr txBox="1">
            <a:spLocks/>
          </p:cNvSpPr>
          <p:nvPr/>
        </p:nvSpPr>
        <p:spPr>
          <a:xfrm>
            <a:off x="5652120" y="5445224"/>
            <a:ext cx="3240360" cy="141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γ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ερμανική μπύρα</a:t>
            </a:r>
            <a:b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l-GR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γ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ερμανικό </a:t>
            </a:r>
            <a:r>
              <a:rPr lang="el-GR" sz="2800" b="1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πρέτσελ</a:t>
            </a:r>
            <a:endParaRPr lang="el-GR" sz="28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l"/>
            <a:endParaRPr lang="el-GR" sz="28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Υπότιτλος 2"/>
          <p:cNvSpPr txBox="1">
            <a:spLocks/>
          </p:cNvSpPr>
          <p:nvPr/>
        </p:nvSpPr>
        <p:spPr>
          <a:xfrm>
            <a:off x="5652120" y="1689900"/>
            <a:ext cx="2808312" cy="586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u="sng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εθνικό προϊόν:</a:t>
            </a:r>
            <a:endParaRPr lang="el-GR" sz="2800" b="1" u="sng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4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-565680" y="25048"/>
            <a:ext cx="4993664" cy="1173944"/>
          </a:xfrm>
        </p:spPr>
        <p:txBody>
          <a:bodyPr>
            <a:normAutofit lnSpcReduction="10000"/>
          </a:bodyPr>
          <a:lstStyle/>
          <a:p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Κύρια και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εθνικά ονόματα</a:t>
            </a:r>
            <a:endParaRPr lang="el-GR" sz="36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Υπότιτλος 2"/>
          <p:cNvSpPr txBox="1">
            <a:spLocks/>
          </p:cNvSpPr>
          <p:nvPr/>
        </p:nvSpPr>
        <p:spPr>
          <a:xfrm>
            <a:off x="4978936" y="44624"/>
            <a:ext cx="4993664" cy="11739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επίθετα</a:t>
            </a:r>
            <a:endParaRPr lang="el-GR" sz="36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5364088" y="0"/>
            <a:ext cx="0" cy="6858000"/>
          </a:xfrm>
          <a:prstGeom prst="line">
            <a:avLst/>
          </a:prstGeom>
          <a:ln w="571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/>
          <p:cNvCxnSpPr/>
          <p:nvPr/>
        </p:nvCxnSpPr>
        <p:spPr>
          <a:xfrm>
            <a:off x="0" y="1218568"/>
            <a:ext cx="9144000" cy="0"/>
          </a:xfrm>
          <a:prstGeom prst="line">
            <a:avLst/>
          </a:prstGeom>
          <a:ln w="571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21" y="1988840"/>
            <a:ext cx="3907087" cy="428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offee | Pintura com café, Cafe desenho, Hora do café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705" y="2276872"/>
            <a:ext cx="185071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5" descr="Italian Flag Clipart - Italy Flag Gif Transparent png - free transparent  png images - pngaa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104" name="Picture 8" descr="Free Italian Flag, Download Free Clip Art, Free Clip Art on Clip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276" y="71909"/>
            <a:ext cx="118494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Υπότιτλος 2"/>
          <p:cNvSpPr txBox="1">
            <a:spLocks/>
          </p:cNvSpPr>
          <p:nvPr/>
        </p:nvSpPr>
        <p:spPr>
          <a:xfrm>
            <a:off x="179512" y="1263845"/>
            <a:ext cx="2808312" cy="586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u="sng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από </a:t>
            </a:r>
            <a:r>
              <a:rPr lang="el-GR" sz="2800" b="1" u="sng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Ιταλία</a:t>
            </a:r>
            <a:r>
              <a:rPr lang="el-GR" sz="2800" b="1" u="sng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  <a:endParaRPr lang="el-GR" sz="2800" b="1" u="sng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Υπότιτλος 2"/>
          <p:cNvSpPr txBox="1">
            <a:spLocks/>
          </p:cNvSpPr>
          <p:nvPr/>
        </p:nvSpPr>
        <p:spPr>
          <a:xfrm>
            <a:off x="1403648" y="6165304"/>
            <a:ext cx="1368152" cy="69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Ι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ταλός</a:t>
            </a:r>
            <a:endParaRPr lang="el-GR" sz="28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Υπότιτλος 2"/>
          <p:cNvSpPr txBox="1">
            <a:spLocks/>
          </p:cNvSpPr>
          <p:nvPr/>
        </p:nvSpPr>
        <p:spPr>
          <a:xfrm>
            <a:off x="2915816" y="6165304"/>
            <a:ext cx="2808312" cy="586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Ι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ταλίδα</a:t>
            </a:r>
            <a:endParaRPr lang="el-GR" sz="28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Υπότιτλος 2"/>
          <p:cNvSpPr txBox="1">
            <a:spLocks/>
          </p:cNvSpPr>
          <p:nvPr/>
        </p:nvSpPr>
        <p:spPr>
          <a:xfrm>
            <a:off x="5796136" y="5229200"/>
            <a:ext cx="3240360" cy="1307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ι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ταλικός καφές</a:t>
            </a:r>
            <a:b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l-GR" sz="20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espresso)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l-GR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ι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ταλική πίτσα</a:t>
            </a:r>
            <a:endParaRPr lang="el-GR" sz="28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Υπότιτλος 2"/>
          <p:cNvSpPr txBox="1">
            <a:spLocks/>
          </p:cNvSpPr>
          <p:nvPr/>
        </p:nvSpPr>
        <p:spPr>
          <a:xfrm>
            <a:off x="5652120" y="1689900"/>
            <a:ext cx="2808312" cy="586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u="sng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εθνικό προϊόν:</a:t>
            </a:r>
            <a:endParaRPr lang="el-GR" sz="2800" b="1" u="sng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Pizza Slice Clipart transparent PNG - Stick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33056"/>
            <a:ext cx="2015715" cy="96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44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-565680" y="25048"/>
            <a:ext cx="4993664" cy="1173944"/>
          </a:xfrm>
        </p:spPr>
        <p:txBody>
          <a:bodyPr>
            <a:normAutofit lnSpcReduction="10000"/>
          </a:bodyPr>
          <a:lstStyle/>
          <a:p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Κύρια και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εθνικά ονόματα</a:t>
            </a:r>
            <a:endParaRPr lang="el-GR" sz="36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Υπότιτλος 2"/>
          <p:cNvSpPr txBox="1">
            <a:spLocks/>
          </p:cNvSpPr>
          <p:nvPr/>
        </p:nvSpPr>
        <p:spPr>
          <a:xfrm>
            <a:off x="4978936" y="44624"/>
            <a:ext cx="4993664" cy="11739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επίθετα</a:t>
            </a:r>
            <a:endParaRPr lang="el-GR" sz="36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5364088" y="0"/>
            <a:ext cx="0" cy="6858000"/>
          </a:xfrm>
          <a:prstGeom prst="line">
            <a:avLst/>
          </a:prstGeom>
          <a:ln w="571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/>
          <p:cNvCxnSpPr/>
          <p:nvPr/>
        </p:nvCxnSpPr>
        <p:spPr>
          <a:xfrm>
            <a:off x="0" y="1218568"/>
            <a:ext cx="9144000" cy="0"/>
          </a:xfrm>
          <a:prstGeom prst="line">
            <a:avLst/>
          </a:prstGeom>
          <a:ln w="571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902" y="173105"/>
            <a:ext cx="1196999" cy="91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04" y="1844824"/>
            <a:ext cx="3528392" cy="446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French red wine with glass and grapes Royalty Free Vector Clip Art  illustration -vc112091-CoolCLIPS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84884"/>
            <a:ext cx="1914212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Υπότιτλος 2"/>
          <p:cNvSpPr txBox="1">
            <a:spLocks/>
          </p:cNvSpPr>
          <p:nvPr/>
        </p:nvSpPr>
        <p:spPr>
          <a:xfrm>
            <a:off x="179512" y="1263845"/>
            <a:ext cx="2808312" cy="586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u="sng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από </a:t>
            </a:r>
            <a:r>
              <a:rPr lang="el-GR" sz="2800" b="1" u="sng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Γαλλία</a:t>
            </a:r>
            <a:r>
              <a:rPr lang="el-GR" sz="2800" b="1" u="sng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  <a:endParaRPr lang="el-GR" sz="2800" b="1" u="sng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Υπότιτλος 2"/>
          <p:cNvSpPr txBox="1">
            <a:spLocks/>
          </p:cNvSpPr>
          <p:nvPr/>
        </p:nvSpPr>
        <p:spPr>
          <a:xfrm>
            <a:off x="971600" y="6021288"/>
            <a:ext cx="2808312" cy="586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Γ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αλλίδα</a:t>
            </a:r>
            <a:endParaRPr lang="el-GR" sz="28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Υπότιτλος 2"/>
          <p:cNvSpPr txBox="1">
            <a:spLocks/>
          </p:cNvSpPr>
          <p:nvPr/>
        </p:nvSpPr>
        <p:spPr>
          <a:xfrm>
            <a:off x="2771800" y="6021288"/>
            <a:ext cx="2808312" cy="586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Γ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άλλος </a:t>
            </a:r>
            <a:endParaRPr lang="el-GR" sz="28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Υπότιτλος 2"/>
          <p:cNvSpPr txBox="1">
            <a:spLocks/>
          </p:cNvSpPr>
          <p:nvPr/>
        </p:nvSpPr>
        <p:spPr>
          <a:xfrm>
            <a:off x="5580112" y="5733256"/>
            <a:ext cx="3168352" cy="10081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γ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αλλικό κρασί</a:t>
            </a:r>
          </a:p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γ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αλλικά κρουασάν</a:t>
            </a:r>
            <a:endParaRPr lang="el-GR" sz="28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l"/>
            <a:endParaRPr lang="el-GR" sz="28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Υπότιτλος 2"/>
          <p:cNvSpPr txBox="1">
            <a:spLocks/>
          </p:cNvSpPr>
          <p:nvPr/>
        </p:nvSpPr>
        <p:spPr>
          <a:xfrm>
            <a:off x="5652120" y="1689900"/>
            <a:ext cx="2808312" cy="586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u="sng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εθνικό προϊόν:</a:t>
            </a:r>
            <a:endParaRPr lang="el-GR" sz="2800" b="1" u="sng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052" name="Picture 4" descr="Food,Circle,Orange PNG Clipart - Royalty Free SVG /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296" y="4797152"/>
            <a:ext cx="1064052" cy="68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Food,Circle,Orange PNG Clipart - Royalty Free SVG /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396" y="4620868"/>
            <a:ext cx="1064052" cy="68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Food,Circle,Orange PNG Clipart - Royalty Free SVG /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404" y="5301208"/>
            <a:ext cx="1064052" cy="68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44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-565680" y="25048"/>
            <a:ext cx="4993664" cy="1173944"/>
          </a:xfrm>
        </p:spPr>
        <p:txBody>
          <a:bodyPr>
            <a:normAutofit lnSpcReduction="10000"/>
          </a:bodyPr>
          <a:lstStyle/>
          <a:p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Κύρια και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εθνικά ονόματα</a:t>
            </a:r>
            <a:endParaRPr lang="el-GR" sz="36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Υπότιτλος 2"/>
          <p:cNvSpPr txBox="1">
            <a:spLocks/>
          </p:cNvSpPr>
          <p:nvPr/>
        </p:nvSpPr>
        <p:spPr>
          <a:xfrm>
            <a:off x="4978936" y="44624"/>
            <a:ext cx="4993664" cy="11739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επίθετα</a:t>
            </a:r>
            <a:endParaRPr lang="el-GR" sz="36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5364088" y="0"/>
            <a:ext cx="0" cy="6858000"/>
          </a:xfrm>
          <a:prstGeom prst="line">
            <a:avLst/>
          </a:prstGeom>
          <a:ln w="571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/>
          <p:cNvCxnSpPr/>
          <p:nvPr/>
        </p:nvCxnSpPr>
        <p:spPr>
          <a:xfrm>
            <a:off x="0" y="1218568"/>
            <a:ext cx="9144000" cy="0"/>
          </a:xfrm>
          <a:prstGeom prst="line">
            <a:avLst/>
          </a:prstGeom>
          <a:ln w="571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8280"/>
            <a:ext cx="3744416" cy="47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64904"/>
            <a:ext cx="2884635" cy="249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Premium Vector | Turkish flag blowing in the wi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440" y="200568"/>
            <a:ext cx="1533088" cy="86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Υπότιτλος 2"/>
          <p:cNvSpPr txBox="1">
            <a:spLocks/>
          </p:cNvSpPr>
          <p:nvPr/>
        </p:nvSpPr>
        <p:spPr>
          <a:xfrm>
            <a:off x="179512" y="1263845"/>
            <a:ext cx="2808312" cy="586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u="sng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από </a:t>
            </a:r>
            <a:r>
              <a:rPr lang="el-GR" sz="2800" b="1" u="sng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Τουρκία</a:t>
            </a:r>
            <a:r>
              <a:rPr lang="el-GR" sz="2800" b="1" u="sng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  <a:endParaRPr lang="el-GR" sz="2800" b="1" u="sng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Υπότιτλος 2"/>
          <p:cNvSpPr txBox="1">
            <a:spLocks/>
          </p:cNvSpPr>
          <p:nvPr/>
        </p:nvSpPr>
        <p:spPr>
          <a:xfrm>
            <a:off x="971600" y="6226404"/>
            <a:ext cx="2016224" cy="586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Τ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ουρκάλα</a:t>
            </a:r>
            <a:endParaRPr lang="el-GR" sz="28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Υπότιτλος 2"/>
          <p:cNvSpPr txBox="1">
            <a:spLocks/>
          </p:cNvSpPr>
          <p:nvPr/>
        </p:nvSpPr>
        <p:spPr>
          <a:xfrm>
            <a:off x="3059832" y="6226404"/>
            <a:ext cx="1656184" cy="586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Τ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ούρκος</a:t>
            </a:r>
            <a:endParaRPr lang="el-GR" sz="28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Υπότιτλος 2"/>
          <p:cNvSpPr txBox="1">
            <a:spLocks/>
          </p:cNvSpPr>
          <p:nvPr/>
        </p:nvSpPr>
        <p:spPr>
          <a:xfrm>
            <a:off x="5652120" y="5445224"/>
            <a:ext cx="3384376" cy="892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τ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ούρκικο λουκούμι</a:t>
            </a:r>
            <a:endParaRPr lang="el-GR" sz="28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Υπότιτλος 2"/>
          <p:cNvSpPr txBox="1">
            <a:spLocks/>
          </p:cNvSpPr>
          <p:nvPr/>
        </p:nvSpPr>
        <p:spPr>
          <a:xfrm>
            <a:off x="5652120" y="1689900"/>
            <a:ext cx="2808312" cy="586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u="sng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εθνικό προϊόν:</a:t>
            </a:r>
            <a:endParaRPr lang="el-GR" sz="2800" b="1" u="sng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17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-565680" y="25048"/>
            <a:ext cx="4993664" cy="1173944"/>
          </a:xfrm>
        </p:spPr>
        <p:txBody>
          <a:bodyPr>
            <a:normAutofit lnSpcReduction="10000"/>
          </a:bodyPr>
          <a:lstStyle/>
          <a:p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Κύρια και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εθνικά ονόματα</a:t>
            </a:r>
            <a:endParaRPr lang="el-GR" sz="36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Υπότιτλος 2"/>
          <p:cNvSpPr txBox="1">
            <a:spLocks/>
          </p:cNvSpPr>
          <p:nvPr/>
        </p:nvSpPr>
        <p:spPr>
          <a:xfrm>
            <a:off x="4978936" y="44624"/>
            <a:ext cx="4993664" cy="11739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επίθετα</a:t>
            </a:r>
            <a:endParaRPr lang="el-GR" sz="36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5364088" y="0"/>
            <a:ext cx="0" cy="6858000"/>
          </a:xfrm>
          <a:prstGeom prst="line">
            <a:avLst/>
          </a:prstGeom>
          <a:ln w="571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/>
          <p:cNvCxnSpPr/>
          <p:nvPr/>
        </p:nvCxnSpPr>
        <p:spPr>
          <a:xfrm>
            <a:off x="0" y="1218568"/>
            <a:ext cx="9144000" cy="0"/>
          </a:xfrm>
          <a:prstGeom prst="line">
            <a:avLst/>
          </a:prstGeom>
          <a:ln w="571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3456384" cy="417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3" descr="kissclipart-china-flag-png-clipart-flag-of-china-clip-art-53b0247e088b69f7  - Current Stude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" name="AutoShape 5" descr="kissclipart-china-flag-png-clipart-flag-of-china-clip-art-53b0247e088b69f7  - Current Studen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1"/>
            <a:ext cx="1584176" cy="106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Noodles food with chopsticks. Illustration of isolated noodles food with  chopsti , #affiliate, #chopsticks, #food, #Noodles… | Noodle bowls, Bowl  logo, Food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80928"/>
            <a:ext cx="2859296" cy="190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Υπότιτλος 2"/>
          <p:cNvSpPr txBox="1">
            <a:spLocks/>
          </p:cNvSpPr>
          <p:nvPr/>
        </p:nvSpPr>
        <p:spPr>
          <a:xfrm>
            <a:off x="179512" y="1263845"/>
            <a:ext cx="2808312" cy="586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u="sng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από </a:t>
            </a:r>
            <a:r>
              <a:rPr lang="el-GR" sz="2800" b="1" u="sng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Κίνα</a:t>
            </a:r>
            <a:r>
              <a:rPr lang="el-GR" sz="2800" b="1" u="sng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  <a:endParaRPr lang="el-GR" sz="2800" b="1" u="sng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Υπότιτλος 2"/>
          <p:cNvSpPr txBox="1">
            <a:spLocks/>
          </p:cNvSpPr>
          <p:nvPr/>
        </p:nvSpPr>
        <p:spPr>
          <a:xfrm>
            <a:off x="971600" y="6021288"/>
            <a:ext cx="1656184" cy="586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Κ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ινέζος</a:t>
            </a:r>
            <a:endParaRPr lang="el-GR" sz="28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Υπότιτλος 2"/>
          <p:cNvSpPr txBox="1">
            <a:spLocks/>
          </p:cNvSpPr>
          <p:nvPr/>
        </p:nvSpPr>
        <p:spPr>
          <a:xfrm>
            <a:off x="3203848" y="6021288"/>
            <a:ext cx="1296144" cy="586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Κ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ινέζα</a:t>
            </a:r>
            <a:endParaRPr lang="el-GR" sz="28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Υπότιτλος 2"/>
          <p:cNvSpPr txBox="1">
            <a:spLocks/>
          </p:cNvSpPr>
          <p:nvPr/>
        </p:nvSpPr>
        <p:spPr>
          <a:xfrm>
            <a:off x="5580112" y="5445224"/>
            <a:ext cx="3168352" cy="86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κ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ινέζικα </a:t>
            </a:r>
            <a:r>
              <a:rPr lang="el-GR" sz="2800" b="1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νουντλς</a:t>
            </a:r>
            <a:endParaRPr lang="el-GR" sz="28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Υπότιτλος 2"/>
          <p:cNvSpPr txBox="1">
            <a:spLocks/>
          </p:cNvSpPr>
          <p:nvPr/>
        </p:nvSpPr>
        <p:spPr>
          <a:xfrm>
            <a:off x="5652120" y="1689900"/>
            <a:ext cx="2808312" cy="586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u="sng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εθνικό προϊόν:</a:t>
            </a:r>
            <a:endParaRPr lang="el-GR" sz="2800" b="1" u="sng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94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-565680" y="25048"/>
            <a:ext cx="4993664" cy="1173944"/>
          </a:xfrm>
        </p:spPr>
        <p:txBody>
          <a:bodyPr>
            <a:normAutofit lnSpcReduction="10000"/>
          </a:bodyPr>
          <a:lstStyle/>
          <a:p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Κύρια και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εθνικά ονόματα</a:t>
            </a:r>
            <a:endParaRPr lang="el-GR" sz="36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Υπότιτλος 2"/>
          <p:cNvSpPr txBox="1">
            <a:spLocks/>
          </p:cNvSpPr>
          <p:nvPr/>
        </p:nvSpPr>
        <p:spPr>
          <a:xfrm>
            <a:off x="4978936" y="44624"/>
            <a:ext cx="4993664" cy="11739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επίθετα</a:t>
            </a:r>
            <a:endParaRPr lang="el-GR" sz="36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5364088" y="0"/>
            <a:ext cx="0" cy="6858000"/>
          </a:xfrm>
          <a:prstGeom prst="line">
            <a:avLst/>
          </a:prstGeom>
          <a:ln w="571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/>
          <p:cNvCxnSpPr/>
          <p:nvPr/>
        </p:nvCxnSpPr>
        <p:spPr>
          <a:xfrm>
            <a:off x="0" y="1218568"/>
            <a:ext cx="9144000" cy="0"/>
          </a:xfrm>
          <a:prstGeom prst="line">
            <a:avLst/>
          </a:prstGeom>
          <a:ln w="571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5,067 Brazilian Flag Illustrations &amp; Clip Art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493" y="213240"/>
            <a:ext cx="1193630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438319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1665">
            <a:off x="6859715" y="3461987"/>
            <a:ext cx="2073920" cy="205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358">
            <a:off x="5512934" y="1734854"/>
            <a:ext cx="2122808" cy="214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Ομάδα 1"/>
          <p:cNvGrpSpPr/>
          <p:nvPr/>
        </p:nvGrpSpPr>
        <p:grpSpPr>
          <a:xfrm>
            <a:off x="5465745" y="1737051"/>
            <a:ext cx="3450249" cy="3963751"/>
            <a:chOff x="5465745" y="1737051"/>
            <a:chExt cx="3450249" cy="3963751"/>
          </a:xfrm>
        </p:grpSpPr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51665">
              <a:off x="6632838" y="3440421"/>
              <a:ext cx="2283156" cy="226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80358">
              <a:off x="5465745" y="1737051"/>
              <a:ext cx="2172427" cy="2190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Υπότιτλος 2"/>
          <p:cNvSpPr txBox="1">
            <a:spLocks/>
          </p:cNvSpPr>
          <p:nvPr/>
        </p:nvSpPr>
        <p:spPr>
          <a:xfrm>
            <a:off x="179512" y="1263845"/>
            <a:ext cx="2808312" cy="586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u="sng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από </a:t>
            </a:r>
            <a:r>
              <a:rPr lang="el-GR" sz="2800" b="1" u="sng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Βραζιλία</a:t>
            </a:r>
            <a:r>
              <a:rPr lang="el-GR" sz="2800" b="1" u="sng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  <a:endParaRPr lang="el-GR" sz="2800" b="1" u="sng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Υπότιτλος 2"/>
          <p:cNvSpPr txBox="1">
            <a:spLocks/>
          </p:cNvSpPr>
          <p:nvPr/>
        </p:nvSpPr>
        <p:spPr>
          <a:xfrm>
            <a:off x="683568" y="6021288"/>
            <a:ext cx="2808312" cy="586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Β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ραζιλιάνα</a:t>
            </a:r>
            <a:endParaRPr lang="el-GR" sz="28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Υπότιτλος 2"/>
          <p:cNvSpPr txBox="1">
            <a:spLocks/>
          </p:cNvSpPr>
          <p:nvPr/>
        </p:nvSpPr>
        <p:spPr>
          <a:xfrm>
            <a:off x="2771800" y="6021288"/>
            <a:ext cx="2808312" cy="586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Β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ραζιλιάνος</a:t>
            </a:r>
            <a:endParaRPr lang="el-GR" sz="28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Υπότιτλος 2"/>
          <p:cNvSpPr txBox="1">
            <a:spLocks/>
          </p:cNvSpPr>
          <p:nvPr/>
        </p:nvSpPr>
        <p:spPr>
          <a:xfrm>
            <a:off x="5796136" y="5722348"/>
            <a:ext cx="2952328" cy="1019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β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ραζιλιάνικο    </a:t>
            </a:r>
            <a:b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καρναβάλι</a:t>
            </a:r>
            <a:endParaRPr lang="el-GR" sz="28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Υπότιτλος 2"/>
          <p:cNvSpPr txBox="1">
            <a:spLocks/>
          </p:cNvSpPr>
          <p:nvPr/>
        </p:nvSpPr>
        <p:spPr>
          <a:xfrm>
            <a:off x="5508104" y="1340768"/>
            <a:ext cx="2808312" cy="586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u="sng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εθνικό έθιμο:</a:t>
            </a:r>
            <a:endParaRPr lang="el-GR" sz="2800" b="1" u="sng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4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191</Words>
  <Application>Microsoft Office PowerPoint</Application>
  <PresentationFormat>Προβολή στην οθόνη (4:3)</PresentationFormat>
  <Paragraphs>107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Δ’ τάξη, Γλώσσα,  Εν.16, Άνοιξα του Αιγαίου τη θύρα, Β.Μ., σελ. 88, ασκ.2</vt:lpstr>
      <vt:lpstr>Δ’ τάξη, Γλώσσα,  Εν.16, Άνοιξα του Αιγαίου τη θύρα, Β.Μ., σελ. 88, ασκ.2</vt:lpstr>
      <vt:lpstr>Δ’ τάξη, Γλώσσα,  Εν.16, Άνοιξα του Αιγαίου τη θύρα, Β.Μ., σελ. 88, ασκ.2</vt:lpstr>
      <vt:lpstr>Δ’ τάξη, Γλώσσα,  Εν.16, Άνοιξα του Αιγαίου τη θύρα, Β.Μ., σελ. 88, ασκ.2</vt:lpstr>
      <vt:lpstr>Παρουσίαση του PowerPoint</vt:lpstr>
      <vt:lpstr>Τέλος…</vt:lpstr>
    </vt:vector>
  </TitlesOfParts>
  <Company>BCC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32</cp:revision>
  <dcterms:created xsi:type="dcterms:W3CDTF">2021-03-26T20:42:50Z</dcterms:created>
  <dcterms:modified xsi:type="dcterms:W3CDTF">2021-03-27T21:02:18Z</dcterms:modified>
</cp:coreProperties>
</file>