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5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1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589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30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63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187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646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771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36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86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91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0401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362E-1486-482E-A7F1-F4A51EDCE4E7}" type="datetimeFigureOut">
              <a:rPr lang="el-GR" smtClean="0"/>
              <a:pPr/>
              <a:t>2/2/2021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80C1-B12B-4B8B-8CDD-259C658517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948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" y="0"/>
            <a:ext cx="4449728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13" y="1519238"/>
            <a:ext cx="6736876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025" y="107950"/>
            <a:ext cx="2192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Γ’ τάξη, Μαθηματικά</a:t>
            </a:r>
          </a:p>
        </p:txBody>
      </p:sp>
    </p:spTree>
    <p:extLst>
      <p:ext uri="{BB962C8B-B14F-4D97-AF65-F5344CB8AC3E}">
        <p14:creationId xmlns:p14="http://schemas.microsoft.com/office/powerpoint/2010/main" xmlns="" val="3417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4" y="404664"/>
            <a:ext cx="9102358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Τετράδιο Εργασιών, σελ. 22 -23.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3635896" y="2060848"/>
            <a:ext cx="3096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6660232" y="1700808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- TextBox"/>
          <p:cNvSpPr txBox="1"/>
          <p:nvPr/>
        </p:nvSpPr>
        <p:spPr>
          <a:xfrm>
            <a:off x="3635896" y="2700209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7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0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l-GR" sz="3200" b="1" dirty="0" smtClean="0">
                <a:solidFill>
                  <a:srgbClr val="FF0000"/>
                </a:solidFill>
              </a:rPr>
              <a:t> 1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0 = 7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r>
              <a:rPr lang="el-GR" sz="3200" b="1" dirty="0" smtClean="0">
                <a:solidFill>
                  <a:srgbClr val="FF0000"/>
                </a:solidFill>
              </a:rPr>
              <a:t> ευρώ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6 - TextBox"/>
          <p:cNvSpPr txBox="1"/>
          <p:nvPr/>
        </p:nvSpPr>
        <p:spPr>
          <a:xfrm>
            <a:off x="3690155" y="5724545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700 : 100 =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H="1">
            <a:off x="4860032" y="5908920"/>
            <a:ext cx="443656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3984328" y="5877272"/>
            <a:ext cx="443656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6 - TextBox"/>
          <p:cNvSpPr txBox="1"/>
          <p:nvPr/>
        </p:nvSpPr>
        <p:spPr>
          <a:xfrm>
            <a:off x="5580112" y="5733256"/>
            <a:ext cx="2995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7 </a:t>
            </a:r>
            <a:r>
              <a:rPr lang="el-GR" sz="2800" b="1" dirty="0" smtClean="0">
                <a:solidFill>
                  <a:srgbClr val="FF0000"/>
                </a:solidFill>
              </a:rPr>
              <a:t>χαρτονομίσματα</a:t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   των 100 ευρώ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3923928" y="4869160"/>
            <a:ext cx="3096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3707904" y="5157192"/>
            <a:ext cx="1476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Τετράδιο Εργασιών, σελ. 22 -23.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5726"/>
            <a:ext cx="9103552" cy="58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6 - TextBox"/>
          <p:cNvSpPr txBox="1"/>
          <p:nvPr/>
        </p:nvSpPr>
        <p:spPr>
          <a:xfrm>
            <a:off x="305779" y="4082296"/>
            <a:ext cx="75044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Πρώτα πρέπει να βρω πόσα είναι όλα τα κουτιά.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x 7 =14</a:t>
            </a:r>
          </a:p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Έπειτα βρίσκω πόσες είναι όλες οι καρφίτσες.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14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l-GR" sz="3200" b="1" dirty="0" smtClean="0">
                <a:solidFill>
                  <a:srgbClr val="FF0000"/>
                </a:solidFill>
              </a:rPr>
              <a:t> 1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00 = 1.4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981075"/>
            <a:ext cx="7343775" cy="5608638"/>
          </a:xfrm>
          <a:noFill/>
        </p:spPr>
      </p:pic>
      <p:sp>
        <p:nvSpPr>
          <p:cNvPr id="15363" name="Τίτλος 1"/>
          <p:cNvSpPr>
            <a:spLocks noGrp="1"/>
          </p:cNvSpPr>
          <p:nvPr>
            <p:ph type="title"/>
          </p:nvPr>
        </p:nvSpPr>
        <p:spPr>
          <a:xfrm>
            <a:off x="882650" y="1484313"/>
            <a:ext cx="82296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bg1"/>
                </a:solidFill>
                <a:latin typeface="Segoe Script" pitchFamily="66" charset="0"/>
              </a:rPr>
              <a:t>Τέλος…</a:t>
            </a:r>
          </a:p>
        </p:txBody>
      </p:sp>
    </p:spTree>
    <p:extLst>
      <p:ext uri="{BB962C8B-B14F-4D97-AF65-F5344CB8AC3E}">
        <p14:creationId xmlns:p14="http://schemas.microsoft.com/office/powerpoint/2010/main" xmlns="" val="39176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2" y="512270"/>
            <a:ext cx="9155412" cy="56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Βιβλίο Μαθητή, σελ. 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-8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3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945"/>
            <a:ext cx="7560840" cy="64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Βιβλίο Μαθητή, σελ. 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-8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16 - TextBox"/>
          <p:cNvSpPr txBox="1"/>
          <p:nvPr/>
        </p:nvSpPr>
        <p:spPr>
          <a:xfrm>
            <a:off x="5123775" y="1167135"/>
            <a:ext cx="2164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</a:rPr>
              <a:t>x 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 = 10 €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10 x 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0 = 100 €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16 - TextBox"/>
          <p:cNvSpPr txBox="1"/>
          <p:nvPr/>
        </p:nvSpPr>
        <p:spPr>
          <a:xfrm>
            <a:off x="5195783" y="3183359"/>
            <a:ext cx="242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 </a:t>
            </a:r>
            <a:r>
              <a:rPr lang="el-GR" sz="2400" b="1" dirty="0" smtClean="0">
                <a:solidFill>
                  <a:srgbClr val="FF0000"/>
                </a:solidFill>
              </a:rPr>
              <a:t>: 10 = 10 κιλά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16 - TextBox"/>
          <p:cNvSpPr txBox="1"/>
          <p:nvPr/>
        </p:nvSpPr>
        <p:spPr>
          <a:xfrm>
            <a:off x="5195783" y="4797152"/>
            <a:ext cx="20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10 : 10 = 1 κιλό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16 - TextBox"/>
          <p:cNvSpPr txBox="1"/>
          <p:nvPr/>
        </p:nvSpPr>
        <p:spPr>
          <a:xfrm>
            <a:off x="4932040" y="5919663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100 </a:t>
            </a:r>
            <a:r>
              <a:rPr lang="en-US" sz="2400" b="1" dirty="0" smtClean="0">
                <a:solidFill>
                  <a:srgbClr val="FF0000"/>
                </a:solidFill>
              </a:rPr>
              <a:t>x </a:t>
            </a:r>
            <a:r>
              <a:rPr lang="el-GR" sz="2400" b="1" dirty="0" smtClean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0 = 1.000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κιλά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16 - TextBox"/>
          <p:cNvSpPr txBox="1"/>
          <p:nvPr/>
        </p:nvSpPr>
        <p:spPr>
          <a:xfrm>
            <a:off x="4932040" y="6351711"/>
            <a:ext cx="2743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1.000 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10 =100</a:t>
            </a:r>
            <a:r>
              <a:rPr lang="el-GR" sz="2400" b="1" dirty="0" smtClean="0">
                <a:solidFill>
                  <a:srgbClr val="FF0000"/>
                </a:solidFill>
              </a:rPr>
              <a:t> κιλά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Βιβλίο Μαθητή, σελ. 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-8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" y="665726"/>
            <a:ext cx="9138818" cy="16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6 - TextBox"/>
          <p:cNvSpPr txBox="1"/>
          <p:nvPr/>
        </p:nvSpPr>
        <p:spPr>
          <a:xfrm>
            <a:off x="251520" y="1484784"/>
            <a:ext cx="891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 x 100     2 x 1.000  17 x 10    23 x 100   9 x 1.000   35 x 10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16 - TextBox"/>
          <p:cNvSpPr txBox="1"/>
          <p:nvPr/>
        </p:nvSpPr>
        <p:spPr>
          <a:xfrm>
            <a:off x="179512" y="2113692"/>
            <a:ext cx="86478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Για να πολλαπλασιάσω έναν ακέραιο αριθμό 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με το 10, 100 ή 1.000,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γράφω τον αριθμό όπως είναι και προσθέτω ένα, δύο ή 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τρία μηδενικά αντίστοιχα.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6 - TextBox"/>
          <p:cNvSpPr txBox="1"/>
          <p:nvPr/>
        </p:nvSpPr>
        <p:spPr>
          <a:xfrm>
            <a:off x="244511" y="3991704"/>
            <a:ext cx="2887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 x 1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00</a:t>
            </a:r>
            <a:r>
              <a:rPr lang="el-GR" sz="2800" b="1" dirty="0" smtClean="0">
                <a:solidFill>
                  <a:srgbClr val="FF0000"/>
                </a:solidFill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8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 x 1.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000</a:t>
            </a:r>
            <a:r>
              <a:rPr lang="el-GR" sz="2800" b="1" dirty="0" smtClean="0">
                <a:solidFill>
                  <a:srgbClr val="FF0000"/>
                </a:solidFill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2.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000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17 x 1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l-GR" sz="2800" b="1" dirty="0" smtClean="0">
                <a:solidFill>
                  <a:srgbClr val="FF0000"/>
                </a:solidFill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17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23 x 1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00 </a:t>
            </a:r>
            <a:r>
              <a:rPr lang="el-GR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23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9 x 1.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000 </a:t>
            </a:r>
            <a:r>
              <a:rPr lang="el-GR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9.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000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35 x 1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l-GR" sz="2800" b="1" dirty="0" smtClean="0">
                <a:solidFill>
                  <a:srgbClr val="FF0000"/>
                </a:solidFill>
              </a:rPr>
              <a:t> = 35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445"/>
            <a:ext cx="8064896" cy="64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Βιβλίο Μαθητή, σελ. 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-8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6 - TextBox"/>
          <p:cNvSpPr txBox="1"/>
          <p:nvPr/>
        </p:nvSpPr>
        <p:spPr>
          <a:xfrm>
            <a:off x="5508104" y="282331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280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16 - TextBox"/>
          <p:cNvSpPr txBox="1"/>
          <p:nvPr/>
        </p:nvSpPr>
        <p:spPr>
          <a:xfrm>
            <a:off x="6153108" y="28529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280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16 - TextBox"/>
          <p:cNvSpPr txBox="1"/>
          <p:nvPr/>
        </p:nvSpPr>
        <p:spPr>
          <a:xfrm>
            <a:off x="7305236" y="285293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2.800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16 - TextBox"/>
          <p:cNvSpPr txBox="1"/>
          <p:nvPr/>
        </p:nvSpPr>
        <p:spPr>
          <a:xfrm>
            <a:off x="4427984" y="1815207"/>
            <a:ext cx="423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 νομίσματα θα γίνουν 2.800.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16 - TextBox"/>
          <p:cNvSpPr txBox="1"/>
          <p:nvPr/>
        </p:nvSpPr>
        <p:spPr>
          <a:xfrm>
            <a:off x="5580112" y="58476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16 - TextBox"/>
          <p:cNvSpPr txBox="1"/>
          <p:nvPr/>
        </p:nvSpPr>
        <p:spPr>
          <a:xfrm>
            <a:off x="6300192" y="58476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16 - TextBox"/>
          <p:cNvSpPr txBox="1"/>
          <p:nvPr/>
        </p:nvSpPr>
        <p:spPr>
          <a:xfrm>
            <a:off x="7380312" y="58476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16 - TextBox"/>
          <p:cNvSpPr txBox="1"/>
          <p:nvPr/>
        </p:nvSpPr>
        <p:spPr>
          <a:xfrm>
            <a:off x="4427984" y="4839543"/>
            <a:ext cx="362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 νομίσματα θα γίνουν 6.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75" y="98646"/>
            <a:ext cx="8263765" cy="31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2195736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Βιβλίο Μαθητή, σελ. 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 -8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16 - TextBox"/>
          <p:cNvSpPr txBox="1"/>
          <p:nvPr/>
        </p:nvSpPr>
        <p:spPr>
          <a:xfrm>
            <a:off x="821222" y="3299500"/>
            <a:ext cx="742318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Για να </a:t>
            </a:r>
            <a:r>
              <a:rPr lang="el-GR" sz="2400" b="1" dirty="0" smtClean="0">
                <a:solidFill>
                  <a:srgbClr val="FF0000"/>
                </a:solidFill>
              </a:rPr>
              <a:t>πολλαπλασιάσω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έναν ακέραιο αριθμό 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με το 10, 100 ή 1.000,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γράφω τον αριθμό όπως είναι και προσθέτω ένα, δύο ή 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τρία μηδενικά αντίστοιχα.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16 - TextBox"/>
          <p:cNvSpPr txBox="1"/>
          <p:nvPr/>
        </p:nvSpPr>
        <p:spPr>
          <a:xfrm>
            <a:off x="207991" y="5013176"/>
            <a:ext cx="890051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Για να </a:t>
            </a:r>
            <a:r>
              <a:rPr lang="el-GR" sz="2400" b="1" dirty="0" smtClean="0">
                <a:solidFill>
                  <a:srgbClr val="FF0000"/>
                </a:solidFill>
              </a:rPr>
              <a:t>διαιρέσω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έναν ακέραιο αριθμό με μηδενικά στο τέλος του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με το 10, 100 ή 1.000,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σβήνω από τον αρχικό αριθμό τόσα μηδενικά όσα έχει ο διαιρέτης. 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16 - TextBox"/>
          <p:cNvSpPr txBox="1"/>
          <p:nvPr/>
        </p:nvSpPr>
        <p:spPr>
          <a:xfrm>
            <a:off x="4860032" y="6165304"/>
            <a:ext cx="436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Επαρκής κανόνας για το επίπεδο αυτό.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17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Τετράδιο Εργασιών, σελ. 22 -23.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6 - TextBox"/>
          <p:cNvSpPr txBox="1"/>
          <p:nvPr/>
        </p:nvSpPr>
        <p:spPr>
          <a:xfrm>
            <a:off x="107504" y="1383159"/>
            <a:ext cx="878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30 : 10          500 : 10      400 : 100   2.000:1.000  1.800:100    3.000:10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16 - TextBox"/>
          <p:cNvSpPr txBox="1"/>
          <p:nvPr/>
        </p:nvSpPr>
        <p:spPr>
          <a:xfrm>
            <a:off x="107504" y="2012647"/>
            <a:ext cx="890051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Για να </a:t>
            </a:r>
            <a:r>
              <a:rPr lang="el-GR" sz="2400" b="1" dirty="0" smtClean="0">
                <a:solidFill>
                  <a:srgbClr val="FF0000"/>
                </a:solidFill>
              </a:rPr>
              <a:t>διαιρέσω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έναν ακέραιο αριθμό με μηδενικά στο τέλος του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με το 10, 100 ή 1.000,</a:t>
            </a:r>
            <a:b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σβήνω από τον αρχικό αριθμό τόσα μηδενικά όσα έχει ο διαιρέτης. 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16 - TextBox"/>
          <p:cNvSpPr txBox="1"/>
          <p:nvPr/>
        </p:nvSpPr>
        <p:spPr>
          <a:xfrm>
            <a:off x="179512" y="3356992"/>
            <a:ext cx="25747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30 : 10 =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500 : 10 =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400 : 100 =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2.000:1.000 = 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1.800:100 = 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3.000:10 =</a:t>
            </a:r>
            <a:endParaRPr lang="el-GR" sz="3200" b="1" dirty="0">
              <a:solidFill>
                <a:srgbClr val="FF0000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H="1">
            <a:off x="1187624" y="3501008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H="1">
            <a:off x="476316" y="3501008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- TextBox"/>
          <p:cNvSpPr txBox="1"/>
          <p:nvPr/>
        </p:nvSpPr>
        <p:spPr>
          <a:xfrm>
            <a:off x="1691680" y="33569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 flipH="1">
            <a:off x="1340024" y="4005064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683568" y="4005064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- TextBox"/>
          <p:cNvSpPr txBox="1"/>
          <p:nvPr/>
        </p:nvSpPr>
        <p:spPr>
          <a:xfrm>
            <a:off x="1946696" y="38523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Ευθεία γραμμή σύνδεσης 14"/>
          <p:cNvCxnSpPr/>
          <p:nvPr/>
        </p:nvCxnSpPr>
        <p:spPr>
          <a:xfrm flipH="1">
            <a:off x="1351136" y="4509120"/>
            <a:ext cx="412552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487040" y="4509120"/>
            <a:ext cx="412552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6 - TextBox"/>
          <p:cNvSpPr txBox="1"/>
          <p:nvPr/>
        </p:nvSpPr>
        <p:spPr>
          <a:xfrm>
            <a:off x="2098345" y="435639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Ευθεία γραμμή σύνδεσης 18"/>
          <p:cNvCxnSpPr/>
          <p:nvPr/>
        </p:nvCxnSpPr>
        <p:spPr>
          <a:xfrm flipH="1">
            <a:off x="1639168" y="5085184"/>
            <a:ext cx="608251" cy="720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>
            <a:off x="611560" y="5085184"/>
            <a:ext cx="608251" cy="720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6 - TextBox"/>
          <p:cNvSpPr txBox="1"/>
          <p:nvPr/>
        </p:nvSpPr>
        <p:spPr>
          <a:xfrm>
            <a:off x="2555776" y="47971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Ευθεία γραμμή σύνδεσης 22"/>
          <p:cNvCxnSpPr/>
          <p:nvPr/>
        </p:nvCxnSpPr>
        <p:spPr>
          <a:xfrm flipH="1">
            <a:off x="1503536" y="5517232"/>
            <a:ext cx="412552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H="1">
            <a:off x="847080" y="5517232"/>
            <a:ext cx="412552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6 - TextBox"/>
          <p:cNvSpPr txBox="1"/>
          <p:nvPr/>
        </p:nvSpPr>
        <p:spPr>
          <a:xfrm>
            <a:off x="2234728" y="530120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Ευθεία γραμμή σύνδεσης 25"/>
          <p:cNvCxnSpPr/>
          <p:nvPr/>
        </p:nvCxnSpPr>
        <p:spPr>
          <a:xfrm flipH="1">
            <a:off x="1492424" y="5949280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H="1">
            <a:off x="980372" y="5949280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6 - TextBox"/>
          <p:cNvSpPr txBox="1"/>
          <p:nvPr/>
        </p:nvSpPr>
        <p:spPr>
          <a:xfrm>
            <a:off x="2051720" y="580526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300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  <p:bldP spid="11" grpId="0" build="allAtOnce"/>
      <p:bldP spid="14" grpId="0" build="allAtOnce"/>
      <p:bldP spid="18" grpId="0" build="allAtOnce"/>
      <p:bldP spid="22" grpId="0" build="allAtOnce"/>
      <p:bldP spid="25" grpId="0" build="allAtOnce"/>
      <p:bldP spid="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9" cy="5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Τετράδιο Εργασιών, σελ. 22 -23.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6 - TextBox"/>
          <p:cNvSpPr txBox="1"/>
          <p:nvPr/>
        </p:nvSpPr>
        <p:spPr>
          <a:xfrm>
            <a:off x="4979710" y="2628201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400 : 10 =</a:t>
            </a:r>
            <a:endParaRPr lang="el-GR" sz="3200" b="1" dirty="0">
              <a:solidFill>
                <a:srgbClr val="FF0000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 flipH="1">
            <a:off x="6164948" y="2780928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H="1">
            <a:off x="5436096" y="2780928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6 - TextBox"/>
          <p:cNvSpPr txBox="1"/>
          <p:nvPr/>
        </p:nvSpPr>
        <p:spPr>
          <a:xfrm>
            <a:off x="6635894" y="2628201"/>
            <a:ext cx="1942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40 τελάρα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1" name="16 - TextBox"/>
          <p:cNvSpPr txBox="1"/>
          <p:nvPr/>
        </p:nvSpPr>
        <p:spPr>
          <a:xfrm>
            <a:off x="5148064" y="4356393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40 : 10 =</a:t>
            </a:r>
            <a:endParaRPr lang="el-GR" sz="3200" b="1" dirty="0">
              <a:solidFill>
                <a:srgbClr val="FF0000"/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 flipH="1">
            <a:off x="6117278" y="4509120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5460434" y="4517831"/>
            <a:ext cx="27926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- TextBox"/>
          <p:cNvSpPr txBox="1"/>
          <p:nvPr/>
        </p:nvSpPr>
        <p:spPr>
          <a:xfrm>
            <a:off x="6660232" y="4365104"/>
            <a:ext cx="165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4 στήλες</a:t>
            </a:r>
            <a:endParaRPr lang="el-GR" sz="3200" b="1" dirty="0">
              <a:solidFill>
                <a:srgbClr val="FF0000"/>
              </a:solidFill>
            </a:endParaRPr>
          </a:p>
        </p:txBody>
      </p:sp>
      <p:cxnSp>
        <p:nvCxnSpPr>
          <p:cNvPr id="15" name="Ευθεία γραμμή σύνδεσης 14"/>
          <p:cNvCxnSpPr/>
          <p:nvPr/>
        </p:nvCxnSpPr>
        <p:spPr>
          <a:xfrm flipH="1">
            <a:off x="6084168" y="3717032"/>
            <a:ext cx="551726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5830591" y="3399383"/>
            <a:ext cx="105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στήλες</a:t>
            </a:r>
            <a:endParaRPr lang="el-GR" sz="2400" dirty="0"/>
          </a:p>
        </p:txBody>
      </p:sp>
      <p:sp>
        <p:nvSpPr>
          <p:cNvPr id="19" name="16 - TextBox"/>
          <p:cNvSpPr txBox="1"/>
          <p:nvPr/>
        </p:nvSpPr>
        <p:spPr>
          <a:xfrm>
            <a:off x="388707" y="5445224"/>
            <a:ext cx="7924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Απάντηση: </a:t>
            </a:r>
            <a:r>
              <a:rPr lang="el-GR" sz="2800" b="1" dirty="0" smtClean="0">
                <a:solidFill>
                  <a:srgbClr val="FF0000"/>
                </a:solidFill>
              </a:rPr>
              <a:t>Τα μήλα θα γεμίσουν 40 τελάρα και</a:t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                     τα τελάρα θα δημιουργήσουν 4 στήλες. 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1" grpId="0" build="allAtOnce"/>
      <p:bldP spid="14" grpId="0" build="allAtOnce"/>
      <p:bldP spid="1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2287"/>
            <a:ext cx="9239226" cy="38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043608" y="102164"/>
            <a:ext cx="748883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Κεφ. 3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l-GR" sz="3200" b="1" i="1" dirty="0" smtClean="0">
                <a:solidFill>
                  <a:schemeClr val="accent1">
                    <a:lumMod val="75000"/>
                  </a:schemeClr>
                </a:solidFill>
              </a:rPr>
              <a:t>, Τετράδιο Εργασιών, σελ. 22 -23.</a:t>
            </a:r>
            <a:endParaRPr lang="el-G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6 - TextBox"/>
          <p:cNvSpPr txBox="1"/>
          <p:nvPr/>
        </p:nvSpPr>
        <p:spPr>
          <a:xfrm>
            <a:off x="1547664" y="1772816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16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 flipH="1">
            <a:off x="1043608" y="2996952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48680"/>
            <a:ext cx="600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Ευθεία γραμμή σύνδεσης 13"/>
          <p:cNvCxnSpPr/>
          <p:nvPr/>
        </p:nvCxnSpPr>
        <p:spPr>
          <a:xfrm flipH="1">
            <a:off x="395536" y="2924944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6 - TextBox"/>
          <p:cNvSpPr txBox="1"/>
          <p:nvPr/>
        </p:nvSpPr>
        <p:spPr>
          <a:xfrm>
            <a:off x="1619672" y="27002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16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6" name="16 - TextBox"/>
          <p:cNvSpPr txBox="1"/>
          <p:nvPr/>
        </p:nvSpPr>
        <p:spPr>
          <a:xfrm>
            <a:off x="946726" y="3717032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1475656" y="364502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89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6 - TextBox"/>
          <p:cNvSpPr txBox="1"/>
          <p:nvPr/>
        </p:nvSpPr>
        <p:spPr>
          <a:xfrm>
            <a:off x="899592" y="4653136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19" name="16 - TextBox"/>
          <p:cNvSpPr txBox="1"/>
          <p:nvPr/>
        </p:nvSpPr>
        <p:spPr>
          <a:xfrm>
            <a:off x="946726" y="1772816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0" name="16 - TextBox"/>
          <p:cNvSpPr txBox="1"/>
          <p:nvPr/>
        </p:nvSpPr>
        <p:spPr>
          <a:xfrm>
            <a:off x="1547664" y="4572417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1.43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16 - TextBox"/>
          <p:cNvSpPr txBox="1"/>
          <p:nvPr/>
        </p:nvSpPr>
        <p:spPr>
          <a:xfrm>
            <a:off x="4187086" y="1772816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3" name="16 - TextBox"/>
          <p:cNvSpPr txBox="1"/>
          <p:nvPr/>
        </p:nvSpPr>
        <p:spPr>
          <a:xfrm>
            <a:off x="4935970" y="177281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1.4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00 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Ευθεία γραμμή σύνδεσης 23"/>
          <p:cNvCxnSpPr/>
          <p:nvPr/>
        </p:nvCxnSpPr>
        <p:spPr>
          <a:xfrm flipH="1">
            <a:off x="4355976" y="2996952"/>
            <a:ext cx="263637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 flipH="1">
            <a:off x="3444267" y="2996952"/>
            <a:ext cx="263637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6 - TextBox"/>
          <p:cNvSpPr txBox="1"/>
          <p:nvPr/>
        </p:nvSpPr>
        <p:spPr>
          <a:xfrm>
            <a:off x="4932040" y="27002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14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16 - TextBox"/>
          <p:cNvSpPr txBox="1"/>
          <p:nvPr/>
        </p:nvSpPr>
        <p:spPr>
          <a:xfrm>
            <a:off x="4187086" y="3708321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9" name="16 - TextBox"/>
          <p:cNvSpPr txBox="1"/>
          <p:nvPr/>
        </p:nvSpPr>
        <p:spPr>
          <a:xfrm>
            <a:off x="4932040" y="3645024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2.7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00  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16 - TextBox"/>
          <p:cNvSpPr txBox="1"/>
          <p:nvPr/>
        </p:nvSpPr>
        <p:spPr>
          <a:xfrm>
            <a:off x="4067944" y="4644425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31" name="16 - TextBox"/>
          <p:cNvSpPr txBox="1"/>
          <p:nvPr/>
        </p:nvSpPr>
        <p:spPr>
          <a:xfrm>
            <a:off x="4860032" y="4644425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3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000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Ευθεία γραμμή σύνδεσης 31"/>
          <p:cNvCxnSpPr/>
          <p:nvPr/>
        </p:nvCxnSpPr>
        <p:spPr>
          <a:xfrm flipH="1">
            <a:off x="7816746" y="1988840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H="1">
            <a:off x="7092280" y="1988840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6 - TextBox"/>
          <p:cNvSpPr txBox="1"/>
          <p:nvPr/>
        </p:nvSpPr>
        <p:spPr>
          <a:xfrm>
            <a:off x="8182029" y="1772816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4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5" name="Ευθεία γραμμή σύνδεσης 34"/>
          <p:cNvCxnSpPr/>
          <p:nvPr/>
        </p:nvCxnSpPr>
        <p:spPr>
          <a:xfrm flipH="1">
            <a:off x="7692739" y="2996952"/>
            <a:ext cx="263637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 flipH="1">
            <a:off x="6948264" y="2996952"/>
            <a:ext cx="263637" cy="216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6 - TextBox"/>
          <p:cNvSpPr txBox="1"/>
          <p:nvPr/>
        </p:nvSpPr>
        <p:spPr>
          <a:xfrm>
            <a:off x="8316416" y="27002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25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Ευθεία γραμμή σύνδεσης 37"/>
          <p:cNvCxnSpPr/>
          <p:nvPr/>
        </p:nvCxnSpPr>
        <p:spPr>
          <a:xfrm flipH="1">
            <a:off x="7816746" y="3933056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 flipH="1">
            <a:off x="7096666" y="3933056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6 - TextBox"/>
          <p:cNvSpPr txBox="1"/>
          <p:nvPr/>
        </p:nvSpPr>
        <p:spPr>
          <a:xfrm>
            <a:off x="8172400" y="363631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158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Ευθεία γραμμή σύνδεσης 40"/>
          <p:cNvCxnSpPr/>
          <p:nvPr/>
        </p:nvCxnSpPr>
        <p:spPr>
          <a:xfrm flipH="1">
            <a:off x="7812360" y="4797152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/>
          <p:nvPr/>
        </p:nvCxnSpPr>
        <p:spPr>
          <a:xfrm flipH="1">
            <a:off x="7096666" y="4869160"/>
            <a:ext cx="139630" cy="28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6 - TextBox"/>
          <p:cNvSpPr txBox="1"/>
          <p:nvPr/>
        </p:nvSpPr>
        <p:spPr>
          <a:xfrm>
            <a:off x="8172400" y="464442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230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4" grpId="0" build="allAtOnce"/>
      <p:bldP spid="37" grpId="0" build="allAtOnce"/>
      <p:bldP spid="40" grpId="0" build="allAtOnce"/>
      <p:bldP spid="43" grpId="0" build="allAtOnce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434</Words>
  <Application>Microsoft Office PowerPoint</Application>
  <PresentationFormat>Προβολή στην οθόνη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Τέλος…</vt:lpstr>
    </vt:vector>
  </TitlesOfParts>
  <Company>BCC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14</cp:revision>
  <dcterms:created xsi:type="dcterms:W3CDTF">2021-01-30T12:15:08Z</dcterms:created>
  <dcterms:modified xsi:type="dcterms:W3CDTF">2021-02-02T07:21:02Z</dcterms:modified>
</cp:coreProperties>
</file>