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62" r:id="rId5"/>
    <p:sldId id="263" r:id="rId6"/>
    <p:sldId id="275" r:id="rId7"/>
    <p:sldId id="264" r:id="rId8"/>
    <p:sldId id="265" r:id="rId9"/>
    <p:sldId id="266" r:id="rId10"/>
    <p:sldId id="267" r:id="rId11"/>
    <p:sldId id="259" r:id="rId12"/>
    <p:sldId id="269" r:id="rId13"/>
    <p:sldId id="270" r:id="rId14"/>
    <p:sldId id="271" r:id="rId15"/>
    <p:sldId id="272" r:id="rId16"/>
    <p:sldId id="273" r:id="rId17"/>
    <p:sldId id="260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2A28-F013-4587-BE1B-AAD4E96D315B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E908-2069-4320-B99E-D3729B08FF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2951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2A28-F013-4587-BE1B-AAD4E96D315B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E908-2069-4320-B99E-D3729B08FF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0504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2A28-F013-4587-BE1B-AAD4E96D315B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E908-2069-4320-B99E-D3729B08FF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1231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2A28-F013-4587-BE1B-AAD4E96D315B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E908-2069-4320-B99E-D3729B08FF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4485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2A28-F013-4587-BE1B-AAD4E96D315B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E908-2069-4320-B99E-D3729B08FF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2173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2A28-F013-4587-BE1B-AAD4E96D315B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E908-2069-4320-B99E-D3729B08FF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2579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2A28-F013-4587-BE1B-AAD4E96D315B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E908-2069-4320-B99E-D3729B08FF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2563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2A28-F013-4587-BE1B-AAD4E96D315B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E908-2069-4320-B99E-D3729B08FF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385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2A28-F013-4587-BE1B-AAD4E96D315B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E908-2069-4320-B99E-D3729B08FF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8602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2A28-F013-4587-BE1B-AAD4E96D315B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E908-2069-4320-B99E-D3729B08FF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5550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2A28-F013-4587-BE1B-AAD4E96D315B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E908-2069-4320-B99E-D3729B08FF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83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22A28-F013-4587-BE1B-AAD4E96D315B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2E908-2069-4320-B99E-D3729B08FF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97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649" y="1443850"/>
            <a:ext cx="6924759" cy="522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16339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107340"/>
            <a:ext cx="219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srgbClr val="4F81BD">
                    <a:lumMod val="75000"/>
                  </a:srgbClr>
                </a:solidFill>
              </a:rPr>
              <a:t>Γ’ τάξη, Μαθηματικά</a:t>
            </a:r>
          </a:p>
        </p:txBody>
      </p:sp>
    </p:spTree>
    <p:extLst>
      <p:ext uri="{BB962C8B-B14F-4D97-AF65-F5344CB8AC3E}">
        <p14:creationId xmlns:p14="http://schemas.microsoft.com/office/powerpoint/2010/main" xmlns="" val="33224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460" y="260648"/>
            <a:ext cx="9168460" cy="6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827584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28, Βιβλίο Μαθητή, σελ. 72 -73. 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2247255"/>
            <a:ext cx="64807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2247255"/>
            <a:ext cx="64807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2247255"/>
            <a:ext cx="50405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30 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3543399"/>
            <a:ext cx="50405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0  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3543399"/>
            <a:ext cx="50405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0  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4408" y="3543399"/>
            <a:ext cx="50405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3534" y="4107026"/>
            <a:ext cx="4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100 + </a:t>
            </a:r>
            <a:r>
              <a:rPr lang="el-GR" sz="2400" b="1" dirty="0" smtClean="0">
                <a:solidFill>
                  <a:srgbClr val="FF0000"/>
                </a:solidFill>
              </a:rPr>
              <a:t>100 + </a:t>
            </a:r>
            <a:r>
              <a:rPr lang="en-US" sz="2400" b="1" dirty="0" smtClean="0">
                <a:solidFill>
                  <a:srgbClr val="FF0000"/>
                </a:solidFill>
              </a:rPr>
              <a:t>30 + </a:t>
            </a:r>
            <a:r>
              <a:rPr lang="el-GR" sz="24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0 + </a:t>
            </a:r>
            <a:r>
              <a:rPr lang="el-GR" sz="2400" b="1" dirty="0" smtClean="0">
                <a:solidFill>
                  <a:srgbClr val="FF0000"/>
                </a:solidFill>
              </a:rPr>
              <a:t>40 + 12</a:t>
            </a:r>
            <a:r>
              <a:rPr lang="en-US" sz="2400" b="1" dirty="0" smtClean="0">
                <a:solidFill>
                  <a:srgbClr val="FF0000"/>
                </a:solidFill>
              </a:rPr>
              <a:t> =</a:t>
            </a:r>
            <a:r>
              <a:rPr lang="el-GR" sz="2400" b="1" dirty="0" smtClean="0">
                <a:solidFill>
                  <a:srgbClr val="FF0000"/>
                </a:solidFill>
              </a:rPr>
              <a:t> 322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0192" y="4479503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Άρα 14 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l-GR" sz="2400" b="1" dirty="0" smtClean="0">
                <a:solidFill>
                  <a:srgbClr val="FF0000"/>
                </a:solidFill>
              </a:rPr>
              <a:t> 23 = 322</a:t>
            </a:r>
          </a:p>
        </p:txBody>
      </p:sp>
    </p:spTree>
    <p:extLst>
      <p:ext uri="{BB962C8B-B14F-4D97-AF65-F5344CB8AC3E}">
        <p14:creationId xmlns:p14="http://schemas.microsoft.com/office/powerpoint/2010/main" xmlns="" val="38130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28, Τετράδιο Εργασιών, σελ. 12 -13. 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3" y="620687"/>
            <a:ext cx="9136187" cy="177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55679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20</a:t>
            </a:r>
            <a:r>
              <a:rPr lang="en-US" sz="2800" b="1" dirty="0" smtClean="0">
                <a:solidFill>
                  <a:srgbClr val="FF0000"/>
                </a:solidFill>
              </a:rPr>
              <a:t>x4=      100x5=     40x3=       200x7=     60x8=       110x9=</a:t>
            </a:r>
            <a:endParaRPr lang="el-GR" sz="2800" b="1" u="sng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20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Θυμάμαι πως για να λύσω πολλαπλασιασμούς όπου οι παράγοντες έχουν μηδενικά στο </a:t>
            </a:r>
            <a:r>
              <a:rPr lang="el-GR" sz="2400" b="1" smtClean="0">
                <a:solidFill>
                  <a:srgbClr val="FF0000"/>
                </a:solidFill>
              </a:rPr>
              <a:t>τέλος τους, </a:t>
            </a:r>
            <a:r>
              <a:rPr lang="el-GR" sz="2400" b="1" dirty="0" smtClean="0">
                <a:solidFill>
                  <a:srgbClr val="FF0000"/>
                </a:solidFill>
              </a:rPr>
              <a:t>τα χωρίζω, κάνω τον πολλαπλασιασμό με ότι έχει απομείνει, γράφω το αποτέλεσμα μετά το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l-GR" sz="2400" b="1" dirty="0" smtClean="0">
                <a:solidFill>
                  <a:srgbClr val="FF0000"/>
                </a:solidFill>
              </a:rPr>
              <a:t> και</a:t>
            </a:r>
          </a:p>
          <a:p>
            <a:r>
              <a:rPr lang="el-GR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Δεν ξεχνώ…. Το μηδενικό!!!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4899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x 4 = 80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00 x 5 = 500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0 x 3 = 120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00 x 7 = 140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0 x 8 = 480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0 x 9 = 990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16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17" y="260648"/>
            <a:ext cx="915106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28, Τετράδιο Εργασιών, σελ. 12 -13. 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7320" y="2103239"/>
            <a:ext cx="16665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x10=100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3624" y="2103239"/>
            <a:ext cx="16665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x10=100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2103239"/>
            <a:ext cx="137849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x6=60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4005064"/>
            <a:ext cx="16665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x5=50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3624" y="4005064"/>
            <a:ext cx="16665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x5=50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4005064"/>
            <a:ext cx="131683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6x5=30 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4911551"/>
            <a:ext cx="635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100 +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100 + 60 + 50 + 50 + 30 = 390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093296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Άρα </a:t>
            </a:r>
            <a:r>
              <a:rPr lang="en-US" sz="2400" b="1" dirty="0" smtClean="0">
                <a:solidFill>
                  <a:srgbClr val="FF0000"/>
                </a:solidFill>
              </a:rPr>
              <a:t>26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15</a:t>
            </a:r>
            <a:r>
              <a:rPr lang="el-GR" sz="2400" b="1" dirty="0" smtClean="0">
                <a:solidFill>
                  <a:srgbClr val="FF0000"/>
                </a:solidFill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</a:rPr>
              <a:t>390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323528" y="2420889"/>
            <a:ext cx="609727" cy="1728191"/>
            <a:chOff x="323528" y="2420889"/>
            <a:chExt cx="609727" cy="1728191"/>
          </a:xfrm>
        </p:grpSpPr>
        <p:cxnSp>
          <p:nvCxnSpPr>
            <p:cNvPr id="13" name="Ευθύγραμμο βέλος σύνδεσης 12"/>
            <p:cNvCxnSpPr/>
            <p:nvPr/>
          </p:nvCxnSpPr>
          <p:spPr>
            <a:xfrm flipV="1">
              <a:off x="584839" y="2420889"/>
              <a:ext cx="261312" cy="60874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ύγραμμο βέλος σύνδεσης 14"/>
            <p:cNvCxnSpPr/>
            <p:nvPr/>
          </p:nvCxnSpPr>
          <p:spPr>
            <a:xfrm>
              <a:off x="611560" y="3501008"/>
              <a:ext cx="130656" cy="64807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3528" y="3068960"/>
              <a:ext cx="609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rgbClr val="FF0000"/>
                  </a:solidFill>
                </a:rPr>
                <a:t>1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5</a:t>
              </a:r>
              <a:endParaRPr lang="el-GR" sz="2400" b="1" u="sng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11860" y="735087"/>
            <a:ext cx="507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+                                     +               = </a:t>
            </a:r>
            <a:r>
              <a:rPr lang="en-US" sz="2400" b="1" dirty="0" smtClean="0">
                <a:solidFill>
                  <a:srgbClr val="FF0000"/>
                </a:solidFill>
              </a:rPr>
              <a:t>26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28, Τετράδιο Εργασιών, σελ. 12 -13. 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868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21" y="1052736"/>
            <a:ext cx="888228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5849" y="1628800"/>
            <a:ext cx="609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(</a:t>
            </a:r>
            <a:endParaRPr lang="el-GR" sz="3200" b="1" u="sng" dirty="0" smtClean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6009" y="1700808"/>
            <a:ext cx="60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90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6009" y="2780928"/>
            <a:ext cx="60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63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6009" y="3903439"/>
            <a:ext cx="60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48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4983559"/>
            <a:ext cx="60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88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2353" y="1700808"/>
            <a:ext cx="82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00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grpSp>
        <p:nvGrpSpPr>
          <p:cNvPr id="20" name="Ομάδα 19"/>
          <p:cNvGrpSpPr/>
          <p:nvPr/>
        </p:nvGrpSpPr>
        <p:grpSpPr>
          <a:xfrm>
            <a:off x="2915816" y="2319263"/>
            <a:ext cx="1152128" cy="623552"/>
            <a:chOff x="2915816" y="2319263"/>
            <a:chExt cx="1152128" cy="623552"/>
          </a:xfrm>
        </p:grpSpPr>
        <p:cxnSp>
          <p:nvCxnSpPr>
            <p:cNvPr id="15" name="Ευθύγραμμο βέλος σύνδεσης 14"/>
            <p:cNvCxnSpPr/>
            <p:nvPr/>
          </p:nvCxnSpPr>
          <p:spPr>
            <a:xfrm flipV="1">
              <a:off x="3360512" y="2661421"/>
              <a:ext cx="261311" cy="2584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Ομάδα 18"/>
            <p:cNvGrpSpPr/>
            <p:nvPr/>
          </p:nvGrpSpPr>
          <p:grpSpPr>
            <a:xfrm>
              <a:off x="2915816" y="2319263"/>
              <a:ext cx="1152128" cy="623552"/>
              <a:chOff x="2915816" y="2319263"/>
              <a:chExt cx="1152128" cy="623552"/>
            </a:xfrm>
          </p:grpSpPr>
          <p:cxnSp>
            <p:nvCxnSpPr>
              <p:cNvPr id="14" name="Ευθύγραμμο βέλος σύνδεσης 13"/>
              <p:cNvCxnSpPr/>
              <p:nvPr/>
            </p:nvCxnSpPr>
            <p:spPr>
              <a:xfrm flipH="1" flipV="1">
                <a:off x="3177127" y="2638443"/>
                <a:ext cx="144016" cy="30437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915816" y="2319263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0   3</a:t>
                </a:r>
                <a:endParaRPr lang="el-GR" sz="2400" b="1" u="sng" dirty="0" smtClean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499992" y="27809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40+12=52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8" y="3861048"/>
            <a:ext cx="82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0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498355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0 +25=</a:t>
            </a:r>
            <a:r>
              <a:rPr lang="el-GR" sz="2400" b="1" dirty="0" smtClean="0">
                <a:solidFill>
                  <a:srgbClr val="FF0000"/>
                </a:solidFill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grpSp>
        <p:nvGrpSpPr>
          <p:cNvPr id="31" name="Ομάδα 30"/>
          <p:cNvGrpSpPr/>
          <p:nvPr/>
        </p:nvGrpSpPr>
        <p:grpSpPr>
          <a:xfrm>
            <a:off x="2915816" y="4533640"/>
            <a:ext cx="1152128" cy="623552"/>
            <a:chOff x="2915816" y="2319263"/>
            <a:chExt cx="1152128" cy="623552"/>
          </a:xfrm>
        </p:grpSpPr>
        <p:cxnSp>
          <p:nvCxnSpPr>
            <p:cNvPr id="32" name="Ευθύγραμμο βέλος σύνδεσης 31"/>
            <p:cNvCxnSpPr/>
            <p:nvPr/>
          </p:nvCxnSpPr>
          <p:spPr>
            <a:xfrm flipV="1">
              <a:off x="3360512" y="2661421"/>
              <a:ext cx="261311" cy="2584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Ομάδα 32"/>
            <p:cNvGrpSpPr/>
            <p:nvPr/>
          </p:nvGrpSpPr>
          <p:grpSpPr>
            <a:xfrm>
              <a:off x="2915816" y="2319263"/>
              <a:ext cx="1152128" cy="623552"/>
              <a:chOff x="2915816" y="2319263"/>
              <a:chExt cx="1152128" cy="623552"/>
            </a:xfrm>
          </p:grpSpPr>
          <p:cxnSp>
            <p:nvCxnSpPr>
              <p:cNvPr id="34" name="Ευθύγραμμο βέλος σύνδεσης 33"/>
              <p:cNvCxnSpPr/>
              <p:nvPr/>
            </p:nvCxnSpPr>
            <p:spPr>
              <a:xfrm flipH="1" flipV="1">
                <a:off x="3177127" y="2638443"/>
                <a:ext cx="144016" cy="30437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915816" y="2319263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0   5</a:t>
                </a:r>
                <a:endParaRPr lang="el-GR" sz="2400" b="1" u="sng" dirty="0" smtClean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6554561" y="1628800"/>
            <a:ext cx="609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(</a:t>
            </a:r>
            <a:endParaRPr lang="el-GR" sz="3200" b="1" u="sng" dirty="0" smtClean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08304" y="1628800"/>
            <a:ext cx="609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(</a:t>
            </a:r>
            <a:endParaRPr lang="el-GR" sz="3200" b="1" u="sng" dirty="0" smtClean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66729" y="1700808"/>
            <a:ext cx="82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00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66729" y="2823319"/>
            <a:ext cx="82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230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66729" y="3933056"/>
            <a:ext cx="82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350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00392" y="5013176"/>
            <a:ext cx="82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400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24" grpId="0"/>
      <p:bldP spid="25" grpId="0"/>
      <p:bldP spid="26" grpId="0"/>
      <p:bldP spid="36" grpId="0"/>
      <p:bldP spid="37" grpId="0"/>
      <p:bldP spid="38" grpId="0"/>
      <p:bldP spid="39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9947"/>
            <a:ext cx="9036496" cy="181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28, Τετράδιο Εργασιών, σελ. 12 -13. 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41277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12x6=        13x5=       22x3=       19x7=       28x4=        37x8=</a:t>
            </a:r>
            <a:endParaRPr lang="el-GR" sz="2800" b="1" u="sng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276872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Χρησιμοποιώ το σπάσιμο όπου χρειάζεται.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12</a:t>
            </a:r>
            <a:r>
              <a:rPr lang="en-US" sz="2800" b="1" dirty="0" smtClean="0">
                <a:solidFill>
                  <a:srgbClr val="FF0000"/>
                </a:solidFill>
              </a:rPr>
              <a:t>x6= (10+2) x 6 = (10x6) + (2x6) = 60 + 12 = 72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3x5= (10+3) x 5 = (10x5) + (3x5) = 50 + 15 = 65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l-GR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x3= (20+2) x 3 = (20x3) + (2x3) = 60 + 6 = 66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9x7= (10+9) x 7 = (10x7) + (9x7) = 70 + 63 = 133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28x4= (20+8) x 4 = (20x4) + (8x4) = 80 + 32 = 112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37x8= (30+7) x 8 = (30x8) + (7x8) = 240 + 56 = 296</a:t>
            </a:r>
          </a:p>
          <a:p>
            <a:endParaRPr lang="el-GR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91" y="420689"/>
            <a:ext cx="8947737" cy="49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28, Τετράδιο Εργασιών, σελ. 12 -13. 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273" y="2420888"/>
            <a:ext cx="60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6307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27 </a:t>
            </a:r>
            <a:r>
              <a:rPr lang="el-GR" sz="2400" b="1" dirty="0" smtClean="0">
                <a:solidFill>
                  <a:srgbClr val="FF0000"/>
                </a:solidFill>
              </a:rPr>
              <a:t>στήλες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6012160" y="836712"/>
            <a:ext cx="0" cy="38884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3096245" y="893911"/>
            <a:ext cx="0" cy="38884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35496" y="3933056"/>
            <a:ext cx="83547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30025" y="663079"/>
            <a:ext cx="629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=    10      +                 10                 +            7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38737" y="2031231"/>
            <a:ext cx="609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  <a:p>
            <a:endParaRPr lang="el-GR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+</a:t>
            </a:r>
          </a:p>
          <a:p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9248" y="2247255"/>
            <a:ext cx="16665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x10=100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7560" y="2247255"/>
            <a:ext cx="16665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x10=100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1856" y="2247255"/>
            <a:ext cx="16665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70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9248" y="3975447"/>
            <a:ext cx="16665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7904" y="3975447"/>
            <a:ext cx="16665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61856" y="4005064"/>
            <a:ext cx="137849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584" y="5301208"/>
            <a:ext cx="635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100 +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100 +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0 +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0 +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0 +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324 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5775647"/>
            <a:ext cx="635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Άρα  όλες οι λάμπες είναι 27 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l-GR" sz="2400" b="1" dirty="0" smtClean="0">
                <a:solidFill>
                  <a:srgbClr val="FF0000"/>
                </a:solidFill>
              </a:rPr>
              <a:t> 12 =324.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640960" cy="507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28, Τετράδιο Εργασιών, σελ. 12 -13. 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4561" y="1052736"/>
            <a:ext cx="60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 5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047455"/>
            <a:ext cx="60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7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30120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Άρα ψάχνω το </a:t>
            </a:r>
            <a:r>
              <a:rPr lang="en-US" sz="2400" b="1" dirty="0" smtClean="0">
                <a:solidFill>
                  <a:srgbClr val="FF0000"/>
                </a:solidFill>
              </a:rPr>
              <a:t>25x17.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2463279"/>
            <a:ext cx="16665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x10=100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7600" y="2463279"/>
            <a:ext cx="16665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x10=100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2463279"/>
            <a:ext cx="136815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x5=50 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4119463"/>
            <a:ext cx="16665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x7=70 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7600" y="4119463"/>
            <a:ext cx="16665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x7=70 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4119463"/>
            <a:ext cx="136815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x5=35  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5733256"/>
            <a:ext cx="635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100 +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100 +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0 +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0 + 70 + 35 = 425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609329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Άρα όλα τα τετραγωνάκια είναι </a:t>
            </a:r>
            <a:r>
              <a:rPr lang="en-US" sz="2400" b="1" dirty="0" smtClean="0">
                <a:solidFill>
                  <a:srgbClr val="FF0000"/>
                </a:solidFill>
              </a:rPr>
              <a:t>25x17= 425. 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Ξένια-φλασάκι\ΑΑΑ- Όλες οι τάξεις του Δημοτικου\Ψηφιακή τάξη\classroom-pictures-clipart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5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189" y="14847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Τέλος…</a:t>
            </a:r>
            <a:endParaRPr lang="el-GR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2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661"/>
            <a:ext cx="9144000" cy="688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38296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28, Βιβλίο Μαθητή, σελ. 72 -73. 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7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7" y="692696"/>
            <a:ext cx="8977189" cy="618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-288032" y="116632"/>
            <a:ext cx="687625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28, Βιβλίο Μαθητή, σελ. 72 -73. 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24"/>
            <a:ext cx="2963587" cy="18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93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25152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28, Βιβλίο Μαθητή, σελ. 72 -73. 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122921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625912"/>
            <a:ext cx="4104456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  Για να βρω πόσες είναι οι ψηφίδες, θα πρέπει να μετρήσω πόσες στήλες και πόσες γραμμές έχει το σχήμα και στη συνέχεια να πολλαπλασιάσω τους αριθμούς που βρήκα μεταξύ τους.</a:t>
            </a:r>
            <a:endParaRPr lang="el-GR" sz="2000" b="1" u="sng" dirty="0" smtClean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671332"/>
            <a:ext cx="3244127" cy="95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3687415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14 γραμμές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10323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15 στήλες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635171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 Άρα πρέπει να κάνω 14 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l-GR" sz="2400" b="1" dirty="0" smtClean="0">
                <a:solidFill>
                  <a:srgbClr val="FF0000"/>
                </a:solidFill>
              </a:rPr>
              <a:t> 15. Μπορώ;</a:t>
            </a:r>
          </a:p>
        </p:txBody>
      </p:sp>
    </p:spTree>
    <p:extLst>
      <p:ext uri="{BB962C8B-B14F-4D97-AF65-F5344CB8AC3E}">
        <p14:creationId xmlns:p14="http://schemas.microsoft.com/office/powerpoint/2010/main" xmlns="" val="38130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138296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28, Βιβλίο Μαθητή, σελ. 72 -73. 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06"/>
            <a:ext cx="63722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35696" y="3183359"/>
            <a:ext cx="3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15 =     10                +          5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132856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Για να μπορέσω να κάνω 14</a:t>
            </a:r>
            <a:r>
              <a:rPr lang="en-US" sz="2000" b="1" dirty="0" smtClean="0">
                <a:solidFill>
                  <a:srgbClr val="FF0000"/>
                </a:solidFill>
              </a:rPr>
              <a:t> x 15</a:t>
            </a:r>
            <a:r>
              <a:rPr lang="el-GR" sz="2000" b="1" dirty="0" smtClean="0">
                <a:solidFill>
                  <a:srgbClr val="FF0000"/>
                </a:solidFill>
              </a:rPr>
              <a:t>, πρέπει να σπάσω τους αριθμούς σε μικρότερους, όπως θα μπορούσα να έχω χωρίσει και το ψηφιδωτό σε μικρότερα, πιο «εύκολα» κομμάτια.</a:t>
            </a:r>
            <a:endParaRPr lang="el-GR" sz="2000" b="1" u="sng" dirty="0" smtClean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2304256" cy="15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505" y="3645024"/>
            <a:ext cx="1150615" cy="15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892" y="5517232"/>
            <a:ext cx="2304256" cy="61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17232"/>
            <a:ext cx="1168610" cy="63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Ομάδα 9"/>
          <p:cNvGrpSpPr/>
          <p:nvPr/>
        </p:nvGrpSpPr>
        <p:grpSpPr>
          <a:xfrm>
            <a:off x="251520" y="4365104"/>
            <a:ext cx="1440160" cy="1685801"/>
            <a:chOff x="251520" y="4365104"/>
            <a:chExt cx="1440160" cy="1685801"/>
          </a:xfrm>
        </p:grpSpPr>
        <p:sp>
          <p:nvSpPr>
            <p:cNvPr id="7" name="TextBox 6"/>
            <p:cNvSpPr txBox="1"/>
            <p:nvPr/>
          </p:nvSpPr>
          <p:spPr>
            <a:xfrm>
              <a:off x="251520" y="5092377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rgbClr val="FF0000"/>
                  </a:solidFill>
                </a:rPr>
                <a:t>14 </a:t>
              </a:r>
              <a:endParaRPr lang="el-GR" sz="2400" b="1" u="sng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7624" y="4365104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rgbClr val="FF0000"/>
                  </a:solidFill>
                </a:rPr>
                <a:t>10</a:t>
              </a:r>
              <a:endParaRPr lang="el-GR" sz="2400" b="1" u="sng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7624" y="5589240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</a:rPr>
                <a:t>4</a:t>
              </a:r>
              <a:endParaRPr lang="el-GR" sz="2400" b="1" u="sng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6" name="Ευθύγραμμο βέλος σύνδεσης 5"/>
            <p:cNvCxnSpPr/>
            <p:nvPr/>
          </p:nvCxnSpPr>
          <p:spPr>
            <a:xfrm flipV="1">
              <a:off x="755576" y="4725144"/>
              <a:ext cx="432048" cy="47884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/>
            <p:nvPr/>
          </p:nvCxnSpPr>
          <p:spPr>
            <a:xfrm>
              <a:off x="755576" y="5229200"/>
              <a:ext cx="432048" cy="46368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130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138296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28, Βιβλίο Μαθητή, σελ. 72 -73. 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78705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1. Για να μπορέσω να κάνω 14</a:t>
            </a:r>
            <a:r>
              <a:rPr lang="en-US" sz="2000" b="1" dirty="0" smtClean="0">
                <a:solidFill>
                  <a:srgbClr val="FF0000"/>
                </a:solidFill>
              </a:rPr>
              <a:t> x 15</a:t>
            </a:r>
            <a:r>
              <a:rPr lang="el-GR" sz="2000" b="1" dirty="0" smtClean="0">
                <a:solidFill>
                  <a:srgbClr val="FF0000"/>
                </a:solidFill>
              </a:rPr>
              <a:t>, πρέπει να σπάσω τους αριθμούς σε μικρότερους, όπως θα μπορούσα να έχω χωρίσει και το ψηφιδωτό σε μικρότερα, πιο «εύκολα» κομμάτια.</a:t>
            </a:r>
            <a:endParaRPr lang="el-GR" sz="2000" b="1" u="sng" dirty="0" smtClean="0">
              <a:solidFill>
                <a:srgbClr val="FF0000"/>
              </a:solidFill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323528" y="2684275"/>
            <a:ext cx="6552728" cy="3769061"/>
            <a:chOff x="251520" y="3183359"/>
            <a:chExt cx="5417082" cy="2964779"/>
          </a:xfrm>
        </p:grpSpPr>
        <p:sp>
          <p:nvSpPr>
            <p:cNvPr id="8" name="TextBox 7"/>
            <p:cNvSpPr txBox="1"/>
            <p:nvPr/>
          </p:nvSpPr>
          <p:spPr>
            <a:xfrm>
              <a:off x="1835696" y="3183359"/>
              <a:ext cx="3662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rgbClr val="FF0000"/>
                  </a:solidFill>
                </a:rPr>
                <a:t>15 =     10                +          5</a:t>
              </a:r>
              <a:endParaRPr lang="el-GR" sz="2400" b="1" u="sng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2" name="Ομάδα 1"/>
            <p:cNvGrpSpPr/>
            <p:nvPr/>
          </p:nvGrpSpPr>
          <p:grpSpPr>
            <a:xfrm>
              <a:off x="1835696" y="3645024"/>
              <a:ext cx="3832906" cy="2503114"/>
              <a:chOff x="1835696" y="3645024"/>
              <a:chExt cx="3832906" cy="2503114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3645024"/>
                <a:ext cx="2304256" cy="1558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1505" y="3645024"/>
                <a:ext cx="1150615" cy="1559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3892" y="5517232"/>
                <a:ext cx="2304256" cy="610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5517232"/>
                <a:ext cx="1168610" cy="630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Ομάδα 9"/>
            <p:cNvGrpSpPr/>
            <p:nvPr/>
          </p:nvGrpSpPr>
          <p:grpSpPr>
            <a:xfrm>
              <a:off x="251520" y="4365104"/>
              <a:ext cx="1440160" cy="1685801"/>
              <a:chOff x="251520" y="4365104"/>
              <a:chExt cx="1440160" cy="168580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51520" y="5092377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solidFill>
                      <a:srgbClr val="FF0000"/>
                    </a:solidFill>
                  </a:rPr>
                  <a:t>14 </a:t>
                </a:r>
                <a:endParaRPr lang="el-GR" sz="2400" b="1" u="sng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87624" y="436510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solidFill>
                      <a:srgbClr val="FF0000"/>
                    </a:solidFill>
                  </a:rPr>
                  <a:t>10</a:t>
                </a:r>
                <a:endParaRPr lang="el-GR" sz="2400" b="1" u="sng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87624" y="5589240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FF0000"/>
                    </a:solidFill>
                  </a:rPr>
                  <a:t>4</a:t>
                </a:r>
                <a:endParaRPr lang="el-GR" sz="2400" b="1" u="sng" dirty="0" smtClean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" name="Ευθύγραμμο βέλος σύνδεσης 5"/>
              <p:cNvCxnSpPr/>
              <p:nvPr/>
            </p:nvCxnSpPr>
            <p:spPr>
              <a:xfrm flipV="1">
                <a:off x="755576" y="4725144"/>
                <a:ext cx="432048" cy="47884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755576" y="5229200"/>
                <a:ext cx="432048" cy="46368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251520" y="162880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2. Προκύπτουν έτσι μικρότεροι πολλαπλασιασμοί που μπορώ να τους υπολογίσω πιο εύκολα.</a:t>
            </a:r>
            <a:endParaRPr lang="el-GR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9792" y="4047455"/>
            <a:ext cx="194421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x10=100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1800" y="5847655"/>
            <a:ext cx="194421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x4=40 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7760" y="4077072"/>
            <a:ext cx="137849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x5=50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8104" y="5847655"/>
            <a:ext cx="137849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4x5=20 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3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138296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28, Βιβλίο Μαθητή, σελ. 72 -73. 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6553"/>
            <a:ext cx="4752528" cy="278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0914" y="112474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3. Μου μένει τώρα να προσθέσω αυτά που βρήκα.</a:t>
            </a:r>
            <a:endParaRPr lang="el-GR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07304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100 + 40 + 50 + 20 = 210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58170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9748" y="4191471"/>
            <a:ext cx="296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Άρα   14    15    210</a:t>
            </a:r>
            <a:endParaRPr lang="el-GR" sz="2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0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138296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28, Βιβλίο Μαθητή, σελ. 72 -73. 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49" y="692696"/>
            <a:ext cx="8660331" cy="158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492896"/>
            <a:ext cx="5102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Σας αφήνω εδώ κάποιους πολλαπλασιασμούς για να συμπληρώσετε-λύσετε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55679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6x7=         9x8=         8x8=        7x9=         8x7=       11x10=</a:t>
            </a:r>
            <a:endParaRPr lang="el-GR" sz="28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0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95" y="404664"/>
            <a:ext cx="8905993" cy="392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138296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28, Βιβλίο Μαθητή, σελ. 72 -73. 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20486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8791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12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78904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10    12    120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235726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11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9087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13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7164288" y="1124744"/>
            <a:ext cx="0" cy="2664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>
            <a:off x="4932040" y="3429000"/>
            <a:ext cx="3024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81736" y="2103239"/>
            <a:ext cx="16665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x10=100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97960" y="2103239"/>
            <a:ext cx="130648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x3=30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7760" y="3471391"/>
            <a:ext cx="130648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x1=10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8304" y="3501008"/>
            <a:ext cx="108012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x3=3</a:t>
            </a:r>
            <a:endParaRPr lang="el-GR" sz="2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8024" y="4337859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100 + 30 + 10 + 3 =143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064" y="476753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Άρα 11</a:t>
            </a:r>
            <a:r>
              <a:rPr lang="en-US" sz="2400" b="1" dirty="0" smtClean="0">
                <a:solidFill>
                  <a:srgbClr val="FF0000"/>
                </a:solidFill>
              </a:rPr>
              <a:t> x</a:t>
            </a:r>
            <a:r>
              <a:rPr lang="el-GR" sz="2400" b="1" dirty="0" smtClean="0">
                <a:solidFill>
                  <a:srgbClr val="FF0000"/>
                </a:solidFill>
              </a:rPr>
              <a:t> 13 = 143</a:t>
            </a:r>
          </a:p>
        </p:txBody>
      </p:sp>
    </p:spTree>
    <p:extLst>
      <p:ext uri="{BB962C8B-B14F-4D97-AF65-F5344CB8AC3E}">
        <p14:creationId xmlns:p14="http://schemas.microsoft.com/office/powerpoint/2010/main" xmlns="" val="38130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863</Words>
  <Application>Microsoft Office PowerPoint</Application>
  <PresentationFormat>Προβολή στην οθόνη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Κεφ. 28, Τετράδιο Εργασιών, σελ. 12 -13. </vt:lpstr>
      <vt:lpstr>Κεφ. 28, Τετράδιο Εργασιών, σελ. 12 -13. </vt:lpstr>
      <vt:lpstr>Κεφ. 28, Τετράδιο Εργασιών, σελ. 12 -13. </vt:lpstr>
      <vt:lpstr>Κεφ. 28, Τετράδιο Εργασιών, σελ. 12 -13. </vt:lpstr>
      <vt:lpstr>Κεφ. 28, Τετράδιο Εργασιών, σελ. 12 -13. </vt:lpstr>
      <vt:lpstr>Κεφ. 28, Τετράδιο Εργασιών, σελ. 12 -13. </vt:lpstr>
      <vt:lpstr>Τέλος…</vt:lpstr>
    </vt:vector>
  </TitlesOfParts>
  <Company>BCC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24</cp:revision>
  <dcterms:created xsi:type="dcterms:W3CDTF">2021-01-04T10:06:56Z</dcterms:created>
  <dcterms:modified xsi:type="dcterms:W3CDTF">2021-01-14T08:45:17Z</dcterms:modified>
</cp:coreProperties>
</file>