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81" r:id="rId5"/>
    <p:sldId id="273" r:id="rId6"/>
    <p:sldId id="282" r:id="rId7"/>
    <p:sldId id="274" r:id="rId8"/>
    <p:sldId id="275" r:id="rId9"/>
    <p:sldId id="276" r:id="rId10"/>
    <p:sldId id="277" r:id="rId11"/>
    <p:sldId id="278" r:id="rId12"/>
    <p:sldId id="283" r:id="rId13"/>
    <p:sldId id="279" r:id="rId14"/>
    <p:sldId id="284" r:id="rId15"/>
    <p:sldId id="28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0152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8288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1996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3136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0023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9550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2899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8701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024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8774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8775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3BDE-966B-4EC6-BBF4-13882A113FBE}" type="datetimeFigureOut">
              <a:rPr lang="el-GR" smtClean="0"/>
              <a:pPr/>
              <a:t>13/1/2021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0B71-D413-4845-9C88-A5259D5309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2002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649" y="1443850"/>
            <a:ext cx="6924759" cy="522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16339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107340"/>
            <a:ext cx="219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</a:rPr>
              <a:t>Γ’ τάξη, Μαθηματικά</a:t>
            </a:r>
            <a:endParaRPr lang="el-G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1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Τετράδιο Εργασιών, σελ. 10 -11.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62" y="692696"/>
            <a:ext cx="8890799" cy="18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9032" y="548680"/>
            <a:ext cx="206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</a:rPr>
              <a:t>Λύνω κάθετα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444" y="1701969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FF0000"/>
                </a:solidFill>
              </a:rPr>
              <a:t>1.713-835     2.527-1.758 3.908-1.769 1.842+2.774 2.004+1.896 1.246+1.058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016224" cy="209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33386"/>
            <a:ext cx="2021256" cy="22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589" y="2492896"/>
            <a:ext cx="2030702" cy="209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452"/>
            <a:ext cx="1891162" cy="200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331" y="4624572"/>
            <a:ext cx="1803749" cy="211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6451"/>
            <a:ext cx="1440160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80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72" y="404664"/>
            <a:ext cx="9006628" cy="650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Τετράδιο Εργασιών, σελ. 10 -11.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0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72" y="404664"/>
            <a:ext cx="9006628" cy="650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Τετράδιο Εργασιών, σελ. 10 -11.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99695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6 5 8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242088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6 5 8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5900" y="3111351"/>
            <a:ext cx="11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2. 3 4 2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63163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9 </a:t>
            </a:r>
            <a:r>
              <a:rPr lang="el-GR" sz="2400" b="1" dirty="0" err="1" smtClean="0">
                <a:solidFill>
                  <a:srgbClr val="FF0000"/>
                </a:solidFill>
              </a:rPr>
              <a:t>9</a:t>
            </a:r>
            <a:r>
              <a:rPr lang="el-GR" sz="2400" b="1" dirty="0" smtClean="0">
                <a:solidFill>
                  <a:srgbClr val="FF0000"/>
                </a:solidFill>
              </a:rPr>
              <a:t> 8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508518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9 </a:t>
            </a:r>
            <a:r>
              <a:rPr lang="el-GR" sz="2400" b="1" dirty="0" err="1" smtClean="0">
                <a:solidFill>
                  <a:srgbClr val="FF0000"/>
                </a:solidFill>
              </a:rPr>
              <a:t>9</a:t>
            </a:r>
            <a:r>
              <a:rPr lang="el-GR" sz="2400" b="1" dirty="0" smtClean="0">
                <a:solidFill>
                  <a:srgbClr val="FF0000"/>
                </a:solidFill>
              </a:rPr>
              <a:t> 8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465313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1. 2 6 5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55892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2. 2 6 3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292494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2</a:t>
            </a:r>
            <a:r>
              <a:rPr lang="el-GR" sz="2400" b="1" dirty="0" smtClean="0">
                <a:solidFill>
                  <a:srgbClr val="FF0000"/>
                </a:solidFill>
              </a:rPr>
              <a:t>. 9 </a:t>
            </a:r>
            <a:r>
              <a:rPr lang="el-GR" sz="2400" b="1" dirty="0">
                <a:solidFill>
                  <a:srgbClr val="FF0000"/>
                </a:solidFill>
              </a:rPr>
              <a:t>0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198884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2</a:t>
            </a:r>
            <a:r>
              <a:rPr lang="el-GR" sz="2400" b="1" dirty="0" smtClean="0">
                <a:solidFill>
                  <a:srgbClr val="FF0000"/>
                </a:solidFill>
              </a:rPr>
              <a:t>. 9 </a:t>
            </a:r>
            <a:r>
              <a:rPr lang="el-GR" sz="2400" b="1" dirty="0">
                <a:solidFill>
                  <a:srgbClr val="FF0000"/>
                </a:solidFill>
              </a:rPr>
              <a:t>0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 1. 1 5 4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6296" y="292494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1. </a:t>
            </a:r>
            <a:r>
              <a:rPr lang="el-GR" sz="2400" b="1" dirty="0">
                <a:solidFill>
                  <a:srgbClr val="FF0000"/>
                </a:solidFill>
              </a:rPr>
              <a:t>7</a:t>
            </a:r>
            <a:r>
              <a:rPr lang="el-GR" sz="2400" b="1" dirty="0" smtClean="0">
                <a:solidFill>
                  <a:srgbClr val="FF0000"/>
                </a:solidFill>
              </a:rPr>
              <a:t> 4 8 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55892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2</a:t>
            </a:r>
            <a:r>
              <a:rPr lang="el-GR" sz="2400" b="1" dirty="0" smtClean="0">
                <a:solidFill>
                  <a:srgbClr val="FF0000"/>
                </a:solidFill>
              </a:rPr>
              <a:t>. 6 </a:t>
            </a:r>
            <a:r>
              <a:rPr lang="el-GR" sz="2400" b="1" dirty="0">
                <a:solidFill>
                  <a:srgbClr val="FF0000"/>
                </a:solidFill>
              </a:rPr>
              <a:t>0</a:t>
            </a:r>
            <a:r>
              <a:rPr lang="el-GR" sz="2400" b="1" dirty="0" smtClean="0">
                <a:solidFill>
                  <a:srgbClr val="FF0000"/>
                </a:solidFill>
              </a:rPr>
              <a:t> 0 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465313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2</a:t>
            </a:r>
            <a:r>
              <a:rPr lang="el-GR" sz="2400" b="1" dirty="0" smtClean="0">
                <a:solidFill>
                  <a:srgbClr val="FF0000"/>
                </a:solidFill>
              </a:rPr>
              <a:t>. 6 </a:t>
            </a:r>
            <a:r>
              <a:rPr lang="el-GR" sz="2400" b="1" dirty="0">
                <a:solidFill>
                  <a:srgbClr val="FF0000"/>
                </a:solidFill>
              </a:rPr>
              <a:t>0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err="1" smtClean="0">
                <a:solidFill>
                  <a:srgbClr val="FF0000"/>
                </a:solidFill>
              </a:rPr>
              <a:t>0</a:t>
            </a:r>
            <a:r>
              <a:rPr lang="el-GR" sz="24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 1. 2 4 7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6296" y="55892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1. 3 5 3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Τετράδιο Εργασιών, σελ. 10 -11.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7" y="548680"/>
            <a:ext cx="8948451" cy="36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2103239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Για να βρω το διάστημα ανάμεσα σε χρονολογίες ΠΑΝΤΑ ΑΦΑΙΡΩ από την μεγαλύτερη χρονολογία την μικρότερη.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31080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  </a:t>
            </a:r>
            <a:r>
              <a:rPr lang="el-GR" sz="3200" b="1" dirty="0" smtClean="0">
                <a:solidFill>
                  <a:srgbClr val="FF0000"/>
                </a:solidFill>
              </a:rPr>
              <a:t> 1.973</a:t>
            </a:r>
          </a:p>
          <a:p>
            <a:r>
              <a:rPr lang="el-GR" sz="3200" b="1" u="sng" dirty="0" smtClean="0">
                <a:solidFill>
                  <a:srgbClr val="FF0000"/>
                </a:solidFill>
              </a:rPr>
              <a:t>-  1.881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522920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3200" b="1" dirty="0">
                <a:solidFill>
                  <a:srgbClr val="FF0000"/>
                </a:solidFill>
              </a:rPr>
              <a:t>2</a:t>
            </a:r>
            <a:endParaRPr lang="el-GR" sz="32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9" name="Ευθεία γραμμή σύνδεσης 8"/>
          <p:cNvCxnSpPr/>
          <p:nvPr/>
        </p:nvCxnSpPr>
        <p:spPr>
          <a:xfrm flipH="1">
            <a:off x="1355618" y="4517395"/>
            <a:ext cx="192046" cy="207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109010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endParaRPr lang="el-GR" sz="28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Ευθεία γραμμή σύνδεσης 10"/>
          <p:cNvCxnSpPr/>
          <p:nvPr/>
        </p:nvCxnSpPr>
        <p:spPr>
          <a:xfrm flipH="1">
            <a:off x="1187624" y="4949443"/>
            <a:ext cx="192046" cy="207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6" y="4653136"/>
            <a:ext cx="3600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el-GR" sz="28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522048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3200" b="1" dirty="0">
                <a:solidFill>
                  <a:srgbClr val="FF0000"/>
                </a:solidFill>
              </a:rPr>
              <a:t>9</a:t>
            </a:r>
            <a:endParaRPr lang="el-GR" sz="3200" b="1" u="sng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522048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l-GR" sz="32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4124979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>
                <a:solidFill>
                  <a:srgbClr val="FF0000"/>
                </a:solidFill>
              </a:rPr>
              <a:t>Απάντηση: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Ο Πάμπλο Πικάσο έζησε 92 χρόνια!</a:t>
            </a:r>
          </a:p>
        </p:txBody>
      </p:sp>
    </p:spTree>
    <p:extLst>
      <p:ext uri="{BB962C8B-B14F-4D97-AF65-F5344CB8AC3E}">
        <p14:creationId xmlns:p14="http://schemas.microsoft.com/office/powerpoint/2010/main" xmlns="" val="36180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27" y="1071546"/>
            <a:ext cx="8696891" cy="53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Για </a:t>
            </a:r>
            <a:r>
              <a:rPr lang="el-GR" sz="3200" b="1" i="1" smtClean="0">
                <a:solidFill>
                  <a:schemeClr val="accent1">
                    <a:lumMod val="75000"/>
                  </a:schemeClr>
                </a:solidFill>
              </a:rPr>
              <a:t>το σπίτι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5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896544" cy="9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Βιβλίο Μαθητή, σελ. 70 -71.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8352928" cy="5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22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586"/>
            <a:ext cx="8649400" cy="308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Βιβλίο Μαθητή, σελ. 70 -71.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378796" cy="15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3212976"/>
            <a:ext cx="9099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πρόβλημα χρειάζεται δύο πράξεις για να λυθεί. </a:t>
            </a:r>
            <a:endParaRPr lang="el-GR" sz="2400" b="1" dirty="0">
              <a:solidFill>
                <a:srgbClr val="FF0000"/>
              </a:solidFill>
            </a:endParaRPr>
          </a:p>
          <a:p>
            <a:r>
              <a:rPr lang="el-GR" sz="2400" b="1" dirty="0" smtClean="0">
                <a:solidFill>
                  <a:srgbClr val="FF0000"/>
                </a:solidFill>
              </a:rPr>
              <a:t>Ως πρώτο βήμα όμως πρέπει να αναγνωρίσουμε τα στοιχεία που μας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δίνονται από την εκφώνηση.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657179" y="764704"/>
            <a:ext cx="1715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1344811" y="1412776"/>
            <a:ext cx="1571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3347864" y="1412776"/>
            <a:ext cx="1571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96" y="4365104"/>
            <a:ext cx="4507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l-GR" sz="2400" b="1" dirty="0" smtClean="0">
                <a:solidFill>
                  <a:srgbClr val="FF0000"/>
                </a:solidFill>
              </a:rPr>
              <a:t>Ας βρούμε πόσοι έμειναν όταν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    κατέβηκαν οι 865 με αφαίρεση.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847" y="542226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 1.423</a:t>
            </a:r>
          </a:p>
          <a:p>
            <a:r>
              <a:rPr lang="el-GR" sz="2400" b="1" u="sng" dirty="0" smtClean="0">
                <a:solidFill>
                  <a:srgbClr val="FF0000"/>
                </a:solidFill>
              </a:rPr>
              <a:t>-    865</a:t>
            </a:r>
          </a:p>
        </p:txBody>
      </p:sp>
      <p:cxnSp>
        <p:nvCxnSpPr>
          <p:cNvPr id="9" name="Ευθεία γραμμή σύνδεσης 8"/>
          <p:cNvCxnSpPr/>
          <p:nvPr/>
        </p:nvCxnSpPr>
        <p:spPr>
          <a:xfrm flipH="1">
            <a:off x="1283610" y="5517232"/>
            <a:ext cx="192046" cy="207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32406" y="50529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6093296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8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21" name="Ευθεία γραμμή σύνδεσης 20"/>
          <p:cNvCxnSpPr/>
          <p:nvPr/>
        </p:nvCxnSpPr>
        <p:spPr>
          <a:xfrm flipH="1">
            <a:off x="1187624" y="5885547"/>
            <a:ext cx="65421" cy="207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9954" y="5651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cxnSp>
        <p:nvCxnSpPr>
          <p:cNvPr id="27" name="Ευθεία γραμμή σύνδεσης 26"/>
          <p:cNvCxnSpPr/>
          <p:nvPr/>
        </p:nvCxnSpPr>
        <p:spPr>
          <a:xfrm flipH="1">
            <a:off x="1139594" y="5517232"/>
            <a:ext cx="192046" cy="207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43608" y="5229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0399" y="6093296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5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30" name="Ευθεία γραμμή σύνδεσης 29"/>
          <p:cNvCxnSpPr/>
          <p:nvPr/>
        </p:nvCxnSpPr>
        <p:spPr>
          <a:xfrm flipH="1">
            <a:off x="933931" y="5917413"/>
            <a:ext cx="192046" cy="207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5938" y="5661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cxnSp>
        <p:nvCxnSpPr>
          <p:cNvPr id="32" name="Ευθεία γραμμή σύνδεσης 31"/>
          <p:cNvCxnSpPr/>
          <p:nvPr/>
        </p:nvCxnSpPr>
        <p:spPr>
          <a:xfrm flipH="1">
            <a:off x="971600" y="5525507"/>
            <a:ext cx="192046" cy="207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8920" y="5229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2164" y="6093296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5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568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568" y="60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9300" y="4365104"/>
            <a:ext cx="4737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l-GR" sz="2400" b="1" dirty="0" smtClean="0">
                <a:solidFill>
                  <a:srgbClr val="FF0000"/>
                </a:solidFill>
              </a:rPr>
              <a:t>Ας βρούμε πόσοι έμειναν όταν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    ανέβηκαν οι 1.678 με πρόσθεση.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7247" y="5389765"/>
            <a:ext cx="160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 1.678</a:t>
            </a:r>
          </a:p>
          <a:p>
            <a:r>
              <a:rPr lang="el-GR" sz="2400" b="1" u="sng" dirty="0" smtClean="0">
                <a:solidFill>
                  <a:srgbClr val="FF0000"/>
                </a:solidFill>
              </a:rPr>
              <a:t>+    558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22966" y="6063679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6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22966" y="51397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78950" y="6063679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3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6136" y="51479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1,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24128" y="6063679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2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8104" y="5651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8104" y="6063679"/>
            <a:ext cx="56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512" y="181520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Οι επιβάτες τώρα είναι 2.236.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7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2" grpId="0"/>
      <p:bldP spid="20" grpId="0"/>
      <p:bldP spid="26" grpId="0"/>
      <p:bldP spid="28" grpId="0"/>
      <p:bldP spid="29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Βιβλίο Μαθητή, σελ. 70 -71.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378796" cy="15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3341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6"/>
          <p:cNvSpPr txBox="1"/>
          <p:nvPr/>
        </p:nvSpPr>
        <p:spPr>
          <a:xfrm>
            <a:off x="0" y="192880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Μέσα στο μετρό ήταν 1.256 επιβάτες. Στην επόμενη στάση κατέβηκαν 532 και ανέβηκαν 787. Πόσοι είναι τώρα;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1" y="3429000"/>
            <a:ext cx="134433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214686"/>
            <a:ext cx="1143008" cy="16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46"/>
          <p:cNvSpPr txBox="1"/>
          <p:nvPr/>
        </p:nvSpPr>
        <p:spPr>
          <a:xfrm>
            <a:off x="285720" y="507207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Απάντηση: Οι επιβάτες είναι τώρα 1.511.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3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" y="616170"/>
            <a:ext cx="9144000" cy="170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Βιβλίο Μαθητή, σελ. 70 -71.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509258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FF0000"/>
                </a:solidFill>
              </a:rPr>
              <a:t>1.512+605   1.327+1.768   2.111+1.989 1.451-527     2.634-1.916   1.605-912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5325"/>
            <a:ext cx="2016224" cy="215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618" y="2368601"/>
            <a:ext cx="1702438" cy="192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1656184" cy="16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7255"/>
            <a:ext cx="1749986" cy="200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58205"/>
            <a:ext cx="1904071" cy="21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424" y="4293096"/>
            <a:ext cx="1980976" cy="241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09032" y="548680"/>
            <a:ext cx="206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</a:rPr>
              <a:t>Λύνω κάθετα</a:t>
            </a:r>
          </a:p>
        </p:txBody>
      </p:sp>
    </p:spTree>
    <p:extLst>
      <p:ext uri="{BB962C8B-B14F-4D97-AF65-F5344CB8AC3E}">
        <p14:creationId xmlns:p14="http://schemas.microsoft.com/office/powerpoint/2010/main" xmlns="" val="25157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3" y="476672"/>
            <a:ext cx="9108745" cy="43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Βιβλίο Μαθητή, σελ. 70 -71.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90" y="4725144"/>
            <a:ext cx="9057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 έλεγχος λέγεται αλλιώς και επαλήθευση. Τον χρησιμοποιούμε όταν θέλουμε να ελέγξουμε αν έχουμε λύσει σωστά μια πράξη. </a:t>
            </a:r>
            <a:endParaRPr lang="el-GR" sz="2400" b="1" dirty="0">
              <a:solidFill>
                <a:srgbClr val="FF0000"/>
              </a:solidFill>
            </a:endParaRPr>
          </a:p>
          <a:p>
            <a:r>
              <a:rPr lang="el-GR" sz="2400" b="1" dirty="0" smtClean="0">
                <a:solidFill>
                  <a:srgbClr val="FF0000"/>
                </a:solidFill>
              </a:rPr>
              <a:t>Όταν η αρχική πράξη είναι αφαίρεση, ο έλεγχος είναι πρόσθεση, που είναι η αντίστροφη πράξη.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278092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1.587 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 769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1365" y="3602350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6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2492896"/>
            <a:ext cx="34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l-GR" sz="20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426" y="3602349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5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8682" y="2492895"/>
            <a:ext cx="34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1125" y="3602348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3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3140968"/>
            <a:ext cx="34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l-GR" sz="20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8630" y="3602347"/>
            <a:ext cx="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274201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1.587 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1.231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9150" y="3501008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8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5134" y="3501008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1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312" y="2535287"/>
            <a:ext cx="34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l-GR" sz="20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118" y="3501008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8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5094" y="3501008"/>
            <a:ext cx="56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119463"/>
            <a:ext cx="200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Κοσμάς.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0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" y="476672"/>
            <a:ext cx="913878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Βιβλίο Μαθητή, σελ. 70 -71.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055567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 1.325</a:t>
            </a:r>
          </a:p>
          <a:p>
            <a:r>
              <a:rPr lang="el-GR" sz="2400" b="1" u="sng" dirty="0" smtClean="0">
                <a:solidFill>
                  <a:srgbClr val="FF0000"/>
                </a:solidFill>
              </a:rPr>
              <a:t>-  1.002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       323 κιλά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0553" y="495568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 1.325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 1.002</a:t>
            </a:r>
          </a:p>
          <a:p>
            <a:r>
              <a:rPr lang="el-GR" sz="2400" b="1" u="sng" dirty="0" smtClean="0">
                <a:solidFill>
                  <a:srgbClr val="FF0000"/>
                </a:solidFill>
              </a:rPr>
              <a:t>+    639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                  κιλά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6021288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6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725144"/>
            <a:ext cx="34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l-GR" sz="20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6021288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6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6021288"/>
            <a:ext cx="3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9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5" y="6021288"/>
            <a:ext cx="53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7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34" y="404664"/>
            <a:ext cx="8429444" cy="644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Τετράδιο Εργασιών, σελ. 10 -11.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 flipV="1">
            <a:off x="1619672" y="3645024"/>
            <a:ext cx="648072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5656" y="303934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1.600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 flipV="1">
            <a:off x="2555776" y="3645024"/>
            <a:ext cx="648072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27784" y="306896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1.300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303934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+              =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306896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2.900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899592" y="6237312"/>
            <a:ext cx="216024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Ευθεία γραμμή σύνδεσης 12"/>
          <p:cNvCxnSpPr/>
          <p:nvPr/>
        </p:nvCxnSpPr>
        <p:spPr>
          <a:xfrm flipV="1">
            <a:off x="5796136" y="3933056"/>
            <a:ext cx="648072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52120" y="34713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500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 flipV="1">
            <a:off x="6588224" y="4005064"/>
            <a:ext cx="648072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60232" y="35010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6</a:t>
            </a:r>
            <a:r>
              <a:rPr lang="el-GR" sz="2400" b="1" dirty="0" smtClean="0">
                <a:solidFill>
                  <a:srgbClr val="FF0000"/>
                </a:solidFill>
              </a:rPr>
              <a:t>00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35010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+            =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35010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.100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4752020" y="5301208"/>
            <a:ext cx="255628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157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6" grpId="0" animBg="1"/>
      <p:bldP spid="14" grpId="0"/>
      <p:bldP spid="17" grpId="0"/>
      <p:bldP spid="1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79" y="404664"/>
            <a:ext cx="915417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27, Τετράδιο Εργασιών, σελ. 10 -11.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1043608" y="2492896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1907704" y="2492896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Ελεύθερη σχεδίαση 7"/>
          <p:cNvSpPr/>
          <p:nvPr/>
        </p:nvSpPr>
        <p:spPr>
          <a:xfrm>
            <a:off x="1228299" y="1992573"/>
            <a:ext cx="859808" cy="163773"/>
          </a:xfrm>
          <a:custGeom>
            <a:avLst/>
            <a:gdLst>
              <a:gd name="connsiteX0" fmla="*/ 0 w 859808"/>
              <a:gd name="connsiteY0" fmla="*/ 109182 h 163773"/>
              <a:gd name="connsiteX1" fmla="*/ 68238 w 859808"/>
              <a:gd name="connsiteY1" fmla="*/ 95534 h 163773"/>
              <a:gd name="connsiteX2" fmla="*/ 95534 w 859808"/>
              <a:gd name="connsiteY2" fmla="*/ 54591 h 163773"/>
              <a:gd name="connsiteX3" fmla="*/ 136477 w 859808"/>
              <a:gd name="connsiteY3" fmla="*/ 27296 h 163773"/>
              <a:gd name="connsiteX4" fmla="*/ 218364 w 859808"/>
              <a:gd name="connsiteY4" fmla="*/ 0 h 163773"/>
              <a:gd name="connsiteX5" fmla="*/ 545910 w 859808"/>
              <a:gd name="connsiteY5" fmla="*/ 13648 h 163773"/>
              <a:gd name="connsiteX6" fmla="*/ 627797 w 859808"/>
              <a:gd name="connsiteY6" fmla="*/ 40943 h 163773"/>
              <a:gd name="connsiteX7" fmla="*/ 668740 w 859808"/>
              <a:gd name="connsiteY7" fmla="*/ 68239 h 163773"/>
              <a:gd name="connsiteX8" fmla="*/ 805217 w 859808"/>
              <a:gd name="connsiteY8" fmla="*/ 109182 h 163773"/>
              <a:gd name="connsiteX9" fmla="*/ 859808 w 859808"/>
              <a:gd name="connsiteY9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808" h="163773">
                <a:moveTo>
                  <a:pt x="0" y="109182"/>
                </a:moveTo>
                <a:cubicBezTo>
                  <a:pt x="22746" y="104633"/>
                  <a:pt x="48098" y="107043"/>
                  <a:pt x="68238" y="95534"/>
                </a:cubicBezTo>
                <a:cubicBezTo>
                  <a:pt x="82479" y="87396"/>
                  <a:pt x="83936" y="66189"/>
                  <a:pt x="95534" y="54591"/>
                </a:cubicBezTo>
                <a:cubicBezTo>
                  <a:pt x="107132" y="42993"/>
                  <a:pt x="121488" y="33958"/>
                  <a:pt x="136477" y="27296"/>
                </a:cubicBezTo>
                <a:cubicBezTo>
                  <a:pt x="162769" y="15611"/>
                  <a:pt x="218364" y="0"/>
                  <a:pt x="218364" y="0"/>
                </a:cubicBezTo>
                <a:cubicBezTo>
                  <a:pt x="327546" y="4549"/>
                  <a:pt x="437176" y="2775"/>
                  <a:pt x="545910" y="13648"/>
                </a:cubicBezTo>
                <a:cubicBezTo>
                  <a:pt x="574539" y="16511"/>
                  <a:pt x="627797" y="40943"/>
                  <a:pt x="627797" y="40943"/>
                </a:cubicBezTo>
                <a:cubicBezTo>
                  <a:pt x="641445" y="50042"/>
                  <a:pt x="653751" y="61577"/>
                  <a:pt x="668740" y="68239"/>
                </a:cubicBezTo>
                <a:cubicBezTo>
                  <a:pt x="711456" y="87224"/>
                  <a:pt x="759850" y="97840"/>
                  <a:pt x="805217" y="109182"/>
                </a:cubicBezTo>
                <a:cubicBezTo>
                  <a:pt x="854625" y="142121"/>
                  <a:pt x="838826" y="121807"/>
                  <a:pt x="859808" y="1637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2023" y="161279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6</a:t>
            </a:r>
            <a:r>
              <a:rPr lang="el-GR" sz="2400" b="1" dirty="0" smtClean="0">
                <a:solidFill>
                  <a:srgbClr val="FF0000"/>
                </a:solidFill>
              </a:rPr>
              <a:t>00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840160" y="2107704"/>
            <a:ext cx="228600" cy="38519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1691680" y="2132856"/>
            <a:ext cx="228600" cy="38519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Ελεύθερη σχεδίαση 10"/>
          <p:cNvSpPr/>
          <p:nvPr/>
        </p:nvSpPr>
        <p:spPr>
          <a:xfrm>
            <a:off x="996287" y="2524836"/>
            <a:ext cx="791570" cy="286603"/>
          </a:xfrm>
          <a:custGeom>
            <a:avLst/>
            <a:gdLst>
              <a:gd name="connsiteX0" fmla="*/ 0 w 791570"/>
              <a:gd name="connsiteY0" fmla="*/ 0 h 286603"/>
              <a:gd name="connsiteX1" fmla="*/ 68238 w 791570"/>
              <a:gd name="connsiteY1" fmla="*/ 122830 h 286603"/>
              <a:gd name="connsiteX2" fmla="*/ 95534 w 791570"/>
              <a:gd name="connsiteY2" fmla="*/ 163773 h 286603"/>
              <a:gd name="connsiteX3" fmla="*/ 136477 w 791570"/>
              <a:gd name="connsiteY3" fmla="*/ 191068 h 286603"/>
              <a:gd name="connsiteX4" fmla="*/ 218364 w 791570"/>
              <a:gd name="connsiteY4" fmla="*/ 218364 h 286603"/>
              <a:gd name="connsiteX5" fmla="*/ 327546 w 791570"/>
              <a:gd name="connsiteY5" fmla="*/ 259307 h 286603"/>
              <a:gd name="connsiteX6" fmla="*/ 409432 w 791570"/>
              <a:gd name="connsiteY6" fmla="*/ 286603 h 286603"/>
              <a:gd name="connsiteX7" fmla="*/ 586853 w 791570"/>
              <a:gd name="connsiteY7" fmla="*/ 272955 h 286603"/>
              <a:gd name="connsiteX8" fmla="*/ 696035 w 791570"/>
              <a:gd name="connsiteY8" fmla="*/ 245660 h 286603"/>
              <a:gd name="connsiteX9" fmla="*/ 736979 w 791570"/>
              <a:gd name="connsiteY9" fmla="*/ 218364 h 286603"/>
              <a:gd name="connsiteX10" fmla="*/ 750626 w 791570"/>
              <a:gd name="connsiteY10" fmla="*/ 150125 h 286603"/>
              <a:gd name="connsiteX11" fmla="*/ 791570 w 791570"/>
              <a:gd name="connsiteY11" fmla="*/ 54591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570" h="286603">
                <a:moveTo>
                  <a:pt x="0" y="0"/>
                </a:moveTo>
                <a:cubicBezTo>
                  <a:pt x="43548" y="130647"/>
                  <a:pt x="142" y="41114"/>
                  <a:pt x="68238" y="122830"/>
                </a:cubicBezTo>
                <a:cubicBezTo>
                  <a:pt x="78739" y="135431"/>
                  <a:pt x="83936" y="152175"/>
                  <a:pt x="95534" y="163773"/>
                </a:cubicBezTo>
                <a:cubicBezTo>
                  <a:pt x="107132" y="175371"/>
                  <a:pt x="121488" y="184406"/>
                  <a:pt x="136477" y="191068"/>
                </a:cubicBezTo>
                <a:cubicBezTo>
                  <a:pt x="162769" y="202753"/>
                  <a:pt x="218364" y="218364"/>
                  <a:pt x="218364" y="218364"/>
                </a:cubicBezTo>
                <a:cubicBezTo>
                  <a:pt x="289617" y="265867"/>
                  <a:pt x="227654" y="232064"/>
                  <a:pt x="327546" y="259307"/>
                </a:cubicBezTo>
                <a:cubicBezTo>
                  <a:pt x="355304" y="266877"/>
                  <a:pt x="409432" y="286603"/>
                  <a:pt x="409432" y="286603"/>
                </a:cubicBezTo>
                <a:cubicBezTo>
                  <a:pt x="468572" y="282054"/>
                  <a:pt x="528134" y="281343"/>
                  <a:pt x="586853" y="272955"/>
                </a:cubicBezTo>
                <a:cubicBezTo>
                  <a:pt x="623990" y="267650"/>
                  <a:pt x="696035" y="245660"/>
                  <a:pt x="696035" y="245660"/>
                </a:cubicBezTo>
                <a:cubicBezTo>
                  <a:pt x="709683" y="236561"/>
                  <a:pt x="728841" y="232606"/>
                  <a:pt x="736979" y="218364"/>
                </a:cubicBezTo>
                <a:cubicBezTo>
                  <a:pt x="748488" y="198224"/>
                  <a:pt x="744523" y="172504"/>
                  <a:pt x="750626" y="150125"/>
                </a:cubicBezTo>
                <a:cubicBezTo>
                  <a:pt x="772623" y="69469"/>
                  <a:pt x="759217" y="86944"/>
                  <a:pt x="791570" y="54591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1187624" y="275131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2.000 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203123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2.600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1043608" y="3713299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1907704" y="3713299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Ελεύθερη σχεδίαση 17"/>
          <p:cNvSpPr/>
          <p:nvPr/>
        </p:nvSpPr>
        <p:spPr>
          <a:xfrm>
            <a:off x="1228299" y="3212976"/>
            <a:ext cx="859808" cy="163773"/>
          </a:xfrm>
          <a:custGeom>
            <a:avLst/>
            <a:gdLst>
              <a:gd name="connsiteX0" fmla="*/ 0 w 859808"/>
              <a:gd name="connsiteY0" fmla="*/ 109182 h 163773"/>
              <a:gd name="connsiteX1" fmla="*/ 68238 w 859808"/>
              <a:gd name="connsiteY1" fmla="*/ 95534 h 163773"/>
              <a:gd name="connsiteX2" fmla="*/ 95534 w 859808"/>
              <a:gd name="connsiteY2" fmla="*/ 54591 h 163773"/>
              <a:gd name="connsiteX3" fmla="*/ 136477 w 859808"/>
              <a:gd name="connsiteY3" fmla="*/ 27296 h 163773"/>
              <a:gd name="connsiteX4" fmla="*/ 218364 w 859808"/>
              <a:gd name="connsiteY4" fmla="*/ 0 h 163773"/>
              <a:gd name="connsiteX5" fmla="*/ 545910 w 859808"/>
              <a:gd name="connsiteY5" fmla="*/ 13648 h 163773"/>
              <a:gd name="connsiteX6" fmla="*/ 627797 w 859808"/>
              <a:gd name="connsiteY6" fmla="*/ 40943 h 163773"/>
              <a:gd name="connsiteX7" fmla="*/ 668740 w 859808"/>
              <a:gd name="connsiteY7" fmla="*/ 68239 h 163773"/>
              <a:gd name="connsiteX8" fmla="*/ 805217 w 859808"/>
              <a:gd name="connsiteY8" fmla="*/ 109182 h 163773"/>
              <a:gd name="connsiteX9" fmla="*/ 859808 w 859808"/>
              <a:gd name="connsiteY9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808" h="163773">
                <a:moveTo>
                  <a:pt x="0" y="109182"/>
                </a:moveTo>
                <a:cubicBezTo>
                  <a:pt x="22746" y="104633"/>
                  <a:pt x="48098" y="107043"/>
                  <a:pt x="68238" y="95534"/>
                </a:cubicBezTo>
                <a:cubicBezTo>
                  <a:pt x="82479" y="87396"/>
                  <a:pt x="83936" y="66189"/>
                  <a:pt x="95534" y="54591"/>
                </a:cubicBezTo>
                <a:cubicBezTo>
                  <a:pt x="107132" y="42993"/>
                  <a:pt x="121488" y="33958"/>
                  <a:pt x="136477" y="27296"/>
                </a:cubicBezTo>
                <a:cubicBezTo>
                  <a:pt x="162769" y="15611"/>
                  <a:pt x="218364" y="0"/>
                  <a:pt x="218364" y="0"/>
                </a:cubicBezTo>
                <a:cubicBezTo>
                  <a:pt x="327546" y="4549"/>
                  <a:pt x="437176" y="2775"/>
                  <a:pt x="545910" y="13648"/>
                </a:cubicBezTo>
                <a:cubicBezTo>
                  <a:pt x="574539" y="16511"/>
                  <a:pt x="627797" y="40943"/>
                  <a:pt x="627797" y="40943"/>
                </a:cubicBezTo>
                <a:cubicBezTo>
                  <a:pt x="641445" y="50042"/>
                  <a:pt x="653751" y="61577"/>
                  <a:pt x="668740" y="68239"/>
                </a:cubicBezTo>
                <a:cubicBezTo>
                  <a:pt x="711456" y="87224"/>
                  <a:pt x="759850" y="97840"/>
                  <a:pt x="805217" y="109182"/>
                </a:cubicBezTo>
                <a:cubicBezTo>
                  <a:pt x="854625" y="142121"/>
                  <a:pt x="838826" y="121807"/>
                  <a:pt x="859808" y="1637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325536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680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0" name="Έλλειψη 19"/>
          <p:cNvSpPr/>
          <p:nvPr/>
        </p:nvSpPr>
        <p:spPr>
          <a:xfrm>
            <a:off x="827584" y="3356992"/>
            <a:ext cx="228600" cy="38519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Έλλειψη 20"/>
          <p:cNvSpPr/>
          <p:nvPr/>
        </p:nvSpPr>
        <p:spPr>
          <a:xfrm>
            <a:off x="1679104" y="3382144"/>
            <a:ext cx="228600" cy="38519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Ελεύθερη σχεδίαση 21"/>
          <p:cNvSpPr/>
          <p:nvPr/>
        </p:nvSpPr>
        <p:spPr>
          <a:xfrm>
            <a:off x="983711" y="3774124"/>
            <a:ext cx="791570" cy="286603"/>
          </a:xfrm>
          <a:custGeom>
            <a:avLst/>
            <a:gdLst>
              <a:gd name="connsiteX0" fmla="*/ 0 w 791570"/>
              <a:gd name="connsiteY0" fmla="*/ 0 h 286603"/>
              <a:gd name="connsiteX1" fmla="*/ 68238 w 791570"/>
              <a:gd name="connsiteY1" fmla="*/ 122830 h 286603"/>
              <a:gd name="connsiteX2" fmla="*/ 95534 w 791570"/>
              <a:gd name="connsiteY2" fmla="*/ 163773 h 286603"/>
              <a:gd name="connsiteX3" fmla="*/ 136477 w 791570"/>
              <a:gd name="connsiteY3" fmla="*/ 191068 h 286603"/>
              <a:gd name="connsiteX4" fmla="*/ 218364 w 791570"/>
              <a:gd name="connsiteY4" fmla="*/ 218364 h 286603"/>
              <a:gd name="connsiteX5" fmla="*/ 327546 w 791570"/>
              <a:gd name="connsiteY5" fmla="*/ 259307 h 286603"/>
              <a:gd name="connsiteX6" fmla="*/ 409432 w 791570"/>
              <a:gd name="connsiteY6" fmla="*/ 286603 h 286603"/>
              <a:gd name="connsiteX7" fmla="*/ 586853 w 791570"/>
              <a:gd name="connsiteY7" fmla="*/ 272955 h 286603"/>
              <a:gd name="connsiteX8" fmla="*/ 696035 w 791570"/>
              <a:gd name="connsiteY8" fmla="*/ 245660 h 286603"/>
              <a:gd name="connsiteX9" fmla="*/ 736979 w 791570"/>
              <a:gd name="connsiteY9" fmla="*/ 218364 h 286603"/>
              <a:gd name="connsiteX10" fmla="*/ 750626 w 791570"/>
              <a:gd name="connsiteY10" fmla="*/ 150125 h 286603"/>
              <a:gd name="connsiteX11" fmla="*/ 791570 w 791570"/>
              <a:gd name="connsiteY11" fmla="*/ 54591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570" h="286603">
                <a:moveTo>
                  <a:pt x="0" y="0"/>
                </a:moveTo>
                <a:cubicBezTo>
                  <a:pt x="43548" y="130647"/>
                  <a:pt x="142" y="41114"/>
                  <a:pt x="68238" y="122830"/>
                </a:cubicBezTo>
                <a:cubicBezTo>
                  <a:pt x="78739" y="135431"/>
                  <a:pt x="83936" y="152175"/>
                  <a:pt x="95534" y="163773"/>
                </a:cubicBezTo>
                <a:cubicBezTo>
                  <a:pt x="107132" y="175371"/>
                  <a:pt x="121488" y="184406"/>
                  <a:pt x="136477" y="191068"/>
                </a:cubicBezTo>
                <a:cubicBezTo>
                  <a:pt x="162769" y="202753"/>
                  <a:pt x="218364" y="218364"/>
                  <a:pt x="218364" y="218364"/>
                </a:cubicBezTo>
                <a:cubicBezTo>
                  <a:pt x="289617" y="265867"/>
                  <a:pt x="227654" y="232064"/>
                  <a:pt x="327546" y="259307"/>
                </a:cubicBezTo>
                <a:cubicBezTo>
                  <a:pt x="355304" y="266877"/>
                  <a:pt x="409432" y="286603"/>
                  <a:pt x="409432" y="286603"/>
                </a:cubicBezTo>
                <a:cubicBezTo>
                  <a:pt x="468572" y="282054"/>
                  <a:pt x="528134" y="281343"/>
                  <a:pt x="586853" y="272955"/>
                </a:cubicBezTo>
                <a:cubicBezTo>
                  <a:pt x="623990" y="267650"/>
                  <a:pt x="696035" y="245660"/>
                  <a:pt x="696035" y="245660"/>
                </a:cubicBezTo>
                <a:cubicBezTo>
                  <a:pt x="709683" y="236561"/>
                  <a:pt x="728841" y="232606"/>
                  <a:pt x="736979" y="218364"/>
                </a:cubicBezTo>
                <a:cubicBezTo>
                  <a:pt x="748488" y="198224"/>
                  <a:pt x="744523" y="172504"/>
                  <a:pt x="750626" y="150125"/>
                </a:cubicBezTo>
                <a:cubicBezTo>
                  <a:pt x="772623" y="69469"/>
                  <a:pt x="759217" y="86944"/>
                  <a:pt x="791570" y="54591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Box 22"/>
          <p:cNvSpPr txBox="1"/>
          <p:nvPr/>
        </p:nvSpPr>
        <p:spPr>
          <a:xfrm>
            <a:off x="3059832" y="325536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+ 2.000= 2.680  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447950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2.345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25" name="Ευθεία γραμμή σύνδεσης 24"/>
          <p:cNvCxnSpPr/>
          <p:nvPr/>
        </p:nvCxnSpPr>
        <p:spPr>
          <a:xfrm>
            <a:off x="1196008" y="616530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>
            <a:off x="2060104" y="6165304"/>
            <a:ext cx="1804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Ελεύθερη σχεδίαση 26"/>
          <p:cNvSpPr/>
          <p:nvPr/>
        </p:nvSpPr>
        <p:spPr>
          <a:xfrm rot="10800000">
            <a:off x="1079774" y="6165304"/>
            <a:ext cx="859808" cy="163773"/>
          </a:xfrm>
          <a:custGeom>
            <a:avLst/>
            <a:gdLst>
              <a:gd name="connsiteX0" fmla="*/ 0 w 859808"/>
              <a:gd name="connsiteY0" fmla="*/ 109182 h 163773"/>
              <a:gd name="connsiteX1" fmla="*/ 68238 w 859808"/>
              <a:gd name="connsiteY1" fmla="*/ 95534 h 163773"/>
              <a:gd name="connsiteX2" fmla="*/ 95534 w 859808"/>
              <a:gd name="connsiteY2" fmla="*/ 54591 h 163773"/>
              <a:gd name="connsiteX3" fmla="*/ 136477 w 859808"/>
              <a:gd name="connsiteY3" fmla="*/ 27296 h 163773"/>
              <a:gd name="connsiteX4" fmla="*/ 218364 w 859808"/>
              <a:gd name="connsiteY4" fmla="*/ 0 h 163773"/>
              <a:gd name="connsiteX5" fmla="*/ 545910 w 859808"/>
              <a:gd name="connsiteY5" fmla="*/ 13648 h 163773"/>
              <a:gd name="connsiteX6" fmla="*/ 627797 w 859808"/>
              <a:gd name="connsiteY6" fmla="*/ 40943 h 163773"/>
              <a:gd name="connsiteX7" fmla="*/ 668740 w 859808"/>
              <a:gd name="connsiteY7" fmla="*/ 68239 h 163773"/>
              <a:gd name="connsiteX8" fmla="*/ 805217 w 859808"/>
              <a:gd name="connsiteY8" fmla="*/ 109182 h 163773"/>
              <a:gd name="connsiteX9" fmla="*/ 859808 w 859808"/>
              <a:gd name="connsiteY9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808" h="163773">
                <a:moveTo>
                  <a:pt x="0" y="109182"/>
                </a:moveTo>
                <a:cubicBezTo>
                  <a:pt x="22746" y="104633"/>
                  <a:pt x="48098" y="107043"/>
                  <a:pt x="68238" y="95534"/>
                </a:cubicBezTo>
                <a:cubicBezTo>
                  <a:pt x="82479" y="87396"/>
                  <a:pt x="83936" y="66189"/>
                  <a:pt x="95534" y="54591"/>
                </a:cubicBezTo>
                <a:cubicBezTo>
                  <a:pt x="107132" y="42993"/>
                  <a:pt x="121488" y="33958"/>
                  <a:pt x="136477" y="27296"/>
                </a:cubicBezTo>
                <a:cubicBezTo>
                  <a:pt x="162769" y="15611"/>
                  <a:pt x="218364" y="0"/>
                  <a:pt x="218364" y="0"/>
                </a:cubicBezTo>
                <a:cubicBezTo>
                  <a:pt x="327546" y="4549"/>
                  <a:pt x="437176" y="2775"/>
                  <a:pt x="545910" y="13648"/>
                </a:cubicBezTo>
                <a:cubicBezTo>
                  <a:pt x="574539" y="16511"/>
                  <a:pt x="627797" y="40943"/>
                  <a:pt x="627797" y="40943"/>
                </a:cubicBezTo>
                <a:cubicBezTo>
                  <a:pt x="641445" y="50042"/>
                  <a:pt x="653751" y="61577"/>
                  <a:pt x="668740" y="68239"/>
                </a:cubicBezTo>
                <a:cubicBezTo>
                  <a:pt x="711456" y="87224"/>
                  <a:pt x="759850" y="97840"/>
                  <a:pt x="805217" y="109182"/>
                </a:cubicBezTo>
                <a:cubicBezTo>
                  <a:pt x="854625" y="142121"/>
                  <a:pt x="838826" y="121807"/>
                  <a:pt x="859808" y="163773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5656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70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38" name="Ευθεία γραμμή σύνδεσης 37"/>
          <p:cNvCxnSpPr/>
          <p:nvPr/>
        </p:nvCxnSpPr>
        <p:spPr>
          <a:xfrm>
            <a:off x="1003524" y="6161571"/>
            <a:ext cx="25610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1874230" y="6161571"/>
            <a:ext cx="21387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Ελεύθερη σχεδίαση 39"/>
          <p:cNvSpPr/>
          <p:nvPr/>
        </p:nvSpPr>
        <p:spPr>
          <a:xfrm>
            <a:off x="1068760" y="5664981"/>
            <a:ext cx="1019347" cy="160040"/>
          </a:xfrm>
          <a:custGeom>
            <a:avLst/>
            <a:gdLst>
              <a:gd name="connsiteX0" fmla="*/ 0 w 859808"/>
              <a:gd name="connsiteY0" fmla="*/ 109182 h 163773"/>
              <a:gd name="connsiteX1" fmla="*/ 68238 w 859808"/>
              <a:gd name="connsiteY1" fmla="*/ 95534 h 163773"/>
              <a:gd name="connsiteX2" fmla="*/ 95534 w 859808"/>
              <a:gd name="connsiteY2" fmla="*/ 54591 h 163773"/>
              <a:gd name="connsiteX3" fmla="*/ 136477 w 859808"/>
              <a:gd name="connsiteY3" fmla="*/ 27296 h 163773"/>
              <a:gd name="connsiteX4" fmla="*/ 218364 w 859808"/>
              <a:gd name="connsiteY4" fmla="*/ 0 h 163773"/>
              <a:gd name="connsiteX5" fmla="*/ 545910 w 859808"/>
              <a:gd name="connsiteY5" fmla="*/ 13648 h 163773"/>
              <a:gd name="connsiteX6" fmla="*/ 627797 w 859808"/>
              <a:gd name="connsiteY6" fmla="*/ 40943 h 163773"/>
              <a:gd name="connsiteX7" fmla="*/ 668740 w 859808"/>
              <a:gd name="connsiteY7" fmla="*/ 68239 h 163773"/>
              <a:gd name="connsiteX8" fmla="*/ 805217 w 859808"/>
              <a:gd name="connsiteY8" fmla="*/ 109182 h 163773"/>
              <a:gd name="connsiteX9" fmla="*/ 859808 w 859808"/>
              <a:gd name="connsiteY9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808" h="163773">
                <a:moveTo>
                  <a:pt x="0" y="109182"/>
                </a:moveTo>
                <a:cubicBezTo>
                  <a:pt x="22746" y="104633"/>
                  <a:pt x="48098" y="107043"/>
                  <a:pt x="68238" y="95534"/>
                </a:cubicBezTo>
                <a:cubicBezTo>
                  <a:pt x="82479" y="87396"/>
                  <a:pt x="83936" y="66189"/>
                  <a:pt x="95534" y="54591"/>
                </a:cubicBezTo>
                <a:cubicBezTo>
                  <a:pt x="107132" y="42993"/>
                  <a:pt x="121488" y="33958"/>
                  <a:pt x="136477" y="27296"/>
                </a:cubicBezTo>
                <a:cubicBezTo>
                  <a:pt x="162769" y="15611"/>
                  <a:pt x="218364" y="0"/>
                  <a:pt x="218364" y="0"/>
                </a:cubicBezTo>
                <a:cubicBezTo>
                  <a:pt x="327546" y="4549"/>
                  <a:pt x="437176" y="2775"/>
                  <a:pt x="545910" y="13648"/>
                </a:cubicBezTo>
                <a:cubicBezTo>
                  <a:pt x="574539" y="16511"/>
                  <a:pt x="627797" y="40943"/>
                  <a:pt x="627797" y="40943"/>
                </a:cubicBezTo>
                <a:cubicBezTo>
                  <a:pt x="641445" y="50042"/>
                  <a:pt x="653751" y="61577"/>
                  <a:pt x="668740" y="68239"/>
                </a:cubicBezTo>
                <a:cubicBezTo>
                  <a:pt x="711456" y="87224"/>
                  <a:pt x="759850" y="97840"/>
                  <a:pt x="805217" y="109182"/>
                </a:cubicBezTo>
                <a:cubicBezTo>
                  <a:pt x="854625" y="142121"/>
                  <a:pt x="838826" y="121807"/>
                  <a:pt x="859808" y="1637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59632" y="62373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600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44" name="Έλλειψη 43"/>
          <p:cNvSpPr/>
          <p:nvPr/>
        </p:nvSpPr>
        <p:spPr>
          <a:xfrm>
            <a:off x="827584" y="5754960"/>
            <a:ext cx="228600" cy="385192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Έλλειψη 44"/>
          <p:cNvSpPr/>
          <p:nvPr/>
        </p:nvSpPr>
        <p:spPr>
          <a:xfrm>
            <a:off x="1679104" y="5780112"/>
            <a:ext cx="228600" cy="385192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Ελεύθερη σχεδίαση 45"/>
          <p:cNvSpPr/>
          <p:nvPr/>
        </p:nvSpPr>
        <p:spPr>
          <a:xfrm>
            <a:off x="914348" y="5500048"/>
            <a:ext cx="777974" cy="327546"/>
          </a:xfrm>
          <a:custGeom>
            <a:avLst/>
            <a:gdLst>
              <a:gd name="connsiteX0" fmla="*/ 777974 w 777974"/>
              <a:gd name="connsiteY0" fmla="*/ 327546 h 327546"/>
              <a:gd name="connsiteX1" fmla="*/ 723383 w 777974"/>
              <a:gd name="connsiteY1" fmla="*/ 204716 h 327546"/>
              <a:gd name="connsiteX2" fmla="*/ 641497 w 777974"/>
              <a:gd name="connsiteY2" fmla="*/ 150125 h 327546"/>
              <a:gd name="connsiteX3" fmla="*/ 600553 w 777974"/>
              <a:gd name="connsiteY3" fmla="*/ 109182 h 327546"/>
              <a:gd name="connsiteX4" fmla="*/ 518667 w 777974"/>
              <a:gd name="connsiteY4" fmla="*/ 81886 h 327546"/>
              <a:gd name="connsiteX5" fmla="*/ 464076 w 777974"/>
              <a:gd name="connsiteY5" fmla="*/ 54591 h 327546"/>
              <a:gd name="connsiteX6" fmla="*/ 341246 w 777974"/>
              <a:gd name="connsiteY6" fmla="*/ 13648 h 327546"/>
              <a:gd name="connsiteX7" fmla="*/ 300303 w 777974"/>
              <a:gd name="connsiteY7" fmla="*/ 0 h 327546"/>
              <a:gd name="connsiteX8" fmla="*/ 136530 w 777974"/>
              <a:gd name="connsiteY8" fmla="*/ 13648 h 327546"/>
              <a:gd name="connsiteX9" fmla="*/ 68291 w 777974"/>
              <a:gd name="connsiteY9" fmla="*/ 136477 h 327546"/>
              <a:gd name="connsiteX10" fmla="*/ 27348 w 777974"/>
              <a:gd name="connsiteY10" fmla="*/ 150125 h 327546"/>
              <a:gd name="connsiteX11" fmla="*/ 52 w 777974"/>
              <a:gd name="connsiteY11" fmla="*/ 204716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974" h="327546">
                <a:moveTo>
                  <a:pt x="777974" y="327546"/>
                </a:moveTo>
                <a:cubicBezTo>
                  <a:pt x="767807" y="297044"/>
                  <a:pt x="753918" y="231434"/>
                  <a:pt x="723383" y="204716"/>
                </a:cubicBezTo>
                <a:cubicBezTo>
                  <a:pt x="698695" y="183114"/>
                  <a:pt x="664694" y="173321"/>
                  <a:pt x="641497" y="150125"/>
                </a:cubicBezTo>
                <a:cubicBezTo>
                  <a:pt x="627849" y="136477"/>
                  <a:pt x="617425" y="118555"/>
                  <a:pt x="600553" y="109182"/>
                </a:cubicBezTo>
                <a:cubicBezTo>
                  <a:pt x="575402" y="95209"/>
                  <a:pt x="544401" y="94753"/>
                  <a:pt x="518667" y="81886"/>
                </a:cubicBezTo>
                <a:cubicBezTo>
                  <a:pt x="500470" y="72788"/>
                  <a:pt x="482966" y="62147"/>
                  <a:pt x="464076" y="54591"/>
                </a:cubicBezTo>
                <a:cubicBezTo>
                  <a:pt x="464039" y="54576"/>
                  <a:pt x="361737" y="20478"/>
                  <a:pt x="341246" y="13648"/>
                </a:cubicBezTo>
                <a:lnTo>
                  <a:pt x="300303" y="0"/>
                </a:lnTo>
                <a:cubicBezTo>
                  <a:pt x="245712" y="4549"/>
                  <a:pt x="186717" y="-8309"/>
                  <a:pt x="136530" y="13648"/>
                </a:cubicBezTo>
                <a:cubicBezTo>
                  <a:pt x="-2614" y="74523"/>
                  <a:pt x="125893" y="78875"/>
                  <a:pt x="68291" y="136477"/>
                </a:cubicBezTo>
                <a:cubicBezTo>
                  <a:pt x="58119" y="146649"/>
                  <a:pt x="40996" y="145576"/>
                  <a:pt x="27348" y="150125"/>
                </a:cubicBezTo>
                <a:cubicBezTo>
                  <a:pt x="-2472" y="194853"/>
                  <a:pt x="52" y="174665"/>
                  <a:pt x="52" y="204716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TextBox 47"/>
          <p:cNvSpPr txBox="1"/>
          <p:nvPr/>
        </p:nvSpPr>
        <p:spPr>
          <a:xfrm>
            <a:off x="755576" y="51571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</a:rPr>
              <a:t>.000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55776" y="570363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smtClean="0">
                <a:solidFill>
                  <a:srgbClr val="FF0000"/>
                </a:solidFill>
              </a:rPr>
              <a:t>2.000+600+70=2.670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79912" y="1218805"/>
            <a:ext cx="500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 Για την αφαίρεση ανεβαίνω προς τα πάνω βήμα </a:t>
            </a:r>
            <a:r>
              <a:rPr lang="el-GR" sz="2000" b="1" dirty="0" err="1" smtClean="0">
                <a:solidFill>
                  <a:srgbClr val="FF0000"/>
                </a:solidFill>
              </a:rPr>
              <a:t>βήμα</a:t>
            </a:r>
            <a:r>
              <a:rPr lang="el-GR" sz="2000" b="1" dirty="0" smtClean="0">
                <a:solidFill>
                  <a:srgbClr val="FF0000"/>
                </a:solidFill>
              </a:rPr>
              <a:t> από τον μικρό μέχρι τον μεγάλο αριθμό.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32040" y="234888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2.450+50=2.500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2.500+500=3.000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500+50=550</a:t>
            </a:r>
          </a:p>
        </p:txBody>
      </p:sp>
      <p:grpSp>
        <p:nvGrpSpPr>
          <p:cNvPr id="55" name="Ομάδα 54"/>
          <p:cNvGrpSpPr/>
          <p:nvPr/>
        </p:nvGrpSpPr>
        <p:grpSpPr>
          <a:xfrm>
            <a:off x="5868144" y="2708920"/>
            <a:ext cx="413792" cy="360040"/>
            <a:chOff x="5868144" y="2708920"/>
            <a:chExt cx="413792" cy="360040"/>
          </a:xfrm>
        </p:grpSpPr>
        <p:cxnSp>
          <p:nvCxnSpPr>
            <p:cNvPr id="52" name="Ευθεία γραμμή σύνδεσης 51"/>
            <p:cNvCxnSpPr/>
            <p:nvPr/>
          </p:nvCxnSpPr>
          <p:spPr>
            <a:xfrm>
              <a:off x="5868144" y="2708920"/>
              <a:ext cx="216024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εία γραμμή σύνδεσης 53"/>
            <p:cNvCxnSpPr/>
            <p:nvPr/>
          </p:nvCxnSpPr>
          <p:spPr>
            <a:xfrm>
              <a:off x="5868144" y="3068960"/>
              <a:ext cx="413792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6804248" y="203123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550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60032" y="3524815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1.456+44=1.500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1.500+1.067=2.567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1.067+44=1.111</a:t>
            </a:r>
          </a:p>
        </p:txBody>
      </p:sp>
      <p:grpSp>
        <p:nvGrpSpPr>
          <p:cNvPr id="59" name="Ομάδα 58"/>
          <p:cNvGrpSpPr/>
          <p:nvPr/>
        </p:nvGrpSpPr>
        <p:grpSpPr>
          <a:xfrm>
            <a:off x="5796136" y="3933056"/>
            <a:ext cx="576064" cy="360040"/>
            <a:chOff x="5868144" y="2708920"/>
            <a:chExt cx="576064" cy="360040"/>
          </a:xfrm>
        </p:grpSpPr>
        <p:cxnSp>
          <p:nvCxnSpPr>
            <p:cNvPr id="60" name="Ευθεία γραμμή σύνδεσης 59"/>
            <p:cNvCxnSpPr/>
            <p:nvPr/>
          </p:nvCxnSpPr>
          <p:spPr>
            <a:xfrm>
              <a:off x="5868144" y="2708920"/>
              <a:ext cx="288032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Ευθεία γραμμή σύνδεσης 60"/>
            <p:cNvCxnSpPr/>
            <p:nvPr/>
          </p:nvCxnSpPr>
          <p:spPr>
            <a:xfrm>
              <a:off x="5868144" y="3068960"/>
              <a:ext cx="576064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6804248" y="325536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1.111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88024" y="477856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1.300+1.000=2.300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2.300+350=2.650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1.000+350=1.350</a:t>
            </a:r>
          </a:p>
        </p:txBody>
      </p:sp>
      <p:grpSp>
        <p:nvGrpSpPr>
          <p:cNvPr id="66" name="Ομάδα 65"/>
          <p:cNvGrpSpPr/>
          <p:nvPr/>
        </p:nvGrpSpPr>
        <p:grpSpPr>
          <a:xfrm>
            <a:off x="5724128" y="5186809"/>
            <a:ext cx="648072" cy="360040"/>
            <a:chOff x="5868144" y="2708920"/>
            <a:chExt cx="648072" cy="360040"/>
          </a:xfrm>
        </p:grpSpPr>
        <p:cxnSp>
          <p:nvCxnSpPr>
            <p:cNvPr id="67" name="Ευθεία γραμμή σύνδεσης 66"/>
            <p:cNvCxnSpPr/>
            <p:nvPr/>
          </p:nvCxnSpPr>
          <p:spPr>
            <a:xfrm>
              <a:off x="5868144" y="2708920"/>
              <a:ext cx="648072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Ευθεία γραμμή σύνδεσης 67"/>
            <p:cNvCxnSpPr/>
            <p:nvPr/>
          </p:nvCxnSpPr>
          <p:spPr>
            <a:xfrm>
              <a:off x="5868144" y="3068960"/>
              <a:ext cx="36004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6732240" y="45091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1.350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88024" y="600270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1.455+420=1.875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1.875+1.000=2.875</a:t>
            </a:r>
          </a:p>
        </p:txBody>
      </p:sp>
      <p:grpSp>
        <p:nvGrpSpPr>
          <p:cNvPr id="73" name="Ομάδα 72"/>
          <p:cNvGrpSpPr/>
          <p:nvPr/>
        </p:nvGrpSpPr>
        <p:grpSpPr>
          <a:xfrm>
            <a:off x="5724128" y="6410945"/>
            <a:ext cx="648072" cy="360040"/>
            <a:chOff x="5868144" y="2708920"/>
            <a:chExt cx="648072" cy="360040"/>
          </a:xfrm>
        </p:grpSpPr>
        <p:cxnSp>
          <p:nvCxnSpPr>
            <p:cNvPr id="74" name="Ευθεία γραμμή σύνδεσης 73"/>
            <p:cNvCxnSpPr/>
            <p:nvPr/>
          </p:nvCxnSpPr>
          <p:spPr>
            <a:xfrm>
              <a:off x="5868144" y="2708920"/>
              <a:ext cx="432048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Ευθεία γραμμή σύνδεσης 74"/>
            <p:cNvCxnSpPr/>
            <p:nvPr/>
          </p:nvCxnSpPr>
          <p:spPr>
            <a:xfrm>
              <a:off x="5868144" y="3068960"/>
              <a:ext cx="648072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768752" y="5765194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1.000+420=1.420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0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9" grpId="0" animBg="1"/>
      <p:bldP spid="12" grpId="0" animBg="1"/>
      <p:bldP spid="11" grpId="0" animBg="1"/>
      <p:bldP spid="14" grpId="0"/>
      <p:bldP spid="15" grpId="0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/>
      <p:bldP spid="27" grpId="0" animBg="1"/>
      <p:bldP spid="34" grpId="0"/>
      <p:bldP spid="40" grpId="0" animBg="1"/>
      <p:bldP spid="43" grpId="0"/>
      <p:bldP spid="44" grpId="0" animBg="1"/>
      <p:bldP spid="45" grpId="0" animBg="1"/>
      <p:bldP spid="46" grpId="0" animBg="1"/>
      <p:bldP spid="48" grpId="0"/>
      <p:bldP spid="49" grpId="0"/>
      <p:bldP spid="50" grpId="0"/>
      <p:bldP spid="57" grpId="0"/>
      <p:bldP spid="64" grpId="0"/>
      <p:bldP spid="69" grpId="0"/>
      <p:bldP spid="7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530</Words>
  <Application>Microsoft Office PowerPoint</Application>
  <PresentationFormat>Προβολή στην οθόνη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Κεφ. 27, Βιβλίο Μαθητή, σελ. 70 -71.</vt:lpstr>
      <vt:lpstr>Κεφ. 27, Βιβλίο Μαθητή, σελ. 70 -71.</vt:lpstr>
      <vt:lpstr>Κεφ. 27, Βιβλίο Μαθητή, σελ. 70 -71.</vt:lpstr>
      <vt:lpstr>Κεφ. 27, Βιβλίο Μαθητή, σελ. 70 -71.</vt:lpstr>
      <vt:lpstr>Κεφ. 27, Βιβλίο Μαθητή, σελ. 70 -71.</vt:lpstr>
      <vt:lpstr>Κεφ. 27, Βιβλίο Μαθητή, σελ. 70 -71.</vt:lpstr>
      <vt:lpstr>Κεφ. 27, Τετράδιο Εργασιών, σελ. 10 -11.</vt:lpstr>
      <vt:lpstr>Κεφ. 27, Τετράδιο Εργασιών, σελ. 10 -11.</vt:lpstr>
      <vt:lpstr>Κεφ. 27, Τετράδιο Εργασιών, σελ. 10 -11.</vt:lpstr>
      <vt:lpstr>Κεφ. 27, Τετράδιο Εργασιών, σελ. 10 -11.</vt:lpstr>
      <vt:lpstr>Κεφ. 27, Τετράδιο Εργασιών, σελ. 10 -11.</vt:lpstr>
      <vt:lpstr>Κεφ. 27, Τετράδιο Εργασιών, σελ. 10 -11.</vt:lpstr>
      <vt:lpstr>Για το σπίτι</vt:lpstr>
      <vt:lpstr>Τέλος…</vt:lpstr>
    </vt:vector>
  </TitlesOfParts>
  <Company>BCC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55</cp:revision>
  <dcterms:created xsi:type="dcterms:W3CDTF">2021-01-03T14:02:37Z</dcterms:created>
  <dcterms:modified xsi:type="dcterms:W3CDTF">2021-01-13T09:33:29Z</dcterms:modified>
</cp:coreProperties>
</file>