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21"/>
  </p:notesMasterIdLst>
  <p:handoutMasterIdLst>
    <p:handoutMasterId r:id="rId22"/>
  </p:handoutMasterIdLst>
  <p:sldIdLst>
    <p:sldId id="270" r:id="rId5"/>
    <p:sldId id="286" r:id="rId6"/>
    <p:sldId id="284" r:id="rId7"/>
    <p:sldId id="278" r:id="rId8"/>
    <p:sldId id="279" r:id="rId9"/>
    <p:sldId id="280" r:id="rId10"/>
    <p:sldId id="281" r:id="rId11"/>
    <p:sldId id="271" r:id="rId12"/>
    <p:sldId id="272" r:id="rId13"/>
    <p:sldId id="283" r:id="rId14"/>
    <p:sldId id="282" r:id="rId15"/>
    <p:sldId id="273" r:id="rId16"/>
    <p:sldId id="274" r:id="rId17"/>
    <p:sldId id="275" r:id="rId18"/>
    <p:sldId id="277" r:id="rId19"/>
    <p:sldId id="285" r:id="rId20"/>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varScale="1">
        <p:scale>
          <a:sx n="86" d="100"/>
          <a:sy n="86" d="100"/>
        </p:scale>
        <p:origin x="331" y="67"/>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1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CA73E0F-E9B6-4A94-B212-04671FBC8BDE}" type="datetime1">
              <a:rPr lang="el-GR" smtClean="0"/>
              <a:t>29/3/2021</a:t>
            </a:fld>
            <a:endParaRPr lang="en-US"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78FE58C-C1A6-4C4C-90C2-B7F5B0504B2D}" type="slidenum">
              <a:rPr lang="el-GR" smtClean="0"/>
              <a:t>‹#›</a:t>
            </a:fld>
            <a:endParaRPr lang="el-GR" dirty="0"/>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9D581219-5D16-4227-B4C4-93AD478D4730}" type="datetime1">
              <a:rPr lang="el-GR" smtClean="0"/>
              <a:t>29/3/2021</a:t>
            </a:fld>
            <a:endParaRPr lang="en-US"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 dirty="0"/>
              <a:t>Στυλ υποδείγματος κειμένου</a:t>
            </a:r>
          </a:p>
          <a:p>
            <a:pPr lvl="1" rtl="0"/>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10E1E9A-E921-4174-A0FC-51868D7AC568}" type="slidenum">
              <a:rPr lang="el-GR" noProof="0" smtClean="0"/>
              <a:t>‹#›</a:t>
            </a:fld>
            <a:endParaRPr lang="el-GR" noProof="0" dirty="0"/>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041400"/>
            <a:ext cx="9144000" cy="2387600"/>
          </a:xfrm>
        </p:spPr>
        <p:txBody>
          <a:bodyPr rtlCol="0" anchor="b"/>
          <a:lstStyle>
            <a:lvl1pPr algn="ctr">
              <a:defRPr sz="6000"/>
            </a:lvl1pPr>
          </a:lstStyle>
          <a:p>
            <a:pPr rtl="0"/>
            <a:r>
              <a:rPr lang="el-GR"/>
              <a:t>Κάντε κλικ για να επεξεργαστείτε τον τίτλο υποδείγματος</a:t>
            </a:r>
            <a:endParaRPr lang="el" dirty="0"/>
          </a:p>
        </p:txBody>
      </p:sp>
      <p:sp>
        <p:nvSpPr>
          <p:cNvPr id="3" name="Υπότιτλος 2"/>
          <p:cNvSpPr>
            <a:spLocks noGrp="1"/>
          </p:cNvSpPr>
          <p:nvPr>
            <p:ph type="subTitle" idx="1"/>
          </p:nvPr>
        </p:nvSpPr>
        <p:spPr>
          <a:xfrm>
            <a:off x="1524000" y="3602038"/>
            <a:ext cx="9144000" cy="1655762"/>
          </a:xfrm>
        </p:spPr>
        <p:txBody>
          <a:bodyPr rtlCol="0"/>
          <a:lstStyle>
            <a:lvl1pPr marL="0" indent="0" algn="ctr" rtl="0">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rtl="0"/>
            <a:r>
              <a:rPr lang="el-GR"/>
              <a:t>Κάντε κλικ για να επεξεργαστείτε τον υπότιτλο του υποδείγματος</a:t>
            </a:r>
            <a:endParaRPr lang="el" dirty="0"/>
          </a:p>
        </p:txBody>
      </p:sp>
      <p:sp>
        <p:nvSpPr>
          <p:cNvPr id="4" name="Θέση ημερομηνίας 3"/>
          <p:cNvSpPr>
            <a:spLocks noGrp="1"/>
          </p:cNvSpPr>
          <p:nvPr>
            <p:ph type="dt" sz="half" idx="10"/>
          </p:nvPr>
        </p:nvSpPr>
        <p:spPr/>
        <p:txBody>
          <a:bodyPr rtlCol="0"/>
          <a:lstStyle/>
          <a:p>
            <a:pPr rtl="0"/>
            <a:fld id="{48F2E976-C45A-4B45-922E-F952A9E438A5}" type="datetime1">
              <a:rPr lang="el-GR" noProof="0" smtClean="0"/>
              <a:t>29/3/2021</a:t>
            </a:fld>
            <a:endParaRPr lang="el-GR" noProof="0" dirty="0"/>
          </a:p>
        </p:txBody>
      </p:sp>
      <p:sp>
        <p:nvSpPr>
          <p:cNvPr id="5" name="Θέση υποσέλιδου 4"/>
          <p:cNvSpPr>
            <a:spLocks noGrp="1"/>
          </p:cNvSpPr>
          <p:nvPr>
            <p:ph type="ftr" sz="quarter" idx="11"/>
          </p:nvPr>
        </p:nvSpPr>
        <p:spPr/>
        <p:txBody>
          <a:bodyPr rtlCol="0"/>
          <a:lstStyle/>
          <a:p>
            <a:pPr rtl="0"/>
            <a:r>
              <a:rPr lang="el"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 dirty="0"/>
              <a:t>Κάντε κλικ για να επεξεργαστείτε το Στυλ κύριου τίτλου</a:t>
            </a:r>
          </a:p>
        </p:txBody>
      </p:sp>
      <p:sp>
        <p:nvSpPr>
          <p:cNvPr id="3" name="Θέση κατακόρυφου κειμένου 2"/>
          <p:cNvSpPr>
            <a:spLocks noGrp="1"/>
          </p:cNvSpPr>
          <p:nvPr>
            <p:ph type="body" orient="vert" idx="1" hasCustomPrompt="1"/>
          </p:nvPr>
        </p:nvSpPr>
        <p:spPr>
          <a:xfrm>
            <a:off x="1562100" y="1825625"/>
            <a:ext cx="9791700" cy="4351338"/>
          </a:xfrm>
        </p:spPr>
        <p:txBody>
          <a:bodyPr vert="eaVert" rtlCol="0"/>
          <a:lstStyle>
            <a:lvl1pPr rtl="0">
              <a:defRPr/>
            </a:lvl1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4" name="Θέση ημερομηνίας 3"/>
          <p:cNvSpPr>
            <a:spLocks noGrp="1"/>
          </p:cNvSpPr>
          <p:nvPr>
            <p:ph type="dt" sz="half" idx="10"/>
          </p:nvPr>
        </p:nvSpPr>
        <p:spPr/>
        <p:txBody>
          <a:bodyPr rtlCol="0"/>
          <a:lstStyle/>
          <a:p>
            <a:pPr rtl="0"/>
            <a:fld id="{5ED9D313-CF09-4D81-91EB-DADF059F6676}" type="datetime1">
              <a:rPr lang="el-GR" smtClean="0"/>
              <a:t>29/3/2021</a:t>
            </a:fld>
            <a:endParaRPr lang="en-US" dirty="0"/>
          </a:p>
        </p:txBody>
      </p:sp>
      <p:sp>
        <p:nvSpPr>
          <p:cNvPr id="5" name="Θέση υποσέλιδου 4"/>
          <p:cNvSpPr>
            <a:spLocks noGrp="1"/>
          </p:cNvSpPr>
          <p:nvPr>
            <p:ph type="ftr" sz="quarter" idx="11"/>
          </p:nvPr>
        </p:nvSpPr>
        <p:spPr/>
        <p:txBody>
          <a:bodyPr rtlCol="0"/>
          <a:lstStyle/>
          <a:p>
            <a:pPr rtl="0"/>
            <a:r>
              <a:rPr lang="el"/>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rtlCol="0"/>
          <a:lstStyle/>
          <a:p>
            <a:pPr rtl="0"/>
            <a:r>
              <a:rPr lang="el-GR"/>
              <a:t>Κάντε κλικ για να επεξεργαστείτε τον τίτλο υποδείγματος</a:t>
            </a:r>
            <a:endParaRPr lang="el" dirty="0"/>
          </a:p>
        </p:txBody>
      </p:sp>
      <p:sp>
        <p:nvSpPr>
          <p:cNvPr id="3" name="Θέση κατακόρυφου κειμένου 2"/>
          <p:cNvSpPr>
            <a:spLocks noGrp="1"/>
          </p:cNvSpPr>
          <p:nvPr>
            <p:ph type="body" orient="vert" idx="1" hasCustomPrompt="1"/>
          </p:nvPr>
        </p:nvSpPr>
        <p:spPr>
          <a:xfrm>
            <a:off x="1562100" y="365125"/>
            <a:ext cx="7010400" cy="5811838"/>
          </a:xfrm>
        </p:spPr>
        <p:txBody>
          <a:bodyPr vert="eaVert" rtlCol="0"/>
          <a:lstStyle>
            <a:lvl1pPr rtl="0">
              <a:defRPr/>
            </a:lvl1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4" name="Θέση ημερομηνίας 3"/>
          <p:cNvSpPr>
            <a:spLocks noGrp="1"/>
          </p:cNvSpPr>
          <p:nvPr>
            <p:ph type="dt" sz="half" idx="10"/>
          </p:nvPr>
        </p:nvSpPr>
        <p:spPr/>
        <p:txBody>
          <a:bodyPr rtlCol="0"/>
          <a:lstStyle/>
          <a:p>
            <a:pPr rtl="0"/>
            <a:fld id="{1A70A923-44F9-4D91-8D19-DFB14B97F99B}" type="datetime1">
              <a:rPr lang="el-GR" smtClean="0"/>
              <a:t>29/3/2021</a:t>
            </a:fld>
            <a:endParaRPr lang="en-US" dirty="0"/>
          </a:p>
        </p:txBody>
      </p:sp>
      <p:sp>
        <p:nvSpPr>
          <p:cNvPr id="5" name="Θέση υποσέλιδου 4"/>
          <p:cNvSpPr>
            <a:spLocks noGrp="1"/>
          </p:cNvSpPr>
          <p:nvPr>
            <p:ph type="ftr" sz="quarter" idx="11"/>
          </p:nvPr>
        </p:nvSpPr>
        <p:spPr/>
        <p:txBody>
          <a:bodyPr rtlCol="0"/>
          <a:lstStyle/>
          <a:p>
            <a:pPr rtl="0"/>
            <a:r>
              <a:rPr lang="el"/>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Εικόνα με λεζάντα">
    <p:spTree>
      <p:nvGrpSpPr>
        <p:cNvPr id="1" name=""/>
        <p:cNvGrpSpPr/>
        <p:nvPr/>
      </p:nvGrpSpPr>
      <p:grpSpPr>
        <a:xfrm>
          <a:off x="0" y="0"/>
          <a:ext cx="0" cy="0"/>
          <a:chOff x="0" y="0"/>
          <a:chExt cx="0" cy="0"/>
        </a:xfrm>
      </p:grpSpPr>
      <p:sp>
        <p:nvSpPr>
          <p:cNvPr id="9" name="Τίτλος 1"/>
          <p:cNvSpPr>
            <a:spLocks noGrp="1"/>
          </p:cNvSpPr>
          <p:nvPr>
            <p:ph type="title" hasCustomPrompt="1"/>
          </p:nvPr>
        </p:nvSpPr>
        <p:spPr>
          <a:xfrm>
            <a:off x="1562100" y="457200"/>
            <a:ext cx="3932237" cy="1600200"/>
          </a:xfrm>
        </p:spPr>
        <p:txBody>
          <a:bodyPr rtlCol="0" anchor="b"/>
          <a:lstStyle>
            <a:lvl1pPr rtl="0">
              <a:defRPr sz="3200"/>
            </a:lvl1pPr>
          </a:lstStyle>
          <a:p>
            <a:pPr rtl="0"/>
            <a:r>
              <a:rPr lang="el" dirty="0"/>
              <a:t>Κάντε κλικ για να επεξεργαστείτε το Στυλ κύριου τίτλου</a:t>
            </a:r>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678904" y="987425"/>
            <a:ext cx="5678424"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εικόνα</a:t>
            </a:r>
            <a:endParaRPr lang="el" dirty="0"/>
          </a:p>
        </p:txBody>
      </p:sp>
      <p:sp>
        <p:nvSpPr>
          <p:cNvPr id="8" name="Θέση κειμένου 3"/>
          <p:cNvSpPr>
            <a:spLocks noGrp="1"/>
          </p:cNvSpPr>
          <p:nvPr>
            <p:ph type="body" sz="half" idx="2" hasCustomPrompt="1"/>
          </p:nvPr>
        </p:nvSpPr>
        <p:spPr>
          <a:xfrm>
            <a:off x="1562100" y="2101850"/>
            <a:ext cx="3932237" cy="3759200"/>
          </a:xfrm>
        </p:spPr>
        <p:txBody>
          <a:bodyPr rtlCol="0"/>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dirty="0"/>
              <a:t>Κάντε κλικ για επεξεργασία των στυλ κειμένου του υποδείγματος</a:t>
            </a:r>
            <a:endParaRPr lang="el" dirty="0"/>
          </a:p>
        </p:txBody>
      </p:sp>
      <p:sp>
        <p:nvSpPr>
          <p:cNvPr id="5" name="Θέση ημερομηνίας 4"/>
          <p:cNvSpPr>
            <a:spLocks noGrp="1"/>
          </p:cNvSpPr>
          <p:nvPr>
            <p:ph type="dt" sz="half" idx="10"/>
          </p:nvPr>
        </p:nvSpPr>
        <p:spPr/>
        <p:txBody>
          <a:bodyPr rtlCol="0"/>
          <a:lstStyle/>
          <a:p>
            <a:pPr rtl="0"/>
            <a:fld id="{E22D3A02-D8CC-4499-B4BE-EF05BC937816}" type="datetime1">
              <a:rPr lang="el-GR" smtClean="0"/>
              <a:t>29/3/2021</a:t>
            </a:fld>
            <a:endParaRPr lang="en-US" dirty="0"/>
          </a:p>
        </p:txBody>
      </p:sp>
      <p:sp>
        <p:nvSpPr>
          <p:cNvPr id="6" name="Θέση υποσέλιδου 5"/>
          <p:cNvSpPr>
            <a:spLocks noGrp="1"/>
          </p:cNvSpPr>
          <p:nvPr>
            <p:ph type="ftr" sz="quarter" idx="11"/>
          </p:nvPr>
        </p:nvSpPr>
        <p:spPr/>
        <p:txBody>
          <a:bodyPr rtlCol="0"/>
          <a:lstStyle/>
          <a:p>
            <a:pPr rtl="0"/>
            <a:r>
              <a:rPr lang="el" dirty="0"/>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a:t>Κάντε κλικ για να επεξεργαστείτε τον τίτλο υποδείγματος</a:t>
            </a:r>
            <a:endParaRPr lang="el" dirty="0"/>
          </a:p>
        </p:txBody>
      </p:sp>
      <p:sp>
        <p:nvSpPr>
          <p:cNvPr id="3" name="Θέση περιεχομένου 2"/>
          <p:cNvSpPr>
            <a:spLocks noGrp="1"/>
          </p:cNvSpPr>
          <p:nvPr>
            <p:ph idx="1" hasCustomPrompt="1"/>
          </p:nvPr>
        </p:nvSpPr>
        <p:spPr/>
        <p:txBody>
          <a:bodyPr rtlCol="0"/>
          <a:lstStyle>
            <a:lvl1pPr rtl="0">
              <a:defRPr/>
            </a:lvl1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4" name="Θέση ημερομηνίας 3"/>
          <p:cNvSpPr>
            <a:spLocks noGrp="1"/>
          </p:cNvSpPr>
          <p:nvPr>
            <p:ph type="dt" sz="half" idx="10"/>
          </p:nvPr>
        </p:nvSpPr>
        <p:spPr/>
        <p:txBody>
          <a:bodyPr rtlCol="0"/>
          <a:lstStyle/>
          <a:p>
            <a:pPr rtl="0"/>
            <a:fld id="{55893994-6F7D-4890-B9AC-2FDE1F7F67C0}" type="datetime1">
              <a:rPr lang="el-GR" smtClean="0"/>
              <a:t>29/3/2021</a:t>
            </a:fld>
            <a:endParaRPr lang="en-US" dirty="0"/>
          </a:p>
        </p:txBody>
      </p:sp>
      <p:sp>
        <p:nvSpPr>
          <p:cNvPr id="5" name="Θέση υποσέλιδου 4"/>
          <p:cNvSpPr>
            <a:spLocks noGrp="1"/>
          </p:cNvSpPr>
          <p:nvPr>
            <p:ph type="ftr" sz="quarter" idx="11"/>
          </p:nvPr>
        </p:nvSpPr>
        <p:spPr/>
        <p:txBody>
          <a:bodyPr rtlCol="0"/>
          <a:lstStyle/>
          <a:p>
            <a:pPr rtl="0"/>
            <a:r>
              <a:rPr lang="el"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1241658" y="1709738"/>
            <a:ext cx="10105791" cy="2862262"/>
          </a:xfrm>
        </p:spPr>
        <p:txBody>
          <a:bodyPr rtlCol="0" anchor="b"/>
          <a:lstStyle>
            <a:lvl1pPr>
              <a:defRPr sz="6000"/>
            </a:lvl1pPr>
          </a:lstStyle>
          <a:p>
            <a:pPr rtl="0"/>
            <a:r>
              <a:rPr lang="el-GR"/>
              <a:t>Κάντε κλικ για να επεξεργαστείτε τον τίτλο υποδείγματος</a:t>
            </a:r>
            <a:endParaRPr lang="el" dirty="0"/>
          </a:p>
        </p:txBody>
      </p:sp>
      <p:sp>
        <p:nvSpPr>
          <p:cNvPr id="3" name="Θέση κειμένου 2"/>
          <p:cNvSpPr>
            <a:spLocks noGrp="1"/>
          </p:cNvSpPr>
          <p:nvPr>
            <p:ph type="body" idx="1" hasCustomPrompt="1"/>
          </p:nvPr>
        </p:nvSpPr>
        <p:spPr>
          <a:xfrm>
            <a:off x="1241658" y="4589463"/>
            <a:ext cx="10105791" cy="1500187"/>
          </a:xfrm>
        </p:spPr>
        <p:txBody>
          <a:bodyPr rtlCol="0"/>
          <a:lstStyle>
            <a:lvl1pPr marL="0" indent="0" rtl="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el-GR" dirty="0"/>
              <a:t>Κάντε κλικ για επεξεργασία των στυλ κειμένου του υποδείγματος</a:t>
            </a:r>
            <a:endParaRPr lang="el" dirty="0"/>
          </a:p>
        </p:txBody>
      </p:sp>
      <p:sp>
        <p:nvSpPr>
          <p:cNvPr id="4" name="Θέση ημερομηνίας 3"/>
          <p:cNvSpPr>
            <a:spLocks noGrp="1"/>
          </p:cNvSpPr>
          <p:nvPr>
            <p:ph type="dt" sz="half" idx="10"/>
          </p:nvPr>
        </p:nvSpPr>
        <p:spPr/>
        <p:txBody>
          <a:bodyPr rtlCol="0"/>
          <a:lstStyle/>
          <a:p>
            <a:pPr rtl="0"/>
            <a:fld id="{4AFF9A73-599D-4277-8B7B-5D29641E2D7E}" type="datetime1">
              <a:rPr lang="el-GR" smtClean="0"/>
              <a:t>29/3/2021</a:t>
            </a:fld>
            <a:endParaRPr lang="en-US" dirty="0"/>
          </a:p>
        </p:txBody>
      </p:sp>
      <p:sp>
        <p:nvSpPr>
          <p:cNvPr id="5" name="Θέση υποσέλιδου 4"/>
          <p:cNvSpPr>
            <a:spLocks noGrp="1"/>
          </p:cNvSpPr>
          <p:nvPr>
            <p:ph type="ftr" sz="quarter" idx="11"/>
          </p:nvPr>
        </p:nvSpPr>
        <p:spPr/>
        <p:txBody>
          <a:bodyPr rtlCol="0"/>
          <a:lstStyle/>
          <a:p>
            <a:pPr rtl="0"/>
            <a:r>
              <a:rPr lang="el" dirty="0"/>
              <a:t>Προσθήκη υποσέλιδου</a:t>
            </a:r>
          </a:p>
        </p:txBody>
      </p:sp>
      <p:sp>
        <p:nvSpPr>
          <p:cNvPr id="6" name="Θέση αριθμού διαφάνειας 5"/>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a:t>Κάντε κλικ για να επεξεργαστείτε τον τίτλο υποδείγματος</a:t>
            </a:r>
            <a:endParaRPr lang="el" dirty="0"/>
          </a:p>
        </p:txBody>
      </p:sp>
      <p:sp>
        <p:nvSpPr>
          <p:cNvPr id="3" name="Θέση περιεχομένου 2"/>
          <p:cNvSpPr>
            <a:spLocks noGrp="1"/>
          </p:cNvSpPr>
          <p:nvPr>
            <p:ph sz="half" idx="1" hasCustomPrompt="1"/>
          </p:nvPr>
        </p:nvSpPr>
        <p:spPr>
          <a:xfrm>
            <a:off x="1569700" y="1825625"/>
            <a:ext cx="4754880" cy="4351338"/>
          </a:xfrm>
        </p:spPr>
        <p:txBody>
          <a:bodyPr rtlCol="0"/>
          <a:lstStyle>
            <a:lvl1pPr rtl="0">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endParaRPr lang="en-US" dirty="0"/>
          </a:p>
        </p:txBody>
      </p:sp>
      <p:sp>
        <p:nvSpPr>
          <p:cNvPr id="4" name="Θέση περιεχομένου 3"/>
          <p:cNvSpPr>
            <a:spLocks noGrp="1"/>
          </p:cNvSpPr>
          <p:nvPr>
            <p:ph sz="half" idx="2" hasCustomPrompt="1"/>
          </p:nvPr>
        </p:nvSpPr>
        <p:spPr>
          <a:xfrm>
            <a:off x="6605325" y="1825625"/>
            <a:ext cx="4754880" cy="4351338"/>
          </a:xfrm>
        </p:spPr>
        <p:txBody>
          <a:bodyPr rtlCol="0"/>
          <a:lstStyle>
            <a:lvl1pPr rtl="0">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5" name="Θέση ημερομηνίας 4"/>
          <p:cNvSpPr>
            <a:spLocks noGrp="1"/>
          </p:cNvSpPr>
          <p:nvPr>
            <p:ph type="dt" sz="half" idx="10"/>
          </p:nvPr>
        </p:nvSpPr>
        <p:spPr/>
        <p:txBody>
          <a:bodyPr rtlCol="0"/>
          <a:lstStyle/>
          <a:p>
            <a:pPr rtl="0"/>
            <a:fld id="{9C9553D7-7FFA-4A22-83C2-3186B61BD08A}" type="datetime1">
              <a:rPr lang="el-GR" smtClean="0"/>
              <a:t>29/3/2021</a:t>
            </a:fld>
            <a:endParaRPr lang="en-US" dirty="0"/>
          </a:p>
        </p:txBody>
      </p:sp>
      <p:sp>
        <p:nvSpPr>
          <p:cNvPr id="6" name="Θέση υποσέλιδου 5"/>
          <p:cNvSpPr>
            <a:spLocks noGrp="1"/>
          </p:cNvSpPr>
          <p:nvPr>
            <p:ph type="ftr" sz="quarter" idx="11"/>
          </p:nvPr>
        </p:nvSpPr>
        <p:spPr/>
        <p:txBody>
          <a:bodyPr rtlCol="0"/>
          <a:lstStyle/>
          <a:p>
            <a:pPr rtl="0"/>
            <a:r>
              <a:rPr lang="el" dirty="0"/>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2324100" y="274638"/>
            <a:ext cx="9023350" cy="1143000"/>
          </a:xfrm>
        </p:spPr>
        <p:txBody>
          <a:bodyPr rtlCol="0"/>
          <a:lstStyle/>
          <a:p>
            <a:pPr rtl="0"/>
            <a:r>
              <a:rPr lang="el-GR"/>
              <a:t>Κάντε κλικ για να επεξεργαστείτε τον τίτλο υποδείγματος</a:t>
            </a:r>
            <a:endParaRPr lang="el" dirty="0"/>
          </a:p>
        </p:txBody>
      </p:sp>
      <p:sp>
        <p:nvSpPr>
          <p:cNvPr id="3" name="Θέση κειμένου 2"/>
          <p:cNvSpPr>
            <a:spLocks noGrp="1"/>
          </p:cNvSpPr>
          <p:nvPr>
            <p:ph type="body" idx="1" hasCustomPrompt="1"/>
          </p:nvPr>
        </p:nvSpPr>
        <p:spPr>
          <a:xfrm>
            <a:off x="1562100" y="1489075"/>
            <a:ext cx="4754880" cy="641350"/>
          </a:xfrm>
          <a:noFill/>
          <a:ln>
            <a:noFill/>
          </a:ln>
        </p:spPr>
        <p:txBody>
          <a:bodyPr rtlCol="0" anchor="b"/>
          <a:lstStyle>
            <a:lvl1pPr marL="0" indent="0" rtl="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dirty="0"/>
              <a:t>Κάντε κλικ για επεξεργασία των στυλ κειμένου του υποδείγματος</a:t>
            </a:r>
            <a:endParaRPr lang="el" dirty="0"/>
          </a:p>
        </p:txBody>
      </p:sp>
      <p:sp>
        <p:nvSpPr>
          <p:cNvPr id="4" name="Θέση περιεχομένου 3"/>
          <p:cNvSpPr>
            <a:spLocks noGrp="1"/>
          </p:cNvSpPr>
          <p:nvPr>
            <p:ph sz="half" idx="2" hasCustomPrompt="1"/>
          </p:nvPr>
        </p:nvSpPr>
        <p:spPr>
          <a:xfrm>
            <a:off x="1562100" y="2193925"/>
            <a:ext cx="4754880" cy="3978275"/>
          </a:xfrm>
        </p:spPr>
        <p:txBody>
          <a:bodyPr rtlCol="0"/>
          <a:lstStyle>
            <a:lvl1pPr rtl="0">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5" name="Θέση κειμένου 4"/>
          <p:cNvSpPr>
            <a:spLocks noGrp="1"/>
          </p:cNvSpPr>
          <p:nvPr>
            <p:ph type="body" sz="quarter" idx="3" hasCustomPrompt="1"/>
          </p:nvPr>
        </p:nvSpPr>
        <p:spPr>
          <a:xfrm>
            <a:off x="6598920" y="1489075"/>
            <a:ext cx="4754880" cy="641350"/>
          </a:xfrm>
          <a:noFill/>
          <a:ln>
            <a:noFill/>
          </a:ln>
        </p:spPr>
        <p:txBody>
          <a:bodyPr rtlCol="0" anchor="b"/>
          <a:lstStyle>
            <a:lvl1pPr marL="0" indent="0" rtl="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dirty="0"/>
              <a:t>Κάντε κλικ για επεξεργασία των στυλ κειμένου του υποδείγματος</a:t>
            </a:r>
            <a:endParaRPr lang="el" dirty="0"/>
          </a:p>
        </p:txBody>
      </p:sp>
      <p:sp>
        <p:nvSpPr>
          <p:cNvPr id="6" name="Θέση περιεχομένου 5"/>
          <p:cNvSpPr>
            <a:spLocks noGrp="1"/>
          </p:cNvSpPr>
          <p:nvPr>
            <p:ph sz="quarter" idx="4" hasCustomPrompt="1"/>
          </p:nvPr>
        </p:nvSpPr>
        <p:spPr>
          <a:xfrm>
            <a:off x="6598920" y="2193925"/>
            <a:ext cx="4754880" cy="3978275"/>
          </a:xfrm>
        </p:spPr>
        <p:txBody>
          <a:bodyPr rtlCol="0"/>
          <a:lstStyle>
            <a:lvl1pPr rtl="0">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p>
        </p:txBody>
      </p:sp>
      <p:sp>
        <p:nvSpPr>
          <p:cNvPr id="7" name="Θέση ημερομηνίας 6"/>
          <p:cNvSpPr>
            <a:spLocks noGrp="1"/>
          </p:cNvSpPr>
          <p:nvPr>
            <p:ph type="dt" sz="half" idx="10"/>
          </p:nvPr>
        </p:nvSpPr>
        <p:spPr/>
        <p:txBody>
          <a:bodyPr rtlCol="0"/>
          <a:lstStyle/>
          <a:p>
            <a:pPr rtl="0"/>
            <a:fld id="{6919B7B7-9AC2-490D-830F-1FC244D1A2CB}" type="datetime1">
              <a:rPr lang="el-GR" smtClean="0"/>
              <a:t>29/3/2021</a:t>
            </a:fld>
            <a:endParaRPr lang="en-US" dirty="0"/>
          </a:p>
        </p:txBody>
      </p:sp>
      <p:sp>
        <p:nvSpPr>
          <p:cNvPr id="8" name="Θέση υποσέλιδου 7"/>
          <p:cNvSpPr>
            <a:spLocks noGrp="1"/>
          </p:cNvSpPr>
          <p:nvPr>
            <p:ph type="ftr" sz="quarter" idx="11"/>
          </p:nvPr>
        </p:nvSpPr>
        <p:spPr/>
        <p:txBody>
          <a:bodyPr rtlCol="0"/>
          <a:lstStyle/>
          <a:p>
            <a:pPr rtl="0"/>
            <a:r>
              <a:rPr lang="el"/>
              <a:t>Προσθήκη υποσέλιδου</a:t>
            </a:r>
          </a:p>
        </p:txBody>
      </p:sp>
      <p:sp>
        <p:nvSpPr>
          <p:cNvPr id="9" name="Θέση αριθμού διαφάνειας 8"/>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a:t>Κάντε κλικ για να επεξεργαστείτε τον τίτλο υποδείγματος</a:t>
            </a:r>
            <a:endParaRPr lang="el" dirty="0"/>
          </a:p>
        </p:txBody>
      </p:sp>
      <p:sp>
        <p:nvSpPr>
          <p:cNvPr id="3" name="Θέση ημερομηνίας 2"/>
          <p:cNvSpPr>
            <a:spLocks noGrp="1"/>
          </p:cNvSpPr>
          <p:nvPr>
            <p:ph type="dt" sz="half" idx="10"/>
          </p:nvPr>
        </p:nvSpPr>
        <p:spPr/>
        <p:txBody>
          <a:bodyPr rtlCol="0"/>
          <a:lstStyle/>
          <a:p>
            <a:pPr rtl="0"/>
            <a:fld id="{209E4852-5DA0-4F94-BDED-2BBD35B3B7D4}" type="datetime1">
              <a:rPr lang="el-GR" smtClean="0"/>
              <a:t>29/3/2021</a:t>
            </a:fld>
            <a:endParaRPr lang="en-US" dirty="0"/>
          </a:p>
        </p:txBody>
      </p:sp>
      <p:sp>
        <p:nvSpPr>
          <p:cNvPr id="4" name="Θέση υποσέλιδου 3"/>
          <p:cNvSpPr>
            <a:spLocks noGrp="1"/>
          </p:cNvSpPr>
          <p:nvPr>
            <p:ph type="ftr" sz="quarter" idx="11"/>
          </p:nvPr>
        </p:nvSpPr>
        <p:spPr/>
        <p:txBody>
          <a:bodyPr rtlCol="0"/>
          <a:lstStyle/>
          <a:p>
            <a:pPr rtl="0"/>
            <a:r>
              <a:rPr lang="el"/>
              <a:t>Προσθήκη υποσέλιδου</a:t>
            </a:r>
          </a:p>
        </p:txBody>
      </p:sp>
      <p:sp>
        <p:nvSpPr>
          <p:cNvPr id="5" name="Θέση αριθμού διαφάνειας 4"/>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p>
            <a:pPr rtl="0"/>
            <a:fld id="{9CDF4912-A827-4533-A1C5-B146F9186627}" type="datetime1">
              <a:rPr lang="el-GR" smtClean="0"/>
              <a:t>29/3/2021</a:t>
            </a:fld>
            <a:endParaRPr lang="en-US"/>
          </a:p>
        </p:txBody>
      </p:sp>
      <p:sp>
        <p:nvSpPr>
          <p:cNvPr id="3" name="Θέση υποσέλιδου 2"/>
          <p:cNvSpPr>
            <a:spLocks noGrp="1"/>
          </p:cNvSpPr>
          <p:nvPr>
            <p:ph type="ftr" sz="quarter" idx="11"/>
          </p:nvPr>
        </p:nvSpPr>
        <p:spPr/>
        <p:txBody>
          <a:bodyPr rtlCol="0"/>
          <a:lstStyle/>
          <a:p>
            <a:pPr rtl="0"/>
            <a:r>
              <a:rPr lang="el"/>
              <a:t>Προσθήκη υποσέλιδου</a:t>
            </a:r>
          </a:p>
        </p:txBody>
      </p:sp>
      <p:sp>
        <p:nvSpPr>
          <p:cNvPr id="4" name="Θέση αριθμού διαφάνειας 3"/>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562100" y="457200"/>
            <a:ext cx="3932237" cy="1600200"/>
          </a:xfrm>
        </p:spPr>
        <p:txBody>
          <a:bodyPr rtlCol="0" anchor="b"/>
          <a:lstStyle>
            <a:lvl1pPr>
              <a:defRPr sz="3200"/>
            </a:lvl1pPr>
          </a:lstStyle>
          <a:p>
            <a:pPr rtl="0"/>
            <a:r>
              <a:rPr lang="el-GR"/>
              <a:t>Κάντε κλικ για να επεξεργαστείτε τον τίτλο υποδείγματος</a:t>
            </a:r>
            <a:endParaRPr lang="el" dirty="0"/>
          </a:p>
        </p:txBody>
      </p:sp>
      <p:sp>
        <p:nvSpPr>
          <p:cNvPr id="3" name="Θέση περιεχομένου 2"/>
          <p:cNvSpPr>
            <a:spLocks noGrp="1"/>
          </p:cNvSpPr>
          <p:nvPr>
            <p:ph idx="1" hasCustomPrompt="1"/>
          </p:nvPr>
        </p:nvSpPr>
        <p:spPr>
          <a:xfrm>
            <a:off x="5678905" y="987425"/>
            <a:ext cx="5676483" cy="4873625"/>
          </a:xfrm>
        </p:spPr>
        <p:txBody>
          <a:bodyPr rtlCol="0"/>
          <a:lstStyle>
            <a:lvl1pPr rtl="0">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endParaRPr lang="en-US" dirty="0"/>
          </a:p>
        </p:txBody>
      </p:sp>
      <p:sp>
        <p:nvSpPr>
          <p:cNvPr id="4" name="Θέση κειμένου 3"/>
          <p:cNvSpPr>
            <a:spLocks noGrp="1"/>
          </p:cNvSpPr>
          <p:nvPr>
            <p:ph type="body" sz="half" idx="2" hasCustomPrompt="1"/>
          </p:nvPr>
        </p:nvSpPr>
        <p:spPr>
          <a:xfrm>
            <a:off x="1562100" y="2101850"/>
            <a:ext cx="3932237" cy="3759200"/>
          </a:xfrm>
        </p:spPr>
        <p:txBody>
          <a:bodyPr rtlCol="0"/>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dirty="0"/>
              <a:t>Κάντε κλικ για επεξεργασία των στυλ κειμένου του υποδείγματος</a:t>
            </a:r>
            <a:endParaRPr lang="el" dirty="0"/>
          </a:p>
        </p:txBody>
      </p:sp>
      <p:sp>
        <p:nvSpPr>
          <p:cNvPr id="5" name="Θέση ημερομηνίας 4"/>
          <p:cNvSpPr>
            <a:spLocks noGrp="1"/>
          </p:cNvSpPr>
          <p:nvPr>
            <p:ph type="dt" sz="half" idx="10"/>
          </p:nvPr>
        </p:nvSpPr>
        <p:spPr/>
        <p:txBody>
          <a:bodyPr rtlCol="0"/>
          <a:lstStyle/>
          <a:p>
            <a:pPr rtl="0"/>
            <a:fld id="{D3826928-69F3-4830-86E4-140AE5B35980}" type="datetime1">
              <a:rPr lang="el-GR" smtClean="0"/>
              <a:t>29/3/2021</a:t>
            </a:fld>
            <a:endParaRPr lang="en-US"/>
          </a:p>
        </p:txBody>
      </p:sp>
      <p:sp>
        <p:nvSpPr>
          <p:cNvPr id="6" name="Θέση υποσέλιδου 5"/>
          <p:cNvSpPr>
            <a:spLocks noGrp="1"/>
          </p:cNvSpPr>
          <p:nvPr>
            <p:ph type="ftr" sz="quarter" idx="11"/>
          </p:nvPr>
        </p:nvSpPr>
        <p:spPr/>
        <p:txBody>
          <a:bodyPr rtlCol="0"/>
          <a:lstStyle/>
          <a:p>
            <a:pPr rtl="0"/>
            <a:r>
              <a:rPr lang="el"/>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9" name="Τίτλος 1"/>
          <p:cNvSpPr>
            <a:spLocks noGrp="1"/>
          </p:cNvSpPr>
          <p:nvPr>
            <p:ph type="title" hasCustomPrompt="1"/>
          </p:nvPr>
        </p:nvSpPr>
        <p:spPr>
          <a:xfrm>
            <a:off x="1562100" y="457200"/>
            <a:ext cx="3932237" cy="1600200"/>
          </a:xfrm>
        </p:spPr>
        <p:txBody>
          <a:bodyPr rtlCol="0" anchor="b"/>
          <a:lstStyle>
            <a:lvl1pPr rtl="0">
              <a:defRPr sz="3200"/>
            </a:lvl1pPr>
          </a:lstStyle>
          <a:p>
            <a:pPr rtl="0"/>
            <a:r>
              <a:rPr lang="el" dirty="0"/>
              <a:t>Κάντε κλικ για να επεξεργαστείτε το Στυλ κύριου τίτλου</a:t>
            </a:r>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678904" y="987425"/>
            <a:ext cx="5678424"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εικόνα</a:t>
            </a:r>
            <a:endParaRPr lang="el" dirty="0"/>
          </a:p>
        </p:txBody>
      </p:sp>
      <p:sp>
        <p:nvSpPr>
          <p:cNvPr id="8" name="Θέση κειμένου 3"/>
          <p:cNvSpPr>
            <a:spLocks noGrp="1"/>
          </p:cNvSpPr>
          <p:nvPr>
            <p:ph type="body" sz="half" idx="2" hasCustomPrompt="1"/>
          </p:nvPr>
        </p:nvSpPr>
        <p:spPr>
          <a:xfrm>
            <a:off x="1562100" y="2101850"/>
            <a:ext cx="3932237" cy="3759200"/>
          </a:xfrm>
        </p:spPr>
        <p:txBody>
          <a:bodyPr rtlCol="0"/>
          <a:lstStyle>
            <a:lvl1pPr marL="0" indent="0" rtl="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dirty="0"/>
              <a:t>Κάντε κλικ για επεξεργασία των στυλ κειμένου του υποδείγματος</a:t>
            </a:r>
            <a:endParaRPr lang="el" dirty="0"/>
          </a:p>
        </p:txBody>
      </p:sp>
      <p:sp>
        <p:nvSpPr>
          <p:cNvPr id="5" name="Θέση ημερομηνίας 4"/>
          <p:cNvSpPr>
            <a:spLocks noGrp="1"/>
          </p:cNvSpPr>
          <p:nvPr>
            <p:ph type="dt" sz="half" idx="10"/>
          </p:nvPr>
        </p:nvSpPr>
        <p:spPr/>
        <p:txBody>
          <a:bodyPr rtlCol="0"/>
          <a:lstStyle/>
          <a:p>
            <a:pPr rtl="0"/>
            <a:fld id="{79F5F740-8E3E-4E83-B74C-40E946350C6A}" type="datetime1">
              <a:rPr lang="el-GR" smtClean="0"/>
              <a:t>29/3/2021</a:t>
            </a:fld>
            <a:endParaRPr lang="en-US"/>
          </a:p>
        </p:txBody>
      </p:sp>
      <p:sp>
        <p:nvSpPr>
          <p:cNvPr id="6" name="Θέση υποσέλιδου 5"/>
          <p:cNvSpPr>
            <a:spLocks noGrp="1"/>
          </p:cNvSpPr>
          <p:nvPr>
            <p:ph type="ftr" sz="quarter" idx="11"/>
          </p:nvPr>
        </p:nvSpPr>
        <p:spPr/>
        <p:txBody>
          <a:bodyPr rtlCol="0"/>
          <a:lstStyle/>
          <a:p>
            <a:pPr rtl="0"/>
            <a:r>
              <a:rPr lang="el"/>
              <a:t>Προσθήκη υποσέλιδου</a:t>
            </a:r>
          </a:p>
        </p:txBody>
      </p:sp>
      <p:sp>
        <p:nvSpPr>
          <p:cNvPr id="7" name="Θέση αριθμού διαφάνειας 6"/>
          <p:cNvSpPr>
            <a:spLocks noGrp="1"/>
          </p:cNvSpPr>
          <p:nvPr>
            <p:ph type="sldNum" sz="quarter" idx="12"/>
          </p:nvPr>
        </p:nvSpPr>
        <p:spPr/>
        <p:txBody>
          <a:bodyPr rtlCol="0"/>
          <a:lstStyle/>
          <a:p>
            <a:pPr rtl="0"/>
            <a:fld id="{71B7BAC7-FE87-40F6-AA24-4F4685D1B022}" type="slidenum">
              <a:rPr lang="el-GR" noProof="0" smtClean="0"/>
              <a:t>‹#›</a:t>
            </a:fld>
            <a:endParaRPr lang="el-GR" noProof="0" dirty="0"/>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pPr rtl="0"/>
            <a:r>
              <a:rPr lang="el" dirty="0"/>
              <a:t>Κάντε κλικ για να επεξεργαστείτε το Στυλ κύριου τίτλου</a:t>
            </a:r>
          </a:p>
        </p:txBody>
      </p:sp>
      <p:sp>
        <p:nvSpPr>
          <p:cNvPr id="3" name="Θέση κειμένου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rtl="0"/>
            <a:r>
              <a:rPr lang="el-GR" dirty="0"/>
              <a:t>Κάντε κλικ για επεξεργασία των στυλ κειμένου του υποδείγματος</a:t>
            </a:r>
            <a:r>
              <a:rPr lang="el" dirty="0"/>
              <a:t>Δεύτερου επιπέδου</a:t>
            </a:r>
          </a:p>
          <a:p>
            <a:pPr lvl="2" rtl="0"/>
            <a:r>
              <a:rPr lang="el" dirty="0"/>
              <a:t>Τρίτου επιπέδου</a:t>
            </a:r>
          </a:p>
          <a:p>
            <a:pPr lvl="3" rtl="0"/>
            <a:r>
              <a:rPr lang="el" dirty="0"/>
              <a:t>Τέταρτου επιπέδου</a:t>
            </a:r>
          </a:p>
          <a:p>
            <a:pPr lvl="4" rtl="0"/>
            <a:r>
              <a:rPr lang="el" dirty="0"/>
              <a:t>Πέμπτου επιπέδου</a:t>
            </a:r>
            <a:endParaRPr lang="en-US" dirty="0"/>
          </a:p>
        </p:txBody>
      </p:sp>
      <p:sp>
        <p:nvSpPr>
          <p:cNvPr id="4" name="Θέση ημερομηνίας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rtl="0"/>
            <a:fld id="{DAEF5310-084B-4F92-8B78-7BA35F2F7B6A}" type="datetime1">
              <a:rPr lang="el-GR" smtClean="0"/>
              <a:t>29/3/2021</a:t>
            </a:fld>
            <a:endParaRPr lang="en-US"/>
          </a:p>
        </p:txBody>
      </p:sp>
      <p:sp>
        <p:nvSpPr>
          <p:cNvPr id="5" name="Θέση υποσέλιδου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pPr rtl="0"/>
            <a:r>
              <a:rPr lang="el"/>
              <a:t>Προσθήκη υποσέλιδου</a:t>
            </a:r>
            <a:endParaRPr lang="en-US" dirty="0"/>
          </a:p>
        </p:txBody>
      </p:sp>
      <p:sp>
        <p:nvSpPr>
          <p:cNvPr id="6" name="Θέση αριθμού διαφάνειας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books.edu.gr/ebooks/v/html/8547/2228/Keimena-Neoellinikis-Logotechnias_A-Gymnasiou_html-empl/index12_02.html"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el.wikipedia.org/wiki/%CE%9C%CF%8D%CE%B8%CE%BF%CF%82_%CF%84%CE%BF%CF%85_%CE%8A%CE%BA%CE%B1%CF%81%CE%BF%CF%85_%CE%BA%CE%B1%CE%B9_%CF%84%CE%BF%CF%85_%CE%94%CE%B1%CE%AF%CE%B4%CE%B1%CE%BB%CE%BF%CF%85" TargetMode="External"/><Relationship Id="rId2" Type="http://schemas.openxmlformats.org/officeDocument/2006/relationships/hyperlink" Target="http://ebooks.edu.gr/ebooks/v/html/8547/2228/Keimena-Neoellinikis-Logotechnias_A-Gymnasiou_html-empl/index12_02.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s://el.wikipedia.org/wiki/%CE%91%CE%BA%CF%84%CE%B9%CE%B2%CE%B9%CF%83%CF%84%CE%AE%CF%82" TargetMode="External"/><Relationship Id="rId2" Type="http://schemas.openxmlformats.org/officeDocument/2006/relationships/hyperlink" Target="https://video.link/w/bsYfc" TargetMode="External"/><Relationship Id="rId1" Type="http://schemas.openxmlformats.org/officeDocument/2006/relationships/slideLayout" Target="../slideLayouts/slideLayout7.xml"/><Relationship Id="rId6" Type="http://schemas.openxmlformats.org/officeDocument/2006/relationships/hyperlink" Target="https://el.wikipedia.org/wiki/%CE%94%CE%B7%CE%BC%CE%BF%CF%83%CE%B9%CE%BF%CE%B3%CF%81%CE%AC%CF%86%CE%BF%CF%82" TargetMode="External"/><Relationship Id="rId5" Type="http://schemas.openxmlformats.org/officeDocument/2006/relationships/hyperlink" Target="https://el.wikipedia.org/wiki/%CE%A3%CE%BA%CE%B7%CE%BD%CE%BF%CE%B8%CE%AD%CF%84%CE%B7%CF%82" TargetMode="External"/><Relationship Id="rId4" Type="http://schemas.openxmlformats.org/officeDocument/2006/relationships/hyperlink" Target="https://el.wikipedia.org/wiki/%CE%A3%CF%85%CE%B3%CE%B3%CF%81%CE%B1%CF%86%CE%AD%CE%B1%CF%8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7DDA9D-A83E-4067-850D-BCCA596A122B}"/>
              </a:ext>
            </a:extLst>
          </p:cNvPr>
          <p:cNvSpPr txBox="1"/>
          <p:nvPr/>
        </p:nvSpPr>
        <p:spPr>
          <a:xfrm>
            <a:off x="1480" y="5535200"/>
            <a:ext cx="6094520" cy="1200329"/>
          </a:xfrm>
          <a:prstGeom prst="rect">
            <a:avLst/>
          </a:prstGeom>
          <a:solidFill>
            <a:schemeClr val="bg1"/>
          </a:solidFill>
          <a:ln>
            <a:solidFill>
              <a:schemeClr val="bg2"/>
            </a:solidFill>
          </a:ln>
        </p:spPr>
        <p:txBody>
          <a:bodyPr wrap="square">
            <a:spAutoFit/>
          </a:bodyPr>
          <a:lstStyle/>
          <a:p>
            <a:r>
              <a:rPr lang="el-GR" dirty="0">
                <a:hlinkClick r:id="rId2"/>
              </a:rPr>
              <a:t>http://ebooks.edu.gr/ebooks/v/html/8547/2228/Keimena-Neoellinikis-Logotechnias_A-Gymnasiou_html-empl/index12_02.html</a:t>
            </a:r>
            <a:endParaRPr lang="el-GR" dirty="0"/>
          </a:p>
          <a:p>
            <a:endParaRPr lang="el-GR" dirty="0"/>
          </a:p>
        </p:txBody>
      </p:sp>
      <p:pic>
        <p:nvPicPr>
          <p:cNvPr id="1026" name="Picture 2" descr="img12_3">
            <a:extLst>
              <a:ext uri="{FF2B5EF4-FFF2-40B4-BE49-F238E27FC236}">
                <a16:creationId xmlns:a16="http://schemas.microsoft.com/office/drawing/2014/main" id="{34748037-DB9F-47C8-8AB9-A07C3DD251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360" y="258654"/>
            <a:ext cx="6127815" cy="414467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4FEE6A6-DE31-463D-8AE8-A931C6F2FC6F}"/>
              </a:ext>
            </a:extLst>
          </p:cNvPr>
          <p:cNvSpPr txBox="1"/>
          <p:nvPr/>
        </p:nvSpPr>
        <p:spPr>
          <a:xfrm>
            <a:off x="182361" y="4551572"/>
            <a:ext cx="6094520" cy="276999"/>
          </a:xfrm>
          <a:prstGeom prst="rect">
            <a:avLst/>
          </a:prstGeom>
          <a:solidFill>
            <a:schemeClr val="bg1"/>
          </a:solidFill>
          <a:ln>
            <a:solidFill>
              <a:schemeClr val="bg2"/>
            </a:solidFill>
          </a:ln>
        </p:spPr>
        <p:txBody>
          <a:bodyPr wrap="square">
            <a:spAutoFit/>
          </a:bodyPr>
          <a:lstStyle/>
          <a:p>
            <a:r>
              <a:rPr lang="el-GR" sz="1200" b="0" i="1" dirty="0">
                <a:solidFill>
                  <a:srgbClr val="000000"/>
                </a:solidFill>
                <a:effectLst/>
                <a:latin typeface="Verdana" panose="020B0604030504040204" pitchFamily="34" charset="0"/>
              </a:rPr>
              <a:t>Φοβισμένα γλαρόνια</a:t>
            </a:r>
            <a:endParaRPr lang="el-GR" sz="1200" i="1" dirty="0"/>
          </a:p>
        </p:txBody>
      </p:sp>
      <p:sp>
        <p:nvSpPr>
          <p:cNvPr id="8" name="TextBox 7">
            <a:extLst>
              <a:ext uri="{FF2B5EF4-FFF2-40B4-BE49-F238E27FC236}">
                <a16:creationId xmlns:a16="http://schemas.microsoft.com/office/drawing/2014/main" id="{EFB399B5-A3CB-4C2C-8B20-E038128C093A}"/>
              </a:ext>
            </a:extLst>
          </p:cNvPr>
          <p:cNvSpPr txBox="1"/>
          <p:nvPr/>
        </p:nvSpPr>
        <p:spPr>
          <a:xfrm>
            <a:off x="6310175" y="3898583"/>
            <a:ext cx="5699464" cy="923330"/>
          </a:xfrm>
          <a:prstGeom prst="rect">
            <a:avLst/>
          </a:prstGeom>
          <a:solidFill>
            <a:schemeClr val="bg1"/>
          </a:solidFill>
          <a:ln>
            <a:solidFill>
              <a:schemeClr val="bg2"/>
            </a:solidFill>
          </a:ln>
        </p:spPr>
        <p:txBody>
          <a:bodyPr wrap="square">
            <a:spAutoFit/>
          </a:bodyPr>
          <a:lstStyle/>
          <a:p>
            <a:endParaRPr lang="el-GR" b="1" i="0" dirty="0">
              <a:solidFill>
                <a:srgbClr val="000000"/>
              </a:solidFill>
              <a:effectLst/>
              <a:latin typeface="Georgia" panose="02040502050405020303" pitchFamily="18" charset="0"/>
            </a:endParaRPr>
          </a:p>
          <a:p>
            <a:r>
              <a:rPr lang="el-GR" b="1" i="0" dirty="0">
                <a:solidFill>
                  <a:srgbClr val="000000"/>
                </a:solidFill>
                <a:effectLst/>
                <a:latin typeface="Georgia" panose="02040502050405020303" pitchFamily="18" charset="0"/>
              </a:rPr>
              <a:t>Το μαύρο κύμα, </a:t>
            </a:r>
            <a:r>
              <a:rPr lang="el-GR" b="1" i="0" dirty="0" err="1">
                <a:solidFill>
                  <a:srgbClr val="000000"/>
                </a:solidFill>
                <a:effectLst/>
                <a:latin typeface="Georgia" panose="02040502050405020303" pitchFamily="18" charset="0"/>
              </a:rPr>
              <a:t>Λουίς</a:t>
            </a:r>
            <a:r>
              <a:rPr lang="el-GR" b="1" i="0" dirty="0">
                <a:solidFill>
                  <a:srgbClr val="000000"/>
                </a:solidFill>
                <a:effectLst/>
                <a:latin typeface="Georgia" panose="02040502050405020303" pitchFamily="18" charset="0"/>
              </a:rPr>
              <a:t> </a:t>
            </a:r>
            <a:r>
              <a:rPr lang="el-GR" b="1" i="0" dirty="0" err="1">
                <a:solidFill>
                  <a:srgbClr val="000000"/>
                </a:solidFill>
                <a:effectLst/>
                <a:latin typeface="Georgia" panose="02040502050405020303" pitchFamily="18" charset="0"/>
              </a:rPr>
              <a:t>Σεπούλβεδα</a:t>
            </a:r>
            <a:r>
              <a:rPr lang="el-GR" b="1" i="0" dirty="0">
                <a:solidFill>
                  <a:srgbClr val="000000"/>
                </a:solidFill>
                <a:effectLst/>
                <a:latin typeface="Georgia" panose="02040502050405020303" pitchFamily="18" charset="0"/>
              </a:rPr>
              <a:t> (1949-2020)</a:t>
            </a:r>
          </a:p>
          <a:p>
            <a:endParaRPr lang="el-GR" dirty="0"/>
          </a:p>
        </p:txBody>
      </p:sp>
    </p:spTree>
    <p:extLst>
      <p:ext uri="{BB962C8B-B14F-4D97-AF65-F5344CB8AC3E}">
        <p14:creationId xmlns:p14="http://schemas.microsoft.com/office/powerpoint/2010/main" val="4214121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5CF205-FC5C-43C7-818D-47FE15195196}"/>
              </a:ext>
            </a:extLst>
          </p:cNvPr>
          <p:cNvSpPr txBox="1"/>
          <p:nvPr/>
        </p:nvSpPr>
        <p:spPr>
          <a:xfrm>
            <a:off x="304061" y="347059"/>
            <a:ext cx="6094520" cy="5909310"/>
          </a:xfrm>
          <a:prstGeom prst="rect">
            <a:avLst/>
          </a:prstGeom>
          <a:solidFill>
            <a:schemeClr val="bg1"/>
          </a:solidFill>
          <a:ln>
            <a:solidFill>
              <a:schemeClr val="bg2"/>
            </a:solidFill>
          </a:ln>
        </p:spPr>
        <p:txBody>
          <a:bodyPr wrap="square">
            <a:spAutoFit/>
          </a:bodyPr>
          <a:lstStyle/>
          <a:p>
            <a:pPr algn="l"/>
            <a:r>
              <a:rPr lang="el-GR" b="1" i="0" dirty="0">
                <a:solidFill>
                  <a:srgbClr val="00B0F0"/>
                </a:solidFill>
                <a:effectLst/>
                <a:latin typeface="Arial" panose="020B0604020202020204" pitchFamily="34" charset="0"/>
              </a:rPr>
              <a:t> </a:t>
            </a:r>
          </a:p>
          <a:p>
            <a:pPr algn="ctr"/>
            <a:r>
              <a:rPr lang="el-GR" sz="2000" b="1" i="0" dirty="0">
                <a:solidFill>
                  <a:srgbClr val="00B0F0"/>
                </a:solidFill>
                <a:effectLst/>
                <a:latin typeface="Arial" panose="020B0604020202020204" pitchFamily="34" charset="0"/>
              </a:rPr>
              <a:t>Άλλα εκφραστικά μέσα  </a:t>
            </a:r>
          </a:p>
          <a:p>
            <a:pPr algn="l"/>
            <a:endParaRPr lang="el-GR" b="1" dirty="0">
              <a:solidFill>
                <a:srgbClr val="00B0F0"/>
              </a:solidFill>
              <a:latin typeface="Arial" panose="020B0604020202020204" pitchFamily="34" charset="0"/>
            </a:endParaRPr>
          </a:p>
          <a:p>
            <a:pPr algn="l"/>
            <a:r>
              <a:rPr lang="el-GR" b="1" i="0" dirty="0">
                <a:solidFill>
                  <a:srgbClr val="00B0F0"/>
                </a:solidFill>
                <a:effectLst/>
                <a:latin typeface="Arial" panose="020B0604020202020204" pitchFamily="34" charset="0"/>
              </a:rPr>
              <a:t>Μεταφορές</a:t>
            </a:r>
            <a:r>
              <a:rPr lang="el-GR" b="0" i="0" dirty="0">
                <a:solidFill>
                  <a:srgbClr val="00B0F0"/>
                </a:solidFill>
                <a:effectLst/>
                <a:latin typeface="Arial" panose="020B0604020202020204" pitchFamily="34" charset="0"/>
              </a:rPr>
              <a:t> </a:t>
            </a:r>
          </a:p>
          <a:p>
            <a:pPr algn="l"/>
            <a:endParaRPr lang="el-GR" b="0" i="0" dirty="0">
              <a:solidFill>
                <a:srgbClr val="00B0F0"/>
              </a:solidFill>
              <a:effectLst/>
              <a:latin typeface="Arial" panose="020B0604020202020204" pitchFamily="34" charset="0"/>
            </a:endParaRPr>
          </a:p>
          <a:p>
            <a:pPr algn="l"/>
            <a:r>
              <a:rPr lang="el-GR" b="0" i="0" dirty="0">
                <a:solidFill>
                  <a:srgbClr val="00B0F0"/>
                </a:solidFill>
                <a:effectLst/>
                <a:latin typeface="Arial" panose="020B0604020202020204" pitchFamily="34" charset="0"/>
              </a:rPr>
              <a:t>"το κύμα ήταν πιο γρήγορο", </a:t>
            </a:r>
          </a:p>
          <a:p>
            <a:pPr algn="l"/>
            <a:r>
              <a:rPr lang="el-GR" b="0" i="0" dirty="0">
                <a:solidFill>
                  <a:srgbClr val="00B0F0"/>
                </a:solidFill>
                <a:effectLst/>
                <a:latin typeface="Arial" panose="020B0604020202020204" pitchFamily="34" charset="0"/>
              </a:rPr>
              <a:t>"η κατάρα των θαλασσών την είχε τυφλώσει". </a:t>
            </a:r>
          </a:p>
          <a:p>
            <a:pPr algn="l"/>
            <a:r>
              <a:rPr lang="el-GR" b="0" i="0" dirty="0">
                <a:solidFill>
                  <a:srgbClr val="00B0F0"/>
                </a:solidFill>
                <a:effectLst/>
                <a:latin typeface="Arial" panose="020B0604020202020204" pitchFamily="34" charset="0"/>
              </a:rPr>
              <a:t>"Με όλους τους μυς της πιασμένους", </a:t>
            </a:r>
          </a:p>
          <a:p>
            <a:pPr algn="l"/>
            <a:r>
              <a:rPr lang="el-GR" b="0" i="0" dirty="0">
                <a:solidFill>
                  <a:srgbClr val="00B0F0"/>
                </a:solidFill>
                <a:effectLst/>
                <a:latin typeface="Arial" panose="020B0604020202020204" pitchFamily="34" charset="0"/>
              </a:rPr>
              <a:t>"ο ήλιος να λιώσει την κατάρα",</a:t>
            </a:r>
          </a:p>
          <a:p>
            <a:pPr algn="l"/>
            <a:r>
              <a:rPr lang="el-GR" b="0" i="0" dirty="0">
                <a:solidFill>
                  <a:srgbClr val="00B0F0"/>
                </a:solidFill>
                <a:effectLst/>
                <a:latin typeface="Arial" panose="020B0604020202020204" pitchFamily="34" charset="0"/>
              </a:rPr>
              <a:t>"δεν την είχαν πάρει τα χρόνια",</a:t>
            </a:r>
          </a:p>
          <a:p>
            <a:pPr algn="l"/>
            <a:r>
              <a:rPr lang="el-GR" b="0" i="0" dirty="0">
                <a:solidFill>
                  <a:srgbClr val="00B0F0"/>
                </a:solidFill>
                <a:effectLst/>
                <a:latin typeface="Arial" panose="020B0604020202020204" pitchFamily="34" charset="0"/>
              </a:rPr>
              <a:t>"και οι μύες της σήκωναν εύκολα το ζόρι«</a:t>
            </a:r>
          </a:p>
          <a:p>
            <a:pPr algn="l"/>
            <a:endParaRPr lang="el-GR" b="0" i="0" dirty="0">
              <a:solidFill>
                <a:srgbClr val="00B0F0"/>
              </a:solidFill>
              <a:effectLst/>
              <a:latin typeface="Arial" panose="020B0604020202020204" pitchFamily="34" charset="0"/>
            </a:endParaRPr>
          </a:p>
          <a:p>
            <a:pPr algn="l"/>
            <a:r>
              <a:rPr lang="el-GR" b="1" i="0" dirty="0">
                <a:solidFill>
                  <a:srgbClr val="00B0F0"/>
                </a:solidFill>
                <a:effectLst/>
                <a:latin typeface="Arial" panose="020B0604020202020204" pitchFamily="34" charset="0"/>
              </a:rPr>
              <a:t>Προσωποποίηση</a:t>
            </a:r>
            <a:r>
              <a:rPr lang="el-GR" b="0" i="0" dirty="0">
                <a:solidFill>
                  <a:srgbClr val="00B0F0"/>
                </a:solidFill>
                <a:effectLst/>
                <a:latin typeface="Arial" panose="020B0604020202020204" pitchFamily="34" charset="0"/>
              </a:rPr>
              <a:t>: "ο ήλιος δεν της έκανε το χατίρι΄΄</a:t>
            </a:r>
          </a:p>
          <a:p>
            <a:pPr algn="l"/>
            <a:endParaRPr lang="el-GR" dirty="0">
              <a:solidFill>
                <a:srgbClr val="00B0F0"/>
              </a:solidFill>
              <a:latin typeface="Arial" panose="020B0604020202020204" pitchFamily="34" charset="0"/>
            </a:endParaRPr>
          </a:p>
          <a:p>
            <a:pPr algn="l"/>
            <a:endParaRPr lang="el-GR" b="0" i="0" dirty="0">
              <a:solidFill>
                <a:srgbClr val="00B0F0"/>
              </a:solidFill>
              <a:effectLst/>
              <a:latin typeface="Arial" panose="020B0604020202020204" pitchFamily="34" charset="0"/>
            </a:endParaRPr>
          </a:p>
          <a:p>
            <a:pPr algn="l"/>
            <a:endParaRPr lang="el-GR" dirty="0">
              <a:solidFill>
                <a:srgbClr val="00B0F0"/>
              </a:solidFill>
              <a:latin typeface="Arial" panose="020B0604020202020204" pitchFamily="34" charset="0"/>
            </a:endParaRPr>
          </a:p>
          <a:p>
            <a:pPr algn="l"/>
            <a:endParaRPr lang="el-GR" b="0" i="0" dirty="0">
              <a:solidFill>
                <a:srgbClr val="00B0F0"/>
              </a:solidFill>
              <a:effectLst/>
              <a:latin typeface="Arial" panose="020B0604020202020204" pitchFamily="34" charset="0"/>
            </a:endParaRPr>
          </a:p>
          <a:p>
            <a:pPr algn="l"/>
            <a:endParaRPr lang="el-GR" b="0" i="0" dirty="0">
              <a:solidFill>
                <a:srgbClr val="00B0F0"/>
              </a:solidFill>
              <a:effectLst/>
              <a:latin typeface="Arial" panose="020B0604020202020204" pitchFamily="34" charset="0"/>
            </a:endParaRPr>
          </a:p>
          <a:p>
            <a:pPr algn="l"/>
            <a:r>
              <a:rPr lang="el-GR" b="1" i="0" dirty="0" err="1">
                <a:solidFill>
                  <a:srgbClr val="00B0F0"/>
                </a:solidFill>
                <a:effectLst/>
                <a:latin typeface="Arial" panose="020B0604020202020204" pitchFamily="34" charset="0"/>
              </a:rPr>
              <a:t>Παρομοίωση</a:t>
            </a:r>
            <a:r>
              <a:rPr lang="el-GR" b="0" i="0" dirty="0" err="1">
                <a:solidFill>
                  <a:srgbClr val="00B0F0"/>
                </a:solidFill>
                <a:effectLst/>
                <a:latin typeface="Arial" panose="020B0604020202020204" pitchFamily="34" charset="0"/>
              </a:rPr>
              <a:t>:"σαν</a:t>
            </a:r>
            <a:r>
              <a:rPr lang="el-GR" b="0" i="0" dirty="0">
                <a:solidFill>
                  <a:srgbClr val="00B0F0"/>
                </a:solidFill>
                <a:effectLst/>
                <a:latin typeface="Arial" panose="020B0604020202020204" pitchFamily="34" charset="0"/>
              </a:rPr>
              <a:t> κουκκίδες σε γαλάζιο ύφασμα.΄΄</a:t>
            </a:r>
          </a:p>
          <a:p>
            <a:pPr algn="l"/>
            <a:endParaRPr lang="el-GR" dirty="0">
              <a:solidFill>
                <a:srgbClr val="00B0F0"/>
              </a:solidFill>
              <a:latin typeface="Arial" panose="020B0604020202020204" pitchFamily="34" charset="0"/>
            </a:endParaRPr>
          </a:p>
          <a:p>
            <a:pPr algn="l"/>
            <a:endParaRPr lang="el-GR" b="0" i="0" dirty="0">
              <a:solidFill>
                <a:srgbClr val="00B0F0"/>
              </a:solidFill>
              <a:effectLst/>
              <a:latin typeface="Arial" panose="020B0604020202020204" pitchFamily="34" charset="0"/>
            </a:endParaRPr>
          </a:p>
        </p:txBody>
      </p:sp>
      <p:sp>
        <p:nvSpPr>
          <p:cNvPr id="5" name="TextBox 4">
            <a:extLst>
              <a:ext uri="{FF2B5EF4-FFF2-40B4-BE49-F238E27FC236}">
                <a16:creationId xmlns:a16="http://schemas.microsoft.com/office/drawing/2014/main" id="{AFE3ECEF-3878-43DD-B1C2-94C07A8BBF41}"/>
              </a:ext>
            </a:extLst>
          </p:cNvPr>
          <p:cNvSpPr txBox="1"/>
          <p:nvPr/>
        </p:nvSpPr>
        <p:spPr>
          <a:xfrm>
            <a:off x="6553940" y="410993"/>
            <a:ext cx="4481004" cy="5909310"/>
          </a:xfrm>
          <a:prstGeom prst="rect">
            <a:avLst/>
          </a:prstGeom>
          <a:solidFill>
            <a:schemeClr val="bg1"/>
          </a:solidFill>
          <a:ln>
            <a:solidFill>
              <a:schemeClr val="bg2"/>
            </a:solidFill>
          </a:ln>
        </p:spPr>
        <p:txBody>
          <a:bodyPr wrap="square">
            <a:spAutoFit/>
          </a:bodyPr>
          <a:lstStyle/>
          <a:p>
            <a:pPr algn="ctr"/>
            <a:endParaRPr lang="el-GR" b="1" i="0" dirty="0">
              <a:solidFill>
                <a:srgbClr val="00B0F0"/>
              </a:solidFill>
              <a:effectLst/>
              <a:latin typeface="Arial" panose="020B0604020202020204" pitchFamily="34" charset="0"/>
            </a:endParaRPr>
          </a:p>
          <a:p>
            <a:pPr algn="ctr"/>
            <a:endParaRPr lang="el-GR" b="1" i="0" dirty="0">
              <a:solidFill>
                <a:srgbClr val="00B0F0"/>
              </a:solidFill>
              <a:effectLst/>
              <a:latin typeface="Arial" panose="020B0604020202020204" pitchFamily="34" charset="0"/>
            </a:endParaRPr>
          </a:p>
          <a:p>
            <a:pPr algn="ctr"/>
            <a:endParaRPr lang="el-GR" b="1" dirty="0">
              <a:solidFill>
                <a:srgbClr val="00B0F0"/>
              </a:solidFill>
              <a:latin typeface="Arial" panose="020B0604020202020204" pitchFamily="34" charset="0"/>
            </a:endParaRPr>
          </a:p>
          <a:p>
            <a:pPr algn="ctr"/>
            <a:r>
              <a:rPr lang="el-GR" b="1" i="0" dirty="0">
                <a:solidFill>
                  <a:srgbClr val="00B0F0"/>
                </a:solidFill>
                <a:effectLst/>
                <a:latin typeface="Arial" panose="020B0604020202020204" pitchFamily="34" charset="0"/>
              </a:rPr>
              <a:t>Γλώσσα:</a:t>
            </a:r>
            <a:endParaRPr lang="el-GR" b="0" i="0" dirty="0">
              <a:solidFill>
                <a:srgbClr val="00B0F0"/>
              </a:solidFill>
              <a:effectLst/>
              <a:latin typeface="Arial" panose="020B0604020202020204" pitchFamily="34" charset="0"/>
            </a:endParaRPr>
          </a:p>
          <a:p>
            <a:pPr algn="ctr"/>
            <a:endParaRPr lang="el-GR" dirty="0">
              <a:solidFill>
                <a:srgbClr val="00B0F0"/>
              </a:solidFill>
              <a:latin typeface="Arial" panose="020B0604020202020204" pitchFamily="34" charset="0"/>
            </a:endParaRPr>
          </a:p>
          <a:p>
            <a:pPr algn="ctr"/>
            <a:r>
              <a:rPr lang="el-GR" b="0" i="0" dirty="0">
                <a:solidFill>
                  <a:srgbClr val="00B0F0"/>
                </a:solidFill>
                <a:effectLst/>
                <a:latin typeface="Arial" panose="020B0604020202020204" pitchFamily="34" charset="0"/>
              </a:rPr>
              <a:t>Είναι απλή και κατανοητή</a:t>
            </a:r>
          </a:p>
          <a:p>
            <a:pPr algn="ctr"/>
            <a:br>
              <a:rPr lang="el-GR" b="0" i="0" dirty="0">
                <a:solidFill>
                  <a:srgbClr val="00B0F0"/>
                </a:solidFill>
                <a:effectLst/>
                <a:latin typeface="Arial" panose="020B0604020202020204" pitchFamily="34" charset="0"/>
              </a:rPr>
            </a:br>
            <a:endParaRPr lang="el-GR" b="0" i="0" dirty="0">
              <a:solidFill>
                <a:srgbClr val="00B0F0"/>
              </a:solidFill>
              <a:effectLst/>
              <a:latin typeface="Arial" panose="020B0604020202020204" pitchFamily="34" charset="0"/>
            </a:endParaRPr>
          </a:p>
          <a:p>
            <a:pPr algn="ctr"/>
            <a:endParaRPr lang="el-GR" b="1" i="0" dirty="0">
              <a:solidFill>
                <a:srgbClr val="00B0F0"/>
              </a:solidFill>
              <a:effectLst/>
              <a:latin typeface="Arial" panose="020B0604020202020204" pitchFamily="34" charset="0"/>
            </a:endParaRPr>
          </a:p>
          <a:p>
            <a:pPr algn="ctr"/>
            <a:r>
              <a:rPr lang="el-GR" b="1" i="0" dirty="0">
                <a:solidFill>
                  <a:srgbClr val="00B0F0"/>
                </a:solidFill>
                <a:effectLst/>
                <a:latin typeface="Arial" panose="020B0604020202020204" pitchFamily="34" charset="0"/>
              </a:rPr>
              <a:t>Ύφος</a:t>
            </a:r>
          </a:p>
          <a:p>
            <a:pPr algn="ctr"/>
            <a:endParaRPr lang="el-GR" b="1" i="0" dirty="0">
              <a:solidFill>
                <a:srgbClr val="00B0F0"/>
              </a:solidFill>
              <a:effectLst/>
              <a:latin typeface="Arial" panose="020B0604020202020204" pitchFamily="34" charset="0"/>
            </a:endParaRPr>
          </a:p>
          <a:p>
            <a:pPr algn="ctr"/>
            <a:r>
              <a:rPr lang="el-GR" b="1" dirty="0">
                <a:solidFill>
                  <a:srgbClr val="00B0F0"/>
                </a:solidFill>
                <a:latin typeface="Arial" panose="020B0604020202020204" pitchFamily="34" charset="0"/>
              </a:rPr>
              <a:t>ε</a:t>
            </a:r>
            <a:r>
              <a:rPr lang="el-GR" b="0" i="0" dirty="0">
                <a:solidFill>
                  <a:srgbClr val="00B0F0"/>
                </a:solidFill>
                <a:effectLst/>
                <a:latin typeface="Arial" panose="020B0604020202020204" pitchFamily="34" charset="0"/>
              </a:rPr>
              <a:t>ίναι ζωντανό και φυσικό, </a:t>
            </a:r>
          </a:p>
          <a:p>
            <a:pPr algn="ctr"/>
            <a:r>
              <a:rPr lang="el-GR" b="0" i="0" dirty="0">
                <a:solidFill>
                  <a:srgbClr val="00B0F0"/>
                </a:solidFill>
                <a:effectLst/>
                <a:latin typeface="Arial" panose="020B0604020202020204" pitchFamily="34" charset="0"/>
              </a:rPr>
              <a:t>παραστατικό και διδακτικό.</a:t>
            </a:r>
          </a:p>
          <a:p>
            <a:pPr algn="l"/>
            <a:endParaRPr lang="el-GR" dirty="0">
              <a:solidFill>
                <a:srgbClr val="00B0F0"/>
              </a:solidFill>
              <a:latin typeface="Arial" panose="020B0604020202020204" pitchFamily="34" charset="0"/>
            </a:endParaRPr>
          </a:p>
          <a:p>
            <a:pPr algn="l"/>
            <a:endParaRPr lang="el-GR" b="0" i="0" dirty="0">
              <a:solidFill>
                <a:srgbClr val="00B0F0"/>
              </a:solidFill>
              <a:effectLst/>
              <a:latin typeface="Arial" panose="020B0604020202020204" pitchFamily="34" charset="0"/>
            </a:endParaRPr>
          </a:p>
          <a:p>
            <a:pPr algn="l"/>
            <a:endParaRPr lang="el-GR" dirty="0">
              <a:solidFill>
                <a:srgbClr val="00B0F0"/>
              </a:solidFill>
              <a:latin typeface="Arial" panose="020B0604020202020204" pitchFamily="34" charset="0"/>
            </a:endParaRPr>
          </a:p>
          <a:p>
            <a:pPr algn="l"/>
            <a:endParaRPr lang="el-GR" b="0" i="0" dirty="0">
              <a:solidFill>
                <a:srgbClr val="00B0F0"/>
              </a:solidFill>
              <a:effectLst/>
              <a:latin typeface="Arial" panose="020B0604020202020204" pitchFamily="34" charset="0"/>
            </a:endParaRPr>
          </a:p>
          <a:p>
            <a:pPr algn="l"/>
            <a:endParaRPr lang="el-GR" dirty="0">
              <a:solidFill>
                <a:srgbClr val="00B0F0"/>
              </a:solidFill>
              <a:latin typeface="Arial" panose="020B0604020202020204" pitchFamily="34" charset="0"/>
            </a:endParaRPr>
          </a:p>
          <a:p>
            <a:pPr algn="l"/>
            <a:endParaRPr lang="el-GR" b="0" i="0" dirty="0">
              <a:solidFill>
                <a:srgbClr val="00B0F0"/>
              </a:solidFill>
              <a:effectLst/>
              <a:latin typeface="Arial" panose="020B0604020202020204" pitchFamily="34" charset="0"/>
            </a:endParaRPr>
          </a:p>
          <a:p>
            <a:pPr algn="l"/>
            <a:endParaRPr lang="el-GR" dirty="0">
              <a:solidFill>
                <a:srgbClr val="00B0F0"/>
              </a:solidFill>
              <a:latin typeface="Arial" panose="020B0604020202020204" pitchFamily="34" charset="0"/>
            </a:endParaRPr>
          </a:p>
          <a:p>
            <a:pPr algn="l"/>
            <a:endParaRPr lang="el-GR" b="0" i="0" dirty="0">
              <a:solidFill>
                <a:srgbClr val="00B0F0"/>
              </a:solidFill>
              <a:effectLst/>
              <a:latin typeface="Arial" panose="020B0604020202020204" pitchFamily="34" charset="0"/>
            </a:endParaRPr>
          </a:p>
        </p:txBody>
      </p:sp>
    </p:spTree>
    <p:extLst>
      <p:ext uri="{BB962C8B-B14F-4D97-AF65-F5344CB8AC3E}">
        <p14:creationId xmlns:p14="http://schemas.microsoft.com/office/powerpoint/2010/main" val="109243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0DB5C6-0455-46DE-AFDD-4E6B1676128A}"/>
              </a:ext>
            </a:extLst>
          </p:cNvPr>
          <p:cNvSpPr txBox="1"/>
          <p:nvPr/>
        </p:nvSpPr>
        <p:spPr>
          <a:xfrm>
            <a:off x="392838" y="590261"/>
            <a:ext cx="11077112" cy="5858014"/>
          </a:xfrm>
          <a:prstGeom prst="rect">
            <a:avLst/>
          </a:prstGeom>
          <a:solidFill>
            <a:schemeClr val="bg1"/>
          </a:solidFill>
          <a:ln>
            <a:solidFill>
              <a:schemeClr val="bg2"/>
            </a:solidFill>
          </a:ln>
        </p:spPr>
        <p:txBody>
          <a:bodyPr wrap="square">
            <a:spAutoFit/>
          </a:bodyPr>
          <a:lstStyle/>
          <a:p>
            <a:pPr algn="l">
              <a:lnSpc>
                <a:spcPct val="150000"/>
              </a:lnSpc>
            </a:pPr>
            <a:r>
              <a:rPr lang="el-GR" b="1" i="0" dirty="0">
                <a:solidFill>
                  <a:srgbClr val="0070C0"/>
                </a:solidFill>
                <a:effectLst/>
                <a:latin typeface="Arial" panose="020B0604020202020204" pitchFamily="34" charset="0"/>
              </a:rPr>
              <a:t>Η Τεχνική του Εγκιβωτισμού</a:t>
            </a:r>
          </a:p>
          <a:p>
            <a:pPr algn="l">
              <a:lnSpc>
                <a:spcPct val="150000"/>
              </a:lnSpc>
            </a:pPr>
            <a:endParaRPr lang="el-GR" b="0" i="0" dirty="0">
              <a:solidFill>
                <a:srgbClr val="0070C0"/>
              </a:solidFill>
              <a:effectLst/>
              <a:latin typeface="Arial" panose="020B0604020202020204" pitchFamily="34" charset="0"/>
            </a:endParaRPr>
          </a:p>
          <a:p>
            <a:pPr marL="285750" indent="-285750" algn="l">
              <a:lnSpc>
                <a:spcPct val="150000"/>
              </a:lnSpc>
              <a:buFont typeface="Arial" panose="020B0604020202020204" pitchFamily="34" charset="0"/>
              <a:buChar char="•"/>
            </a:pPr>
            <a:r>
              <a:rPr lang="el-GR" b="0" i="0" dirty="0">
                <a:solidFill>
                  <a:srgbClr val="0070C0"/>
                </a:solidFill>
                <a:effectLst/>
                <a:latin typeface="Arial" panose="020B0604020202020204" pitchFamily="34" charset="0"/>
              </a:rPr>
              <a:t>Στο κείμενο χρησιμοποιείται η τεχνική του </a:t>
            </a:r>
            <a:r>
              <a:rPr lang="el-GR" b="0" i="0" u="sng" dirty="0">
                <a:solidFill>
                  <a:srgbClr val="0070C0"/>
                </a:solidFill>
                <a:effectLst/>
                <a:latin typeface="Arial" panose="020B0604020202020204" pitchFamily="34" charset="0"/>
              </a:rPr>
              <a:t>εγκιβωτισμού, </a:t>
            </a:r>
            <a:r>
              <a:rPr lang="el-GR" b="0" i="0" dirty="0">
                <a:solidFill>
                  <a:srgbClr val="0070C0"/>
                </a:solidFill>
                <a:effectLst/>
                <a:latin typeface="Arial" panose="020B0604020202020204" pitchFamily="34" charset="0"/>
              </a:rPr>
              <a:t>ο συγγραφέας δηλαδή παρεμβάλει μέσα στην ιστορία του μια άλλη ιστορία. </a:t>
            </a:r>
          </a:p>
          <a:p>
            <a:pPr marL="285750" indent="-285750" algn="l">
              <a:lnSpc>
                <a:spcPct val="150000"/>
              </a:lnSpc>
              <a:buFont typeface="Arial" panose="020B0604020202020204" pitchFamily="34" charset="0"/>
              <a:buChar char="•"/>
            </a:pPr>
            <a:endParaRPr lang="el-GR" b="0" i="0" dirty="0">
              <a:solidFill>
                <a:srgbClr val="0070C0"/>
              </a:solidFill>
              <a:effectLst/>
              <a:latin typeface="Arial" panose="020B0604020202020204" pitchFamily="34" charset="0"/>
            </a:endParaRPr>
          </a:p>
          <a:p>
            <a:pPr marL="285750" indent="-285750" algn="l">
              <a:lnSpc>
                <a:spcPct val="150000"/>
              </a:lnSpc>
              <a:buFont typeface="Arial" panose="020B0604020202020204" pitchFamily="34" charset="0"/>
              <a:buChar char="•"/>
            </a:pPr>
            <a:r>
              <a:rPr lang="el-GR" b="0" i="0" dirty="0">
                <a:solidFill>
                  <a:srgbClr val="0070C0"/>
                </a:solidFill>
                <a:effectLst/>
                <a:latin typeface="Arial" panose="020B0604020202020204" pitchFamily="34" charset="0"/>
              </a:rPr>
              <a:t>Συγκεκριμένα, στο απόσπασμά μας, ενώ παρακολουθούμε την προσπάθεια της </a:t>
            </a:r>
            <a:r>
              <a:rPr lang="el-GR" b="0" i="0" dirty="0" err="1">
                <a:solidFill>
                  <a:srgbClr val="0070C0"/>
                </a:solidFill>
                <a:effectLst/>
                <a:latin typeface="Arial" panose="020B0604020202020204" pitchFamily="34" charset="0"/>
              </a:rPr>
              <a:t>Κενγκά</a:t>
            </a:r>
            <a:r>
              <a:rPr lang="el-GR" b="0" i="0" dirty="0">
                <a:solidFill>
                  <a:srgbClr val="0070C0"/>
                </a:solidFill>
                <a:effectLst/>
                <a:latin typeface="Arial" panose="020B0604020202020204" pitchFamily="34" charset="0"/>
              </a:rPr>
              <a:t> να ξεφύγει, </a:t>
            </a:r>
            <a:r>
              <a:rPr lang="el-GR" b="0" i="0" dirty="0">
                <a:solidFill>
                  <a:srgbClr val="FC0CB7"/>
                </a:solidFill>
                <a:effectLst/>
                <a:latin typeface="Arial" panose="020B0604020202020204" pitchFamily="34" charset="0"/>
              </a:rPr>
              <a:t>εγκιβωτίζεται η ιστορία του Ίκαρου</a:t>
            </a:r>
            <a:r>
              <a:rPr lang="el-GR" b="0" i="0" dirty="0">
                <a:solidFill>
                  <a:srgbClr val="0070C0"/>
                </a:solidFill>
                <a:effectLst/>
                <a:latin typeface="Arial" panose="020B0604020202020204" pitchFamily="34" charset="0"/>
              </a:rPr>
              <a:t>, που υποτίθεται ότι της τη διηγήθηκε μια γριά συντρόφισσά της. Η ιστορία αυτή δίνει στην </a:t>
            </a:r>
            <a:r>
              <a:rPr lang="el-GR" b="0" i="0" dirty="0" err="1">
                <a:solidFill>
                  <a:srgbClr val="0070C0"/>
                </a:solidFill>
                <a:effectLst/>
                <a:latin typeface="Arial" panose="020B0604020202020204" pitchFamily="34" charset="0"/>
              </a:rPr>
              <a:t>Κενγκά</a:t>
            </a:r>
            <a:r>
              <a:rPr lang="el-GR" b="0" i="0" dirty="0">
                <a:solidFill>
                  <a:srgbClr val="0070C0"/>
                </a:solidFill>
                <a:effectLst/>
                <a:latin typeface="Arial" panose="020B0604020202020204" pitchFamily="34" charset="0"/>
              </a:rPr>
              <a:t> ελπίδες για επιβίωση. Στην περίπτωση του Ίκαρου ο ήλιος έλιωσε το κερί από τα φτερά του με αποτέλεσμα να πέσει και να σκοτωθεί. </a:t>
            </a:r>
          </a:p>
          <a:p>
            <a:pPr marL="285750" indent="-285750" algn="l">
              <a:lnSpc>
                <a:spcPct val="150000"/>
              </a:lnSpc>
              <a:buFont typeface="Arial" panose="020B0604020202020204" pitchFamily="34" charset="0"/>
              <a:buChar char="•"/>
            </a:pPr>
            <a:endParaRPr lang="el-GR" b="0" i="0" dirty="0">
              <a:solidFill>
                <a:srgbClr val="0070C0"/>
              </a:solidFill>
              <a:effectLst/>
              <a:latin typeface="Arial" panose="020B0604020202020204" pitchFamily="34" charset="0"/>
            </a:endParaRPr>
          </a:p>
          <a:p>
            <a:pPr marL="285750" indent="-285750" algn="l">
              <a:lnSpc>
                <a:spcPct val="150000"/>
              </a:lnSpc>
              <a:buFont typeface="Arial" panose="020B0604020202020204" pitchFamily="34" charset="0"/>
              <a:buChar char="•"/>
            </a:pPr>
            <a:r>
              <a:rPr lang="el-GR" b="0" i="0" dirty="0">
                <a:solidFill>
                  <a:srgbClr val="0070C0"/>
                </a:solidFill>
                <a:effectLst/>
                <a:latin typeface="Arial" panose="020B0604020202020204" pitchFamily="34" charset="0"/>
              </a:rPr>
              <a:t>Η </a:t>
            </a:r>
            <a:r>
              <a:rPr lang="el-GR" b="0" i="0" dirty="0" err="1">
                <a:solidFill>
                  <a:srgbClr val="0070C0"/>
                </a:solidFill>
                <a:effectLst/>
                <a:latin typeface="Arial" panose="020B0604020202020204" pitchFamily="34" charset="0"/>
              </a:rPr>
              <a:t>Κενγκά</a:t>
            </a:r>
            <a:r>
              <a:rPr lang="el-GR" b="0" i="0" dirty="0">
                <a:solidFill>
                  <a:srgbClr val="0070C0"/>
                </a:solidFill>
                <a:effectLst/>
                <a:latin typeface="Arial" panose="020B0604020202020204" pitchFamily="34" charset="0"/>
              </a:rPr>
              <a:t> τώρα πιστεύει ότι στη δική της περίπτωση ο ήλιος θα λειτουργούσε ευεργετικά, καθώς θα μπορούσε  να λιώσει την ουσία που είχε κολλήσει στα φτερά της και να σωθεί.</a:t>
            </a:r>
          </a:p>
          <a:p>
            <a:pPr marL="285750" indent="-285750" algn="l">
              <a:lnSpc>
                <a:spcPct val="150000"/>
              </a:lnSpc>
              <a:buFont typeface="Arial" panose="020B0604020202020204" pitchFamily="34" charset="0"/>
              <a:buChar char="•"/>
            </a:pPr>
            <a:endParaRPr lang="el-GR" dirty="0">
              <a:solidFill>
                <a:srgbClr val="0070C0"/>
              </a:solidFill>
              <a:latin typeface="Arial" panose="020B0604020202020204" pitchFamily="34" charset="0"/>
            </a:endParaRPr>
          </a:p>
          <a:p>
            <a:pPr marL="285750" indent="-285750" algn="l">
              <a:lnSpc>
                <a:spcPct val="150000"/>
              </a:lnSpc>
              <a:buFont typeface="Arial" panose="020B0604020202020204" pitchFamily="34" charset="0"/>
              <a:buChar char="•"/>
            </a:pPr>
            <a:endParaRPr lang="el-GR" b="0" i="0" dirty="0">
              <a:solidFill>
                <a:srgbClr val="0070C0"/>
              </a:solidFill>
              <a:effectLst/>
              <a:latin typeface="Arial" panose="020B0604020202020204" pitchFamily="34" charset="0"/>
            </a:endParaRPr>
          </a:p>
        </p:txBody>
      </p:sp>
    </p:spTree>
    <p:extLst>
      <p:ext uri="{BB962C8B-B14F-4D97-AF65-F5344CB8AC3E}">
        <p14:creationId xmlns:p14="http://schemas.microsoft.com/office/powerpoint/2010/main" val="1460497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CD1C3A-9259-48C5-A06A-30C20895F19F}"/>
              </a:ext>
            </a:extLst>
          </p:cNvPr>
          <p:cNvSpPr txBox="1"/>
          <p:nvPr/>
        </p:nvSpPr>
        <p:spPr>
          <a:xfrm>
            <a:off x="423169" y="604317"/>
            <a:ext cx="11345662" cy="5909310"/>
          </a:xfrm>
          <a:prstGeom prst="rect">
            <a:avLst/>
          </a:prstGeom>
          <a:solidFill>
            <a:schemeClr val="bg1"/>
          </a:solidFill>
          <a:ln>
            <a:solidFill>
              <a:schemeClr val="bg2"/>
            </a:solidFill>
          </a:ln>
        </p:spPr>
        <p:txBody>
          <a:bodyPr wrap="square">
            <a:spAutoFit/>
          </a:bodyPr>
          <a:lstStyle/>
          <a:p>
            <a:pPr algn="ctr"/>
            <a:r>
              <a:rPr lang="el-GR" b="1" i="0" dirty="0">
                <a:solidFill>
                  <a:srgbClr val="0000FF"/>
                </a:solidFill>
                <a:effectLst/>
                <a:latin typeface="verdana" panose="020B0604030504040204" pitchFamily="34" charset="0"/>
              </a:rPr>
              <a:t> </a:t>
            </a:r>
            <a:r>
              <a:rPr lang="el-GR" b="1" i="0" dirty="0">
                <a:solidFill>
                  <a:srgbClr val="FF00FF"/>
                </a:solidFill>
                <a:effectLst/>
                <a:latin typeface="verdana" panose="020B0604030504040204" pitchFamily="34" charset="0"/>
              </a:rPr>
              <a:t>Αφηγηματικές τεχνικές-Αφηγηματικοί τρόποι</a:t>
            </a:r>
            <a:endParaRPr lang="el-GR" b="0" i="0" dirty="0">
              <a:solidFill>
                <a:srgbClr val="222222"/>
              </a:solidFill>
              <a:effectLst/>
              <a:latin typeface="Georgia" panose="02040502050405020303" pitchFamily="18" charset="0"/>
            </a:endParaRPr>
          </a:p>
          <a:p>
            <a:pPr marL="285750" indent="-285750" algn="just">
              <a:buFont typeface="Wingdings" panose="05000000000000000000" pitchFamily="2" charset="2"/>
              <a:buChar char="Ø"/>
            </a:pPr>
            <a:r>
              <a:rPr lang="el-GR" b="1" i="0" dirty="0">
                <a:solidFill>
                  <a:srgbClr val="0000FF"/>
                </a:solidFill>
                <a:effectLst/>
                <a:latin typeface="verdana" panose="020B0604030504040204" pitchFamily="34" charset="0"/>
              </a:rPr>
              <a:t>Αφηγητής</a:t>
            </a:r>
            <a:endParaRPr lang="el-GR" dirty="0">
              <a:solidFill>
                <a:srgbClr val="0000FF"/>
              </a:solidFill>
              <a:latin typeface="verdana" panose="020B0604030504040204" pitchFamily="34" charset="0"/>
            </a:endParaRPr>
          </a:p>
          <a:p>
            <a:pPr algn="just"/>
            <a:r>
              <a:rPr lang="el-GR" b="0" i="0" dirty="0">
                <a:solidFill>
                  <a:srgbClr val="0000FF"/>
                </a:solidFill>
                <a:effectLst/>
                <a:latin typeface="verdana" panose="020B0604030504040204" pitchFamily="34" charset="0"/>
              </a:rPr>
              <a:t> Ακούγεται κυρίως η </a:t>
            </a:r>
            <a:r>
              <a:rPr lang="el-GR" b="1" i="0" dirty="0">
                <a:solidFill>
                  <a:srgbClr val="0000FF"/>
                </a:solidFill>
                <a:effectLst/>
                <a:latin typeface="verdana" panose="020B0604030504040204" pitchFamily="34" charset="0"/>
              </a:rPr>
              <a:t>φωνή του αφηγητή </a:t>
            </a:r>
            <a:r>
              <a:rPr lang="el-GR" b="0" i="0" dirty="0">
                <a:solidFill>
                  <a:srgbClr val="0000FF"/>
                </a:solidFill>
                <a:effectLst/>
                <a:latin typeface="verdana" panose="020B0604030504040204" pitchFamily="34" charset="0"/>
              </a:rPr>
              <a:t>και της </a:t>
            </a:r>
            <a:r>
              <a:rPr lang="el-GR" b="1" i="0" dirty="0" err="1">
                <a:solidFill>
                  <a:srgbClr val="0000FF"/>
                </a:solidFill>
                <a:effectLst/>
                <a:latin typeface="verdana" panose="020B0604030504040204" pitchFamily="34" charset="0"/>
              </a:rPr>
              <a:t>Κενγκά</a:t>
            </a:r>
            <a:r>
              <a:rPr lang="el-GR" b="1" i="0" dirty="0">
                <a:solidFill>
                  <a:srgbClr val="0000FF"/>
                </a:solidFill>
                <a:effectLst/>
                <a:latin typeface="verdana" panose="020B0604030504040204" pitchFamily="34" charset="0"/>
              </a:rPr>
              <a:t>,</a:t>
            </a:r>
            <a:r>
              <a:rPr lang="el-GR" b="0" i="0" dirty="0">
                <a:solidFill>
                  <a:srgbClr val="0000FF"/>
                </a:solidFill>
                <a:effectLst/>
                <a:latin typeface="verdana" panose="020B0604030504040204" pitchFamily="34" charset="0"/>
              </a:rPr>
              <a:t> </a:t>
            </a:r>
          </a:p>
          <a:p>
            <a:pPr algn="just"/>
            <a:r>
              <a:rPr lang="el-GR" dirty="0">
                <a:solidFill>
                  <a:srgbClr val="0000FF"/>
                </a:solidFill>
                <a:latin typeface="verdana" panose="020B0604030504040204" pitchFamily="34" charset="0"/>
              </a:rPr>
              <a:t>                         [</a:t>
            </a:r>
            <a:r>
              <a:rPr lang="el-GR" b="0" i="0" dirty="0">
                <a:solidFill>
                  <a:srgbClr val="0000FF"/>
                </a:solidFill>
                <a:effectLst/>
                <a:latin typeface="verdana" panose="020B0604030504040204" pitchFamily="34" charset="0"/>
              </a:rPr>
              <a:t>μέσα από τις σκέψεις της ακούγονται η γριά συντρόφισσα και οι ακτοφύλακες]</a:t>
            </a:r>
          </a:p>
          <a:p>
            <a:pPr algn="just"/>
            <a:endParaRPr lang="el-GR" dirty="0">
              <a:solidFill>
                <a:srgbClr val="0000FF"/>
              </a:solidFill>
              <a:latin typeface="verdana" panose="020B0604030504040204" pitchFamily="34" charset="0"/>
            </a:endParaRPr>
          </a:p>
          <a:p>
            <a:pPr marL="285750" indent="-285750" algn="just">
              <a:buFont typeface="Wingdings" panose="05000000000000000000" pitchFamily="2" charset="2"/>
              <a:buChar char="Ø"/>
            </a:pPr>
            <a:r>
              <a:rPr lang="el-GR" b="1" i="0" dirty="0">
                <a:solidFill>
                  <a:srgbClr val="0000FF"/>
                </a:solidFill>
                <a:effectLst/>
                <a:latin typeface="verdana" panose="020B0604030504040204" pitchFamily="34" charset="0"/>
              </a:rPr>
              <a:t>Η  αφήγηση</a:t>
            </a:r>
            <a:r>
              <a:rPr lang="el-GR" b="0" i="0" u="sng" dirty="0">
                <a:solidFill>
                  <a:srgbClr val="0000FF"/>
                </a:solidFill>
                <a:effectLst/>
                <a:latin typeface="verdana" panose="020B0604030504040204" pitchFamily="34" charset="0"/>
              </a:rPr>
              <a:t> γίνεται σε </a:t>
            </a:r>
            <a:r>
              <a:rPr lang="el-GR" b="1" i="0" u="sng" dirty="0">
                <a:solidFill>
                  <a:srgbClr val="0000FF"/>
                </a:solidFill>
                <a:effectLst/>
                <a:latin typeface="verdana" panose="020B0604030504040204" pitchFamily="34" charset="0"/>
              </a:rPr>
              <a:t>γ’ πρόσωπο</a:t>
            </a:r>
            <a:r>
              <a:rPr lang="el-GR" b="0" i="0" dirty="0">
                <a:solidFill>
                  <a:srgbClr val="0000FF"/>
                </a:solidFill>
                <a:effectLst/>
                <a:latin typeface="verdana" panose="020B0604030504040204" pitchFamily="34" charset="0"/>
              </a:rPr>
              <a:t>. </a:t>
            </a:r>
          </a:p>
          <a:p>
            <a:pPr algn="just"/>
            <a:r>
              <a:rPr lang="el-GR" b="0" i="0" dirty="0">
                <a:solidFill>
                  <a:srgbClr val="0000FF"/>
                </a:solidFill>
                <a:effectLst/>
                <a:latin typeface="verdana" panose="020B0604030504040204" pitchFamily="34" charset="0"/>
              </a:rPr>
              <a:t>Ο αφηγητής  δεν συμμετέχει στην ιστορία, είναι δηλαδή </a:t>
            </a:r>
            <a:r>
              <a:rPr lang="el-GR" b="0" i="0" dirty="0" err="1">
                <a:solidFill>
                  <a:srgbClr val="0000FF"/>
                </a:solidFill>
                <a:effectLst/>
                <a:latin typeface="verdana" panose="020B0604030504040204" pitchFamily="34" charset="0"/>
              </a:rPr>
              <a:t>ετεροδιηγητικός</a:t>
            </a:r>
            <a:r>
              <a:rPr lang="el-GR" b="0" i="0" dirty="0">
                <a:solidFill>
                  <a:srgbClr val="0000FF"/>
                </a:solidFill>
                <a:effectLst/>
                <a:latin typeface="verdana" panose="020B0604030504040204" pitchFamily="34" charset="0"/>
              </a:rPr>
              <a:t>. </a:t>
            </a:r>
          </a:p>
          <a:p>
            <a:pPr algn="just"/>
            <a:r>
              <a:rPr lang="el-GR" b="0" i="0" dirty="0">
                <a:solidFill>
                  <a:srgbClr val="0000FF"/>
                </a:solidFill>
                <a:effectLst/>
                <a:latin typeface="verdana" panose="020B0604030504040204" pitchFamily="34" charset="0"/>
              </a:rPr>
              <a:t>Παρουσιάζεται ως </a:t>
            </a:r>
            <a:r>
              <a:rPr lang="el-GR" b="1" i="0" u="sng" dirty="0">
                <a:solidFill>
                  <a:srgbClr val="0000FF"/>
                </a:solidFill>
                <a:effectLst/>
                <a:latin typeface="verdana" panose="020B0604030504040204" pitchFamily="34" charset="0"/>
              </a:rPr>
              <a:t>παντογνώστης</a:t>
            </a:r>
            <a:r>
              <a:rPr lang="el-GR" b="1" i="0" dirty="0">
                <a:solidFill>
                  <a:srgbClr val="0000FF"/>
                </a:solidFill>
                <a:effectLst/>
                <a:latin typeface="verdana" panose="020B0604030504040204" pitchFamily="34" charset="0"/>
              </a:rPr>
              <a:t>,</a:t>
            </a:r>
            <a:r>
              <a:rPr lang="el-GR" b="0" i="0" dirty="0">
                <a:solidFill>
                  <a:srgbClr val="0000FF"/>
                </a:solidFill>
                <a:effectLst/>
                <a:latin typeface="verdana" panose="020B0604030504040204" pitchFamily="34" charset="0"/>
              </a:rPr>
              <a:t> γνωρίζει όλα όσα συμβαίνουν, ακόμα και τις κρυφές σκέψεις και τα συναισθήματα της </a:t>
            </a:r>
            <a:r>
              <a:rPr lang="el-GR" b="0" i="0" dirty="0" err="1">
                <a:solidFill>
                  <a:srgbClr val="0000FF"/>
                </a:solidFill>
                <a:effectLst/>
                <a:latin typeface="verdana" panose="020B0604030504040204" pitchFamily="34" charset="0"/>
              </a:rPr>
              <a:t>ηρωίδας</a:t>
            </a:r>
            <a:r>
              <a:rPr lang="el-GR" b="0" i="0" dirty="0">
                <a:solidFill>
                  <a:srgbClr val="0000FF"/>
                </a:solidFill>
                <a:effectLst/>
                <a:latin typeface="verdana" panose="020B0604030504040204" pitchFamily="34" charset="0"/>
              </a:rPr>
              <a:t> του. </a:t>
            </a:r>
          </a:p>
          <a:p>
            <a:pPr algn="just"/>
            <a:r>
              <a:rPr lang="el-GR" b="0" i="0" dirty="0">
                <a:solidFill>
                  <a:srgbClr val="0000FF"/>
                </a:solidFill>
                <a:effectLst/>
                <a:latin typeface="verdana" panose="020B0604030504040204" pitchFamily="34" charset="0"/>
              </a:rPr>
              <a:t>Έχουμε όμως και (την </a:t>
            </a:r>
            <a:r>
              <a:rPr lang="el-GR" b="0" i="0" u="sng" dirty="0" err="1">
                <a:solidFill>
                  <a:srgbClr val="0000FF"/>
                </a:solidFill>
                <a:effectLst/>
                <a:latin typeface="verdana" panose="020B0604030504040204" pitchFamily="34" charset="0"/>
              </a:rPr>
              <a:t>πρωτοπρόσωπη</a:t>
            </a:r>
            <a:r>
              <a:rPr lang="el-GR" b="0" i="0" u="sng" dirty="0">
                <a:solidFill>
                  <a:srgbClr val="0000FF"/>
                </a:solidFill>
                <a:effectLst/>
                <a:latin typeface="verdana" panose="020B0604030504040204" pitchFamily="34" charset="0"/>
              </a:rPr>
              <a:t>) σε </a:t>
            </a:r>
            <a:r>
              <a:rPr lang="el-GR" b="1" i="0" u="sng" dirty="0" err="1">
                <a:solidFill>
                  <a:srgbClr val="0000FF"/>
                </a:solidFill>
                <a:effectLst/>
                <a:latin typeface="verdana" panose="020B0604030504040204" pitchFamily="34" charset="0"/>
              </a:rPr>
              <a:t>α΄πρόσωπο</a:t>
            </a:r>
            <a:r>
              <a:rPr lang="el-GR" b="1" i="0" u="sng" dirty="0">
                <a:solidFill>
                  <a:srgbClr val="0000FF"/>
                </a:solidFill>
                <a:effectLst/>
                <a:latin typeface="verdana" panose="020B0604030504040204" pitchFamily="34" charset="0"/>
              </a:rPr>
              <a:t> αφήγηση</a:t>
            </a:r>
            <a:r>
              <a:rPr lang="el-GR" b="1" i="0" dirty="0">
                <a:solidFill>
                  <a:srgbClr val="0000FF"/>
                </a:solidFill>
                <a:effectLst/>
                <a:latin typeface="verdana" panose="020B0604030504040204" pitchFamily="34" charset="0"/>
              </a:rPr>
              <a:t> </a:t>
            </a:r>
            <a:r>
              <a:rPr lang="el-GR" b="0" i="0" dirty="0">
                <a:solidFill>
                  <a:srgbClr val="0000FF"/>
                </a:solidFill>
                <a:effectLst/>
                <a:latin typeface="verdana" panose="020B0604030504040204" pitchFamily="34" charset="0"/>
              </a:rPr>
              <a:t>της </a:t>
            </a:r>
            <a:r>
              <a:rPr lang="el-GR" b="0" i="0" dirty="0" err="1">
                <a:solidFill>
                  <a:srgbClr val="0000FF"/>
                </a:solidFill>
                <a:effectLst/>
                <a:latin typeface="verdana" panose="020B0604030504040204" pitchFamily="34" charset="0"/>
              </a:rPr>
              <a:t>Κενγκά</a:t>
            </a:r>
            <a:r>
              <a:rPr lang="el-GR" b="0" i="0" dirty="0">
                <a:solidFill>
                  <a:srgbClr val="0000FF"/>
                </a:solidFill>
                <a:effectLst/>
                <a:latin typeface="verdana" panose="020B0604030504040204" pitchFamily="34" charset="0"/>
              </a:rPr>
              <a:t> και έτσι το κείμενο ζωντανεύει μέσα  από την </a:t>
            </a:r>
            <a:r>
              <a:rPr lang="el-GR" b="1" i="0" dirty="0">
                <a:solidFill>
                  <a:srgbClr val="0000FF"/>
                </a:solidFill>
                <a:effectLst/>
                <a:latin typeface="verdana" panose="020B0604030504040204" pitchFamily="34" charset="0"/>
              </a:rPr>
              <a:t>εναλλαγή των αφηγητών.</a:t>
            </a:r>
            <a:r>
              <a:rPr lang="el-GR" b="0" i="0" dirty="0">
                <a:solidFill>
                  <a:srgbClr val="0000FF"/>
                </a:solidFill>
                <a:effectLst/>
                <a:latin typeface="verdana" panose="020B0604030504040204" pitchFamily="34" charset="0"/>
              </a:rPr>
              <a:t> </a:t>
            </a:r>
          </a:p>
          <a:p>
            <a:pPr algn="just"/>
            <a:endParaRPr lang="el-GR" dirty="0">
              <a:solidFill>
                <a:srgbClr val="0000FF"/>
              </a:solidFill>
              <a:latin typeface="verdana" panose="020B0604030504040204" pitchFamily="34" charset="0"/>
            </a:endParaRPr>
          </a:p>
          <a:p>
            <a:pPr marL="285750" indent="-285750" algn="just">
              <a:buFont typeface="Wingdings" panose="05000000000000000000" pitchFamily="2" charset="2"/>
              <a:buChar char="Ø"/>
            </a:pPr>
            <a:r>
              <a:rPr lang="el-GR" b="0" i="0" dirty="0">
                <a:solidFill>
                  <a:srgbClr val="0000FF"/>
                </a:solidFill>
                <a:effectLst/>
                <a:latin typeface="verdana" panose="020B0604030504040204" pitchFamily="34" charset="0"/>
              </a:rPr>
              <a:t>Γενικότερα, η αφήγηση είναι χρονολογική, </a:t>
            </a:r>
            <a:r>
              <a:rPr lang="el-GR" b="1" i="0" u="sng" dirty="0">
                <a:solidFill>
                  <a:srgbClr val="0000FF"/>
                </a:solidFill>
                <a:effectLst/>
                <a:latin typeface="verdana" panose="020B0604030504040204" pitchFamily="34" charset="0"/>
              </a:rPr>
              <a:t>γραμμική,</a:t>
            </a:r>
            <a:r>
              <a:rPr lang="el-GR" b="0" i="0" dirty="0">
                <a:solidFill>
                  <a:srgbClr val="0000FF"/>
                </a:solidFill>
                <a:effectLst/>
                <a:latin typeface="verdana" panose="020B0604030504040204" pitchFamily="34" charset="0"/>
              </a:rPr>
              <a:t>  με εξαίρεση δύο </a:t>
            </a:r>
            <a:r>
              <a:rPr lang="el-GR" b="1" i="0" u="sng" dirty="0">
                <a:solidFill>
                  <a:srgbClr val="0000FF"/>
                </a:solidFill>
                <a:effectLst/>
                <a:latin typeface="verdana" panose="020B0604030504040204" pitchFamily="34" charset="0"/>
              </a:rPr>
              <a:t>αναδρομές</a:t>
            </a:r>
            <a:r>
              <a:rPr lang="el-GR" b="0" i="0" dirty="0">
                <a:solidFill>
                  <a:srgbClr val="0000FF"/>
                </a:solidFill>
                <a:effectLst/>
                <a:latin typeface="verdana" panose="020B0604030504040204" pitchFamily="34" charset="0"/>
              </a:rPr>
              <a:t> στο παρελθόν.</a:t>
            </a:r>
          </a:p>
          <a:p>
            <a:pPr algn="just"/>
            <a:endParaRPr lang="el-GR" dirty="0">
              <a:solidFill>
                <a:srgbClr val="0000FF"/>
              </a:solidFill>
              <a:latin typeface="verdana" panose="020B0604030504040204" pitchFamily="34" charset="0"/>
            </a:endParaRPr>
          </a:p>
          <a:p>
            <a:pPr algn="just"/>
            <a:r>
              <a:rPr lang="el-GR" b="0" i="0" dirty="0">
                <a:solidFill>
                  <a:srgbClr val="0000FF"/>
                </a:solidFill>
                <a:effectLst/>
                <a:latin typeface="verdana" panose="020B0604030504040204" pitchFamily="34" charset="0"/>
              </a:rPr>
              <a:t> Στην </a:t>
            </a:r>
            <a:r>
              <a:rPr lang="el-GR" b="0" i="0" u="sng" dirty="0">
                <a:solidFill>
                  <a:srgbClr val="0000FF"/>
                </a:solidFill>
                <a:effectLst/>
                <a:latin typeface="verdana" panose="020B0604030504040204" pitchFamily="34" charset="0"/>
              </a:rPr>
              <a:t>πρώτη</a:t>
            </a:r>
            <a:r>
              <a:rPr lang="el-GR" b="0" i="0" dirty="0">
                <a:solidFill>
                  <a:srgbClr val="0000FF"/>
                </a:solidFill>
                <a:effectLst/>
                <a:latin typeface="verdana" panose="020B0604030504040204" pitchFamily="34" charset="0"/>
              </a:rPr>
              <a:t> η </a:t>
            </a:r>
            <a:r>
              <a:rPr lang="el-GR" b="0" i="0" dirty="0" err="1">
                <a:solidFill>
                  <a:srgbClr val="0000FF"/>
                </a:solidFill>
                <a:effectLst/>
                <a:latin typeface="verdana" panose="020B0604030504040204" pitchFamily="34" charset="0"/>
              </a:rPr>
              <a:t>Κενγκά</a:t>
            </a:r>
            <a:r>
              <a:rPr lang="el-GR" b="0" i="0" dirty="0">
                <a:solidFill>
                  <a:srgbClr val="0000FF"/>
                </a:solidFill>
                <a:effectLst/>
                <a:latin typeface="verdana" panose="020B0604030504040204" pitchFamily="34" charset="0"/>
              </a:rPr>
              <a:t> θυμάται την αιτία του «κακού», τα πετρελαιοφόρα που ξέπλεναν τις δεξαμενές τους και προκάλεσαν την πετρελαιοκηλίδα, το «μαύρο κύμα». </a:t>
            </a:r>
          </a:p>
          <a:p>
            <a:pPr algn="just"/>
            <a:r>
              <a:rPr lang="el-GR" b="0" i="0" dirty="0">
                <a:solidFill>
                  <a:srgbClr val="0000FF"/>
                </a:solidFill>
                <a:effectLst/>
                <a:latin typeface="verdana" panose="020B0604030504040204" pitchFamily="34" charset="0"/>
              </a:rPr>
              <a:t>Στη </a:t>
            </a:r>
            <a:r>
              <a:rPr lang="el-GR" b="0" i="0" u="sng" dirty="0">
                <a:solidFill>
                  <a:srgbClr val="0000FF"/>
                </a:solidFill>
                <a:effectLst/>
                <a:latin typeface="verdana" panose="020B0604030504040204" pitchFamily="34" charset="0"/>
              </a:rPr>
              <a:t>δεύτερη</a:t>
            </a:r>
            <a:r>
              <a:rPr lang="el-GR" b="0" i="0" dirty="0">
                <a:solidFill>
                  <a:srgbClr val="0000FF"/>
                </a:solidFill>
                <a:effectLst/>
                <a:latin typeface="verdana" panose="020B0604030504040204" pitchFamily="34" charset="0"/>
              </a:rPr>
              <a:t> σκέφτεται την ιστορία του ‘</a:t>
            </a:r>
            <a:r>
              <a:rPr lang="el-GR" b="0" i="0" dirty="0" err="1">
                <a:solidFill>
                  <a:srgbClr val="0000FF"/>
                </a:solidFill>
                <a:effectLst/>
                <a:latin typeface="verdana" panose="020B0604030504040204" pitchFamily="34" charset="0"/>
              </a:rPr>
              <a:t>Ικαρου</a:t>
            </a:r>
            <a:r>
              <a:rPr lang="el-GR" b="0" i="0" dirty="0">
                <a:solidFill>
                  <a:srgbClr val="0000FF"/>
                </a:solidFill>
                <a:effectLst/>
                <a:latin typeface="verdana" panose="020B0604030504040204" pitchFamily="34" charset="0"/>
              </a:rPr>
              <a:t> που της είχε διηγηθεί μία γριά συντρόφισσά της.</a:t>
            </a:r>
          </a:p>
          <a:p>
            <a:pPr algn="just"/>
            <a:endParaRPr lang="el-GR" b="0" i="0" dirty="0">
              <a:solidFill>
                <a:srgbClr val="222222"/>
              </a:solidFill>
              <a:effectLst/>
              <a:latin typeface="Georgia" panose="02040502050405020303" pitchFamily="18" charset="0"/>
            </a:endParaRPr>
          </a:p>
          <a:p>
            <a:pPr marL="285750" indent="-285750" algn="just">
              <a:buFont typeface="Wingdings" panose="05000000000000000000" pitchFamily="2" charset="2"/>
              <a:buChar char="Ø"/>
            </a:pPr>
            <a:r>
              <a:rPr lang="el-GR" b="0" i="0" dirty="0">
                <a:solidFill>
                  <a:srgbClr val="0000FF"/>
                </a:solidFill>
                <a:effectLst/>
                <a:latin typeface="verdana" panose="020B0604030504040204" pitchFamily="34" charset="0"/>
              </a:rPr>
              <a:t>Στο κείμενο συναντάμε </a:t>
            </a:r>
            <a:r>
              <a:rPr lang="el-GR" b="1" i="0" dirty="0">
                <a:solidFill>
                  <a:srgbClr val="0000FF"/>
                </a:solidFill>
                <a:effectLst/>
                <a:latin typeface="verdana" panose="020B0604030504040204" pitchFamily="34" charset="0"/>
              </a:rPr>
              <a:t>περιγραφή </a:t>
            </a:r>
            <a:r>
              <a:rPr lang="el-GR" dirty="0">
                <a:solidFill>
                  <a:srgbClr val="0000FF"/>
                </a:solidFill>
                <a:latin typeface="verdana" panose="020B0604030504040204" pitchFamily="34" charset="0"/>
              </a:rPr>
              <a:t>&amp;</a:t>
            </a:r>
            <a:r>
              <a:rPr lang="el-GR" b="0" i="0" dirty="0">
                <a:solidFill>
                  <a:srgbClr val="0000FF"/>
                </a:solidFill>
                <a:effectLst/>
                <a:latin typeface="verdana" panose="020B0604030504040204" pitchFamily="34" charset="0"/>
              </a:rPr>
              <a:t> </a:t>
            </a:r>
            <a:r>
              <a:rPr lang="el-GR" b="1" i="0" dirty="0" err="1">
                <a:solidFill>
                  <a:srgbClr val="0000FF"/>
                </a:solidFill>
                <a:effectLst/>
                <a:latin typeface="verdana" panose="020B0604030504040204" pitchFamily="34" charset="0"/>
              </a:rPr>
              <a:t>μονολόγο</a:t>
            </a:r>
            <a:r>
              <a:rPr lang="el-GR" b="0" i="0" dirty="0">
                <a:solidFill>
                  <a:srgbClr val="0000FF"/>
                </a:solidFill>
                <a:effectLst/>
                <a:latin typeface="verdana" panose="020B0604030504040204" pitchFamily="34" charset="0"/>
              </a:rPr>
              <a:t> ως αφηγηματικούς τρόπους</a:t>
            </a:r>
            <a:r>
              <a:rPr lang="el-GR" dirty="0">
                <a:solidFill>
                  <a:srgbClr val="0000FF"/>
                </a:solidFill>
                <a:latin typeface="verdana" panose="020B0604030504040204" pitchFamily="34" charset="0"/>
              </a:rPr>
              <a:t> &amp;</a:t>
            </a:r>
            <a:r>
              <a:rPr lang="el-GR" b="0" i="0" dirty="0">
                <a:solidFill>
                  <a:srgbClr val="0000FF"/>
                </a:solidFill>
                <a:effectLst/>
                <a:latin typeface="verdana" panose="020B0604030504040204" pitchFamily="34" charset="0"/>
              </a:rPr>
              <a:t> </a:t>
            </a:r>
          </a:p>
          <a:p>
            <a:pPr algn="just"/>
            <a:r>
              <a:rPr lang="el-GR" dirty="0">
                <a:solidFill>
                  <a:srgbClr val="0000FF"/>
                </a:solidFill>
                <a:latin typeface="verdana" panose="020B0604030504040204" pitchFamily="34" charset="0"/>
              </a:rPr>
              <a:t>    </a:t>
            </a:r>
            <a:r>
              <a:rPr lang="el-GR" b="1" i="0" dirty="0">
                <a:solidFill>
                  <a:srgbClr val="0000FF"/>
                </a:solidFill>
                <a:effectLst/>
                <a:latin typeface="verdana" panose="020B0604030504040204" pitchFamily="34" charset="0"/>
              </a:rPr>
              <a:t>το σχόλιο</a:t>
            </a:r>
            <a:r>
              <a:rPr lang="el-GR" b="0" i="0" dirty="0">
                <a:solidFill>
                  <a:srgbClr val="0000FF"/>
                </a:solidFill>
                <a:effectLst/>
                <a:latin typeface="verdana" panose="020B0604030504040204" pitchFamily="34" charset="0"/>
              </a:rPr>
              <a:t> του αφηγητή.</a:t>
            </a:r>
            <a:endParaRPr lang="el-GR" b="0" i="0" dirty="0">
              <a:solidFill>
                <a:srgbClr val="222222"/>
              </a:solidFill>
              <a:effectLst/>
              <a:latin typeface="Georgia" panose="02040502050405020303" pitchFamily="18" charset="0"/>
            </a:endParaRPr>
          </a:p>
        </p:txBody>
      </p:sp>
    </p:spTree>
    <p:extLst>
      <p:ext uri="{BB962C8B-B14F-4D97-AF65-F5344CB8AC3E}">
        <p14:creationId xmlns:p14="http://schemas.microsoft.com/office/powerpoint/2010/main" val="1607868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04FD3D-6F5F-49AC-B7E6-E0AF020C64A5}"/>
              </a:ext>
            </a:extLst>
          </p:cNvPr>
          <p:cNvSpPr txBox="1"/>
          <p:nvPr/>
        </p:nvSpPr>
        <p:spPr>
          <a:xfrm>
            <a:off x="304059" y="654234"/>
            <a:ext cx="6094520" cy="5909310"/>
          </a:xfrm>
          <a:prstGeom prst="rect">
            <a:avLst/>
          </a:prstGeom>
          <a:solidFill>
            <a:schemeClr val="bg1"/>
          </a:solidFill>
          <a:ln>
            <a:solidFill>
              <a:schemeClr val="bg2"/>
            </a:solidFill>
          </a:ln>
        </p:spPr>
        <p:txBody>
          <a:bodyPr wrap="square">
            <a:spAutoFit/>
          </a:bodyPr>
          <a:lstStyle/>
          <a:p>
            <a:pPr algn="just"/>
            <a:endParaRPr lang="el-GR" b="1" i="0" dirty="0">
              <a:solidFill>
                <a:srgbClr val="0000FF"/>
              </a:solidFill>
              <a:effectLst/>
              <a:latin typeface="verdana" panose="020B0604030504040204" pitchFamily="34" charset="0"/>
            </a:endParaRPr>
          </a:p>
          <a:p>
            <a:pPr algn="just"/>
            <a:endParaRPr lang="el-GR" b="1" dirty="0">
              <a:solidFill>
                <a:srgbClr val="0000FF"/>
              </a:solidFill>
              <a:latin typeface="verdana" panose="020B0604030504040204" pitchFamily="34" charset="0"/>
            </a:endParaRPr>
          </a:p>
          <a:p>
            <a:pPr algn="just"/>
            <a:r>
              <a:rPr lang="el-GR" b="1" i="0" dirty="0">
                <a:solidFill>
                  <a:srgbClr val="0000FF"/>
                </a:solidFill>
                <a:effectLst/>
                <a:latin typeface="verdana" panose="020B0604030504040204" pitchFamily="34" charset="0"/>
              </a:rPr>
              <a:t>Χρόνος</a:t>
            </a:r>
            <a:r>
              <a:rPr lang="el-GR" b="0" i="0" dirty="0">
                <a:solidFill>
                  <a:srgbClr val="0000FF"/>
                </a:solidFill>
                <a:effectLst/>
                <a:latin typeface="verdana" panose="020B0604030504040204" pitchFamily="34" charset="0"/>
              </a:rPr>
              <a:t>: </a:t>
            </a:r>
          </a:p>
          <a:p>
            <a:pPr algn="just"/>
            <a:endParaRPr lang="el-GR" dirty="0">
              <a:solidFill>
                <a:srgbClr val="0000FF"/>
              </a:solidFill>
              <a:latin typeface="verdana" panose="020B0604030504040204" pitchFamily="34" charset="0"/>
            </a:endParaRPr>
          </a:p>
          <a:p>
            <a:pPr algn="just"/>
            <a:r>
              <a:rPr lang="el-GR" b="0" i="0" dirty="0">
                <a:solidFill>
                  <a:srgbClr val="0000FF"/>
                </a:solidFill>
                <a:effectLst/>
                <a:latin typeface="verdana" panose="020B0604030504040204" pitchFamily="34" charset="0"/>
              </a:rPr>
              <a:t>Είναι απροσδιόριστος</a:t>
            </a:r>
          </a:p>
          <a:p>
            <a:pPr algn="just"/>
            <a:endParaRPr lang="el-GR" dirty="0">
              <a:solidFill>
                <a:srgbClr val="0000FF"/>
              </a:solidFill>
              <a:latin typeface="verdana" panose="020B0604030504040204" pitchFamily="34" charset="0"/>
            </a:endParaRPr>
          </a:p>
          <a:p>
            <a:pPr algn="just"/>
            <a:endParaRPr lang="el-GR" b="0" i="0" dirty="0">
              <a:solidFill>
                <a:srgbClr val="0000FF"/>
              </a:solidFill>
              <a:effectLst/>
              <a:latin typeface="verdana" panose="020B0604030504040204" pitchFamily="34" charset="0"/>
            </a:endParaRPr>
          </a:p>
          <a:p>
            <a:pPr algn="just"/>
            <a:endParaRPr lang="el-GR" b="0" i="0" dirty="0">
              <a:solidFill>
                <a:srgbClr val="0000FF"/>
              </a:solidFill>
              <a:effectLst/>
              <a:latin typeface="verdana" panose="020B0604030504040204" pitchFamily="34" charset="0"/>
            </a:endParaRPr>
          </a:p>
          <a:p>
            <a:pPr algn="just"/>
            <a:endParaRPr lang="el-GR" b="0" i="0" dirty="0">
              <a:solidFill>
                <a:srgbClr val="0000FF"/>
              </a:solidFill>
              <a:effectLst/>
              <a:latin typeface="verdana" panose="020B0604030504040204" pitchFamily="34" charset="0"/>
            </a:endParaRPr>
          </a:p>
          <a:p>
            <a:pPr algn="just"/>
            <a:endParaRPr lang="el-GR" b="0" i="0" dirty="0">
              <a:solidFill>
                <a:srgbClr val="222222"/>
              </a:solidFill>
              <a:effectLst/>
              <a:latin typeface="Georgia" panose="02040502050405020303" pitchFamily="18" charset="0"/>
            </a:endParaRPr>
          </a:p>
          <a:p>
            <a:pPr algn="just"/>
            <a:r>
              <a:rPr lang="el-GR" b="1" i="0" dirty="0">
                <a:solidFill>
                  <a:srgbClr val="0000FF"/>
                </a:solidFill>
                <a:effectLst/>
                <a:latin typeface="verdana" panose="020B0604030504040204" pitchFamily="34" charset="0"/>
              </a:rPr>
              <a:t>Τόπος</a:t>
            </a:r>
            <a:r>
              <a:rPr lang="el-GR" b="0" i="0" dirty="0">
                <a:solidFill>
                  <a:srgbClr val="0000FF"/>
                </a:solidFill>
                <a:effectLst/>
                <a:latin typeface="verdana" panose="020B0604030504040204" pitchFamily="34" charset="0"/>
              </a:rPr>
              <a:t>: </a:t>
            </a:r>
          </a:p>
          <a:p>
            <a:pPr algn="just"/>
            <a:endParaRPr lang="el-GR" b="0" i="0" dirty="0">
              <a:solidFill>
                <a:srgbClr val="0000FF"/>
              </a:solidFill>
              <a:effectLst/>
              <a:latin typeface="verdana" panose="020B0604030504040204" pitchFamily="34" charset="0"/>
            </a:endParaRPr>
          </a:p>
          <a:p>
            <a:pPr algn="just"/>
            <a:r>
              <a:rPr lang="el-GR" b="0" i="0" dirty="0">
                <a:solidFill>
                  <a:srgbClr val="0000FF"/>
                </a:solidFill>
                <a:effectLst/>
                <a:latin typeface="verdana" panose="020B0604030504040204" pitchFamily="34" charset="0"/>
              </a:rPr>
              <a:t>Αρχικά είναι απροσδιόριστος(κάποια θάλασσα), </a:t>
            </a:r>
          </a:p>
          <a:p>
            <a:pPr algn="just"/>
            <a:r>
              <a:rPr lang="el-GR" b="0" i="0" dirty="0">
                <a:solidFill>
                  <a:srgbClr val="0000FF"/>
                </a:solidFill>
                <a:effectLst/>
                <a:latin typeface="verdana" panose="020B0604030504040204" pitchFamily="34" charset="0"/>
              </a:rPr>
              <a:t>στο τέλος όμως έχουμε γεωγραφικό προσδιορισμό, με αναφορές στον Έλβα ποταμό και </a:t>
            </a:r>
          </a:p>
          <a:p>
            <a:pPr algn="just"/>
            <a:r>
              <a:rPr lang="el-GR" b="0" i="0" dirty="0">
                <a:solidFill>
                  <a:srgbClr val="0000FF"/>
                </a:solidFill>
                <a:effectLst/>
                <a:latin typeface="verdana" panose="020B0604030504040204" pitchFamily="34" charset="0"/>
              </a:rPr>
              <a:t>στην εκκλησία του Αγίου Μιχαήλ στο Αμβούργο της Γερμανίας.</a:t>
            </a:r>
            <a:endParaRPr lang="el-GR" dirty="0">
              <a:solidFill>
                <a:srgbClr val="0000FF"/>
              </a:solidFill>
              <a:latin typeface="verdana" panose="020B0604030504040204" pitchFamily="34" charset="0"/>
            </a:endParaRPr>
          </a:p>
          <a:p>
            <a:pPr algn="just"/>
            <a:endParaRPr lang="el-GR" dirty="0">
              <a:solidFill>
                <a:srgbClr val="0000FF"/>
              </a:solidFill>
              <a:latin typeface="verdana" panose="020B0604030504040204" pitchFamily="34" charset="0"/>
            </a:endParaRPr>
          </a:p>
          <a:p>
            <a:pPr algn="just"/>
            <a:endParaRPr lang="el-GR" dirty="0">
              <a:solidFill>
                <a:srgbClr val="0000FF"/>
              </a:solidFill>
              <a:latin typeface="verdana" panose="020B0604030504040204" pitchFamily="34" charset="0"/>
            </a:endParaRPr>
          </a:p>
          <a:p>
            <a:pPr algn="just"/>
            <a:endParaRPr lang="el-GR" b="0" i="0" dirty="0">
              <a:solidFill>
                <a:srgbClr val="0000FF"/>
              </a:solidFill>
              <a:effectLst/>
              <a:latin typeface="verdana" panose="020B0604030504040204" pitchFamily="34" charset="0"/>
            </a:endParaRPr>
          </a:p>
          <a:p>
            <a:pPr algn="just"/>
            <a:endParaRPr lang="el-GR" b="0" i="0" dirty="0">
              <a:solidFill>
                <a:srgbClr val="222222"/>
              </a:solidFill>
              <a:effectLst/>
              <a:latin typeface="Georgia" panose="02040502050405020303" pitchFamily="18" charset="0"/>
            </a:endParaRPr>
          </a:p>
        </p:txBody>
      </p:sp>
      <p:pic>
        <p:nvPicPr>
          <p:cNvPr id="2050" name="Picture 2">
            <a:extLst>
              <a:ext uri="{FF2B5EF4-FFF2-40B4-BE49-F238E27FC236}">
                <a16:creationId xmlns:a16="http://schemas.microsoft.com/office/drawing/2014/main" id="{AC1B7707-5D75-478F-A670-6F937AEA82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0598" y="763480"/>
            <a:ext cx="5539666" cy="5800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598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9C723EE2-817A-4AAB-B09C-9D60E3EACC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41" y="357465"/>
            <a:ext cx="7239045" cy="614306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109D1495-BB59-41AE-8F79-E330961C75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2854" y="357465"/>
            <a:ext cx="4779146" cy="6143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9028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CFBF22-ADFF-4034-A3A9-DA3F4D4D3F2C}"/>
              </a:ext>
            </a:extLst>
          </p:cNvPr>
          <p:cNvSpPr txBox="1"/>
          <p:nvPr/>
        </p:nvSpPr>
        <p:spPr>
          <a:xfrm>
            <a:off x="1440401" y="439418"/>
            <a:ext cx="6824709" cy="6186309"/>
          </a:xfrm>
          <a:prstGeom prst="rect">
            <a:avLst/>
          </a:prstGeom>
          <a:solidFill>
            <a:schemeClr val="bg1"/>
          </a:solidFill>
          <a:ln>
            <a:solidFill>
              <a:schemeClr val="bg2"/>
            </a:solidFill>
          </a:ln>
        </p:spPr>
        <p:txBody>
          <a:bodyPr wrap="square">
            <a:spAutoFit/>
          </a:bodyPr>
          <a:lstStyle/>
          <a:p>
            <a:pPr algn="ctr"/>
            <a:endParaRPr lang="el-GR" b="1" dirty="0">
              <a:hlinkClick r:id="rId2"/>
            </a:endParaRPr>
          </a:p>
          <a:p>
            <a:pPr algn="ctr"/>
            <a:r>
              <a:rPr lang="el-GR" b="1" dirty="0">
                <a:hlinkClick r:id="rId2"/>
              </a:rPr>
              <a:t>ΔΡΑΣΤΗΡΙΟΤΗΤΑ</a:t>
            </a:r>
          </a:p>
          <a:p>
            <a:endParaRPr lang="el-GR" dirty="0">
              <a:hlinkClick r:id="rId2"/>
            </a:endParaRPr>
          </a:p>
          <a:p>
            <a:endParaRPr lang="el-GR" dirty="0">
              <a:hlinkClick r:id="rId2"/>
            </a:endParaRPr>
          </a:p>
          <a:p>
            <a:r>
              <a:rPr lang="el-GR" dirty="0">
                <a:hlinkClick r:id="rId2"/>
              </a:rPr>
              <a:t>http://ebooks.edu.gr/ebooks/v/html/8547/2228/Keimena-Neoellinikis-Logotechnias_A-Gymnasiou_html-empl/index12_02.html</a:t>
            </a:r>
            <a:endParaRPr lang="el-GR" dirty="0"/>
          </a:p>
          <a:p>
            <a:endParaRPr lang="el-GR" dirty="0"/>
          </a:p>
          <a:p>
            <a:endParaRPr lang="el-GR" dirty="0"/>
          </a:p>
          <a:p>
            <a:endParaRPr lang="el-GR" dirty="0"/>
          </a:p>
          <a:p>
            <a:r>
              <a:rPr lang="el-GR" b="0" i="0" dirty="0">
                <a:solidFill>
                  <a:srgbClr val="000000"/>
                </a:solidFill>
                <a:effectLst/>
                <a:latin typeface="HelveticaNeue-Light"/>
              </a:rPr>
              <a:t>Μύθος του Ίκαρου και του Δαίδαλου [πηγή: </a:t>
            </a:r>
            <a:r>
              <a:rPr lang="el-GR" b="0" i="0" dirty="0" err="1">
                <a:solidFill>
                  <a:srgbClr val="000000"/>
                </a:solidFill>
                <a:effectLst/>
                <a:latin typeface="HelveticaNeue-Light"/>
              </a:rPr>
              <a:t>Βικιπαίδεια</a:t>
            </a:r>
            <a:r>
              <a:rPr lang="el-GR" b="0" i="0" dirty="0">
                <a:solidFill>
                  <a:srgbClr val="000000"/>
                </a:solidFill>
                <a:effectLst/>
                <a:latin typeface="HelveticaNeue-Light"/>
              </a:rPr>
              <a:t>]</a:t>
            </a:r>
          </a:p>
          <a:p>
            <a:endParaRPr lang="el-GR" dirty="0">
              <a:solidFill>
                <a:srgbClr val="000000"/>
              </a:solidFill>
              <a:latin typeface="HelveticaNeue-Light"/>
            </a:endParaRPr>
          </a:p>
          <a:p>
            <a:endParaRPr lang="el-GR" b="0" i="0" dirty="0">
              <a:solidFill>
                <a:srgbClr val="000000"/>
              </a:solidFill>
              <a:effectLst/>
              <a:latin typeface="HelveticaNeue-Light"/>
            </a:endParaRPr>
          </a:p>
          <a:p>
            <a:endParaRPr lang="el-GR" dirty="0">
              <a:solidFill>
                <a:srgbClr val="000000"/>
              </a:solidFill>
              <a:latin typeface="HelveticaNeue-Light"/>
            </a:endParaRPr>
          </a:p>
          <a:p>
            <a:r>
              <a:rPr lang="el-GR" dirty="0">
                <a:solidFill>
                  <a:srgbClr val="000000"/>
                </a:solidFill>
                <a:latin typeface="HelveticaNeue-Light"/>
              </a:rPr>
              <a:t>ΕΡΩΤΗΣΗ 3 του Σχ. βιβλίου</a:t>
            </a:r>
          </a:p>
          <a:p>
            <a:endParaRPr lang="el-GR" dirty="0">
              <a:solidFill>
                <a:srgbClr val="000000"/>
              </a:solidFill>
              <a:latin typeface="HelveticaNeue-Light"/>
            </a:endParaRPr>
          </a:p>
          <a:p>
            <a:r>
              <a:rPr lang="el-GR" b="1" i="0" dirty="0">
                <a:solidFill>
                  <a:srgbClr val="000000"/>
                </a:solidFill>
                <a:effectLst/>
                <a:latin typeface="Arial" panose="020B0604020202020204" pitchFamily="34" charset="0"/>
              </a:rPr>
              <a:t>3.</a:t>
            </a:r>
            <a:r>
              <a:rPr lang="el-GR" b="0" i="0" dirty="0">
                <a:solidFill>
                  <a:srgbClr val="000000"/>
                </a:solidFill>
                <a:effectLst/>
                <a:latin typeface="Georgia" panose="02040502050405020303" pitchFamily="18" charset="0"/>
              </a:rPr>
              <a:t> Στο κείμενο αναφέρεται ο αρχαιοελληνικός </a:t>
            </a:r>
            <a:r>
              <a:rPr lang="el-GR" b="0" i="0" u="none" strike="noStrike" dirty="0">
                <a:solidFill>
                  <a:srgbClr val="0000D3"/>
                </a:solidFill>
                <a:effectLst/>
                <a:latin typeface="Georgia" panose="02040502050405020303" pitchFamily="18" charset="0"/>
                <a:hlinkClick r:id="rId3" tooltip="Μύθος του Ίκαρου και του Δαίδαλου [πηγή: Βικιπαίδεια]"/>
              </a:rPr>
              <a:t>μύθος του Ίκαρου</a:t>
            </a:r>
            <a:r>
              <a:rPr lang="el-GR" b="0" i="0" dirty="0">
                <a:solidFill>
                  <a:srgbClr val="000000"/>
                </a:solidFill>
                <a:effectLst/>
                <a:latin typeface="Georgia" panose="02040502050405020303" pitchFamily="18" charset="0"/>
              </a:rPr>
              <a:t>. Ποια η σημασία του την ώρα της εναγώνιας προσπάθειας της </a:t>
            </a:r>
            <a:r>
              <a:rPr lang="el-GR" b="0" i="0" dirty="0" err="1">
                <a:solidFill>
                  <a:srgbClr val="000000"/>
                </a:solidFill>
                <a:effectLst/>
                <a:latin typeface="Georgia" panose="02040502050405020303" pitchFamily="18" charset="0"/>
              </a:rPr>
              <a:t>Κενγκά</a:t>
            </a:r>
            <a:r>
              <a:rPr lang="el-GR" b="0" i="0" dirty="0">
                <a:solidFill>
                  <a:srgbClr val="000000"/>
                </a:solidFill>
                <a:effectLst/>
                <a:latin typeface="Georgia" panose="02040502050405020303" pitchFamily="18" charset="0"/>
              </a:rPr>
              <a:t> να αποφύγει το θάνατο;</a:t>
            </a:r>
            <a:endParaRPr lang="el-GR" dirty="0">
              <a:solidFill>
                <a:srgbClr val="000000"/>
              </a:solidFill>
              <a:latin typeface="HelveticaNeue-Light"/>
            </a:endParaRPr>
          </a:p>
          <a:p>
            <a:endParaRPr lang="el-GR" dirty="0">
              <a:solidFill>
                <a:srgbClr val="000000"/>
              </a:solidFill>
              <a:latin typeface="HelveticaNeue-Light"/>
            </a:endParaRPr>
          </a:p>
          <a:p>
            <a:endParaRPr lang="el-GR" dirty="0">
              <a:solidFill>
                <a:srgbClr val="000000"/>
              </a:solidFill>
              <a:latin typeface="HelveticaNeue-Light"/>
            </a:endParaRPr>
          </a:p>
          <a:p>
            <a:endParaRPr lang="el-GR" dirty="0">
              <a:solidFill>
                <a:srgbClr val="000000"/>
              </a:solidFill>
              <a:latin typeface="HelveticaNeue-Light"/>
            </a:endParaRPr>
          </a:p>
          <a:p>
            <a:endParaRPr lang="el-GR" dirty="0"/>
          </a:p>
        </p:txBody>
      </p:sp>
    </p:spTree>
    <p:extLst>
      <p:ext uri="{BB962C8B-B14F-4D97-AF65-F5344CB8AC3E}">
        <p14:creationId xmlns:p14="http://schemas.microsoft.com/office/powerpoint/2010/main" val="1580101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Πίνακας 5">
            <a:extLst>
              <a:ext uri="{FF2B5EF4-FFF2-40B4-BE49-F238E27FC236}">
                <a16:creationId xmlns:a16="http://schemas.microsoft.com/office/drawing/2014/main" id="{8196F2DD-A047-42DB-AE92-8918D094B722}"/>
              </a:ext>
            </a:extLst>
          </p:cNvPr>
          <p:cNvGraphicFramePr>
            <a:graphicFrameLocks noGrp="1"/>
          </p:cNvGraphicFramePr>
          <p:nvPr>
            <p:extLst>
              <p:ext uri="{D42A27DB-BD31-4B8C-83A1-F6EECF244321}">
                <p14:modId xmlns:p14="http://schemas.microsoft.com/office/powerpoint/2010/main" val="3117893925"/>
              </p:ext>
            </p:extLst>
          </p:nvPr>
        </p:nvGraphicFramePr>
        <p:xfrm>
          <a:off x="1286891" y="974463"/>
          <a:ext cx="9791700" cy="4206240"/>
        </p:xfrm>
        <a:graphic>
          <a:graphicData uri="http://schemas.openxmlformats.org/drawingml/2006/table">
            <a:tbl>
              <a:tblPr/>
              <a:tblGrid>
                <a:gridCol w="9791700">
                  <a:extLst>
                    <a:ext uri="{9D8B030D-6E8A-4147-A177-3AD203B41FA5}">
                      <a16:colId xmlns:a16="http://schemas.microsoft.com/office/drawing/2014/main" val="1509672698"/>
                    </a:ext>
                  </a:extLst>
                </a:gridCol>
              </a:tblGrid>
              <a:tr h="0">
                <a:tc>
                  <a:txBody>
                    <a:bodyPr/>
                    <a:lstStyle/>
                    <a:p>
                      <a:pPr algn="ctr" fontAlgn="t"/>
                      <a:endParaRPr lang="el-GR" b="1" i="0" u="sng" dirty="0">
                        <a:solidFill>
                          <a:srgbClr val="0070C0"/>
                        </a:solidFill>
                        <a:effectLst/>
                      </a:endParaRPr>
                    </a:p>
                    <a:p>
                      <a:pPr algn="ctr" fontAlgn="t"/>
                      <a:r>
                        <a:rPr lang="el-GR" b="1" i="0" u="sng" dirty="0">
                          <a:solidFill>
                            <a:srgbClr val="0070C0"/>
                          </a:solidFill>
                          <a:effectLst/>
                        </a:rPr>
                        <a:t>ΔΡΑΣΤΗΡΙΟΤΗΤΑ</a:t>
                      </a:r>
                    </a:p>
                    <a:p>
                      <a:pPr algn="ctr" fontAlgn="t"/>
                      <a:br>
                        <a:rPr lang="el-GR" b="1" i="0" dirty="0">
                          <a:solidFill>
                            <a:srgbClr val="000000"/>
                          </a:solidFill>
                          <a:effectLst/>
                        </a:rPr>
                      </a:br>
                      <a:r>
                        <a:rPr lang="el-GR" b="1" i="0" dirty="0">
                          <a:solidFill>
                            <a:srgbClr val="00B0F0"/>
                          </a:solidFill>
                          <a:effectLst/>
                        </a:rPr>
                        <a:t>Διαθεματική εργασία</a:t>
                      </a:r>
                    </a:p>
                    <a:p>
                      <a:pPr algn="just" fontAlgn="t"/>
                      <a:endParaRPr lang="el-GR" b="1" i="0" dirty="0">
                        <a:solidFill>
                          <a:srgbClr val="000000"/>
                        </a:solidFill>
                        <a:effectLst/>
                      </a:endParaRPr>
                    </a:p>
                    <a:p>
                      <a:pPr algn="just" fontAlgn="t"/>
                      <a:endParaRPr lang="el-GR" b="0" i="0" dirty="0">
                        <a:solidFill>
                          <a:srgbClr val="000000"/>
                        </a:solidFill>
                        <a:effectLst/>
                      </a:endParaRPr>
                    </a:p>
                    <a:p>
                      <a:pPr algn="just" fontAlgn="t"/>
                      <a:br>
                        <a:rPr lang="el-GR" dirty="0">
                          <a:solidFill>
                            <a:srgbClr val="000000"/>
                          </a:solidFill>
                          <a:effectLst/>
                        </a:rPr>
                      </a:br>
                      <a:r>
                        <a:rPr lang="el-GR" b="0" i="0" dirty="0" err="1">
                          <a:solidFill>
                            <a:srgbClr val="000000"/>
                          </a:solidFill>
                          <a:effectLst/>
                        </a:rPr>
                        <a:t>Oργανώστε</a:t>
                      </a:r>
                      <a:r>
                        <a:rPr lang="el-GR" b="0" i="0" dirty="0">
                          <a:solidFill>
                            <a:srgbClr val="000000"/>
                          </a:solidFill>
                          <a:effectLst/>
                        </a:rPr>
                        <a:t> μια έκθεση στην τάξη σας με υλικό (φωτογραφίες, </a:t>
                      </a:r>
                      <a:r>
                        <a:rPr lang="el-GR" b="0" i="0" dirty="0" err="1">
                          <a:solidFill>
                            <a:srgbClr val="000000"/>
                          </a:solidFill>
                          <a:effectLst/>
                        </a:rPr>
                        <a:t>κολάζ</a:t>
                      </a:r>
                      <a:r>
                        <a:rPr lang="el-GR" b="0" i="0" dirty="0">
                          <a:solidFill>
                            <a:srgbClr val="000000"/>
                          </a:solidFill>
                          <a:effectLst/>
                        </a:rPr>
                        <a:t>, απορρίμματα, τίτλους εφημερίδων, άρθρα κ.ά.) σχετικό με τη ρύπανση των θαλασσών και γενικά την καταστροφή του φυσικού περιβάλλοντος.</a:t>
                      </a:r>
                    </a:p>
                    <a:p>
                      <a:pPr algn="just" fontAlgn="t"/>
                      <a:endParaRPr lang="el-GR" b="0" i="0" dirty="0">
                        <a:solidFill>
                          <a:srgbClr val="000000"/>
                        </a:solidFill>
                        <a:effectLst/>
                      </a:endParaRPr>
                    </a:p>
                    <a:p>
                      <a:pPr algn="r" fontAlgn="t"/>
                      <a:r>
                        <a:rPr lang="el-GR" sz="1800" b="0" i="1" kern="1200" dirty="0">
                          <a:solidFill>
                            <a:schemeClr val="tx1"/>
                          </a:solidFill>
                          <a:effectLst/>
                          <a:latin typeface="+mn-lt"/>
                          <a:ea typeface="+mn-ea"/>
                          <a:cs typeface="+mn-cs"/>
                        </a:rPr>
                        <a:t>      </a:t>
                      </a:r>
                      <a:endParaRPr lang="el-GR" b="0" i="1" dirty="0">
                        <a:solidFill>
                          <a:srgbClr val="000000"/>
                        </a:solidFill>
                        <a:effectLst/>
                      </a:endParaRPr>
                    </a:p>
                    <a:p>
                      <a:pPr algn="just" fontAlgn="t"/>
                      <a:r>
                        <a:rPr lang="el-GR" b="0" i="1" dirty="0">
                          <a:solidFill>
                            <a:srgbClr val="000000"/>
                          </a:solidFill>
                          <a:effectLst/>
                        </a:rPr>
                        <a:t>(έχει αποσταλεί στα </a:t>
                      </a:r>
                      <a:r>
                        <a:rPr lang="en-US" b="0" i="1" dirty="0">
                          <a:solidFill>
                            <a:srgbClr val="000000"/>
                          </a:solidFill>
                          <a:effectLst/>
                        </a:rPr>
                        <a:t>emails </a:t>
                      </a:r>
                      <a:r>
                        <a:rPr lang="el-GR" b="0" i="1" dirty="0">
                          <a:solidFill>
                            <a:srgbClr val="000000"/>
                          </a:solidFill>
                          <a:effectLst/>
                        </a:rPr>
                        <a:t>στην η-τάξη (</a:t>
                      </a:r>
                      <a:r>
                        <a:rPr lang="en-US" b="0" i="1" dirty="0" err="1">
                          <a:solidFill>
                            <a:srgbClr val="000000"/>
                          </a:solidFill>
                          <a:effectLst/>
                        </a:rPr>
                        <a:t>eclass</a:t>
                      </a:r>
                      <a:r>
                        <a:rPr lang="en-US" b="0" i="1" dirty="0">
                          <a:solidFill>
                            <a:srgbClr val="000000"/>
                          </a:solidFill>
                          <a:effectLst/>
                        </a:rPr>
                        <a:t>) </a:t>
                      </a:r>
                      <a:r>
                        <a:rPr lang="el-GR" b="0" i="1" dirty="0">
                          <a:solidFill>
                            <a:srgbClr val="000000"/>
                          </a:solidFill>
                          <a:effectLst/>
                        </a:rPr>
                        <a:t>πώς θα αναρτήσετε το θέμα σας στο </a:t>
                      </a:r>
                      <a:r>
                        <a:rPr lang="en-US" b="0" i="1" dirty="0" err="1">
                          <a:solidFill>
                            <a:srgbClr val="000000"/>
                          </a:solidFill>
                          <a:effectLst/>
                        </a:rPr>
                        <a:t>padlet</a:t>
                      </a:r>
                      <a:r>
                        <a:rPr lang="en-US" b="0" i="1" dirty="0">
                          <a:solidFill>
                            <a:srgbClr val="000000"/>
                          </a:solidFill>
                          <a:effectLst/>
                        </a:rPr>
                        <a:t>)</a:t>
                      </a:r>
                      <a:endParaRPr lang="el-GR" b="0" i="1" dirty="0">
                        <a:solidFill>
                          <a:srgbClr val="000000"/>
                        </a:solidFill>
                        <a:effectLst/>
                      </a:endParaRPr>
                    </a:p>
                    <a:p>
                      <a:pPr algn="just" fontAlgn="t"/>
                      <a:endParaRPr lang="el-GR" b="0" i="0" dirty="0">
                        <a:solidFill>
                          <a:srgbClr val="000000"/>
                        </a:solidFill>
                        <a:effectLst/>
                      </a:endParaRPr>
                    </a:p>
                    <a:p>
                      <a:pPr algn="r" fontAlgn="t"/>
                      <a:r>
                        <a:rPr lang="el-GR" b="0" i="0" dirty="0">
                          <a:solidFill>
                            <a:srgbClr val="000000"/>
                          </a:solidFill>
                          <a:effectLst/>
                        </a:rPr>
                        <a:t>      </a:t>
                      </a:r>
                    </a:p>
                  </a:txBody>
                  <a:tcPr marL="45720" marR="45720">
                    <a:lnL>
                      <a:noFill/>
                    </a:lnL>
                    <a:lnR>
                      <a:noFill/>
                    </a:lnR>
                    <a:lnT>
                      <a:noFill/>
                    </a:lnT>
                    <a:lnB>
                      <a:noFill/>
                    </a:lnB>
                    <a:solidFill>
                      <a:srgbClr val="FFFFFF"/>
                    </a:solidFill>
                  </a:tcPr>
                </a:tc>
                <a:extLst>
                  <a:ext uri="{0D108BD9-81ED-4DB2-BD59-A6C34878D82A}">
                    <a16:rowId xmlns:a16="http://schemas.microsoft.com/office/drawing/2014/main" val="3201897736"/>
                  </a:ext>
                </a:extLst>
              </a:tr>
            </a:tbl>
          </a:graphicData>
        </a:graphic>
      </p:graphicFrame>
      <p:pic>
        <p:nvPicPr>
          <p:cNvPr id="7" name="Picture 1" descr="Δίκτυο Μεσόγειος SOS (διαδικτυακός τόπος)">
            <a:extLst>
              <a:ext uri="{FF2B5EF4-FFF2-40B4-BE49-F238E27FC236}">
                <a16:creationId xmlns:a16="http://schemas.microsoft.com/office/drawing/2014/main" id="{D2D8F99E-AED7-4CB2-9B60-51A87F5DD5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253" y="669663"/>
            <a:ext cx="3048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516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C49B64-5F88-4D9F-89A0-FC25646D6FD1}"/>
              </a:ext>
            </a:extLst>
          </p:cNvPr>
          <p:cNvSpPr txBox="1"/>
          <p:nvPr/>
        </p:nvSpPr>
        <p:spPr>
          <a:xfrm>
            <a:off x="1049784" y="352433"/>
            <a:ext cx="6094520" cy="5478423"/>
          </a:xfrm>
          <a:prstGeom prst="rect">
            <a:avLst/>
          </a:prstGeom>
          <a:solidFill>
            <a:schemeClr val="bg1"/>
          </a:solidFill>
          <a:ln>
            <a:solidFill>
              <a:schemeClr val="bg2"/>
            </a:solidFill>
          </a:ln>
        </p:spPr>
        <p:txBody>
          <a:bodyPr wrap="square">
            <a:spAutoFit/>
          </a:bodyPr>
          <a:lstStyle/>
          <a:p>
            <a:endParaRPr lang="en-US" dirty="0">
              <a:hlinkClick r:id="rId2"/>
            </a:endParaRPr>
          </a:p>
          <a:p>
            <a:endParaRPr lang="en-US" dirty="0">
              <a:hlinkClick r:id="rId2"/>
            </a:endParaRPr>
          </a:p>
          <a:p>
            <a:endParaRPr lang="en-US" dirty="0">
              <a:hlinkClick r:id="rId2"/>
            </a:endParaRPr>
          </a:p>
          <a:p>
            <a:r>
              <a:rPr lang="el-GR" dirty="0">
                <a:hlinkClick r:id="rId2"/>
              </a:rPr>
              <a:t>https://video.link/w/bsYfc</a:t>
            </a:r>
            <a:endParaRPr lang="en-US" dirty="0"/>
          </a:p>
          <a:p>
            <a:endParaRPr lang="en-US" dirty="0"/>
          </a:p>
          <a:p>
            <a:endParaRPr lang="en-US" dirty="0"/>
          </a:p>
          <a:p>
            <a:endParaRPr lang="en-US" dirty="0"/>
          </a:p>
          <a:p>
            <a:pPr algn="just"/>
            <a:r>
              <a:rPr lang="el-GR" sz="1400" b="0" i="0" dirty="0">
                <a:effectLst/>
                <a:latin typeface="Roboto"/>
              </a:rPr>
              <a:t>Το μαύρο κύμα: Το ατύχημα της </a:t>
            </a:r>
            <a:r>
              <a:rPr lang="el-GR" sz="1400" b="0" i="0" dirty="0" err="1">
                <a:effectLst/>
                <a:latin typeface="Roboto"/>
              </a:rPr>
              <a:t>Κενγκά</a:t>
            </a:r>
            <a:endParaRPr lang="el-GR" sz="1400" b="0" i="0" dirty="0">
              <a:effectLst/>
              <a:latin typeface="Roboto"/>
            </a:endParaRPr>
          </a:p>
          <a:p>
            <a:pPr algn="just"/>
            <a:endParaRPr lang="en-US" sz="1400" b="0" i="1" dirty="0">
              <a:solidFill>
                <a:srgbClr val="030303"/>
              </a:solidFill>
              <a:effectLst/>
              <a:latin typeface="Roboto"/>
            </a:endParaRPr>
          </a:p>
          <a:p>
            <a:pPr algn="just"/>
            <a:endParaRPr lang="en-US" sz="1400" i="1" dirty="0">
              <a:solidFill>
                <a:srgbClr val="030303"/>
              </a:solidFill>
              <a:latin typeface="Roboto"/>
            </a:endParaRPr>
          </a:p>
          <a:p>
            <a:pPr algn="just"/>
            <a:endParaRPr lang="en-US" sz="1400" b="0" i="1" dirty="0">
              <a:solidFill>
                <a:srgbClr val="030303"/>
              </a:solidFill>
              <a:effectLst/>
              <a:latin typeface="Roboto"/>
            </a:endParaRPr>
          </a:p>
          <a:p>
            <a:pPr algn="just"/>
            <a:endParaRPr lang="en-US" sz="1400" i="1" dirty="0">
              <a:solidFill>
                <a:srgbClr val="030303"/>
              </a:solidFill>
              <a:latin typeface="Roboto"/>
            </a:endParaRPr>
          </a:p>
          <a:p>
            <a:pPr algn="just"/>
            <a:endParaRPr lang="en-US" sz="1400" b="0" i="1" dirty="0">
              <a:solidFill>
                <a:srgbClr val="030303"/>
              </a:solidFill>
              <a:effectLst/>
              <a:latin typeface="Roboto"/>
            </a:endParaRPr>
          </a:p>
          <a:p>
            <a:pPr algn="just"/>
            <a:endParaRPr lang="en-US" sz="1400" b="0" i="1" dirty="0">
              <a:solidFill>
                <a:srgbClr val="030303"/>
              </a:solidFill>
              <a:effectLst/>
              <a:latin typeface="Roboto"/>
            </a:endParaRPr>
          </a:p>
          <a:p>
            <a:pPr algn="just"/>
            <a:endParaRPr lang="en-US" sz="1400" i="1" dirty="0">
              <a:solidFill>
                <a:srgbClr val="030303"/>
              </a:solidFill>
              <a:latin typeface="Roboto"/>
            </a:endParaRPr>
          </a:p>
          <a:p>
            <a:pPr algn="just"/>
            <a:endParaRPr lang="en-US" sz="1400" b="0" i="1" dirty="0">
              <a:solidFill>
                <a:srgbClr val="030303"/>
              </a:solidFill>
              <a:effectLst/>
              <a:latin typeface="Roboto"/>
            </a:endParaRPr>
          </a:p>
          <a:p>
            <a:pPr algn="just"/>
            <a:r>
              <a:rPr lang="el-GR" sz="1400" b="0" i="1" dirty="0">
                <a:solidFill>
                  <a:srgbClr val="030303"/>
                </a:solidFill>
                <a:effectLst/>
                <a:latin typeface="Roboto"/>
              </a:rPr>
              <a:t>Το απόσπασμα της ταινίας των κινουμένων σχεδίων (μεταφορά της "Ιστορίας ενός γάτου που έμαθε σ' έναν γλάρο να πετάει"), το οποίο </a:t>
            </a:r>
            <a:r>
              <a:rPr lang="el-GR" sz="1400" b="0" i="1" dirty="0" err="1">
                <a:solidFill>
                  <a:srgbClr val="030303"/>
                </a:solidFill>
                <a:effectLst/>
                <a:latin typeface="Roboto"/>
              </a:rPr>
              <a:t>οπτικοποιεί</a:t>
            </a:r>
            <a:r>
              <a:rPr lang="el-GR" sz="1400" b="0" i="1" dirty="0">
                <a:solidFill>
                  <a:srgbClr val="030303"/>
                </a:solidFill>
                <a:effectLst/>
                <a:latin typeface="Roboto"/>
              </a:rPr>
              <a:t> το κείμενο "Το μαύρο κύμα" του Λ. </a:t>
            </a:r>
            <a:r>
              <a:rPr lang="el-GR" sz="1400" b="0" i="1" dirty="0" err="1">
                <a:solidFill>
                  <a:srgbClr val="030303"/>
                </a:solidFill>
                <a:effectLst/>
                <a:latin typeface="Roboto"/>
              </a:rPr>
              <a:t>Σεπούλβεδα</a:t>
            </a:r>
            <a:r>
              <a:rPr lang="el-GR" sz="1400" b="0" i="1" dirty="0">
                <a:solidFill>
                  <a:srgbClr val="030303"/>
                </a:solidFill>
                <a:effectLst/>
                <a:latin typeface="Roboto"/>
              </a:rPr>
              <a:t> που ανθολογείται στα Κείμενα Νεοελληνικής Λογοτεχνίας της Α' Γυμνασίου, με ελληνικούς υπότιτλους. </a:t>
            </a:r>
            <a:endParaRPr lang="en-US" sz="1400" i="1" dirty="0">
              <a:latin typeface="Roboto"/>
            </a:endParaRPr>
          </a:p>
          <a:p>
            <a:pPr algn="just"/>
            <a:endParaRPr lang="en-US" sz="1400" i="1" dirty="0">
              <a:latin typeface="Roboto"/>
            </a:endParaRPr>
          </a:p>
          <a:p>
            <a:pPr algn="just"/>
            <a:endParaRPr lang="el-GR" sz="1400" i="1" dirty="0"/>
          </a:p>
        </p:txBody>
      </p:sp>
      <p:pic>
        <p:nvPicPr>
          <p:cNvPr id="6146" name="Picture 2">
            <a:extLst>
              <a:ext uri="{FF2B5EF4-FFF2-40B4-BE49-F238E27FC236}">
                <a16:creationId xmlns:a16="http://schemas.microsoft.com/office/drawing/2014/main" id="{1474F8F8-4AB9-4239-B0E9-2B05D0DF7E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4151" y="469638"/>
            <a:ext cx="3450085" cy="392862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65E53E2-FCB3-4369-9A13-B5B66EEEF7F5}"/>
              </a:ext>
            </a:extLst>
          </p:cNvPr>
          <p:cNvSpPr txBox="1"/>
          <p:nvPr/>
        </p:nvSpPr>
        <p:spPr>
          <a:xfrm>
            <a:off x="8144151" y="4756185"/>
            <a:ext cx="3450085" cy="954107"/>
          </a:xfrm>
          <a:prstGeom prst="rect">
            <a:avLst/>
          </a:prstGeom>
          <a:solidFill>
            <a:schemeClr val="bg1"/>
          </a:solidFill>
          <a:ln>
            <a:solidFill>
              <a:schemeClr val="bg2"/>
            </a:solidFill>
          </a:ln>
        </p:spPr>
        <p:txBody>
          <a:bodyPr wrap="square">
            <a:spAutoFit/>
          </a:bodyPr>
          <a:lstStyle/>
          <a:p>
            <a:pPr algn="just"/>
            <a:r>
              <a:rPr lang="el-GR" sz="1400" b="1" i="0" dirty="0">
                <a:solidFill>
                  <a:srgbClr val="202122"/>
                </a:solidFill>
                <a:effectLst/>
                <a:latin typeface="Arial" panose="020B0604020202020204" pitchFamily="34" charset="0"/>
              </a:rPr>
              <a:t> </a:t>
            </a:r>
            <a:r>
              <a:rPr lang="el-GR" sz="1400" b="1" dirty="0">
                <a:solidFill>
                  <a:srgbClr val="202122"/>
                </a:solidFill>
                <a:latin typeface="Arial" panose="020B0604020202020204" pitchFamily="34" charset="0"/>
              </a:rPr>
              <a:t>ΛΟΥΙΣ ΣΕΠΟΥΛΒΕΔΑ</a:t>
            </a:r>
          </a:p>
          <a:p>
            <a:pPr algn="just"/>
            <a:r>
              <a:rPr lang="el-GR" sz="1400" dirty="0">
                <a:solidFill>
                  <a:srgbClr val="202122"/>
                </a:solidFill>
                <a:latin typeface="Arial" panose="020B0604020202020204" pitchFamily="34" charset="0"/>
              </a:rPr>
              <a:t> </a:t>
            </a:r>
            <a:r>
              <a:rPr lang="el-GR" sz="1400" b="0" i="0" dirty="0">
                <a:solidFill>
                  <a:srgbClr val="202122"/>
                </a:solidFill>
                <a:effectLst/>
                <a:latin typeface="Arial" panose="020B0604020202020204" pitchFamily="34" charset="0"/>
              </a:rPr>
              <a:t>(4 Οκτωβρίου 1949 - 16 Απριλίου 2020</a:t>
            </a:r>
            <a:r>
              <a:rPr lang="el-GR" sz="1400" baseline="30000" dirty="0">
                <a:solidFill>
                  <a:srgbClr val="0645AD"/>
                </a:solidFill>
                <a:latin typeface="Arial" panose="020B0604020202020204" pitchFamily="34" charset="0"/>
              </a:rPr>
              <a:t>[</a:t>
            </a:r>
            <a:r>
              <a:rPr lang="el-GR" sz="1400" b="0" i="0" dirty="0">
                <a:solidFill>
                  <a:srgbClr val="202122"/>
                </a:solidFill>
                <a:effectLst/>
                <a:latin typeface="Arial" panose="020B0604020202020204" pitchFamily="34" charset="0"/>
              </a:rPr>
              <a:t>)</a:t>
            </a:r>
          </a:p>
          <a:p>
            <a:pPr algn="just"/>
            <a:r>
              <a:rPr lang="el-GR" sz="1400" b="0" i="0" dirty="0">
                <a:solidFill>
                  <a:srgbClr val="202122"/>
                </a:solidFill>
                <a:effectLst/>
                <a:latin typeface="Arial" panose="020B0604020202020204" pitchFamily="34" charset="0"/>
              </a:rPr>
              <a:t> ήταν </a:t>
            </a:r>
            <a:r>
              <a:rPr lang="el-GR" sz="1400" b="0" i="0" u="none" strike="noStrike" dirty="0">
                <a:solidFill>
                  <a:srgbClr val="0645AD"/>
                </a:solidFill>
                <a:effectLst/>
                <a:latin typeface="Arial" panose="020B0604020202020204" pitchFamily="34" charset="0"/>
                <a:hlinkClick r:id="rId4" tooltip="Συγγραφέας"/>
              </a:rPr>
              <a:t>συγγραφέας</a:t>
            </a:r>
            <a:r>
              <a:rPr lang="el-GR" sz="1400" b="0" i="0" dirty="0">
                <a:solidFill>
                  <a:srgbClr val="202122"/>
                </a:solidFill>
                <a:effectLst/>
                <a:latin typeface="Arial" panose="020B0604020202020204" pitchFamily="34" charset="0"/>
              </a:rPr>
              <a:t>, </a:t>
            </a:r>
            <a:r>
              <a:rPr lang="el-GR" sz="1400" b="0" i="0" u="none" strike="noStrike" dirty="0">
                <a:solidFill>
                  <a:srgbClr val="0645AD"/>
                </a:solidFill>
                <a:effectLst/>
                <a:latin typeface="Arial" panose="020B0604020202020204" pitchFamily="34" charset="0"/>
                <a:hlinkClick r:id="rId5" tooltip="Σκηνοθέτης"/>
              </a:rPr>
              <a:t>σκηνοθέτης</a:t>
            </a:r>
            <a:r>
              <a:rPr lang="el-GR" sz="1400" b="0" i="0" dirty="0">
                <a:solidFill>
                  <a:srgbClr val="202122"/>
                </a:solidFill>
                <a:effectLst/>
                <a:latin typeface="Arial" panose="020B0604020202020204" pitchFamily="34" charset="0"/>
              </a:rPr>
              <a:t>,</a:t>
            </a:r>
          </a:p>
          <a:p>
            <a:pPr algn="just"/>
            <a:r>
              <a:rPr lang="el-GR" sz="1400" b="0" i="0" dirty="0">
                <a:solidFill>
                  <a:srgbClr val="202122"/>
                </a:solidFill>
                <a:effectLst/>
                <a:latin typeface="Arial" panose="020B0604020202020204" pitchFamily="34" charset="0"/>
              </a:rPr>
              <a:t> </a:t>
            </a:r>
            <a:r>
              <a:rPr lang="el-GR" sz="1400" b="0" i="0" u="none" strike="noStrike" dirty="0">
                <a:solidFill>
                  <a:srgbClr val="0645AD"/>
                </a:solidFill>
                <a:effectLst/>
                <a:latin typeface="Arial" panose="020B0604020202020204" pitchFamily="34" charset="0"/>
                <a:hlinkClick r:id="rId6" tooltip="Δημοσιογράφος"/>
              </a:rPr>
              <a:t>δημοσιογράφος</a:t>
            </a:r>
            <a:r>
              <a:rPr lang="el-GR" sz="1400" b="0" i="0" dirty="0">
                <a:solidFill>
                  <a:srgbClr val="202122"/>
                </a:solidFill>
                <a:effectLst/>
                <a:latin typeface="Arial" panose="020B0604020202020204" pitchFamily="34" charset="0"/>
              </a:rPr>
              <a:t> και πολιτικός </a:t>
            </a:r>
            <a:r>
              <a:rPr lang="el-GR" sz="1400" b="0" i="0" u="none" strike="noStrike" dirty="0">
                <a:solidFill>
                  <a:srgbClr val="0645AD"/>
                </a:solidFill>
                <a:effectLst/>
                <a:latin typeface="Arial" panose="020B0604020202020204" pitchFamily="34" charset="0"/>
                <a:hlinkClick r:id="rId7" tooltip="Ακτιβιστής"/>
              </a:rPr>
              <a:t>ακτιβιστής</a:t>
            </a:r>
            <a:endParaRPr lang="el-GR" sz="1400" dirty="0"/>
          </a:p>
        </p:txBody>
      </p:sp>
    </p:spTree>
    <p:extLst>
      <p:ext uri="{BB962C8B-B14F-4D97-AF65-F5344CB8AC3E}">
        <p14:creationId xmlns:p14="http://schemas.microsoft.com/office/powerpoint/2010/main" val="3316693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622231AE-2260-420B-8376-3E2A86366A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819" y="0"/>
            <a:ext cx="11603114" cy="6773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9491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42E98D-41E7-412C-8F42-A9F451426425}"/>
              </a:ext>
            </a:extLst>
          </p:cNvPr>
          <p:cNvSpPr txBox="1"/>
          <p:nvPr/>
        </p:nvSpPr>
        <p:spPr>
          <a:xfrm>
            <a:off x="1374189" y="618685"/>
            <a:ext cx="9443622" cy="5450851"/>
          </a:xfrm>
          <a:prstGeom prst="rect">
            <a:avLst/>
          </a:prstGeom>
          <a:solidFill>
            <a:schemeClr val="bg1"/>
          </a:solidFill>
          <a:ln>
            <a:solidFill>
              <a:schemeClr val="bg2"/>
            </a:solidFill>
          </a:ln>
        </p:spPr>
        <p:txBody>
          <a:bodyPr wrap="square">
            <a:spAutoFit/>
          </a:bodyPr>
          <a:lstStyle/>
          <a:p>
            <a:pPr algn="just">
              <a:lnSpc>
                <a:spcPct val="150000"/>
              </a:lnSpc>
            </a:pPr>
            <a:r>
              <a:rPr lang="el-GR" b="1" i="0" dirty="0">
                <a:solidFill>
                  <a:srgbClr val="0070C0"/>
                </a:solidFill>
                <a:effectLst/>
                <a:latin typeface="Arial" panose="020B0604020202020204" pitchFamily="34" charset="0"/>
              </a:rPr>
              <a:t>Υπόθεση του κειμένου</a:t>
            </a:r>
          </a:p>
          <a:p>
            <a:pPr algn="just">
              <a:lnSpc>
                <a:spcPct val="150000"/>
              </a:lnSpc>
            </a:pPr>
            <a:endParaRPr lang="el-GR" b="1" dirty="0">
              <a:solidFill>
                <a:srgbClr val="0070C0"/>
              </a:solidFill>
              <a:latin typeface="Arial" panose="020B0604020202020204" pitchFamily="34" charset="0"/>
            </a:endParaRPr>
          </a:p>
          <a:p>
            <a:pPr algn="just">
              <a:lnSpc>
                <a:spcPct val="150000"/>
              </a:lnSpc>
            </a:pPr>
            <a:r>
              <a:rPr lang="el-GR" b="0" i="0" dirty="0">
                <a:solidFill>
                  <a:srgbClr val="0070C0"/>
                </a:solidFill>
                <a:effectLst/>
                <a:latin typeface="Arial" panose="020B0604020202020204" pitchFamily="34" charset="0"/>
              </a:rPr>
              <a:t>Ένας γλάρος παγιδεύεται σε μια θαλάσσια πετρελαιοκηλίδα και  το σώμα του καλύπτεται από πετρέλαιο. </a:t>
            </a:r>
          </a:p>
          <a:p>
            <a:pPr algn="just">
              <a:lnSpc>
                <a:spcPct val="150000"/>
              </a:lnSpc>
            </a:pPr>
            <a:r>
              <a:rPr lang="el-GR" b="0" i="0" dirty="0">
                <a:solidFill>
                  <a:srgbClr val="0070C0"/>
                </a:solidFill>
                <a:effectLst/>
                <a:latin typeface="Arial" panose="020B0604020202020204" pitchFamily="34" charset="0"/>
              </a:rPr>
              <a:t>Αρχικά νομίζει ότι τυφλώθηκε, αλλά όταν καθαρίζει τα μάτια του στο νερό, κάνοντας βουτιές σ’ αυτό, διαπιστώνει ότι βλέπει και μετά προσπαθεί να βρει καθαρό νερό, κολυμπώντας ως το τέλος της πετρελαιοκηλίδας. </a:t>
            </a:r>
          </a:p>
          <a:p>
            <a:pPr algn="just">
              <a:lnSpc>
                <a:spcPct val="150000"/>
              </a:lnSpc>
            </a:pPr>
            <a:r>
              <a:rPr lang="el-GR" b="0" i="0" dirty="0">
                <a:solidFill>
                  <a:srgbClr val="0070C0"/>
                </a:solidFill>
                <a:effectLst/>
                <a:latin typeface="Arial" panose="020B0604020202020204" pitchFamily="34" charset="0"/>
              </a:rPr>
              <a:t>Στη συνέχεια επιχειρεί να πετάξει και έπειτα από πολλές προσπάθειες τα καταφέρνει. Ελπίζει ότι οι ακτίνες του ήλιου θα λιώσουν το πετρέλαιο που τον βαραίνει, αλλά αυτό δεν θα συμβεί.  </a:t>
            </a:r>
          </a:p>
          <a:p>
            <a:pPr algn="just">
              <a:lnSpc>
                <a:spcPct val="150000"/>
              </a:lnSpc>
            </a:pPr>
            <a:r>
              <a:rPr lang="el-GR" b="0" i="0" dirty="0">
                <a:solidFill>
                  <a:srgbClr val="0070C0"/>
                </a:solidFill>
                <a:effectLst/>
                <a:latin typeface="Arial" panose="020B0604020202020204" pitchFamily="34" charset="0"/>
              </a:rPr>
              <a:t>Μετά από επίμονη προσπάθεια φθάνει στην εκκλησία του Αγίου Μιχαήλ.</a:t>
            </a:r>
          </a:p>
          <a:p>
            <a:pPr algn="just">
              <a:lnSpc>
                <a:spcPct val="150000"/>
              </a:lnSpc>
            </a:pPr>
            <a:endParaRPr lang="el-GR" dirty="0">
              <a:solidFill>
                <a:srgbClr val="0070C0"/>
              </a:solidFill>
              <a:latin typeface="Arial" panose="020B0604020202020204" pitchFamily="34" charset="0"/>
            </a:endParaRPr>
          </a:p>
          <a:p>
            <a:pPr algn="just">
              <a:lnSpc>
                <a:spcPct val="150000"/>
              </a:lnSpc>
            </a:pPr>
            <a:endParaRPr lang="el-GR" dirty="0">
              <a:solidFill>
                <a:srgbClr val="0070C0"/>
              </a:solidFill>
            </a:endParaRPr>
          </a:p>
        </p:txBody>
      </p:sp>
    </p:spTree>
    <p:extLst>
      <p:ext uri="{BB962C8B-B14F-4D97-AF65-F5344CB8AC3E}">
        <p14:creationId xmlns:p14="http://schemas.microsoft.com/office/powerpoint/2010/main" val="975250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F77D76-9F28-4175-B58E-C45E11747F0A}"/>
              </a:ext>
            </a:extLst>
          </p:cNvPr>
          <p:cNvSpPr txBox="1"/>
          <p:nvPr/>
        </p:nvSpPr>
        <p:spPr>
          <a:xfrm>
            <a:off x="99135" y="361622"/>
            <a:ext cx="6094520" cy="5674182"/>
          </a:xfrm>
          <a:prstGeom prst="rect">
            <a:avLst/>
          </a:prstGeom>
          <a:solidFill>
            <a:schemeClr val="bg1"/>
          </a:solidFill>
          <a:ln>
            <a:solidFill>
              <a:schemeClr val="bg2"/>
            </a:solidFill>
          </a:ln>
        </p:spPr>
        <p:txBody>
          <a:bodyPr wrap="square">
            <a:spAutoFit/>
          </a:bodyPr>
          <a:lstStyle/>
          <a:p>
            <a:pPr marL="285750" indent="-285750" algn="just">
              <a:lnSpc>
                <a:spcPct val="150000"/>
              </a:lnSpc>
              <a:buFont typeface="Wingdings" panose="05000000000000000000" pitchFamily="2" charset="2"/>
              <a:buChar char="§"/>
            </a:pPr>
            <a:endParaRPr lang="el-GR" sz="1800" b="1" i="0" dirty="0">
              <a:solidFill>
                <a:srgbClr val="FF00FF"/>
              </a:solidFill>
              <a:effectLst/>
              <a:latin typeface="verdana" panose="020B0604030504040204" pitchFamily="34" charset="0"/>
            </a:endParaRPr>
          </a:p>
          <a:p>
            <a:pPr marL="285750" indent="-285750" algn="just">
              <a:lnSpc>
                <a:spcPct val="150000"/>
              </a:lnSpc>
              <a:buFont typeface="Wingdings" panose="05000000000000000000" pitchFamily="2" charset="2"/>
              <a:buChar char="§"/>
            </a:pPr>
            <a:endParaRPr lang="el-GR" b="1" dirty="0">
              <a:solidFill>
                <a:srgbClr val="FF00FF"/>
              </a:solidFill>
              <a:latin typeface="verdana" panose="020B0604030504040204" pitchFamily="34" charset="0"/>
            </a:endParaRPr>
          </a:p>
          <a:p>
            <a:pPr marL="285750" indent="-285750" algn="just">
              <a:lnSpc>
                <a:spcPct val="150000"/>
              </a:lnSpc>
              <a:buFont typeface="Wingdings" panose="05000000000000000000" pitchFamily="2" charset="2"/>
              <a:buChar char="§"/>
            </a:pPr>
            <a:r>
              <a:rPr lang="el-GR" sz="1800" b="1" i="0" dirty="0">
                <a:solidFill>
                  <a:srgbClr val="FF00FF"/>
                </a:solidFill>
                <a:effectLst/>
                <a:latin typeface="verdana" panose="020B0604030504040204" pitchFamily="34" charset="0"/>
              </a:rPr>
              <a:t>Το θέμα του </a:t>
            </a:r>
            <a:r>
              <a:rPr lang="el-GR" b="1" dirty="0">
                <a:solidFill>
                  <a:srgbClr val="FF00FF"/>
                </a:solidFill>
                <a:latin typeface="verdana" panose="020B0604030504040204" pitchFamily="34" charset="0"/>
              </a:rPr>
              <a:t>έργου</a:t>
            </a:r>
            <a:r>
              <a:rPr lang="el-GR" sz="1800" b="0" i="0" dirty="0">
                <a:solidFill>
                  <a:srgbClr val="222222"/>
                </a:solidFill>
                <a:effectLst/>
                <a:latin typeface="verdana" panose="020B0604030504040204" pitchFamily="34" charset="0"/>
              </a:rPr>
              <a:t> </a:t>
            </a:r>
          </a:p>
          <a:p>
            <a:pPr marL="285750" indent="-285750" algn="just">
              <a:lnSpc>
                <a:spcPct val="150000"/>
              </a:lnSpc>
              <a:buFont typeface="Wingdings" panose="05000000000000000000" pitchFamily="2" charset="2"/>
              <a:buChar char="§"/>
            </a:pPr>
            <a:endParaRPr lang="el-GR" dirty="0">
              <a:solidFill>
                <a:srgbClr val="222222"/>
              </a:solidFill>
              <a:latin typeface="verdana" panose="020B0604030504040204" pitchFamily="34" charset="0"/>
            </a:endParaRPr>
          </a:p>
          <a:p>
            <a:pPr algn="just">
              <a:lnSpc>
                <a:spcPct val="150000"/>
              </a:lnSpc>
            </a:pPr>
            <a:endParaRPr lang="el-GR" sz="1800" b="0" i="0" dirty="0">
              <a:solidFill>
                <a:srgbClr val="222222"/>
              </a:solidFill>
              <a:effectLst/>
              <a:latin typeface="verdana" panose="020B0604030504040204" pitchFamily="34" charset="0"/>
            </a:endParaRPr>
          </a:p>
          <a:p>
            <a:pPr algn="just">
              <a:lnSpc>
                <a:spcPct val="150000"/>
              </a:lnSpc>
            </a:pPr>
            <a:endParaRPr lang="el-GR" dirty="0">
              <a:solidFill>
                <a:schemeClr val="accent5"/>
              </a:solidFill>
              <a:latin typeface="Arial" panose="020B0604020202020204" pitchFamily="34" charset="0"/>
            </a:endParaRPr>
          </a:p>
          <a:p>
            <a:pPr marL="285750" indent="-285750" algn="just">
              <a:lnSpc>
                <a:spcPct val="150000"/>
              </a:lnSpc>
              <a:buFont typeface="Wingdings" panose="05000000000000000000" pitchFamily="2" charset="2"/>
              <a:buChar char="§"/>
            </a:pPr>
            <a:r>
              <a:rPr lang="el-GR" b="0" i="0" dirty="0">
                <a:solidFill>
                  <a:schemeClr val="accent5"/>
                </a:solidFill>
                <a:effectLst/>
                <a:latin typeface="Arial" panose="020B0604020202020204" pitchFamily="34" charset="0"/>
              </a:rPr>
              <a:t>-</a:t>
            </a:r>
            <a:r>
              <a:rPr lang="el-GR" sz="2000" b="0" i="0" dirty="0">
                <a:solidFill>
                  <a:schemeClr val="accent5"/>
                </a:solidFill>
                <a:effectLst/>
                <a:latin typeface="Arial" panose="020B0604020202020204" pitchFamily="34" charset="0"/>
              </a:rPr>
              <a:t>Η ρύπανση των θαλασσών, η καταστροφή και η εξαφάνιση ειδών του θαλάσσιου κόσμου.</a:t>
            </a:r>
          </a:p>
          <a:p>
            <a:pPr marL="285750" indent="-285750" algn="just">
              <a:lnSpc>
                <a:spcPct val="150000"/>
              </a:lnSpc>
              <a:buFont typeface="Wingdings" panose="05000000000000000000" pitchFamily="2" charset="2"/>
              <a:buChar char="§"/>
            </a:pPr>
            <a:endParaRPr lang="el-GR" sz="2000" dirty="0">
              <a:solidFill>
                <a:schemeClr val="accent5"/>
              </a:solidFill>
              <a:latin typeface="Arial" panose="020B0604020202020204" pitchFamily="34" charset="0"/>
            </a:endParaRPr>
          </a:p>
          <a:p>
            <a:pPr marL="285750" indent="-285750" algn="just">
              <a:lnSpc>
                <a:spcPct val="150000"/>
              </a:lnSpc>
              <a:buFont typeface="Wingdings" panose="05000000000000000000" pitchFamily="2" charset="2"/>
              <a:buChar char="§"/>
            </a:pPr>
            <a:endParaRPr lang="el-GR" sz="2000" b="0" i="0" dirty="0">
              <a:solidFill>
                <a:schemeClr val="accent5"/>
              </a:solidFill>
              <a:effectLst/>
              <a:latin typeface="Arial" panose="020B0604020202020204" pitchFamily="34" charset="0"/>
            </a:endParaRPr>
          </a:p>
          <a:p>
            <a:pPr marL="285750" indent="-285750" algn="just">
              <a:lnSpc>
                <a:spcPct val="150000"/>
              </a:lnSpc>
              <a:buFont typeface="Wingdings" panose="05000000000000000000" pitchFamily="2" charset="2"/>
              <a:buChar char="§"/>
            </a:pPr>
            <a:endParaRPr lang="el-GR" sz="2000" b="0" i="0" dirty="0">
              <a:solidFill>
                <a:schemeClr val="accent5"/>
              </a:solidFill>
              <a:effectLst/>
              <a:latin typeface="verdana" panose="020B0604030504040204" pitchFamily="34" charset="0"/>
            </a:endParaRPr>
          </a:p>
          <a:p>
            <a:pPr algn="just">
              <a:lnSpc>
                <a:spcPct val="150000"/>
              </a:lnSpc>
            </a:pPr>
            <a:endParaRPr lang="el-GR" sz="1800" b="0" i="0" dirty="0">
              <a:solidFill>
                <a:srgbClr val="0070C0"/>
              </a:solidFill>
              <a:effectLst/>
              <a:latin typeface="Georgia" panose="02040502050405020303" pitchFamily="18" charset="0"/>
            </a:endParaRPr>
          </a:p>
          <a:p>
            <a:pPr algn="just">
              <a:lnSpc>
                <a:spcPct val="150000"/>
              </a:lnSpc>
            </a:pPr>
            <a:endParaRPr lang="el-GR" sz="1800" b="0" i="0" dirty="0">
              <a:solidFill>
                <a:srgbClr val="0070C0"/>
              </a:solidFill>
              <a:effectLst/>
              <a:latin typeface="Georgia" panose="02040502050405020303" pitchFamily="18" charset="0"/>
            </a:endParaRPr>
          </a:p>
        </p:txBody>
      </p:sp>
      <p:sp>
        <p:nvSpPr>
          <p:cNvPr id="5" name="TextBox 4">
            <a:extLst>
              <a:ext uri="{FF2B5EF4-FFF2-40B4-BE49-F238E27FC236}">
                <a16:creationId xmlns:a16="http://schemas.microsoft.com/office/drawing/2014/main" id="{793E1776-FBC4-4277-A537-97555F4AEF2A}"/>
              </a:ext>
            </a:extLst>
          </p:cNvPr>
          <p:cNvSpPr txBox="1"/>
          <p:nvPr/>
        </p:nvSpPr>
        <p:spPr>
          <a:xfrm>
            <a:off x="6331998" y="361622"/>
            <a:ext cx="5670612" cy="5442516"/>
          </a:xfrm>
          <a:prstGeom prst="rect">
            <a:avLst/>
          </a:prstGeom>
          <a:solidFill>
            <a:schemeClr val="bg1"/>
          </a:solidFill>
          <a:ln>
            <a:solidFill>
              <a:schemeClr val="bg2"/>
            </a:solidFill>
          </a:ln>
        </p:spPr>
        <p:txBody>
          <a:bodyPr wrap="square">
            <a:spAutoFit/>
          </a:bodyPr>
          <a:lstStyle/>
          <a:p>
            <a:pPr algn="l">
              <a:lnSpc>
                <a:spcPct val="150000"/>
              </a:lnSpc>
            </a:pPr>
            <a:endParaRPr lang="el-GR" b="1" i="0" dirty="0">
              <a:solidFill>
                <a:schemeClr val="accent5"/>
              </a:solidFill>
              <a:effectLst/>
              <a:latin typeface="Arial" panose="020B0604020202020204" pitchFamily="34" charset="0"/>
            </a:endParaRPr>
          </a:p>
          <a:p>
            <a:pPr algn="l">
              <a:lnSpc>
                <a:spcPct val="150000"/>
              </a:lnSpc>
            </a:pPr>
            <a:endParaRPr lang="el-GR" b="1" dirty="0">
              <a:solidFill>
                <a:schemeClr val="accent5"/>
              </a:solidFill>
              <a:latin typeface="Arial" panose="020B0604020202020204" pitchFamily="34" charset="0"/>
            </a:endParaRPr>
          </a:p>
          <a:p>
            <a:pPr algn="l">
              <a:lnSpc>
                <a:spcPct val="150000"/>
              </a:lnSpc>
            </a:pPr>
            <a:r>
              <a:rPr lang="el-GR" b="1" i="0" dirty="0">
                <a:solidFill>
                  <a:schemeClr val="accent5"/>
                </a:solidFill>
                <a:effectLst/>
                <a:latin typeface="Arial" panose="020B0604020202020204" pitchFamily="34" charset="0"/>
              </a:rPr>
              <a:t>Το θέμα του αποσπάσματος</a:t>
            </a:r>
          </a:p>
          <a:p>
            <a:pPr algn="l">
              <a:lnSpc>
                <a:spcPct val="150000"/>
              </a:lnSpc>
            </a:pPr>
            <a:endParaRPr lang="el-GR" b="1" dirty="0">
              <a:solidFill>
                <a:schemeClr val="accent5"/>
              </a:solidFill>
              <a:latin typeface="Arial" panose="020B0604020202020204" pitchFamily="34" charset="0"/>
            </a:endParaRPr>
          </a:p>
          <a:p>
            <a:pPr algn="l">
              <a:lnSpc>
                <a:spcPct val="150000"/>
              </a:lnSpc>
            </a:pPr>
            <a:endParaRPr lang="el-GR" b="0" i="0" dirty="0">
              <a:solidFill>
                <a:schemeClr val="accent5"/>
              </a:solidFill>
              <a:effectLst/>
              <a:latin typeface="Arial" panose="020B0604020202020204" pitchFamily="34" charset="0"/>
            </a:endParaRPr>
          </a:p>
          <a:p>
            <a:pPr algn="l">
              <a:lnSpc>
                <a:spcPct val="150000"/>
              </a:lnSpc>
            </a:pPr>
            <a:endParaRPr lang="el-GR" dirty="0">
              <a:solidFill>
                <a:schemeClr val="accent5"/>
              </a:solidFill>
              <a:latin typeface="Arial" panose="020B0604020202020204" pitchFamily="34" charset="0"/>
            </a:endParaRPr>
          </a:p>
          <a:p>
            <a:pPr>
              <a:lnSpc>
                <a:spcPct val="150000"/>
              </a:lnSpc>
            </a:pPr>
            <a:r>
              <a:rPr lang="el-GR" sz="1800" dirty="0">
                <a:solidFill>
                  <a:srgbClr val="0000FF"/>
                </a:solidFill>
                <a:latin typeface="verdana" panose="020B0604030504040204" pitchFamily="34" charset="0"/>
              </a:rPr>
              <a:t>-</a:t>
            </a:r>
            <a:r>
              <a:rPr lang="el-GR" dirty="0">
                <a:solidFill>
                  <a:schemeClr val="accent5"/>
                </a:solidFill>
                <a:latin typeface="verdana" panose="020B0604030504040204" pitchFamily="34" charset="0"/>
              </a:rPr>
              <a:t>Ο</a:t>
            </a:r>
            <a:r>
              <a:rPr lang="el-GR" b="0" i="0" dirty="0">
                <a:solidFill>
                  <a:schemeClr val="accent5"/>
                </a:solidFill>
                <a:effectLst/>
                <a:latin typeface="verdana" panose="020B0604030504040204" pitchFamily="34" charset="0"/>
              </a:rPr>
              <a:t> απελπισμένος </a:t>
            </a:r>
            <a:r>
              <a:rPr lang="el-GR" b="0" i="0" u="sng" dirty="0">
                <a:solidFill>
                  <a:schemeClr val="accent5"/>
                </a:solidFill>
                <a:effectLst/>
                <a:latin typeface="verdana" panose="020B0604030504040204" pitchFamily="34" charset="0"/>
              </a:rPr>
              <a:t>αγώνας της επιβίωσης </a:t>
            </a:r>
          </a:p>
          <a:p>
            <a:pPr>
              <a:lnSpc>
                <a:spcPct val="150000"/>
              </a:lnSpc>
            </a:pPr>
            <a:r>
              <a:rPr lang="el-GR" b="0" i="0" u="sng" dirty="0">
                <a:solidFill>
                  <a:schemeClr val="accent5"/>
                </a:solidFill>
                <a:effectLst/>
                <a:latin typeface="verdana" panose="020B0604030504040204" pitchFamily="34" charset="0"/>
              </a:rPr>
              <a:t>ενός γλάρου (η </a:t>
            </a:r>
            <a:r>
              <a:rPr lang="el-GR" b="0" i="0" u="sng" dirty="0" err="1">
                <a:solidFill>
                  <a:schemeClr val="accent5"/>
                </a:solidFill>
                <a:effectLst/>
                <a:latin typeface="verdana" panose="020B0604030504040204" pitchFamily="34" charset="0"/>
              </a:rPr>
              <a:t>Κενγκά</a:t>
            </a:r>
            <a:r>
              <a:rPr lang="el-GR" b="0" i="0" u="sng" dirty="0">
                <a:solidFill>
                  <a:schemeClr val="accent5"/>
                </a:solidFill>
                <a:effectLst/>
                <a:latin typeface="verdana" panose="020B0604030504040204" pitchFamily="34" charset="0"/>
              </a:rPr>
              <a:t>)</a:t>
            </a:r>
            <a:r>
              <a:rPr lang="el-GR" b="0" i="0" dirty="0">
                <a:solidFill>
                  <a:schemeClr val="accent5"/>
                </a:solidFill>
                <a:effectLst/>
                <a:latin typeface="verdana" panose="020B0604030504040204" pitchFamily="34" charset="0"/>
              </a:rPr>
              <a:t>, που έπεσε θύμα της θαλάσσιας μόλυνσης</a:t>
            </a:r>
            <a:r>
              <a:rPr lang="el-GR" dirty="0">
                <a:solidFill>
                  <a:schemeClr val="accent5"/>
                </a:solidFill>
                <a:latin typeface="verdana" panose="020B0604030504040204" pitchFamily="34" charset="0"/>
              </a:rPr>
              <a:t> </a:t>
            </a:r>
            <a:r>
              <a:rPr lang="el-GR" b="0" i="0" dirty="0">
                <a:solidFill>
                  <a:schemeClr val="accent5"/>
                </a:solidFill>
                <a:effectLst/>
                <a:latin typeface="Arial" panose="020B0604020202020204" pitchFamily="34" charset="0"/>
              </a:rPr>
              <a:t> </a:t>
            </a:r>
          </a:p>
          <a:p>
            <a:pPr>
              <a:lnSpc>
                <a:spcPct val="150000"/>
              </a:lnSpc>
            </a:pPr>
            <a:endParaRPr lang="el-GR" dirty="0">
              <a:solidFill>
                <a:schemeClr val="accent5"/>
              </a:solidFill>
              <a:latin typeface="Arial" panose="020B0604020202020204" pitchFamily="34" charset="0"/>
            </a:endParaRPr>
          </a:p>
          <a:p>
            <a:pPr>
              <a:lnSpc>
                <a:spcPct val="150000"/>
              </a:lnSpc>
            </a:pPr>
            <a:endParaRPr lang="el-GR" b="0" i="0" dirty="0">
              <a:solidFill>
                <a:schemeClr val="accent5"/>
              </a:solidFill>
              <a:effectLst/>
              <a:latin typeface="Arial" panose="020B0604020202020204" pitchFamily="34" charset="0"/>
            </a:endParaRPr>
          </a:p>
          <a:p>
            <a:pPr algn="l">
              <a:lnSpc>
                <a:spcPct val="150000"/>
              </a:lnSpc>
            </a:pPr>
            <a:endParaRPr lang="el-GR" b="0" i="0" dirty="0">
              <a:solidFill>
                <a:schemeClr val="accent5"/>
              </a:solidFill>
              <a:effectLst/>
              <a:latin typeface="Arial" panose="020B0604020202020204" pitchFamily="34" charset="0"/>
            </a:endParaRPr>
          </a:p>
          <a:p>
            <a:pPr algn="l">
              <a:lnSpc>
                <a:spcPct val="150000"/>
              </a:lnSpc>
            </a:pPr>
            <a:endParaRPr lang="el-GR" b="0" i="0" dirty="0">
              <a:solidFill>
                <a:schemeClr val="accent5"/>
              </a:solidFill>
              <a:effectLst/>
              <a:latin typeface="Arial" panose="020B0604020202020204" pitchFamily="34" charset="0"/>
            </a:endParaRPr>
          </a:p>
        </p:txBody>
      </p:sp>
    </p:spTree>
    <p:extLst>
      <p:ext uri="{BB962C8B-B14F-4D97-AF65-F5344CB8AC3E}">
        <p14:creationId xmlns:p14="http://schemas.microsoft.com/office/powerpoint/2010/main" val="3670323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E26189-E96E-4773-943C-3EBCFFF3EA95}"/>
              </a:ext>
            </a:extLst>
          </p:cNvPr>
          <p:cNvSpPr txBox="1"/>
          <p:nvPr/>
        </p:nvSpPr>
        <p:spPr>
          <a:xfrm>
            <a:off x="437225" y="204977"/>
            <a:ext cx="10837416" cy="6186309"/>
          </a:xfrm>
          <a:prstGeom prst="rect">
            <a:avLst/>
          </a:prstGeom>
          <a:solidFill>
            <a:schemeClr val="bg1"/>
          </a:solidFill>
          <a:ln>
            <a:solidFill>
              <a:schemeClr val="bg2"/>
            </a:solidFill>
          </a:ln>
        </p:spPr>
        <p:txBody>
          <a:bodyPr wrap="square">
            <a:spAutoFit/>
          </a:bodyPr>
          <a:lstStyle/>
          <a:p>
            <a:pPr algn="ctr"/>
            <a:r>
              <a:rPr lang="el-GR" b="1" i="0" dirty="0">
                <a:solidFill>
                  <a:schemeClr val="accent5"/>
                </a:solidFill>
                <a:effectLst/>
                <a:latin typeface="Arial" panose="020B0604020202020204" pitchFamily="34" charset="0"/>
              </a:rPr>
              <a:t>Δομή του κειμένου</a:t>
            </a:r>
            <a:endParaRPr lang="el-GR" b="0" i="0" dirty="0">
              <a:solidFill>
                <a:schemeClr val="accent5"/>
              </a:solidFill>
              <a:effectLst/>
              <a:latin typeface="Arial" panose="020B0604020202020204" pitchFamily="34" charset="0"/>
            </a:endParaRPr>
          </a:p>
          <a:p>
            <a:r>
              <a:rPr lang="el-GR" b="1" dirty="0">
                <a:solidFill>
                  <a:schemeClr val="accent5"/>
                </a:solidFill>
                <a:latin typeface="Arial" panose="020B0604020202020204" pitchFamily="34" charset="0"/>
              </a:rPr>
              <a:t>ΕΝΟΤΗΤΕΣ</a:t>
            </a:r>
          </a:p>
          <a:p>
            <a:pPr algn="l"/>
            <a:endParaRPr lang="el-GR" b="1" i="0" dirty="0">
              <a:solidFill>
                <a:schemeClr val="accent5"/>
              </a:solidFill>
              <a:effectLst/>
              <a:latin typeface="Arial" panose="020B0604020202020204" pitchFamily="34" charset="0"/>
            </a:endParaRPr>
          </a:p>
          <a:p>
            <a:pPr algn="l"/>
            <a:r>
              <a:rPr lang="el-GR" b="1" i="0" u="sng" dirty="0">
                <a:solidFill>
                  <a:schemeClr val="accent5"/>
                </a:solidFill>
                <a:effectLst/>
                <a:latin typeface="Arial" panose="020B0604020202020204" pitchFamily="34" charset="0"/>
              </a:rPr>
              <a:t>α΄</a:t>
            </a:r>
            <a:r>
              <a:rPr lang="el-GR" b="0" i="0" u="sng" dirty="0">
                <a:solidFill>
                  <a:schemeClr val="accent5"/>
                </a:solidFill>
                <a:effectLst/>
                <a:latin typeface="Arial" panose="020B0604020202020204" pitchFamily="34" charset="0"/>
              </a:rPr>
              <a:t> «Η </a:t>
            </a:r>
            <a:r>
              <a:rPr lang="el-GR" b="0" i="0" u="sng" dirty="0" err="1">
                <a:solidFill>
                  <a:schemeClr val="accent5"/>
                </a:solidFill>
                <a:effectLst/>
                <a:latin typeface="Arial" panose="020B0604020202020204" pitchFamily="34" charset="0"/>
              </a:rPr>
              <a:t>Κενγκά</a:t>
            </a:r>
            <a:r>
              <a:rPr lang="el-GR" b="0" i="0" u="sng" dirty="0">
                <a:solidFill>
                  <a:schemeClr val="accent5"/>
                </a:solidFill>
                <a:effectLst/>
                <a:latin typeface="Arial" panose="020B0604020202020204" pitchFamily="34" charset="0"/>
              </a:rPr>
              <a:t>… μακριά από το μαύρο κύμα»: </a:t>
            </a:r>
          </a:p>
          <a:p>
            <a:pPr algn="l"/>
            <a:endParaRPr lang="el-GR" dirty="0">
              <a:solidFill>
                <a:schemeClr val="accent5"/>
              </a:solidFill>
              <a:latin typeface="Arial" panose="020B0604020202020204" pitchFamily="34" charset="0"/>
            </a:endParaRPr>
          </a:p>
          <a:p>
            <a:pPr algn="l"/>
            <a:r>
              <a:rPr lang="el-GR" b="0" i="0" dirty="0">
                <a:solidFill>
                  <a:schemeClr val="accent5"/>
                </a:solidFill>
                <a:effectLst/>
                <a:latin typeface="Arial" panose="020B0604020202020204" pitchFamily="34" charset="0"/>
              </a:rPr>
              <a:t>Ο γλάρος συνειδητοποιεί το πρόβλημα της πετρελαιοκηλίδας</a:t>
            </a:r>
          </a:p>
          <a:p>
            <a:pPr algn="l"/>
            <a:endParaRPr lang="el-GR" b="0" i="0" dirty="0">
              <a:solidFill>
                <a:schemeClr val="accent5"/>
              </a:solidFill>
              <a:effectLst/>
              <a:latin typeface="Arial" panose="020B0604020202020204" pitchFamily="34" charset="0"/>
            </a:endParaRPr>
          </a:p>
          <a:p>
            <a:pPr algn="l"/>
            <a:endParaRPr lang="el-GR" b="0" i="0" dirty="0">
              <a:solidFill>
                <a:schemeClr val="accent5"/>
              </a:solidFill>
              <a:effectLst/>
              <a:latin typeface="Arial" panose="020B0604020202020204" pitchFamily="34" charset="0"/>
            </a:endParaRPr>
          </a:p>
          <a:p>
            <a:pPr algn="l"/>
            <a:r>
              <a:rPr lang="el-GR" b="1" i="0" u="sng" dirty="0">
                <a:solidFill>
                  <a:schemeClr val="accent5"/>
                </a:solidFill>
                <a:effectLst/>
                <a:latin typeface="Arial" panose="020B0604020202020204" pitchFamily="34" charset="0"/>
              </a:rPr>
              <a:t>β΄</a:t>
            </a:r>
            <a:r>
              <a:rPr lang="el-GR" b="0" i="0" u="sng" dirty="0">
                <a:solidFill>
                  <a:schemeClr val="accent5"/>
                </a:solidFill>
                <a:effectLst/>
                <a:latin typeface="Arial" panose="020B0604020202020204" pitchFamily="34" charset="0"/>
              </a:rPr>
              <a:t>« Με όλους τους…από την πείνα» </a:t>
            </a:r>
          </a:p>
          <a:p>
            <a:pPr algn="l"/>
            <a:endParaRPr lang="el-GR" dirty="0">
              <a:solidFill>
                <a:schemeClr val="accent5"/>
              </a:solidFill>
              <a:latin typeface="Arial" panose="020B0604020202020204" pitchFamily="34" charset="0"/>
            </a:endParaRPr>
          </a:p>
          <a:p>
            <a:pPr algn="l"/>
            <a:r>
              <a:rPr lang="el-GR" b="0" i="0" dirty="0">
                <a:solidFill>
                  <a:schemeClr val="accent5"/>
                </a:solidFill>
                <a:effectLst/>
                <a:latin typeface="Arial" panose="020B0604020202020204" pitchFamily="34" charset="0"/>
              </a:rPr>
              <a:t>Η </a:t>
            </a:r>
            <a:r>
              <a:rPr lang="el-GR" b="0" i="0" dirty="0" err="1">
                <a:solidFill>
                  <a:schemeClr val="accent5"/>
                </a:solidFill>
                <a:effectLst/>
                <a:latin typeface="Arial" panose="020B0604020202020204" pitchFamily="34" charset="0"/>
              </a:rPr>
              <a:t>Κενγκά</a:t>
            </a:r>
            <a:r>
              <a:rPr lang="el-GR" b="0" i="0" dirty="0">
                <a:solidFill>
                  <a:schemeClr val="accent5"/>
                </a:solidFill>
                <a:effectLst/>
                <a:latin typeface="Arial" panose="020B0604020202020204" pitchFamily="34" charset="0"/>
              </a:rPr>
              <a:t> κολυμπά ως το καθαρό νερό και σκέφτεται το τέλος που πλησιάζει</a:t>
            </a:r>
          </a:p>
          <a:p>
            <a:pPr algn="l"/>
            <a:endParaRPr lang="el-GR" b="0" i="0" dirty="0">
              <a:solidFill>
                <a:schemeClr val="accent5"/>
              </a:solidFill>
              <a:effectLst/>
              <a:latin typeface="Arial" panose="020B0604020202020204" pitchFamily="34" charset="0"/>
            </a:endParaRPr>
          </a:p>
          <a:p>
            <a:pPr algn="l"/>
            <a:endParaRPr lang="el-GR" b="0" i="0" dirty="0">
              <a:solidFill>
                <a:schemeClr val="accent5"/>
              </a:solidFill>
              <a:effectLst/>
              <a:latin typeface="Arial" panose="020B0604020202020204" pitchFamily="34" charset="0"/>
            </a:endParaRPr>
          </a:p>
          <a:p>
            <a:pPr algn="l"/>
            <a:r>
              <a:rPr lang="el-GR" b="1" i="0" u="sng" dirty="0" err="1">
                <a:solidFill>
                  <a:schemeClr val="accent5"/>
                </a:solidFill>
                <a:effectLst/>
                <a:latin typeface="Arial" panose="020B0604020202020204" pitchFamily="34" charset="0"/>
              </a:rPr>
              <a:t>γ΄</a:t>
            </a:r>
            <a:r>
              <a:rPr lang="el-GR" b="0" i="0" u="sng" dirty="0" err="1">
                <a:solidFill>
                  <a:schemeClr val="accent5"/>
                </a:solidFill>
                <a:effectLst/>
                <a:latin typeface="Arial" panose="020B0604020202020204" pitchFamily="34" charset="0"/>
              </a:rPr>
              <a:t>«Μπροστά</a:t>
            </a:r>
            <a:r>
              <a:rPr lang="el-GR" b="0" i="0" u="sng" dirty="0">
                <a:solidFill>
                  <a:schemeClr val="accent5"/>
                </a:solidFill>
                <a:effectLst/>
                <a:latin typeface="Arial" panose="020B0604020202020204" pitchFamily="34" charset="0"/>
              </a:rPr>
              <a:t> στην…ο Ίκαρος έπεσε» </a:t>
            </a:r>
          </a:p>
          <a:p>
            <a:pPr algn="l"/>
            <a:endParaRPr lang="el-GR" u="sng" dirty="0">
              <a:solidFill>
                <a:schemeClr val="accent5"/>
              </a:solidFill>
              <a:latin typeface="Arial" panose="020B0604020202020204" pitchFamily="34" charset="0"/>
            </a:endParaRPr>
          </a:p>
          <a:p>
            <a:pPr algn="l"/>
            <a:r>
              <a:rPr lang="el-GR" b="0" i="0" dirty="0">
                <a:solidFill>
                  <a:schemeClr val="accent5"/>
                </a:solidFill>
                <a:effectLst/>
                <a:latin typeface="Arial" panose="020B0604020202020204" pitchFamily="34" charset="0"/>
              </a:rPr>
              <a:t>Η τελευταία προσπάθεια σωτηρίας</a:t>
            </a:r>
          </a:p>
          <a:p>
            <a:pPr algn="l"/>
            <a:endParaRPr lang="el-GR" b="0" i="0" dirty="0">
              <a:solidFill>
                <a:schemeClr val="accent5"/>
              </a:solidFill>
              <a:effectLst/>
              <a:latin typeface="Arial" panose="020B0604020202020204" pitchFamily="34" charset="0"/>
            </a:endParaRPr>
          </a:p>
          <a:p>
            <a:pPr algn="l"/>
            <a:endParaRPr lang="el-GR" b="0" i="0" dirty="0">
              <a:solidFill>
                <a:schemeClr val="accent5"/>
              </a:solidFill>
              <a:effectLst/>
              <a:latin typeface="Arial" panose="020B0604020202020204" pitchFamily="34" charset="0"/>
            </a:endParaRPr>
          </a:p>
          <a:p>
            <a:pPr algn="l"/>
            <a:r>
              <a:rPr lang="el-GR" b="1" i="0" u="sng" dirty="0" err="1">
                <a:solidFill>
                  <a:schemeClr val="accent5"/>
                </a:solidFill>
                <a:effectLst/>
                <a:latin typeface="Arial" panose="020B0604020202020204" pitchFamily="34" charset="0"/>
              </a:rPr>
              <a:t>δ΄</a:t>
            </a:r>
            <a:r>
              <a:rPr lang="el-GR" b="0" i="0" u="sng" dirty="0" err="1">
                <a:solidFill>
                  <a:schemeClr val="accent5"/>
                </a:solidFill>
                <a:effectLst/>
                <a:latin typeface="Arial" panose="020B0604020202020204" pitchFamily="34" charset="0"/>
              </a:rPr>
              <a:t>«Η</a:t>
            </a:r>
            <a:r>
              <a:rPr lang="el-GR" b="0" i="0" u="sng" dirty="0">
                <a:solidFill>
                  <a:schemeClr val="accent5"/>
                </a:solidFill>
                <a:effectLst/>
                <a:latin typeface="Arial" panose="020B0604020202020204" pitchFamily="34" charset="0"/>
              </a:rPr>
              <a:t> </a:t>
            </a:r>
            <a:r>
              <a:rPr lang="el-GR" b="0" i="0" u="sng" dirty="0" err="1">
                <a:solidFill>
                  <a:schemeClr val="accent5"/>
                </a:solidFill>
                <a:effectLst/>
                <a:latin typeface="Arial" panose="020B0604020202020204" pitchFamily="34" charset="0"/>
              </a:rPr>
              <a:t>Κενγκά</a:t>
            </a:r>
            <a:r>
              <a:rPr lang="el-GR" b="0" i="0" u="sng" dirty="0">
                <a:solidFill>
                  <a:schemeClr val="accent5"/>
                </a:solidFill>
                <a:effectLst/>
                <a:latin typeface="Arial" panose="020B0604020202020204" pitchFamily="34" charset="0"/>
              </a:rPr>
              <a:t> χτύπησε…να τις κουνήσει»</a:t>
            </a:r>
          </a:p>
          <a:p>
            <a:pPr algn="l"/>
            <a:endParaRPr lang="el-GR" dirty="0">
              <a:solidFill>
                <a:schemeClr val="accent5"/>
              </a:solidFill>
              <a:latin typeface="Arial" panose="020B0604020202020204" pitchFamily="34" charset="0"/>
            </a:endParaRPr>
          </a:p>
          <a:p>
            <a:pPr algn="l"/>
            <a:r>
              <a:rPr lang="el-GR" b="0" i="0" dirty="0">
                <a:solidFill>
                  <a:schemeClr val="accent5"/>
                </a:solidFill>
                <a:effectLst/>
                <a:latin typeface="Arial" panose="020B0604020202020204" pitchFamily="34" charset="0"/>
              </a:rPr>
              <a:t> Η επιτυχία της </a:t>
            </a:r>
            <a:r>
              <a:rPr lang="el-GR" b="0" i="0" dirty="0" err="1">
                <a:solidFill>
                  <a:schemeClr val="accent5"/>
                </a:solidFill>
                <a:effectLst/>
                <a:latin typeface="Arial" panose="020B0604020202020204" pitchFamily="34" charset="0"/>
              </a:rPr>
              <a:t>Κενγκά</a:t>
            </a:r>
            <a:r>
              <a:rPr lang="el-GR" b="0" i="0" dirty="0">
                <a:solidFill>
                  <a:schemeClr val="accent5"/>
                </a:solidFill>
                <a:effectLst/>
                <a:latin typeface="Arial" panose="020B0604020202020204" pitchFamily="34" charset="0"/>
              </a:rPr>
              <a:t> να πετάξει μετά από αρκετές προσπάθειες</a:t>
            </a:r>
          </a:p>
          <a:p>
            <a:pPr algn="l"/>
            <a:endParaRPr lang="el-GR" b="0" i="0" dirty="0">
              <a:solidFill>
                <a:schemeClr val="accent5"/>
              </a:solidFill>
              <a:effectLst/>
              <a:latin typeface="Arial" panose="020B0604020202020204" pitchFamily="34" charset="0"/>
            </a:endParaRPr>
          </a:p>
        </p:txBody>
      </p:sp>
    </p:spTree>
    <p:extLst>
      <p:ext uri="{BB962C8B-B14F-4D97-AF65-F5344CB8AC3E}">
        <p14:creationId xmlns:p14="http://schemas.microsoft.com/office/powerpoint/2010/main" val="363688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6A78E4-B2F7-43A7-BEF5-9BB9B47EA924}"/>
              </a:ext>
            </a:extLst>
          </p:cNvPr>
          <p:cNvSpPr txBox="1"/>
          <p:nvPr/>
        </p:nvSpPr>
        <p:spPr>
          <a:xfrm>
            <a:off x="712801" y="355107"/>
            <a:ext cx="10286631" cy="6332759"/>
          </a:xfrm>
          <a:prstGeom prst="rect">
            <a:avLst/>
          </a:prstGeom>
          <a:solidFill>
            <a:schemeClr val="bg1"/>
          </a:solidFill>
          <a:ln>
            <a:solidFill>
              <a:schemeClr val="bg2"/>
            </a:solidFill>
          </a:ln>
        </p:spPr>
        <p:txBody>
          <a:bodyPr wrap="square">
            <a:spAutoFit/>
          </a:bodyPr>
          <a:lstStyle/>
          <a:p>
            <a:pPr algn="ctr">
              <a:lnSpc>
                <a:spcPct val="150000"/>
              </a:lnSpc>
            </a:pPr>
            <a:r>
              <a:rPr lang="el-GR" b="1" i="0" dirty="0">
                <a:solidFill>
                  <a:srgbClr val="0070C0"/>
                </a:solidFill>
                <a:effectLst/>
                <a:latin typeface="Arial" panose="020B0604020202020204" pitchFamily="34" charset="0"/>
              </a:rPr>
              <a:t>Η </a:t>
            </a:r>
            <a:r>
              <a:rPr lang="el-GR" b="1" i="0" dirty="0" err="1">
                <a:solidFill>
                  <a:srgbClr val="0070C0"/>
                </a:solidFill>
                <a:effectLst/>
                <a:latin typeface="Arial" panose="020B0604020202020204" pitchFamily="34" charset="0"/>
              </a:rPr>
              <a:t>ηρωίδα</a:t>
            </a:r>
            <a:r>
              <a:rPr lang="el-GR" b="1" i="0" dirty="0">
                <a:solidFill>
                  <a:srgbClr val="0070C0"/>
                </a:solidFill>
                <a:effectLst/>
                <a:latin typeface="Arial" panose="020B0604020202020204" pitchFamily="34" charset="0"/>
              </a:rPr>
              <a:t> του έργου</a:t>
            </a:r>
            <a:r>
              <a:rPr lang="el-GR" b="0" i="0" dirty="0">
                <a:solidFill>
                  <a:srgbClr val="0070C0"/>
                </a:solidFill>
                <a:effectLst/>
                <a:latin typeface="Arial" panose="020B0604020202020204" pitchFamily="34" charset="0"/>
              </a:rPr>
              <a:t> </a:t>
            </a:r>
          </a:p>
          <a:p>
            <a:pPr algn="just">
              <a:lnSpc>
                <a:spcPct val="150000"/>
              </a:lnSpc>
            </a:pPr>
            <a:r>
              <a:rPr lang="el-GR" sz="1600" b="0" i="0" dirty="0">
                <a:solidFill>
                  <a:srgbClr val="0070C0"/>
                </a:solidFill>
                <a:effectLst/>
                <a:latin typeface="Arial" panose="020B0604020202020204" pitchFamily="34" charset="0"/>
              </a:rPr>
              <a:t>Η </a:t>
            </a:r>
            <a:r>
              <a:rPr lang="el-GR" sz="1600" b="0" i="0" dirty="0" err="1">
                <a:solidFill>
                  <a:srgbClr val="0070C0"/>
                </a:solidFill>
                <a:effectLst/>
                <a:latin typeface="Arial" panose="020B0604020202020204" pitchFamily="34" charset="0"/>
              </a:rPr>
              <a:t>γλαροπούλα</a:t>
            </a:r>
            <a:r>
              <a:rPr lang="el-GR" sz="1600" b="0" i="0" dirty="0">
                <a:solidFill>
                  <a:srgbClr val="0070C0"/>
                </a:solidFill>
                <a:effectLst/>
                <a:latin typeface="Arial" panose="020B0604020202020204" pitchFamily="34" charset="0"/>
              </a:rPr>
              <a:t> </a:t>
            </a:r>
            <a:r>
              <a:rPr lang="el-GR" sz="1600" b="0" i="0" dirty="0" err="1">
                <a:solidFill>
                  <a:srgbClr val="0070C0"/>
                </a:solidFill>
                <a:effectLst/>
                <a:latin typeface="Arial" panose="020B0604020202020204" pitchFamily="34" charset="0"/>
              </a:rPr>
              <a:t>Κενγκά</a:t>
            </a:r>
            <a:r>
              <a:rPr lang="el-GR" sz="1600" b="0" i="0" dirty="0">
                <a:solidFill>
                  <a:srgbClr val="0070C0"/>
                </a:solidFill>
                <a:effectLst/>
                <a:latin typeface="Arial" panose="020B0604020202020204" pitchFamily="34" charset="0"/>
              </a:rPr>
              <a:t> καθώς πετάει πάνω από τα κύματα, </a:t>
            </a:r>
            <a:r>
              <a:rPr lang="el-GR" sz="1600" b="0" i="0" u="sng" dirty="0">
                <a:solidFill>
                  <a:srgbClr val="0070C0"/>
                </a:solidFill>
                <a:effectLst/>
                <a:latin typeface="Arial" panose="020B0604020202020204" pitchFamily="34" charset="0"/>
              </a:rPr>
              <a:t>καλύπτεται από την πετρελαιοκηλίδα</a:t>
            </a:r>
            <a:r>
              <a:rPr lang="el-GR" sz="1600" b="0" i="0" dirty="0">
                <a:solidFill>
                  <a:srgbClr val="0070C0"/>
                </a:solidFill>
                <a:effectLst/>
                <a:latin typeface="Arial" panose="020B0604020202020204" pitchFamily="34" charset="0"/>
              </a:rPr>
              <a:t>. Σταδιακά χάνει την όρασή της και διαπιστώνει ότι τα φτερά της είναι αδύνατον να ανοίξουν και έχουν κολλήσει στο σώμα της. </a:t>
            </a:r>
          </a:p>
          <a:p>
            <a:pPr algn="just">
              <a:lnSpc>
                <a:spcPct val="150000"/>
              </a:lnSpc>
            </a:pPr>
            <a:r>
              <a:rPr lang="el-GR" sz="1600" b="0" i="0" dirty="0">
                <a:solidFill>
                  <a:srgbClr val="0070C0"/>
                </a:solidFill>
                <a:effectLst/>
                <a:latin typeface="Arial" panose="020B0604020202020204" pitchFamily="34" charset="0"/>
              </a:rPr>
              <a:t>Βρίσκεται σε </a:t>
            </a:r>
            <a:r>
              <a:rPr lang="el-GR" sz="1600" b="0" i="0" u="sng" dirty="0">
                <a:solidFill>
                  <a:srgbClr val="0070C0"/>
                </a:solidFill>
                <a:effectLst/>
                <a:latin typeface="Arial" panose="020B0604020202020204" pitchFamily="34" charset="0"/>
              </a:rPr>
              <a:t>απόγνωση,</a:t>
            </a:r>
            <a:r>
              <a:rPr lang="el-GR" sz="1600" b="0" i="0" dirty="0">
                <a:solidFill>
                  <a:srgbClr val="0070C0"/>
                </a:solidFill>
                <a:effectLst/>
                <a:latin typeface="Arial" panose="020B0604020202020204" pitchFamily="34" charset="0"/>
              </a:rPr>
              <a:t> πανικοβάλλεται όμως δε χάνει το κουράγιο της και προσπαθεί να σωθεί. Αγωνιά, φοβάται ότι θα μετατραπεί σε τροφή για κάποιο ψάρι ή θα πεθάνει από ασφυξία- « ο πιο φρικτός θάνατος» - ή «θα πεθάνει από την πείνα». </a:t>
            </a:r>
          </a:p>
          <a:p>
            <a:pPr algn="just">
              <a:lnSpc>
                <a:spcPct val="150000"/>
              </a:lnSpc>
            </a:pPr>
            <a:r>
              <a:rPr lang="el-GR" sz="1600" b="0" i="0" u="sng" dirty="0">
                <a:solidFill>
                  <a:srgbClr val="0070C0"/>
                </a:solidFill>
                <a:effectLst/>
                <a:latin typeface="Arial" panose="020B0604020202020204" pitchFamily="34" charset="0"/>
              </a:rPr>
              <a:t>Επιχειρεί να πετάξει ψηλά </a:t>
            </a:r>
            <a:r>
              <a:rPr lang="el-GR" sz="1600" b="0" i="0" dirty="0">
                <a:solidFill>
                  <a:srgbClr val="0070C0"/>
                </a:solidFill>
                <a:effectLst/>
                <a:latin typeface="Arial" panose="020B0604020202020204" pitchFamily="34" charset="0"/>
              </a:rPr>
              <a:t>προς τον ήλιο καθώς θυμάται το πάθημα του Ίκαρου που ίσως όμως αποβεί σωτήριο για την ίδια. ( « ο ήλιος να λιώσει την κατάρα </a:t>
            </a:r>
            <a:r>
              <a:rPr lang="el-GR" sz="1600" b="0" i="0" dirty="0" err="1">
                <a:solidFill>
                  <a:srgbClr val="0070C0"/>
                </a:solidFill>
                <a:effectLst/>
                <a:latin typeface="Arial" panose="020B0604020202020204" pitchFamily="34" charset="0"/>
              </a:rPr>
              <a:t>που’χει</a:t>
            </a:r>
            <a:r>
              <a:rPr lang="el-GR" sz="1600" b="0" i="0" dirty="0">
                <a:solidFill>
                  <a:srgbClr val="0070C0"/>
                </a:solidFill>
                <a:effectLst/>
                <a:latin typeface="Arial" panose="020B0604020202020204" pitchFamily="34" charset="0"/>
              </a:rPr>
              <a:t> κολλήσει στα φτερά μου»). </a:t>
            </a:r>
            <a:r>
              <a:rPr lang="el-GR" sz="1600" b="0" i="0" u="sng" dirty="0">
                <a:solidFill>
                  <a:srgbClr val="0070C0"/>
                </a:solidFill>
                <a:effectLst/>
                <a:latin typeface="Arial" panose="020B0604020202020204" pitchFamily="34" charset="0"/>
              </a:rPr>
              <a:t>Όμως το πετρέλαιο δυσχεραίνει </a:t>
            </a:r>
            <a:r>
              <a:rPr lang="el-GR" sz="1600" b="0" i="0" dirty="0">
                <a:solidFill>
                  <a:srgbClr val="0070C0"/>
                </a:solidFill>
                <a:effectLst/>
                <a:latin typeface="Arial" panose="020B0604020202020204" pitchFamily="34" charset="0"/>
              </a:rPr>
              <a:t>το πέταγμά της και η </a:t>
            </a:r>
            <a:r>
              <a:rPr lang="el-GR" sz="1600" b="0" i="0" dirty="0" err="1">
                <a:solidFill>
                  <a:srgbClr val="0070C0"/>
                </a:solidFill>
                <a:effectLst/>
                <a:latin typeface="Arial" panose="020B0604020202020204" pitchFamily="34" charset="0"/>
              </a:rPr>
              <a:t>Κενγκά</a:t>
            </a:r>
            <a:r>
              <a:rPr lang="el-GR" sz="1600" b="0" i="0" dirty="0">
                <a:solidFill>
                  <a:srgbClr val="0070C0"/>
                </a:solidFill>
                <a:effectLst/>
                <a:latin typeface="Arial" panose="020B0604020202020204" pitchFamily="34" charset="0"/>
              </a:rPr>
              <a:t> απελπίζεται... </a:t>
            </a:r>
          </a:p>
          <a:p>
            <a:pPr algn="just">
              <a:lnSpc>
                <a:spcPct val="150000"/>
              </a:lnSpc>
            </a:pPr>
            <a:r>
              <a:rPr lang="el-GR" sz="1600" b="0" i="0" dirty="0">
                <a:solidFill>
                  <a:srgbClr val="0070C0"/>
                </a:solidFill>
                <a:effectLst/>
                <a:latin typeface="Arial" panose="020B0604020202020204" pitchFamily="34" charset="0"/>
              </a:rPr>
              <a:t>Τελικά, δεν μπορεί να κινήσει τις φτερούγες της και η </a:t>
            </a:r>
            <a:r>
              <a:rPr lang="el-GR" sz="1600" b="0" i="0" u="sng" dirty="0">
                <a:solidFill>
                  <a:srgbClr val="0070C0"/>
                </a:solidFill>
                <a:effectLst/>
                <a:latin typeface="Arial" panose="020B0604020202020204" pitchFamily="34" charset="0"/>
              </a:rPr>
              <a:t>πτώση είναι αναπόφευκτη</a:t>
            </a:r>
            <a:r>
              <a:rPr lang="el-GR" sz="1600" b="0" i="0" dirty="0">
                <a:solidFill>
                  <a:srgbClr val="0070C0"/>
                </a:solidFill>
                <a:effectLst/>
                <a:latin typeface="Arial" panose="020B0604020202020204" pitchFamily="34" charset="0"/>
              </a:rPr>
              <a:t>. Να σημειώσουμε ότι η </a:t>
            </a:r>
            <a:r>
              <a:rPr lang="el-GR" sz="1600" b="0" i="0" dirty="0" err="1">
                <a:solidFill>
                  <a:srgbClr val="0070C0"/>
                </a:solidFill>
                <a:effectLst/>
                <a:latin typeface="Arial" panose="020B0604020202020204" pitchFamily="34" charset="0"/>
              </a:rPr>
              <a:t>Κενγκά</a:t>
            </a:r>
            <a:r>
              <a:rPr lang="el-GR" sz="1600" b="0" i="0" dirty="0">
                <a:solidFill>
                  <a:srgbClr val="0070C0"/>
                </a:solidFill>
                <a:effectLst/>
                <a:latin typeface="Arial" panose="020B0604020202020204" pitchFamily="34" charset="0"/>
              </a:rPr>
              <a:t> παρόλη τη δεινή θέση στην οποία βρίσκεται, δεν χάνει τη δυνατότητα λογικής και οργανωμένης σκέψης καθώς επιστρατεύει με ψυχραιμία τις γνώσεις της ( την ιστορία με τον Ίκαρο) για να </a:t>
            </a:r>
            <a:r>
              <a:rPr lang="el-GR" sz="1600" b="0" i="0" dirty="0" err="1">
                <a:solidFill>
                  <a:srgbClr val="0070C0"/>
                </a:solidFill>
                <a:effectLst/>
                <a:latin typeface="Arial" panose="020B0604020202020204" pitchFamily="34" charset="0"/>
              </a:rPr>
              <a:t>αντεπεξέλθει</a:t>
            </a:r>
            <a:r>
              <a:rPr lang="el-GR" sz="1600" b="0" i="0" dirty="0">
                <a:solidFill>
                  <a:srgbClr val="0070C0"/>
                </a:solidFill>
                <a:effectLst/>
                <a:latin typeface="Arial" panose="020B0604020202020204" pitchFamily="34" charset="0"/>
              </a:rPr>
              <a:t> στην κρίσιμη κατάσταση στην οποία έχει περιέλθει. </a:t>
            </a:r>
          </a:p>
          <a:p>
            <a:pPr algn="just">
              <a:lnSpc>
                <a:spcPct val="150000"/>
              </a:lnSpc>
            </a:pPr>
            <a:endParaRPr lang="el-GR" sz="1600" b="0" i="0" dirty="0">
              <a:solidFill>
                <a:srgbClr val="0070C0"/>
              </a:solidFill>
              <a:effectLst/>
              <a:latin typeface="Arial" panose="020B0604020202020204" pitchFamily="34" charset="0"/>
            </a:endParaRPr>
          </a:p>
          <a:p>
            <a:pPr algn="ctr">
              <a:lnSpc>
                <a:spcPct val="150000"/>
              </a:lnSpc>
            </a:pPr>
            <a:r>
              <a:rPr lang="el-GR" sz="1600" b="0" i="0" dirty="0">
                <a:solidFill>
                  <a:srgbClr val="0070C0"/>
                </a:solidFill>
                <a:effectLst/>
                <a:latin typeface="Arial" panose="020B0604020202020204" pitchFamily="34" charset="0"/>
              </a:rPr>
              <a:t>Η στάση της είναι </a:t>
            </a:r>
            <a:r>
              <a:rPr lang="el-GR" sz="1600" b="1" i="0" dirty="0">
                <a:solidFill>
                  <a:srgbClr val="0070C0"/>
                </a:solidFill>
                <a:effectLst/>
                <a:latin typeface="Arial" panose="020B0604020202020204" pitchFamily="34" charset="0"/>
              </a:rPr>
              <a:t>υποδειγματική</a:t>
            </a:r>
            <a:r>
              <a:rPr lang="el-GR" sz="1600" b="0" i="0" dirty="0">
                <a:solidFill>
                  <a:srgbClr val="0070C0"/>
                </a:solidFill>
                <a:effectLst/>
                <a:latin typeface="Arial" panose="020B0604020202020204" pitchFamily="34" charset="0"/>
              </a:rPr>
              <a:t> και μας </a:t>
            </a:r>
            <a:r>
              <a:rPr lang="el-GR" sz="1600" b="1" i="0" dirty="0">
                <a:solidFill>
                  <a:srgbClr val="0070C0"/>
                </a:solidFill>
                <a:effectLst/>
                <a:latin typeface="Arial" panose="020B0604020202020204" pitchFamily="34" charset="0"/>
              </a:rPr>
              <a:t>διδάσκει να διατηρούμε την ψυχραιμία </a:t>
            </a:r>
            <a:r>
              <a:rPr lang="el-GR" sz="1600" b="0" i="0" dirty="0">
                <a:solidFill>
                  <a:srgbClr val="0070C0"/>
                </a:solidFill>
                <a:effectLst/>
                <a:latin typeface="Arial" panose="020B0604020202020204" pitchFamily="34" charset="0"/>
              </a:rPr>
              <a:t>μας και </a:t>
            </a:r>
          </a:p>
          <a:p>
            <a:pPr algn="ctr">
              <a:lnSpc>
                <a:spcPct val="150000"/>
              </a:lnSpc>
            </a:pPr>
            <a:r>
              <a:rPr lang="el-GR" sz="1600" b="0" i="0" dirty="0">
                <a:solidFill>
                  <a:srgbClr val="0070C0"/>
                </a:solidFill>
                <a:effectLst/>
                <a:latin typeface="Arial" panose="020B0604020202020204" pitchFamily="34" charset="0"/>
              </a:rPr>
              <a:t>να κινητοποιούμε τη </a:t>
            </a:r>
            <a:r>
              <a:rPr lang="el-GR" sz="1600" b="1" i="0" dirty="0">
                <a:solidFill>
                  <a:srgbClr val="0070C0"/>
                </a:solidFill>
                <a:effectLst/>
                <a:latin typeface="Arial" panose="020B0604020202020204" pitchFamily="34" charset="0"/>
              </a:rPr>
              <a:t>συγκροτημένη σκέψη </a:t>
            </a:r>
            <a:r>
              <a:rPr lang="el-GR" sz="1600" b="0" i="0" dirty="0">
                <a:solidFill>
                  <a:srgbClr val="0070C0"/>
                </a:solidFill>
                <a:effectLst/>
                <a:latin typeface="Arial" panose="020B0604020202020204" pitchFamily="34" charset="0"/>
              </a:rPr>
              <a:t>μας, </a:t>
            </a:r>
            <a:r>
              <a:rPr lang="el-GR" sz="1600" b="1" i="0" dirty="0">
                <a:solidFill>
                  <a:srgbClr val="0070C0"/>
                </a:solidFill>
                <a:effectLst/>
                <a:latin typeface="Arial" panose="020B0604020202020204" pitchFamily="34" charset="0"/>
              </a:rPr>
              <a:t>ό,τι και αν μας έχει συμβεί</a:t>
            </a:r>
            <a:r>
              <a:rPr lang="el-GR" sz="1600" b="0" i="0" dirty="0">
                <a:solidFill>
                  <a:srgbClr val="0070C0"/>
                </a:solidFill>
                <a:effectLst/>
                <a:latin typeface="Arial" panose="020B0604020202020204" pitchFamily="34" charset="0"/>
              </a:rPr>
              <a:t>.</a:t>
            </a:r>
          </a:p>
          <a:p>
            <a:pPr algn="ctr">
              <a:lnSpc>
                <a:spcPct val="150000"/>
              </a:lnSpc>
            </a:pPr>
            <a:endParaRPr lang="el-GR" sz="1600" dirty="0">
              <a:solidFill>
                <a:srgbClr val="0070C0"/>
              </a:solidFill>
            </a:endParaRPr>
          </a:p>
        </p:txBody>
      </p:sp>
    </p:spTree>
    <p:extLst>
      <p:ext uri="{BB962C8B-B14F-4D97-AF65-F5344CB8AC3E}">
        <p14:creationId xmlns:p14="http://schemas.microsoft.com/office/powerpoint/2010/main" val="2638272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4593BD-8D0A-444B-938F-945C30BF9E87}"/>
              </a:ext>
            </a:extLst>
          </p:cNvPr>
          <p:cNvSpPr txBox="1"/>
          <p:nvPr/>
        </p:nvSpPr>
        <p:spPr>
          <a:xfrm>
            <a:off x="565212" y="266403"/>
            <a:ext cx="11061576" cy="6147067"/>
          </a:xfrm>
          <a:prstGeom prst="rect">
            <a:avLst/>
          </a:prstGeom>
          <a:solidFill>
            <a:schemeClr val="bg1"/>
          </a:solidFill>
          <a:ln>
            <a:solidFill>
              <a:schemeClr val="bg2"/>
            </a:solidFill>
          </a:ln>
        </p:spPr>
        <p:txBody>
          <a:bodyPr wrap="square">
            <a:spAutoFit/>
          </a:bodyPr>
          <a:lstStyle/>
          <a:p>
            <a:pPr marL="285750" indent="-285750" algn="just">
              <a:lnSpc>
                <a:spcPct val="150000"/>
              </a:lnSpc>
              <a:buFont typeface="Wingdings" panose="05000000000000000000" pitchFamily="2" charset="2"/>
              <a:buChar char="§"/>
            </a:pPr>
            <a:r>
              <a:rPr lang="el-GR" sz="1600" b="0" i="0" dirty="0">
                <a:solidFill>
                  <a:srgbClr val="0000FF"/>
                </a:solidFill>
                <a:effectLst/>
                <a:latin typeface="verdana" panose="020B0604030504040204" pitchFamily="34" charset="0"/>
              </a:rPr>
              <a:t>Η ιστορία αυτή έχει τα χαρακτηριστικά </a:t>
            </a:r>
            <a:r>
              <a:rPr lang="el-GR" sz="1600" b="1" i="0" dirty="0">
                <a:solidFill>
                  <a:srgbClr val="0000FF"/>
                </a:solidFill>
                <a:effectLst/>
                <a:latin typeface="verdana" panose="020B0604030504040204" pitchFamily="34" charset="0"/>
              </a:rPr>
              <a:t>του παραμυθιού</a:t>
            </a:r>
            <a:r>
              <a:rPr lang="el-GR" sz="1600" b="0" i="0" dirty="0">
                <a:solidFill>
                  <a:srgbClr val="0000FF"/>
                </a:solidFill>
                <a:effectLst/>
                <a:latin typeface="verdana" panose="020B0604030504040204" pitchFamily="34" charset="0"/>
              </a:rPr>
              <a:t>. </a:t>
            </a:r>
          </a:p>
          <a:p>
            <a:pPr algn="just">
              <a:lnSpc>
                <a:spcPct val="150000"/>
              </a:lnSpc>
            </a:pPr>
            <a:r>
              <a:rPr lang="el-GR" sz="1600" b="0" i="0" dirty="0">
                <a:solidFill>
                  <a:srgbClr val="0000FF"/>
                </a:solidFill>
                <a:effectLst/>
                <a:latin typeface="verdana" panose="020B0604030504040204" pitchFamily="34" charset="0"/>
              </a:rPr>
              <a:t>Προβάλλεται η ανοχή της </a:t>
            </a:r>
            <a:r>
              <a:rPr lang="el-GR" sz="1600" b="0" i="0" u="sng" dirty="0">
                <a:solidFill>
                  <a:srgbClr val="0000FF"/>
                </a:solidFill>
                <a:effectLst/>
                <a:latin typeface="verdana" panose="020B0604030504040204" pitchFamily="34" charset="0"/>
              </a:rPr>
              <a:t>διαφορετικότητας- η αλληλεγγύη ανάμεσα στα ζώα </a:t>
            </a:r>
            <a:r>
              <a:rPr lang="el-GR" sz="1600" b="0" i="0" dirty="0">
                <a:solidFill>
                  <a:srgbClr val="0000FF"/>
                </a:solidFill>
                <a:effectLst/>
                <a:latin typeface="verdana" panose="020B0604030504040204" pitchFamily="34" charset="0"/>
              </a:rPr>
              <a:t>και </a:t>
            </a:r>
          </a:p>
          <a:p>
            <a:pPr algn="just">
              <a:lnSpc>
                <a:spcPct val="150000"/>
              </a:lnSpc>
            </a:pPr>
            <a:r>
              <a:rPr lang="el-GR" sz="1600" b="0" i="0" dirty="0">
                <a:solidFill>
                  <a:srgbClr val="0000FF"/>
                </a:solidFill>
                <a:effectLst/>
                <a:latin typeface="verdana" panose="020B0604030504040204" pitchFamily="34" charset="0"/>
              </a:rPr>
              <a:t>η </a:t>
            </a:r>
            <a:r>
              <a:rPr lang="el-GR" sz="1600" b="0" i="0" u="sng" dirty="0">
                <a:solidFill>
                  <a:srgbClr val="0000FF"/>
                </a:solidFill>
                <a:effectLst/>
                <a:latin typeface="verdana" panose="020B0604030504040204" pitchFamily="34" charset="0"/>
              </a:rPr>
              <a:t>σκληρότητα των ανθρώπων απέναντι στο περιβάλλον</a:t>
            </a:r>
            <a:r>
              <a:rPr lang="el-GR" sz="1600" b="0" i="0" dirty="0">
                <a:solidFill>
                  <a:srgbClr val="0000FF"/>
                </a:solidFill>
                <a:effectLst/>
                <a:latin typeface="verdana" panose="020B0604030504040204" pitchFamily="34" charset="0"/>
              </a:rPr>
              <a:t>. </a:t>
            </a:r>
          </a:p>
          <a:p>
            <a:pPr algn="just">
              <a:lnSpc>
                <a:spcPct val="150000"/>
              </a:lnSpc>
            </a:pPr>
            <a:endParaRPr lang="el-GR" sz="1600" dirty="0">
              <a:solidFill>
                <a:srgbClr val="0000FF"/>
              </a:solidFill>
              <a:latin typeface="verdana" panose="020B0604030504040204" pitchFamily="34" charset="0"/>
            </a:endParaRPr>
          </a:p>
          <a:p>
            <a:pPr algn="just">
              <a:lnSpc>
                <a:spcPct val="150000"/>
              </a:lnSpc>
            </a:pPr>
            <a:endParaRPr lang="el-GR" sz="1600" dirty="0">
              <a:solidFill>
                <a:srgbClr val="0000FF"/>
              </a:solidFill>
              <a:latin typeface="verdana" panose="020B0604030504040204" pitchFamily="34" charset="0"/>
            </a:endParaRPr>
          </a:p>
          <a:p>
            <a:pPr marL="285750" indent="-285750" algn="just">
              <a:lnSpc>
                <a:spcPct val="150000"/>
              </a:lnSpc>
              <a:buFont typeface="Wingdings" panose="05000000000000000000" pitchFamily="2" charset="2"/>
              <a:buChar char="§"/>
            </a:pPr>
            <a:r>
              <a:rPr lang="el-GR" sz="1600" b="1" i="0" dirty="0">
                <a:solidFill>
                  <a:srgbClr val="0000FF"/>
                </a:solidFill>
                <a:effectLst/>
                <a:latin typeface="verdana" panose="020B0604030504040204" pitchFamily="34" charset="0"/>
              </a:rPr>
              <a:t>Το περιεχόμενο είναι διδακτικό</a:t>
            </a:r>
            <a:r>
              <a:rPr lang="el-GR" sz="1600" b="0" i="0" dirty="0">
                <a:solidFill>
                  <a:srgbClr val="0000FF"/>
                </a:solidFill>
                <a:effectLst/>
                <a:latin typeface="verdana" panose="020B0604030504040204" pitchFamily="34" charset="0"/>
              </a:rPr>
              <a:t>. </a:t>
            </a:r>
          </a:p>
          <a:p>
            <a:pPr algn="just">
              <a:lnSpc>
                <a:spcPct val="150000"/>
              </a:lnSpc>
            </a:pPr>
            <a:r>
              <a:rPr lang="el-GR" sz="1600" b="0" i="0" dirty="0">
                <a:solidFill>
                  <a:srgbClr val="0000FF"/>
                </a:solidFill>
                <a:effectLst/>
                <a:latin typeface="verdana" panose="020B0604030504040204" pitchFamily="34" charset="0"/>
              </a:rPr>
              <a:t>Ο συγγραφέας αφήνει ένα μήνυμα </a:t>
            </a:r>
            <a:r>
              <a:rPr lang="el-GR" sz="1600" b="0" i="0" dirty="0">
                <a:solidFill>
                  <a:srgbClr val="FF0000"/>
                </a:solidFill>
                <a:effectLst/>
                <a:latin typeface="verdana" panose="020B0604030504040204" pitchFamily="34" charset="0"/>
              </a:rPr>
              <a:t>ελπίδας…</a:t>
            </a:r>
            <a:r>
              <a:rPr lang="el-GR" sz="1600" b="0" i="0" u="sng" dirty="0">
                <a:solidFill>
                  <a:srgbClr val="0000FF"/>
                </a:solidFill>
                <a:effectLst/>
                <a:latin typeface="verdana" panose="020B0604030504040204" pitchFamily="34" charset="0"/>
              </a:rPr>
              <a:t>Δεν είναι όλοι οι άνθρωποι ίδιοι</a:t>
            </a:r>
            <a:r>
              <a:rPr lang="el-GR" sz="1600" b="0" i="0" dirty="0">
                <a:solidFill>
                  <a:srgbClr val="0000FF"/>
                </a:solidFill>
                <a:effectLst/>
                <a:latin typeface="verdana" panose="020B0604030504040204" pitchFamily="34" charset="0"/>
              </a:rPr>
              <a:t>, υπάρχουν εκείνοι που αγωνίζονται για έναν καλύτερο κόσμο, άνθρωποι </a:t>
            </a:r>
            <a:r>
              <a:rPr lang="el-GR" sz="1600" b="0" i="0" u="sng" dirty="0">
                <a:solidFill>
                  <a:srgbClr val="0000FF"/>
                </a:solidFill>
                <a:effectLst/>
                <a:latin typeface="verdana" panose="020B0604030504040204" pitchFamily="34" charset="0"/>
              </a:rPr>
              <a:t>χωρίς εγωισμό και ατομισμό</a:t>
            </a:r>
            <a:r>
              <a:rPr lang="el-GR" sz="1600" b="0" i="0" dirty="0">
                <a:solidFill>
                  <a:srgbClr val="0000FF"/>
                </a:solidFill>
                <a:effectLst/>
                <a:latin typeface="verdana" panose="020B0604030504040204" pitchFamily="34" charset="0"/>
              </a:rPr>
              <a:t>. Υπάρχουν λοιπόν άνθρωποι που διαφέρουν, όπως ο συγγραφέας, όλοι εκείνοι που είναι </a:t>
            </a:r>
            <a:r>
              <a:rPr lang="el-GR" sz="1600" b="0" i="0" u="sng" dirty="0">
                <a:solidFill>
                  <a:srgbClr val="0000FF"/>
                </a:solidFill>
                <a:effectLst/>
                <a:latin typeface="verdana" panose="020B0604030504040204" pitchFamily="34" charset="0"/>
              </a:rPr>
              <a:t>ενταγμένοι στη σωτηρία του πλανήτη</a:t>
            </a:r>
            <a:r>
              <a:rPr lang="el-GR" sz="1600" b="0" i="0" dirty="0">
                <a:solidFill>
                  <a:srgbClr val="0000FF"/>
                </a:solidFill>
                <a:effectLst/>
                <a:latin typeface="verdana" panose="020B0604030504040204" pitchFamily="34" charset="0"/>
              </a:rPr>
              <a:t>.</a:t>
            </a:r>
          </a:p>
          <a:p>
            <a:pPr algn="just">
              <a:lnSpc>
                <a:spcPct val="150000"/>
              </a:lnSpc>
            </a:pPr>
            <a:endParaRPr lang="el-GR" sz="1600" b="0" i="0" dirty="0">
              <a:solidFill>
                <a:srgbClr val="0070C0"/>
              </a:solidFill>
              <a:effectLst/>
              <a:latin typeface="Georgia" panose="02040502050405020303" pitchFamily="18" charset="0"/>
            </a:endParaRPr>
          </a:p>
          <a:p>
            <a:pPr algn="just">
              <a:lnSpc>
                <a:spcPct val="150000"/>
              </a:lnSpc>
            </a:pPr>
            <a:endParaRPr lang="el-GR" sz="1600" b="0" i="0" dirty="0">
              <a:solidFill>
                <a:srgbClr val="0070C0"/>
              </a:solidFill>
              <a:effectLst/>
              <a:latin typeface="Georgia" panose="02040502050405020303" pitchFamily="18" charset="0"/>
            </a:endParaRPr>
          </a:p>
          <a:p>
            <a:pPr marL="285750" indent="-285750" algn="just">
              <a:lnSpc>
                <a:spcPct val="150000"/>
              </a:lnSpc>
              <a:buFont typeface="Wingdings" panose="05000000000000000000" pitchFamily="2" charset="2"/>
              <a:buChar char="§"/>
            </a:pPr>
            <a:r>
              <a:rPr lang="el-GR" sz="1600" b="1" i="0" dirty="0">
                <a:solidFill>
                  <a:srgbClr val="FF00FF"/>
                </a:solidFill>
                <a:effectLst/>
                <a:latin typeface="verdana" panose="020B0604030504040204" pitchFamily="34" charset="0"/>
              </a:rPr>
              <a:t>Το μήνυμα του κειμένου </a:t>
            </a:r>
            <a:r>
              <a:rPr lang="el-GR" sz="1600" b="0" i="0" dirty="0">
                <a:solidFill>
                  <a:srgbClr val="0000FF"/>
                </a:solidFill>
                <a:effectLst/>
                <a:latin typeface="verdana" panose="020B0604030504040204" pitchFamily="34" charset="0"/>
              </a:rPr>
              <a:t>είναι η διατάραξη της </a:t>
            </a:r>
            <a:r>
              <a:rPr lang="el-GR" sz="1600" b="1" i="0" dirty="0">
                <a:solidFill>
                  <a:srgbClr val="0000FF"/>
                </a:solidFill>
                <a:effectLst/>
                <a:latin typeface="verdana" panose="020B0604030504040204" pitchFamily="34" charset="0"/>
              </a:rPr>
              <a:t>φυσικής ισορροπίας </a:t>
            </a:r>
            <a:r>
              <a:rPr lang="el-GR" sz="1600" b="0" i="0" dirty="0">
                <a:solidFill>
                  <a:srgbClr val="0000FF"/>
                </a:solidFill>
                <a:effectLst/>
                <a:latin typeface="verdana" panose="020B0604030504040204" pitchFamily="34" charset="0"/>
              </a:rPr>
              <a:t>του πλανήτη από τον άνθρωπο και ο αντίκτυπος στο ζωικό βασίλειο. </a:t>
            </a:r>
            <a:r>
              <a:rPr lang="el-GR" sz="1600" b="0" i="0" u="sng" dirty="0">
                <a:solidFill>
                  <a:srgbClr val="0000FF"/>
                </a:solidFill>
                <a:effectLst/>
                <a:latin typeface="verdana" panose="020B0604030504040204" pitchFamily="34" charset="0"/>
              </a:rPr>
              <a:t>Η ιδέα στηρίζεται στην αντίθεση φύση –άνθρωπος.</a:t>
            </a:r>
          </a:p>
          <a:p>
            <a:pPr algn="ctr">
              <a:lnSpc>
                <a:spcPct val="150000"/>
              </a:lnSpc>
            </a:pPr>
            <a:r>
              <a:rPr lang="el-GR" sz="1400" b="0" i="1" dirty="0">
                <a:solidFill>
                  <a:srgbClr val="0000FF"/>
                </a:solidFill>
                <a:effectLst/>
                <a:latin typeface="verdana" panose="020B0604030504040204" pitchFamily="34" charset="0"/>
              </a:rPr>
              <a:t>Ο</a:t>
            </a:r>
            <a:r>
              <a:rPr lang="el-GR" sz="1400" b="0" i="1" dirty="0">
                <a:solidFill>
                  <a:srgbClr val="FF00FF"/>
                </a:solidFill>
                <a:effectLst/>
                <a:latin typeface="verdana" panose="020B0604030504040204" pitchFamily="34" charset="0"/>
              </a:rPr>
              <a:t> </a:t>
            </a:r>
            <a:r>
              <a:rPr lang="el-GR" sz="1400" b="0" i="1" dirty="0">
                <a:solidFill>
                  <a:srgbClr val="0000FF"/>
                </a:solidFill>
                <a:effectLst/>
                <a:latin typeface="verdana" panose="020B0604030504040204" pitchFamily="34" charset="0"/>
              </a:rPr>
              <a:t>συγγραφέας πετυχαίνει να τονίσει τον κίνδυνο που εγκυμονεί για την εξαφάνιση πουλιών και ψαριών</a:t>
            </a:r>
          </a:p>
          <a:p>
            <a:pPr algn="ctr">
              <a:lnSpc>
                <a:spcPct val="150000"/>
              </a:lnSpc>
            </a:pPr>
            <a:r>
              <a:rPr lang="el-GR" sz="1400" b="0" i="1" dirty="0">
                <a:solidFill>
                  <a:srgbClr val="0000FF"/>
                </a:solidFill>
                <a:effectLst/>
                <a:latin typeface="verdana" panose="020B0604030504040204" pitchFamily="34" charset="0"/>
              </a:rPr>
              <a:t> από τη ρύπανση των θαλασσών, των ποταμών και </a:t>
            </a:r>
          </a:p>
          <a:p>
            <a:pPr algn="ctr">
              <a:lnSpc>
                <a:spcPct val="150000"/>
              </a:lnSpc>
            </a:pPr>
            <a:r>
              <a:rPr lang="el-GR" sz="1400" b="0" i="1" dirty="0">
                <a:solidFill>
                  <a:srgbClr val="0000FF"/>
                </a:solidFill>
                <a:effectLst/>
                <a:latin typeface="verdana" panose="020B0604030504040204" pitchFamily="34" charset="0"/>
              </a:rPr>
              <a:t>γενικώς από την αρνητική επέμβαση του ανθρώπου πάνω στο φυσικό περιβάλλον.</a:t>
            </a:r>
          </a:p>
          <a:p>
            <a:pPr algn="ctr">
              <a:lnSpc>
                <a:spcPct val="150000"/>
              </a:lnSpc>
            </a:pPr>
            <a:endParaRPr lang="el-GR" sz="1400" b="0" i="1" dirty="0">
              <a:solidFill>
                <a:srgbClr val="222222"/>
              </a:solidFill>
              <a:effectLst/>
              <a:latin typeface="Georgia" panose="02040502050405020303" pitchFamily="18" charset="0"/>
            </a:endParaRPr>
          </a:p>
        </p:txBody>
      </p:sp>
    </p:spTree>
    <p:extLst>
      <p:ext uri="{BB962C8B-B14F-4D97-AF65-F5344CB8AC3E}">
        <p14:creationId xmlns:p14="http://schemas.microsoft.com/office/powerpoint/2010/main" val="1212383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09C45A-048B-4FEA-A2AB-F475325D8154}"/>
              </a:ext>
            </a:extLst>
          </p:cNvPr>
          <p:cNvSpPr txBox="1"/>
          <p:nvPr/>
        </p:nvSpPr>
        <p:spPr>
          <a:xfrm>
            <a:off x="514905" y="288076"/>
            <a:ext cx="11265763" cy="6280053"/>
          </a:xfrm>
          <a:prstGeom prst="rect">
            <a:avLst/>
          </a:prstGeom>
          <a:solidFill>
            <a:schemeClr val="bg1"/>
          </a:solidFill>
          <a:ln>
            <a:solidFill>
              <a:schemeClr val="bg2"/>
            </a:solidFill>
          </a:ln>
        </p:spPr>
        <p:txBody>
          <a:bodyPr wrap="square">
            <a:spAutoFit/>
          </a:bodyPr>
          <a:lstStyle/>
          <a:p>
            <a:pPr algn="ctr">
              <a:lnSpc>
                <a:spcPct val="150000"/>
              </a:lnSpc>
            </a:pPr>
            <a:r>
              <a:rPr lang="el-GR" b="1" i="0" dirty="0">
                <a:solidFill>
                  <a:srgbClr val="FF00FF"/>
                </a:solidFill>
                <a:effectLst/>
                <a:latin typeface="verdana" panose="020B0604030504040204" pitchFamily="34" charset="0"/>
              </a:rPr>
              <a:t>Η τεχνική του ανιμισμού</a:t>
            </a:r>
          </a:p>
          <a:p>
            <a:pPr algn="just">
              <a:lnSpc>
                <a:spcPct val="150000"/>
              </a:lnSpc>
            </a:pPr>
            <a:r>
              <a:rPr lang="el-GR" b="0" i="0" dirty="0">
                <a:solidFill>
                  <a:srgbClr val="222222"/>
                </a:solidFill>
                <a:effectLst/>
                <a:latin typeface="verdana" panose="020B0604030504040204" pitchFamily="34" charset="0"/>
              </a:rPr>
              <a:t> </a:t>
            </a:r>
            <a:r>
              <a:rPr lang="el-GR" b="0" i="0" dirty="0">
                <a:solidFill>
                  <a:srgbClr val="0000FF"/>
                </a:solidFill>
                <a:effectLst/>
                <a:latin typeface="verdana" panose="020B0604030504040204" pitchFamily="34" charset="0"/>
              </a:rPr>
              <a:t>Ο συγγραφέας χρησιμοποιεί την τεχνική </a:t>
            </a:r>
            <a:r>
              <a:rPr lang="el-GR" b="1" i="0" dirty="0">
                <a:solidFill>
                  <a:srgbClr val="FF00FF"/>
                </a:solidFill>
                <a:effectLst/>
                <a:latin typeface="verdana" panose="020B0604030504040204" pitchFamily="34" charset="0"/>
              </a:rPr>
              <a:t>του ανιμισμού,</a:t>
            </a:r>
            <a:r>
              <a:rPr lang="el-GR" b="0" i="0" dirty="0">
                <a:solidFill>
                  <a:srgbClr val="0000FF"/>
                </a:solidFill>
                <a:effectLst/>
                <a:latin typeface="verdana" panose="020B0604030504040204" pitchFamily="34" charset="0"/>
              </a:rPr>
              <a:t> μια τεχνική που παρατηρείται στα </a:t>
            </a:r>
            <a:r>
              <a:rPr lang="el-GR" b="1" i="0" dirty="0">
                <a:solidFill>
                  <a:srgbClr val="0000FF"/>
                </a:solidFill>
                <a:effectLst/>
                <a:latin typeface="verdana" panose="020B0604030504040204" pitchFamily="34" charset="0"/>
              </a:rPr>
              <a:t>παραμύθια </a:t>
            </a:r>
            <a:r>
              <a:rPr lang="el-GR" dirty="0">
                <a:solidFill>
                  <a:srgbClr val="0000FF"/>
                </a:solidFill>
                <a:latin typeface="verdana" panose="020B0604030504040204" pitchFamily="34" charset="0"/>
              </a:rPr>
              <a:t>(την παιδική λογοτεχνία)</a:t>
            </a:r>
            <a:r>
              <a:rPr lang="el-GR" b="0" i="0" dirty="0">
                <a:solidFill>
                  <a:srgbClr val="0000FF"/>
                </a:solidFill>
                <a:effectLst/>
                <a:latin typeface="verdana" panose="020B0604030504040204" pitchFamily="34" charset="0"/>
              </a:rPr>
              <a:t> </a:t>
            </a:r>
          </a:p>
          <a:p>
            <a:pPr algn="just">
              <a:lnSpc>
                <a:spcPct val="150000"/>
              </a:lnSpc>
            </a:pPr>
            <a:endParaRPr lang="el-GR" dirty="0">
              <a:solidFill>
                <a:srgbClr val="0000FF"/>
              </a:solidFill>
              <a:latin typeface="verdana" panose="020B0604030504040204" pitchFamily="34" charset="0"/>
            </a:endParaRPr>
          </a:p>
          <a:p>
            <a:pPr marL="285750" indent="-285750" algn="just">
              <a:lnSpc>
                <a:spcPct val="150000"/>
              </a:lnSpc>
              <a:buFont typeface="Wingdings" panose="05000000000000000000" pitchFamily="2" charset="2"/>
              <a:buChar char="ü"/>
            </a:pPr>
            <a:r>
              <a:rPr lang="el-GR" b="0" i="0" dirty="0">
                <a:solidFill>
                  <a:srgbClr val="0000FF"/>
                </a:solidFill>
                <a:effectLst/>
                <a:latin typeface="verdana" panose="020B0604030504040204" pitchFamily="34" charset="0"/>
              </a:rPr>
              <a:t>τα ζώα και τα φυτά </a:t>
            </a:r>
            <a:r>
              <a:rPr lang="el-GR" b="1" i="0" dirty="0">
                <a:solidFill>
                  <a:srgbClr val="0000FF"/>
                </a:solidFill>
                <a:effectLst/>
                <a:latin typeface="verdana" panose="020B0604030504040204" pitchFamily="34" charset="0"/>
              </a:rPr>
              <a:t>εμψυχώνονται, </a:t>
            </a:r>
            <a:r>
              <a:rPr lang="el-GR" b="0" i="0" dirty="0">
                <a:solidFill>
                  <a:srgbClr val="0000FF"/>
                </a:solidFill>
                <a:effectLst/>
                <a:latin typeface="verdana" panose="020B0604030504040204" pitchFamily="34" charset="0"/>
              </a:rPr>
              <a:t>αποκτούν ψυχή, φωνή, σκέψεις, συναισθήματα, όπως ακριβώς και οι άνθρωποι. </a:t>
            </a:r>
          </a:p>
          <a:p>
            <a:pPr marL="285750" indent="-285750" algn="just">
              <a:lnSpc>
                <a:spcPct val="150000"/>
              </a:lnSpc>
              <a:buFont typeface="Wingdings" panose="05000000000000000000" pitchFamily="2" charset="2"/>
              <a:buChar char="ü"/>
            </a:pPr>
            <a:r>
              <a:rPr lang="el-GR" b="0" i="0" dirty="0">
                <a:solidFill>
                  <a:srgbClr val="0000FF"/>
                </a:solidFill>
                <a:effectLst/>
                <a:latin typeface="verdana" panose="020B0604030504040204" pitchFamily="34" charset="0"/>
              </a:rPr>
              <a:t>Σαν άνθρωπος ο γλάρος απελπίζεται και υποφέρει για το κακό που τον βρήκε. Η αγωνία του επικείμενου θανάτου τον οπλίζει με </a:t>
            </a:r>
            <a:r>
              <a:rPr lang="el-GR" b="0" i="0" u="sng" dirty="0">
                <a:solidFill>
                  <a:srgbClr val="0000FF"/>
                </a:solidFill>
                <a:effectLst/>
                <a:latin typeface="verdana" panose="020B0604030504040204" pitchFamily="34" charset="0"/>
              </a:rPr>
              <a:t>δύναμη, θάρρος, αποφασιστικότητα </a:t>
            </a:r>
            <a:r>
              <a:rPr lang="el-GR" b="0" i="0" dirty="0">
                <a:solidFill>
                  <a:srgbClr val="0000FF"/>
                </a:solidFill>
                <a:effectLst/>
                <a:latin typeface="verdana" panose="020B0604030504040204" pitchFamily="34" charset="0"/>
              </a:rPr>
              <a:t>να προχωρήσει όσο μπορεί για χάρη του </a:t>
            </a:r>
            <a:r>
              <a:rPr lang="el-GR" b="1" i="0" dirty="0">
                <a:solidFill>
                  <a:srgbClr val="0000FF"/>
                </a:solidFill>
                <a:effectLst/>
                <a:latin typeface="verdana" panose="020B0604030504040204" pitchFamily="34" charset="0"/>
              </a:rPr>
              <a:t>ενστίκτου της επιβίωσης</a:t>
            </a:r>
            <a:r>
              <a:rPr lang="el-GR" b="0" i="0" dirty="0">
                <a:solidFill>
                  <a:srgbClr val="0000FF"/>
                </a:solidFill>
                <a:effectLst/>
                <a:latin typeface="verdana" panose="020B0604030504040204" pitchFamily="34" charset="0"/>
              </a:rPr>
              <a:t>. Αισθάνεται </a:t>
            </a:r>
            <a:r>
              <a:rPr lang="el-GR" b="0" i="0" u="sng" dirty="0">
                <a:solidFill>
                  <a:srgbClr val="0000FF"/>
                </a:solidFill>
                <a:effectLst/>
                <a:latin typeface="verdana" panose="020B0604030504040204" pitchFamily="34" charset="0"/>
              </a:rPr>
              <a:t>μίσος</a:t>
            </a:r>
            <a:r>
              <a:rPr lang="el-GR" b="0" i="0" dirty="0">
                <a:solidFill>
                  <a:srgbClr val="0000FF"/>
                </a:solidFill>
                <a:effectLst/>
                <a:latin typeface="verdana" panose="020B0604030504040204" pitchFamily="34" charset="0"/>
              </a:rPr>
              <a:t> για τον άνθρωπο που τον έφερε σε αυτή τη δεινή θέση αλλά παρά την κατάστασή του το αίσθημα δικαίου επικρατεί και παραδέχεται την </a:t>
            </a:r>
            <a:r>
              <a:rPr lang="el-GR" b="0" i="0" u="sng" dirty="0">
                <a:solidFill>
                  <a:srgbClr val="0000FF"/>
                </a:solidFill>
                <a:effectLst/>
                <a:latin typeface="verdana" panose="020B0604030504040204" pitchFamily="34" charset="0"/>
              </a:rPr>
              <a:t>ύπαρξη και καλών ανθρώπων</a:t>
            </a:r>
            <a:r>
              <a:rPr lang="el-GR" b="0" i="0" dirty="0">
                <a:solidFill>
                  <a:srgbClr val="0000FF"/>
                </a:solidFill>
                <a:effectLst/>
                <a:latin typeface="verdana" panose="020B0604030504040204" pitchFamily="34" charset="0"/>
              </a:rPr>
              <a:t>.</a:t>
            </a:r>
          </a:p>
          <a:p>
            <a:pPr algn="just">
              <a:lnSpc>
                <a:spcPct val="150000"/>
              </a:lnSpc>
            </a:pPr>
            <a:r>
              <a:rPr lang="el-GR" b="0" i="0" dirty="0">
                <a:solidFill>
                  <a:srgbClr val="0000FF"/>
                </a:solidFill>
                <a:effectLst/>
                <a:latin typeface="verdana" panose="020B0604030504040204" pitchFamily="34" charset="0"/>
              </a:rPr>
              <a:t>Φυσικά, σε όλα τα σημεία του κειμένου που η </a:t>
            </a:r>
            <a:r>
              <a:rPr lang="el-GR" b="0" i="0" dirty="0" err="1">
                <a:solidFill>
                  <a:srgbClr val="0000FF"/>
                </a:solidFill>
                <a:effectLst/>
                <a:latin typeface="verdana" panose="020B0604030504040204" pitchFamily="34" charset="0"/>
              </a:rPr>
              <a:t>Κενγκά</a:t>
            </a:r>
            <a:r>
              <a:rPr lang="el-GR" b="0" i="0" dirty="0">
                <a:solidFill>
                  <a:srgbClr val="0000FF"/>
                </a:solidFill>
                <a:effectLst/>
                <a:latin typeface="verdana" panose="020B0604030504040204" pitchFamily="34" charset="0"/>
              </a:rPr>
              <a:t> σκέφτεται, προβληματίζεται, αισθάνεται </a:t>
            </a:r>
            <a:r>
              <a:rPr lang="el-GR" b="0" i="0" dirty="0" err="1">
                <a:solidFill>
                  <a:srgbClr val="0000FF"/>
                </a:solidFill>
                <a:effectLst/>
                <a:latin typeface="verdana" panose="020B0604030504040204" pitchFamily="34" charset="0"/>
              </a:rPr>
              <a:t>κ.λ.π</a:t>
            </a:r>
            <a:r>
              <a:rPr lang="el-GR" b="0" i="0" dirty="0">
                <a:solidFill>
                  <a:srgbClr val="0000FF"/>
                </a:solidFill>
                <a:effectLst/>
                <a:latin typeface="verdana" panose="020B0604030504040204" pitchFamily="34" charset="0"/>
              </a:rPr>
              <a:t>. </a:t>
            </a:r>
            <a:r>
              <a:rPr lang="el-GR" b="1" i="0" dirty="0">
                <a:solidFill>
                  <a:srgbClr val="0000FF"/>
                </a:solidFill>
                <a:effectLst/>
                <a:latin typeface="verdana" panose="020B0604030504040204" pitchFamily="34" charset="0"/>
              </a:rPr>
              <a:t>σαν άνθρωπος  </a:t>
            </a:r>
            <a:r>
              <a:rPr lang="el-GR" b="0" i="0" dirty="0">
                <a:solidFill>
                  <a:srgbClr val="0000FF"/>
                </a:solidFill>
                <a:effectLst/>
                <a:latin typeface="verdana" panose="020B0604030504040204" pitchFamily="34" charset="0"/>
              </a:rPr>
              <a:t>αποτελούν</a:t>
            </a:r>
            <a:r>
              <a:rPr lang="el-GR" b="0" i="0" dirty="0">
                <a:solidFill>
                  <a:srgbClr val="FF00FF"/>
                </a:solidFill>
                <a:effectLst/>
                <a:latin typeface="verdana" panose="020B0604030504040204" pitchFamily="34" charset="0"/>
              </a:rPr>
              <a:t> προσωποποιήσεις (στοιχείο του παραμυθιού).</a:t>
            </a:r>
          </a:p>
          <a:p>
            <a:pPr algn="ctr">
              <a:lnSpc>
                <a:spcPct val="150000"/>
              </a:lnSpc>
            </a:pPr>
            <a:r>
              <a:rPr lang="el-GR" b="0" i="1" dirty="0">
                <a:solidFill>
                  <a:schemeClr val="accent5"/>
                </a:solidFill>
                <a:effectLst/>
                <a:latin typeface="Arial" panose="020B0604020202020204" pitchFamily="34" charset="0"/>
              </a:rPr>
              <a:t>[Μ’ αυτό τον τρόπο στέλνει τα </a:t>
            </a:r>
            <a:r>
              <a:rPr lang="el-GR" b="1" i="1" dirty="0">
                <a:solidFill>
                  <a:schemeClr val="accent5"/>
                </a:solidFill>
                <a:effectLst/>
                <a:latin typeface="Arial" panose="020B0604020202020204" pitchFamily="34" charset="0"/>
              </a:rPr>
              <a:t>οικολογικά του μηνύματα </a:t>
            </a:r>
            <a:r>
              <a:rPr lang="el-GR" b="0" i="1" dirty="0">
                <a:solidFill>
                  <a:schemeClr val="accent5"/>
                </a:solidFill>
                <a:effectLst/>
                <a:latin typeface="Arial" panose="020B0604020202020204" pitchFamily="34" charset="0"/>
              </a:rPr>
              <a:t>και </a:t>
            </a:r>
            <a:r>
              <a:rPr lang="el-GR" b="1" i="1" dirty="0">
                <a:solidFill>
                  <a:schemeClr val="accent5"/>
                </a:solidFill>
                <a:effectLst/>
                <a:latin typeface="Arial" panose="020B0604020202020204" pitchFamily="34" charset="0"/>
              </a:rPr>
              <a:t>ευαισθητοποιεί</a:t>
            </a:r>
            <a:r>
              <a:rPr lang="el-GR" b="0" i="1" dirty="0">
                <a:solidFill>
                  <a:schemeClr val="accent5"/>
                </a:solidFill>
                <a:effectLst/>
                <a:latin typeface="Arial" panose="020B0604020202020204" pitchFamily="34" charset="0"/>
              </a:rPr>
              <a:t> τους αναγνώστες του</a:t>
            </a:r>
          </a:p>
          <a:p>
            <a:pPr algn="ctr">
              <a:lnSpc>
                <a:spcPct val="150000"/>
              </a:lnSpc>
            </a:pPr>
            <a:r>
              <a:rPr lang="el-GR" b="0" i="1" dirty="0">
                <a:solidFill>
                  <a:schemeClr val="accent5"/>
                </a:solidFill>
                <a:effectLst/>
                <a:latin typeface="Arial" panose="020B0604020202020204" pitchFamily="34" charset="0"/>
              </a:rPr>
              <a:t> στα προβλήματα που αντιμετωπίζει ο πλανήτης μας.]</a:t>
            </a:r>
            <a:endParaRPr lang="el-GR" i="1" dirty="0">
              <a:solidFill>
                <a:schemeClr val="accent5"/>
              </a:solidFill>
            </a:endParaRPr>
          </a:p>
        </p:txBody>
      </p:sp>
    </p:spTree>
    <p:extLst>
      <p:ext uri="{BB962C8B-B14F-4D97-AF65-F5344CB8AC3E}">
        <p14:creationId xmlns:p14="http://schemas.microsoft.com/office/powerpoint/2010/main" val="333031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Πρότυπο σχεδίασης καπετάνιος στα σύννεφ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Office_13665572_TF03460508" id="{46E6353A-13D4-4437-8537-DE9132E197EE}" vid="{0D2EE426-711F-461A-A7D8-180C3064EE9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B024FD56-CE1B-42FC-9E83-BFBF160724C6}">
  <ds:schemaRefs>
    <ds:schemaRef ds:uri="http://schemas.microsoft.com/sharepoint/v3/contenttype/forms"/>
  </ds:schemaRefs>
</ds:datastoreItem>
</file>

<file path=customXml/itemProps2.xml><?xml version="1.0" encoding="utf-8"?>
<ds:datastoreItem xmlns:ds="http://schemas.openxmlformats.org/officeDocument/2006/customXml" ds:itemID="{6253D857-4181-4777-8893-6E45A690F9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DD01B8-816B-49B7-8C81-03AB51D87C54}">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40262f94-9f35-4ac3-9a90-690165a166b7"/>
    <ds:schemaRef ds:uri="a4f35948-e619-41b3-aa29-22878b09cfd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Διαφάνειες με σχέδιο πλοήγησης στα σύννεφα</Template>
  <TotalTime>89</TotalTime>
  <Words>1466</Words>
  <Application>Microsoft Office PowerPoint</Application>
  <PresentationFormat>Ευρεία οθόνη</PresentationFormat>
  <Paragraphs>207</Paragraphs>
  <Slides>16</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16</vt:i4>
      </vt:variant>
    </vt:vector>
  </HeadingPairs>
  <TitlesOfParts>
    <vt:vector size="26" baseType="lpstr">
      <vt:lpstr>Arial</vt:lpstr>
      <vt:lpstr>Calibri</vt:lpstr>
      <vt:lpstr>Cambria</vt:lpstr>
      <vt:lpstr>Georgia</vt:lpstr>
      <vt:lpstr>HelveticaNeue-Light</vt:lpstr>
      <vt:lpstr>Roboto</vt:lpstr>
      <vt:lpstr>Verdana</vt:lpstr>
      <vt:lpstr>Verdana</vt:lpstr>
      <vt:lpstr>Wingdings</vt:lpstr>
      <vt:lpstr>Πρότυπο σχεδίασης καπετάνιος στα σύννεφα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 ΤΑΣΙΟΠΟΥΛΟΥ</dc:creator>
  <cp:lastModifiedBy>User</cp:lastModifiedBy>
  <cp:revision>11</cp:revision>
  <dcterms:created xsi:type="dcterms:W3CDTF">2021-03-28T17:54:07Z</dcterms:created>
  <dcterms:modified xsi:type="dcterms:W3CDTF">2021-03-29T11:59:38Z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