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1" r:id="rId8"/>
    <p:sldId id="262" r:id="rId9"/>
    <p:sldId id="270" r:id="rId10"/>
    <p:sldId id="263" r:id="rId11"/>
    <p:sldId id="264" r:id="rId12"/>
    <p:sldId id="265" r:id="rId13"/>
    <p:sldId id="267" r:id="rId14"/>
    <p:sldId id="268" r:id="rId15"/>
    <p:sldId id="269" r:id="rId16"/>
    <p:sldId id="266" r:id="rId17"/>
    <p:sldId id="272" r:id="rId18"/>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CC00CC"/>
    <a:srgbClr val="6600CC"/>
    <a:srgbClr val="000066"/>
    <a:srgbClr val="0066FF"/>
    <a:srgbClr val="FF3300"/>
    <a:srgbClr val="333300"/>
    <a:srgbClr val="CC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477" autoAdjust="0"/>
  </p:normalViewPr>
  <p:slideViewPr>
    <p:cSldViewPr>
      <p:cViewPr varScale="1">
        <p:scale>
          <a:sx n="49" d="100"/>
          <a:sy n="49" d="100"/>
        </p:scale>
        <p:origin x="-152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65DDFD2A-0DA8-42D5-B011-33946D004350}" type="slidenum">
              <a:rPr lang="el-G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478FC301-D03A-42D8-8D8B-FB80D1AAF595}"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01B8B605-2CBA-4283-A8A8-C4E319CA1D3F}" type="slidenum">
              <a:rPr lang="el-G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457200" y="6245225"/>
            <a:ext cx="2133600" cy="476250"/>
          </a:xfrm>
        </p:spPr>
        <p:txBody>
          <a:bodyPr/>
          <a:lstStyle>
            <a:lvl1pPr>
              <a:defRPr/>
            </a:lvl1pPr>
          </a:lstStyle>
          <a:p>
            <a:endParaRPr lang="el-GR"/>
          </a:p>
        </p:txBody>
      </p:sp>
      <p:sp>
        <p:nvSpPr>
          <p:cNvPr id="6" name="5 - Θέση υποσέλιδου"/>
          <p:cNvSpPr>
            <a:spLocks noGrp="1"/>
          </p:cNvSpPr>
          <p:nvPr>
            <p:ph type="ftr" sz="quarter" idx="11"/>
          </p:nvPr>
        </p:nvSpPr>
        <p:spPr>
          <a:xfrm>
            <a:off x="3124200" y="6245225"/>
            <a:ext cx="2895600" cy="476250"/>
          </a:xfrm>
        </p:spPr>
        <p:txBody>
          <a:bodyPr/>
          <a:lstStyle>
            <a:lvl1pPr>
              <a:defRPr/>
            </a:lvl1pPr>
          </a:lstStyle>
          <a:p>
            <a:endParaRPr lang="el-GR"/>
          </a:p>
        </p:txBody>
      </p:sp>
      <p:sp>
        <p:nvSpPr>
          <p:cNvPr id="7" name="6 - Θέση αριθμού διαφάνειας"/>
          <p:cNvSpPr>
            <a:spLocks noGrp="1"/>
          </p:cNvSpPr>
          <p:nvPr>
            <p:ph type="sldNum" sz="quarter" idx="12"/>
          </p:nvPr>
        </p:nvSpPr>
        <p:spPr>
          <a:xfrm>
            <a:off x="6553200" y="6245225"/>
            <a:ext cx="2133600" cy="476250"/>
          </a:xfrm>
        </p:spPr>
        <p:txBody>
          <a:bodyPr/>
          <a:lstStyle>
            <a:lvl1pPr>
              <a:defRPr/>
            </a:lvl1pPr>
          </a:lstStyle>
          <a:p>
            <a:fld id="{C7B0D747-D3B4-4051-A2F7-E15842268394}"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EF0BF65D-3FBE-4780-B325-CE932DF5476D}" type="slidenum">
              <a:rPr lang="el-G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897E42DA-BE82-4A6B-B1D9-7F849178538C}"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449D625F-A3DE-4A2D-AE11-79FA2EEEAD7F}" type="slidenum">
              <a:rPr lang="el-G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l-GR"/>
          </a:p>
        </p:txBody>
      </p:sp>
      <p:sp>
        <p:nvSpPr>
          <p:cNvPr id="8" name="7 - Θέση υποσέλιδου"/>
          <p:cNvSpPr>
            <a:spLocks noGrp="1"/>
          </p:cNvSpPr>
          <p:nvPr>
            <p:ph type="ftr" sz="quarter" idx="11"/>
          </p:nvPr>
        </p:nvSpPr>
        <p:spPr/>
        <p:txBody>
          <a:bodyPr/>
          <a:lstStyle>
            <a:lvl1pPr>
              <a:defRPr/>
            </a:lvl1pPr>
          </a:lstStyle>
          <a:p>
            <a:endParaRPr lang="el-GR"/>
          </a:p>
        </p:txBody>
      </p:sp>
      <p:sp>
        <p:nvSpPr>
          <p:cNvPr id="9" name="8 - Θέση αριθμού διαφάνειας"/>
          <p:cNvSpPr>
            <a:spLocks noGrp="1"/>
          </p:cNvSpPr>
          <p:nvPr>
            <p:ph type="sldNum" sz="quarter" idx="12"/>
          </p:nvPr>
        </p:nvSpPr>
        <p:spPr/>
        <p:txBody>
          <a:bodyPr/>
          <a:lstStyle>
            <a:lvl1pPr>
              <a:defRPr/>
            </a:lvl1pPr>
          </a:lstStyle>
          <a:p>
            <a:fld id="{248C1A54-163E-4594-A92A-340DF45D7569}"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l-GR"/>
          </a:p>
        </p:txBody>
      </p:sp>
      <p:sp>
        <p:nvSpPr>
          <p:cNvPr id="4" name="3 - Θέση υποσέλιδου"/>
          <p:cNvSpPr>
            <a:spLocks noGrp="1"/>
          </p:cNvSpPr>
          <p:nvPr>
            <p:ph type="ftr" sz="quarter" idx="11"/>
          </p:nvPr>
        </p:nvSpPr>
        <p:spPr/>
        <p:txBody>
          <a:bodyPr/>
          <a:lstStyle>
            <a:lvl1pPr>
              <a:defRPr/>
            </a:lvl1pPr>
          </a:lstStyle>
          <a:p>
            <a:endParaRPr lang="el-GR"/>
          </a:p>
        </p:txBody>
      </p:sp>
      <p:sp>
        <p:nvSpPr>
          <p:cNvPr id="5" name="4 - Θέση αριθμού διαφάνειας"/>
          <p:cNvSpPr>
            <a:spLocks noGrp="1"/>
          </p:cNvSpPr>
          <p:nvPr>
            <p:ph type="sldNum" sz="quarter" idx="12"/>
          </p:nvPr>
        </p:nvSpPr>
        <p:spPr/>
        <p:txBody>
          <a:bodyPr/>
          <a:lstStyle>
            <a:lvl1pPr>
              <a:defRPr/>
            </a:lvl1pPr>
          </a:lstStyle>
          <a:p>
            <a:fld id="{27119E2E-6998-4DBB-9C28-7FC1458AB5C2}"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l-GR"/>
          </a:p>
        </p:txBody>
      </p:sp>
      <p:sp>
        <p:nvSpPr>
          <p:cNvPr id="3" name="2 - Θέση υποσέλιδου"/>
          <p:cNvSpPr>
            <a:spLocks noGrp="1"/>
          </p:cNvSpPr>
          <p:nvPr>
            <p:ph type="ftr" sz="quarter" idx="11"/>
          </p:nvPr>
        </p:nvSpPr>
        <p:spPr/>
        <p:txBody>
          <a:bodyPr/>
          <a:lstStyle>
            <a:lvl1pPr>
              <a:defRPr/>
            </a:lvl1pPr>
          </a:lstStyle>
          <a:p>
            <a:endParaRPr lang="el-GR"/>
          </a:p>
        </p:txBody>
      </p:sp>
      <p:sp>
        <p:nvSpPr>
          <p:cNvPr id="4" name="3 - Θέση αριθμού διαφάνειας"/>
          <p:cNvSpPr>
            <a:spLocks noGrp="1"/>
          </p:cNvSpPr>
          <p:nvPr>
            <p:ph type="sldNum" sz="quarter" idx="12"/>
          </p:nvPr>
        </p:nvSpPr>
        <p:spPr/>
        <p:txBody>
          <a:bodyPr/>
          <a:lstStyle>
            <a:lvl1pPr>
              <a:defRPr/>
            </a:lvl1pPr>
          </a:lstStyle>
          <a:p>
            <a:fld id="{E837EFBC-C8FB-4874-AF39-834123084409}"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0817E001-AEEA-4DBF-858B-4224CE2A85DE}"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0988067E-67B1-4A39-AA85-0041FBB34796}"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91F2391-4603-4A4D-9D60-86C670EC4706}"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838200"/>
            <a:ext cx="9144000" cy="3581400"/>
          </a:xfrm>
        </p:spPr>
        <p:txBody>
          <a:bodyPr/>
          <a:lstStyle/>
          <a:p>
            <a:r>
              <a:rPr lang="el-GR" sz="7200" b="1" i="1">
                <a:solidFill>
                  <a:schemeClr val="folHlink"/>
                </a:solidFill>
                <a:effectLst>
                  <a:outerShdw blurRad="38100" dist="38100" dir="2700000" algn="tl">
                    <a:srgbClr val="C0C0C0"/>
                  </a:outerShdw>
                </a:effectLst>
              </a:rPr>
              <a:t>Ο</a:t>
            </a:r>
            <a:r>
              <a:rPr lang="el-GR" sz="7200" b="1" i="1">
                <a:solidFill>
                  <a:schemeClr val="hlink"/>
                </a:solidFill>
                <a:effectLst>
                  <a:outerShdw blurRad="38100" dist="38100" dir="2700000" algn="tl">
                    <a:srgbClr val="C0C0C0"/>
                  </a:outerShdw>
                </a:effectLst>
              </a:rPr>
              <a:t>    </a:t>
            </a:r>
            <a:r>
              <a:rPr lang="el-GR" sz="7200" b="1" i="1">
                <a:solidFill>
                  <a:srgbClr val="FF00FF"/>
                </a:solidFill>
                <a:effectLst>
                  <a:outerShdw blurRad="38100" dist="38100" dir="2700000" algn="tl">
                    <a:srgbClr val="C0C0C0"/>
                  </a:outerShdw>
                </a:effectLst>
                <a:latin typeface="Baveuse" pitchFamily="2" charset="0"/>
              </a:rPr>
              <a:t>ΓΡΑΜΜΟΥΛΗΣ</a:t>
            </a:r>
            <a:r>
              <a:rPr lang="el-GR" sz="7200" b="1" i="1">
                <a:solidFill>
                  <a:schemeClr val="hlink"/>
                </a:solidFill>
                <a:effectLst>
                  <a:outerShdw blurRad="38100" dist="38100" dir="2700000" algn="tl">
                    <a:srgbClr val="C0C0C0"/>
                  </a:outerShdw>
                </a:effectLst>
              </a:rPr>
              <a:t> </a:t>
            </a:r>
            <a:br>
              <a:rPr lang="el-GR" sz="7200" b="1" i="1">
                <a:solidFill>
                  <a:schemeClr val="hlink"/>
                </a:solidFill>
                <a:effectLst>
                  <a:outerShdw blurRad="38100" dist="38100" dir="2700000" algn="tl">
                    <a:srgbClr val="C0C0C0"/>
                  </a:outerShdw>
                </a:effectLst>
              </a:rPr>
            </a:br>
            <a:r>
              <a:rPr lang="el-GR" sz="7200" b="1" i="1">
                <a:solidFill>
                  <a:srgbClr val="FFFF00"/>
                </a:solidFill>
                <a:effectLst>
                  <a:outerShdw blurRad="38100" dist="38100" dir="2700000" algn="tl">
                    <a:srgbClr val="C0C0C0"/>
                  </a:outerShdw>
                </a:effectLst>
              </a:rPr>
              <a:t>ΚΑΙ </a:t>
            </a:r>
            <a:r>
              <a:rPr lang="el-GR" sz="7200" b="1" i="1">
                <a:solidFill>
                  <a:schemeClr val="tx1"/>
                </a:solidFill>
                <a:effectLst>
                  <a:outerShdw blurRad="38100" dist="38100" dir="2700000" algn="tl">
                    <a:srgbClr val="C0C0C0"/>
                  </a:outerShdw>
                </a:effectLst>
              </a:rPr>
              <a:t/>
            </a:r>
            <a:br>
              <a:rPr lang="el-GR" sz="7200" b="1" i="1">
                <a:solidFill>
                  <a:schemeClr val="tx1"/>
                </a:solidFill>
                <a:effectLst>
                  <a:outerShdw blurRad="38100" dist="38100" dir="2700000" algn="tl">
                    <a:srgbClr val="C0C0C0"/>
                  </a:outerShdw>
                </a:effectLst>
              </a:rPr>
            </a:br>
            <a:r>
              <a:rPr lang="el-GR" sz="7200" b="1" i="1">
                <a:solidFill>
                  <a:srgbClr val="660066"/>
                </a:solidFill>
                <a:effectLst>
                  <a:outerShdw blurRad="38100" dist="38100" dir="2700000" algn="tl">
                    <a:srgbClr val="C0C0C0"/>
                  </a:outerShdw>
                </a:effectLst>
              </a:rPr>
              <a:t>Η</a:t>
            </a:r>
            <a:r>
              <a:rPr lang="el-GR" sz="7200" b="1" i="1">
                <a:solidFill>
                  <a:schemeClr val="folHlink"/>
                </a:solidFill>
                <a:effectLst>
                  <a:outerShdw blurRad="38100" dist="38100" dir="2700000" algn="tl">
                    <a:srgbClr val="C0C0C0"/>
                  </a:outerShdw>
                </a:effectLst>
              </a:rPr>
              <a:t> </a:t>
            </a:r>
            <a:r>
              <a:rPr lang="el-GR" sz="7200" b="1" i="1">
                <a:solidFill>
                  <a:schemeClr val="hlink"/>
                </a:solidFill>
                <a:effectLst>
                  <a:outerShdw blurRad="38100" dist="38100" dir="2700000" algn="tl">
                    <a:srgbClr val="C0C0C0"/>
                  </a:outerShdw>
                </a:effectLst>
              </a:rPr>
              <a:t>  </a:t>
            </a:r>
            <a:r>
              <a:rPr lang="el-GR" sz="7200" b="1" i="1">
                <a:solidFill>
                  <a:schemeClr val="accent2"/>
                </a:solidFill>
                <a:effectLst>
                  <a:outerShdw blurRad="38100" dist="38100" dir="2700000" algn="tl">
                    <a:srgbClr val="C0C0C0"/>
                  </a:outerShdw>
                </a:effectLst>
                <a:latin typeface="Bauhaus 93" pitchFamily="82" charset="0"/>
              </a:rPr>
              <a:t>ΦΩΝΟΥΛΑ</a:t>
            </a:r>
            <a:r>
              <a:rPr lang="el-GR" sz="4000">
                <a:solidFill>
                  <a:schemeClr val="accent2"/>
                </a:solidFill>
              </a:rPr>
              <a:t> </a:t>
            </a:r>
          </a:p>
        </p:txBody>
      </p:sp>
      <p:sp>
        <p:nvSpPr>
          <p:cNvPr id="5123" name="Rectangle 3"/>
          <p:cNvSpPr>
            <a:spLocks noGrp="1" noChangeArrowheads="1"/>
          </p:cNvSpPr>
          <p:nvPr>
            <p:ph type="subTitle" idx="1"/>
          </p:nvPr>
        </p:nvSpPr>
        <p:spPr>
          <a:xfrm>
            <a:off x="609600" y="5943600"/>
            <a:ext cx="8001000" cy="685800"/>
          </a:xfrm>
        </p:spPr>
        <p:txBody>
          <a:bodyPr/>
          <a:lstStyle/>
          <a:p>
            <a:r>
              <a:rPr lang="el-GR" b="1" i="1" u="sng">
                <a:solidFill>
                  <a:srgbClr val="336600"/>
                </a:solidFill>
                <a:effectLst>
                  <a:outerShdw blurRad="38100" dist="38100" dir="2700000" algn="tl">
                    <a:srgbClr val="C0C0C0"/>
                  </a:outerShdw>
                </a:effectLst>
              </a:rPr>
              <a:t>3</a:t>
            </a:r>
            <a:r>
              <a:rPr lang="el-GR" b="1" i="1" u="sng" baseline="30000">
                <a:solidFill>
                  <a:srgbClr val="336600"/>
                </a:solidFill>
                <a:effectLst>
                  <a:outerShdw blurRad="38100" dist="38100" dir="2700000" algn="tl">
                    <a:srgbClr val="C0C0C0"/>
                  </a:outerShdw>
                </a:effectLst>
              </a:rPr>
              <a:t>ο</a:t>
            </a:r>
            <a:r>
              <a:rPr lang="el-GR" b="1" i="1" u="sng">
                <a:solidFill>
                  <a:srgbClr val="336600"/>
                </a:solidFill>
                <a:effectLst>
                  <a:outerShdw blurRad="38100" dist="38100" dir="2700000" algn="tl">
                    <a:srgbClr val="C0C0C0"/>
                  </a:outerShdw>
                </a:effectLst>
              </a:rPr>
              <a:t> ΝΗΠΙΑΓΩΓΕΙΟ ΣΗΠΙΑΔΟΣ- ΜΗΛΙΝΑΣ</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l-GR" sz="2000"/>
              <a:t>Όλοι μαζί</a:t>
            </a:r>
            <a:r>
              <a:rPr lang="el-GR"/>
              <a:t> </a:t>
            </a:r>
            <a:r>
              <a:rPr lang="el-GR" sz="2000"/>
              <a:t>έπαιζαν πολλά παιχνίδια, γελούσαν, τραγουδούσαν.. Και ήταν φίλοι καλοί!!! Τι όμορφα περνούσαν!!!!</a:t>
            </a:r>
            <a:endParaRPr lang="el-GR"/>
          </a:p>
        </p:txBody>
      </p:sp>
      <p:sp>
        <p:nvSpPr>
          <p:cNvPr id="12291" name="Rectangle 3"/>
          <p:cNvSpPr>
            <a:spLocks noGrp="1" noChangeArrowheads="1"/>
          </p:cNvSpPr>
          <p:nvPr>
            <p:ph type="body" idx="1"/>
          </p:nvPr>
        </p:nvSpPr>
        <p:spPr/>
        <p:txBody>
          <a:bodyPr/>
          <a:lstStyle/>
          <a:p>
            <a:endParaRPr lang="el-GR"/>
          </a:p>
        </p:txBody>
      </p:sp>
      <p:pic>
        <p:nvPicPr>
          <p:cNvPr id="12292" name="Picture 4" descr="12"/>
          <p:cNvPicPr>
            <a:picLocks noChangeAspect="1" noChangeArrowheads="1"/>
          </p:cNvPicPr>
          <p:nvPr/>
        </p:nvPicPr>
        <p:blipFill>
          <a:blip r:embed="rId2" cstate="print"/>
          <a:srcRect/>
          <a:stretch>
            <a:fillRect/>
          </a:stretch>
        </p:blipFill>
        <p:spPr bwMode="auto">
          <a:xfrm>
            <a:off x="381000" y="1600200"/>
            <a:ext cx="8153400" cy="4419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l-GR" sz="1800"/>
              <a:t>Ο </a:t>
            </a:r>
            <a:r>
              <a:rPr lang="el-GR" sz="1800" b="1" u="sng"/>
              <a:t>Γραμμούλης</a:t>
            </a:r>
            <a:r>
              <a:rPr lang="el-GR" sz="1800"/>
              <a:t> και η </a:t>
            </a:r>
            <a:r>
              <a:rPr lang="el-GR" sz="1800" b="1" i="1"/>
              <a:t>Φωνούλα </a:t>
            </a:r>
            <a:r>
              <a:rPr lang="el-GR" sz="1800"/>
              <a:t> δεν μπορούσαν να παίξουν ούτε με τα παιδιά, ούτε με τα πινέλα, ούτε με τα χρώματα, ούτε με τα παιχνίδια, γιατί ήταν αόρατοι!! </a:t>
            </a:r>
            <a:br>
              <a:rPr lang="el-GR" sz="1800"/>
            </a:br>
            <a:r>
              <a:rPr lang="el-GR" sz="1800"/>
              <a:t>Δεν μπορούσαν να γίνουν φίλοι με κανέναν!! </a:t>
            </a:r>
            <a:br>
              <a:rPr lang="el-GR" sz="1800"/>
            </a:br>
            <a:r>
              <a:rPr lang="el-GR" sz="1800"/>
              <a:t>Ήταν σαν να υπήρχε ένας τοίχος ανάμεσά τους!!</a:t>
            </a:r>
          </a:p>
        </p:txBody>
      </p:sp>
      <p:sp>
        <p:nvSpPr>
          <p:cNvPr id="13315" name="Rectangle 3"/>
          <p:cNvSpPr>
            <a:spLocks noGrp="1" noChangeArrowheads="1"/>
          </p:cNvSpPr>
          <p:nvPr>
            <p:ph type="body" idx="1"/>
          </p:nvPr>
        </p:nvSpPr>
        <p:spPr/>
        <p:txBody>
          <a:bodyPr/>
          <a:lstStyle/>
          <a:p>
            <a:endParaRPr lang="el-GR"/>
          </a:p>
        </p:txBody>
      </p:sp>
      <p:pic>
        <p:nvPicPr>
          <p:cNvPr id="13316" name="Picture 4" descr="8"/>
          <p:cNvPicPr>
            <a:picLocks noChangeAspect="1" noChangeArrowheads="1"/>
          </p:cNvPicPr>
          <p:nvPr/>
        </p:nvPicPr>
        <p:blipFill>
          <a:blip r:embed="rId2" cstate="print"/>
          <a:srcRect/>
          <a:stretch>
            <a:fillRect/>
          </a:stretch>
        </p:blipFill>
        <p:spPr bwMode="auto">
          <a:xfrm>
            <a:off x="457200" y="1676400"/>
            <a:ext cx="8143875" cy="475138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274638"/>
            <a:ext cx="8305800" cy="2087562"/>
          </a:xfrm>
        </p:spPr>
        <p:txBody>
          <a:bodyPr/>
          <a:lstStyle/>
          <a:p>
            <a:r>
              <a:rPr lang="el-GR" sz="1800"/>
              <a:t>Τότε αποφάσισαν να παίξουν το αγαπημένο τους παιχνίδι. Το παιχνίδι της ΜΕΤΑΜΟΡΦΩΣΗΣ!!Με τη δύναμη που είχαν αποκτήσει με τη συνεργασία τους μπορούσαν να μεταμορφώνονται σε ότι ήθελαν!!</a:t>
            </a:r>
            <a:br>
              <a:rPr lang="el-GR" sz="1800"/>
            </a:br>
            <a:r>
              <a:rPr lang="el-GR" sz="1800"/>
              <a:t>Και να το σχέδιό τους</a:t>
            </a:r>
            <a:r>
              <a:rPr lang="en-US" sz="1800"/>
              <a:t>:</a:t>
            </a:r>
            <a:r>
              <a:rPr lang="el-GR" sz="1800"/>
              <a:t/>
            </a:r>
            <a:br>
              <a:rPr lang="el-GR" sz="1800"/>
            </a:br>
            <a:r>
              <a:rPr lang="el-GR" sz="1800"/>
              <a:t>Τα παιδιά καθώς έπαιζαν φώναζαν τα ονόματά τους και τότε η </a:t>
            </a:r>
            <a:r>
              <a:rPr lang="el-GR" sz="1800" b="1" i="1"/>
              <a:t>Φωνούλα</a:t>
            </a:r>
            <a:r>
              <a:rPr lang="el-GR" sz="1800"/>
              <a:t> έλεγε στον </a:t>
            </a:r>
            <a:r>
              <a:rPr lang="el-GR" sz="1800" b="1" u="sng"/>
              <a:t>Γραμμούλη</a:t>
            </a:r>
            <a:r>
              <a:rPr lang="el-GR" sz="1800"/>
              <a:t> το πρώτο γράμμα από κάθε όνομα που άκουγε και αυτός  αμέσως έπαιρνε τη μορφή του γράμματος. </a:t>
            </a:r>
          </a:p>
        </p:txBody>
      </p:sp>
      <p:sp>
        <p:nvSpPr>
          <p:cNvPr id="15363" name="Rectangle 3"/>
          <p:cNvSpPr>
            <a:spLocks noGrp="1" noChangeArrowheads="1"/>
          </p:cNvSpPr>
          <p:nvPr>
            <p:ph type="body" idx="1"/>
          </p:nvPr>
        </p:nvSpPr>
        <p:spPr>
          <a:xfrm>
            <a:off x="457200" y="2819400"/>
            <a:ext cx="8229600" cy="3306763"/>
          </a:xfrm>
        </p:spPr>
        <p:txBody>
          <a:bodyPr/>
          <a:lstStyle/>
          <a:p>
            <a:endParaRPr lang="el-GR"/>
          </a:p>
        </p:txBody>
      </p:sp>
      <p:pic>
        <p:nvPicPr>
          <p:cNvPr id="15364" name="Picture 4" descr="9"/>
          <p:cNvPicPr>
            <a:picLocks noChangeAspect="1" noChangeArrowheads="1"/>
          </p:cNvPicPr>
          <p:nvPr/>
        </p:nvPicPr>
        <p:blipFill>
          <a:blip r:embed="rId2" cstate="print"/>
          <a:srcRect/>
          <a:stretch>
            <a:fillRect/>
          </a:stretch>
        </p:blipFill>
        <p:spPr bwMode="auto">
          <a:xfrm>
            <a:off x="457200" y="2819400"/>
            <a:ext cx="8207375" cy="3556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9b"/>
          <p:cNvPicPr>
            <a:picLocks noChangeAspect="1" noChangeArrowheads="1"/>
          </p:cNvPicPr>
          <p:nvPr/>
        </p:nvPicPr>
        <p:blipFill>
          <a:blip r:embed="rId2" cstate="print"/>
          <a:srcRect/>
          <a:stretch>
            <a:fillRect/>
          </a:stretch>
        </p:blipFill>
        <p:spPr bwMode="auto">
          <a:xfrm>
            <a:off x="533400" y="381000"/>
            <a:ext cx="8231188" cy="617378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9a"/>
          <p:cNvPicPr>
            <a:picLocks noChangeAspect="1" noChangeArrowheads="1"/>
          </p:cNvPicPr>
          <p:nvPr/>
        </p:nvPicPr>
        <p:blipFill>
          <a:blip r:embed="rId2" cstate="print"/>
          <a:srcRect/>
          <a:stretch>
            <a:fillRect/>
          </a:stretch>
        </p:blipFill>
        <p:spPr bwMode="auto">
          <a:xfrm>
            <a:off x="457200" y="304800"/>
            <a:ext cx="8231188" cy="617378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l-GR" sz="2000"/>
              <a:t>Μ’ αυτό το κόλπο τα παιδιά, τα χρώματα, τα πινέλα, τα χαρτιά και τα παιχνίδια είδαν τον </a:t>
            </a:r>
            <a:r>
              <a:rPr lang="el-GR" sz="2000" b="1" u="sng"/>
              <a:t>Γραμμούλη</a:t>
            </a:r>
            <a:r>
              <a:rPr lang="el-GR" sz="2000"/>
              <a:t> και τη </a:t>
            </a:r>
            <a:r>
              <a:rPr lang="el-GR" sz="2000" b="1" i="1"/>
              <a:t>Φωνούλα</a:t>
            </a:r>
            <a:r>
              <a:rPr lang="el-GR" sz="2000"/>
              <a:t> μας και γνωρίστηκαν και έγιναν όλοι μαζί φίλοι καλοί </a:t>
            </a:r>
          </a:p>
        </p:txBody>
      </p:sp>
      <p:sp>
        <p:nvSpPr>
          <p:cNvPr id="19459" name="Rectangle 3"/>
          <p:cNvSpPr>
            <a:spLocks noGrp="1" noChangeArrowheads="1"/>
          </p:cNvSpPr>
          <p:nvPr>
            <p:ph type="body" idx="1"/>
          </p:nvPr>
        </p:nvSpPr>
        <p:spPr/>
        <p:txBody>
          <a:bodyPr/>
          <a:lstStyle/>
          <a:p>
            <a:endParaRPr lang="el-GR"/>
          </a:p>
        </p:txBody>
      </p:sp>
      <p:pic>
        <p:nvPicPr>
          <p:cNvPr id="19460" name="Picture 4" descr="10"/>
          <p:cNvPicPr>
            <a:picLocks noChangeAspect="1" noChangeArrowheads="1"/>
          </p:cNvPicPr>
          <p:nvPr/>
        </p:nvPicPr>
        <p:blipFill>
          <a:blip r:embed="rId2" cstate="print"/>
          <a:srcRect/>
          <a:stretch>
            <a:fillRect/>
          </a:stretch>
        </p:blipFill>
        <p:spPr bwMode="auto">
          <a:xfrm>
            <a:off x="381000" y="1371600"/>
            <a:ext cx="8305800" cy="48006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04800"/>
            <a:ext cx="8229600" cy="1143000"/>
          </a:xfrm>
        </p:spPr>
        <p:txBody>
          <a:bodyPr/>
          <a:lstStyle/>
          <a:p>
            <a:r>
              <a:rPr lang="el-GR" sz="2000"/>
              <a:t>Και ένα από τα  παιχνίδια που αγαπούσαν ήταν οι εξερευνήσεις τους στον μαγικό κόσμο των βιβλίων. Έναν κόσμο που ήταν γεμάτος γραμμούλες που ζωντάνευαν με τις φωνούλες!!!!</a:t>
            </a:r>
          </a:p>
        </p:txBody>
      </p:sp>
      <p:sp>
        <p:nvSpPr>
          <p:cNvPr id="16387" name="Rectangle 3"/>
          <p:cNvSpPr>
            <a:spLocks noGrp="1" noChangeArrowheads="1"/>
          </p:cNvSpPr>
          <p:nvPr>
            <p:ph type="body" idx="1"/>
          </p:nvPr>
        </p:nvSpPr>
        <p:spPr/>
        <p:txBody>
          <a:bodyPr/>
          <a:lstStyle/>
          <a:p>
            <a:endParaRPr lang="el-GR"/>
          </a:p>
        </p:txBody>
      </p:sp>
      <p:pic>
        <p:nvPicPr>
          <p:cNvPr id="16388" name="Picture 4" descr="11"/>
          <p:cNvPicPr>
            <a:picLocks noChangeAspect="1" noChangeArrowheads="1"/>
          </p:cNvPicPr>
          <p:nvPr/>
        </p:nvPicPr>
        <p:blipFill>
          <a:blip r:embed="rId2" cstate="print"/>
          <a:srcRect/>
          <a:stretch>
            <a:fillRect/>
          </a:stretch>
        </p:blipFill>
        <p:spPr bwMode="auto">
          <a:xfrm>
            <a:off x="457200" y="1600200"/>
            <a:ext cx="7939088" cy="454818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l-GR" sz="4000" b="1" i="1" u="sng">
                <a:solidFill>
                  <a:schemeClr val="accent2"/>
                </a:solidFill>
              </a:rPr>
              <a:t>3</a:t>
            </a:r>
            <a:r>
              <a:rPr lang="el-GR" sz="4000" b="1" i="1" u="sng" baseline="30000">
                <a:solidFill>
                  <a:schemeClr val="accent2"/>
                </a:solidFill>
              </a:rPr>
              <a:t>ο</a:t>
            </a:r>
            <a:r>
              <a:rPr lang="el-GR" sz="4000" b="1" i="1" u="sng">
                <a:solidFill>
                  <a:schemeClr val="accent2"/>
                </a:solidFill>
              </a:rPr>
              <a:t> ΝΗΠΙΑΓΩΓΕΙΟ ΣΗΠΙΑΔΟΣ-ΜΗΛΙΝΑΣ</a:t>
            </a:r>
          </a:p>
        </p:txBody>
      </p:sp>
      <p:sp>
        <p:nvSpPr>
          <p:cNvPr id="23555" name="Rectangle 3"/>
          <p:cNvSpPr>
            <a:spLocks noGrp="1" noChangeArrowheads="1"/>
          </p:cNvSpPr>
          <p:nvPr>
            <p:ph type="body" sz="half" idx="1"/>
          </p:nvPr>
        </p:nvSpPr>
        <p:spPr>
          <a:xfrm>
            <a:off x="457200" y="1600200"/>
            <a:ext cx="8382000" cy="4525963"/>
          </a:xfrm>
        </p:spPr>
        <p:txBody>
          <a:bodyPr/>
          <a:lstStyle/>
          <a:p>
            <a:endParaRPr lang="el-GR" sz="2800"/>
          </a:p>
          <a:p>
            <a:pPr>
              <a:buFontTx/>
              <a:buNone/>
            </a:pPr>
            <a:r>
              <a:rPr lang="el-GR" sz="2800"/>
              <a:t> </a:t>
            </a:r>
          </a:p>
        </p:txBody>
      </p:sp>
      <p:graphicFrame>
        <p:nvGraphicFramePr>
          <p:cNvPr id="23584" name="Group 32"/>
          <p:cNvGraphicFramePr>
            <a:graphicFrameLocks noGrp="1"/>
          </p:cNvGraphicFramePr>
          <p:nvPr>
            <p:ph sz="half" idx="2"/>
          </p:nvPr>
        </p:nvGraphicFramePr>
        <p:xfrm>
          <a:off x="457200" y="1600200"/>
          <a:ext cx="8229600" cy="5481638"/>
        </p:xfrm>
        <a:graphic>
          <a:graphicData uri="http://schemas.openxmlformats.org/drawingml/2006/table">
            <a:tbl>
              <a:tblPr/>
              <a:tblGrid>
                <a:gridCol w="4724400"/>
                <a:gridCol w="3505200"/>
              </a:tblGrid>
              <a:tr h="3733800">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2000" b="0" i="0" u="none" strike="noStrike" cap="none" normalizeH="0" baseline="0" smtClean="0">
                          <a:ln>
                            <a:noFill/>
                          </a:ln>
                          <a:solidFill>
                            <a:srgbClr val="660066"/>
                          </a:solidFill>
                          <a:effectLst/>
                          <a:latin typeface="Arial" charset="0"/>
                        </a:rPr>
                        <a:t>ΔΡΟΣΙΤΗΣ ΠΑΝΑΓΙΩΤΗΣ</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2000" b="0" i="0" u="none" strike="noStrike" cap="none" normalizeH="0" baseline="0" smtClean="0">
                          <a:ln>
                            <a:noFill/>
                          </a:ln>
                          <a:solidFill>
                            <a:srgbClr val="FF9900"/>
                          </a:solidFill>
                          <a:effectLst/>
                          <a:latin typeface="Arial" charset="0"/>
                        </a:rPr>
                        <a:t>ΚΟΝΤΟΝΙΚΑΣ ΑΙΑΝΤΑΣ-ΓΙΩΡΓΟΣ</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2000" b="0" i="0" u="none" strike="noStrike" cap="none" normalizeH="0" baseline="0" smtClean="0">
                          <a:ln>
                            <a:noFill/>
                          </a:ln>
                          <a:solidFill>
                            <a:srgbClr val="FFFF00"/>
                          </a:solidFill>
                          <a:effectLst/>
                          <a:latin typeface="Arial" charset="0"/>
                        </a:rPr>
                        <a:t>ΚΟΥΤΣΟΒΑΓΓΕΛΗ ΦΑΙΔΡΑ</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2000" b="0" i="0" u="none" strike="noStrike" cap="none" normalizeH="0" baseline="0" smtClean="0">
                          <a:ln>
                            <a:noFill/>
                          </a:ln>
                          <a:solidFill>
                            <a:schemeClr val="folHlink"/>
                          </a:solidFill>
                          <a:effectLst/>
                          <a:latin typeface="Arial" charset="0"/>
                        </a:rPr>
                        <a:t>ΚΟΥΤΣΟΒΑΓΓΕΛΗΣ ΓΙΩΡΓΟΣ</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2000" b="0" i="0" u="none" strike="noStrike" cap="none" normalizeH="0" baseline="0" smtClean="0">
                          <a:ln>
                            <a:noFill/>
                          </a:ln>
                          <a:solidFill>
                            <a:srgbClr val="9933FF"/>
                          </a:solidFill>
                          <a:effectLst/>
                          <a:latin typeface="Arial" charset="0"/>
                        </a:rPr>
                        <a:t>ΚΤΕΝΑ ΚΑΤΕΡΙΝΑ</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2000" b="0" i="0" u="none" strike="noStrike" cap="none" normalizeH="0" baseline="0" smtClean="0">
                          <a:ln>
                            <a:noFill/>
                          </a:ln>
                          <a:solidFill>
                            <a:srgbClr val="336600"/>
                          </a:solidFill>
                          <a:effectLst/>
                          <a:latin typeface="Arial" charset="0"/>
                        </a:rPr>
                        <a:t>ΛΟΥΦΟΠΟΥΛΟΣ ΓΙΩΡΓΟΣ</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2000" b="0" i="0" u="none" strike="noStrike" cap="none" normalizeH="0" baseline="0" smtClean="0">
                          <a:ln>
                            <a:noFill/>
                          </a:ln>
                          <a:solidFill>
                            <a:srgbClr val="FF0066"/>
                          </a:solidFill>
                          <a:effectLst/>
                          <a:latin typeface="Arial" charset="0"/>
                        </a:rPr>
                        <a:t>ΝΤΑΣΙΟΥ ΑΛΕΞΑΝΔΡΑ</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2000" b="0" i="0" u="none" strike="noStrike" cap="none" normalizeH="0" baseline="0" smtClean="0">
                          <a:ln>
                            <a:noFill/>
                          </a:ln>
                          <a:solidFill>
                            <a:srgbClr val="660066"/>
                          </a:solidFill>
                          <a:effectLst/>
                          <a:latin typeface="Arial" charset="0"/>
                        </a:rPr>
                        <a:t>ΝΤΟΥΣΚΟΥ ΑΝΤΖΕΛΑ</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0" i="0" u="none" strike="noStrike" cap="none" normalizeH="0" baseline="0" smtClean="0">
                        <a:ln>
                          <a:noFill/>
                        </a:ln>
                        <a:solidFill>
                          <a:srgbClr val="66006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2000" b="0" i="0" u="none" strike="noStrike" cap="none" normalizeH="0" baseline="0" smtClean="0">
                          <a:ln>
                            <a:noFill/>
                          </a:ln>
                          <a:solidFill>
                            <a:srgbClr val="000099"/>
                          </a:solidFill>
                          <a:effectLst/>
                          <a:latin typeface="Arial" charset="0"/>
                        </a:rPr>
                        <a:t>ΠΟΤΚΑ ΦΡΑΝΚΟΣ</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2000" b="0" i="0" u="none" strike="noStrike" cap="none" normalizeH="0" baseline="0" smtClean="0">
                          <a:ln>
                            <a:noFill/>
                          </a:ln>
                          <a:solidFill>
                            <a:schemeClr val="hlink"/>
                          </a:solidFill>
                          <a:effectLst/>
                          <a:latin typeface="Arial" charset="0"/>
                        </a:rPr>
                        <a:t>ΠΡΟΔΡΟΜΟΥ ΜΠΑΜΠΗΣ</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2000" b="0" i="0" u="none" strike="noStrike" cap="none" normalizeH="0" baseline="0" smtClean="0">
                          <a:ln>
                            <a:noFill/>
                          </a:ln>
                          <a:solidFill>
                            <a:srgbClr val="333300"/>
                          </a:solidFill>
                          <a:effectLst/>
                          <a:latin typeface="Arial" charset="0"/>
                        </a:rPr>
                        <a:t>ΣΑΛΑΜΟΥΡΑ ΜΑΡΙΑ</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2000" b="0" i="0" u="none" strike="noStrike" cap="none" normalizeH="0" baseline="0" smtClean="0">
                          <a:ln>
                            <a:noFill/>
                          </a:ln>
                          <a:solidFill>
                            <a:srgbClr val="FF0066"/>
                          </a:solidFill>
                          <a:effectLst/>
                          <a:latin typeface="Arial" charset="0"/>
                        </a:rPr>
                        <a:t>ΣΕΦΕΡΗ ΦΡΑΝΤΖΕΣΚΑ</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2000" b="0" i="0" u="none" strike="noStrike" cap="none" normalizeH="0" baseline="0" smtClean="0">
                          <a:ln>
                            <a:noFill/>
                          </a:ln>
                          <a:solidFill>
                            <a:srgbClr val="FF3300"/>
                          </a:solidFill>
                          <a:effectLst/>
                          <a:latin typeface="Arial" charset="0"/>
                        </a:rPr>
                        <a:t>ΣΙΜΩΝΗ ΑΝΑΣΤΑΣΙΑ</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2000" b="0" i="0" u="none" strike="noStrike" cap="none" normalizeH="0" baseline="0" smtClean="0">
                          <a:ln>
                            <a:noFill/>
                          </a:ln>
                          <a:solidFill>
                            <a:srgbClr val="0066FF"/>
                          </a:solidFill>
                          <a:effectLst/>
                          <a:latin typeface="Arial" charset="0"/>
                        </a:rPr>
                        <a:t>ΣΙΝΑΪ ΛΑΟΥΡΑ</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2000" b="0" i="0" u="none" strike="noStrike" cap="none" normalizeH="0" baseline="0" smtClean="0">
                          <a:ln>
                            <a:noFill/>
                          </a:ln>
                          <a:solidFill>
                            <a:srgbClr val="000066"/>
                          </a:solidFill>
                          <a:effectLst/>
                          <a:latin typeface="Arial" charset="0"/>
                        </a:rPr>
                        <a:t>ΧΙΩΤΗ ΦΑΙΗ</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0" i="0" u="none" strike="noStrike" cap="none" normalizeH="0" baseline="0" smtClean="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783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rgbClr val="6600CC"/>
                          </a:solidFill>
                          <a:effectLst/>
                          <a:latin typeface="Arial" charset="0"/>
                        </a:rPr>
                        <a:t>ΧΑΤΖΗΓΕΩΡΓΙΟΥ ΕΥΘΥΜΙΑ</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rgbClr val="CC00CC"/>
                          </a:solidFill>
                          <a:effectLst/>
                          <a:latin typeface="Arial" charset="0"/>
                        </a:rPr>
                        <a:t>ΑΡΑΠΙΤΣΑ ΓΕΩΡΓΙΑ</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8686800" cy="1417638"/>
          </a:xfrm>
        </p:spPr>
        <p:txBody>
          <a:bodyPr/>
          <a:lstStyle/>
          <a:p>
            <a:r>
              <a:rPr lang="el-GR" sz="2000"/>
              <a:t>Μια φορά κι έναν καιρό ζούσε ένας μικρός πρίγκιπας που τον φώναζαν </a:t>
            </a:r>
            <a:r>
              <a:rPr lang="el-GR" sz="2000" b="1" u="sng">
                <a:solidFill>
                  <a:schemeClr val="tx1"/>
                </a:solidFill>
              </a:rPr>
              <a:t>Γραμμούλη</a:t>
            </a:r>
            <a:r>
              <a:rPr lang="en-US" sz="2000" b="1" u="sng">
                <a:solidFill>
                  <a:schemeClr val="tx1"/>
                </a:solidFill>
              </a:rPr>
              <a:t>.</a:t>
            </a:r>
            <a:r>
              <a:rPr lang="en-US" sz="2000" u="sng"/>
              <a:t> </a:t>
            </a:r>
            <a:br>
              <a:rPr lang="en-US" sz="2000" u="sng"/>
            </a:br>
            <a:r>
              <a:rPr lang="el-GR" sz="2000"/>
              <a:t> </a:t>
            </a:r>
            <a:r>
              <a:rPr lang="en-US" sz="2000"/>
              <a:t>K</a:t>
            </a:r>
            <a:r>
              <a:rPr lang="el-GR" sz="2000"/>
              <a:t>ι αν αναρωτιέστε γιατί</a:t>
            </a:r>
            <a:r>
              <a:rPr lang="en-US" sz="2000"/>
              <a:t>;;;</a:t>
            </a:r>
            <a:r>
              <a:rPr lang="el-GR" sz="2000"/>
              <a:t> Ήταν αδύνατος πολύ!!!</a:t>
            </a:r>
            <a:br>
              <a:rPr lang="el-GR" sz="2000"/>
            </a:br>
            <a:r>
              <a:rPr lang="el-GR" sz="2000"/>
              <a:t>Σαν μια πολύ λεπτή γραμμή……</a:t>
            </a:r>
          </a:p>
        </p:txBody>
      </p:sp>
      <p:sp>
        <p:nvSpPr>
          <p:cNvPr id="6147" name="Rectangle 3"/>
          <p:cNvSpPr>
            <a:spLocks noGrp="1" noChangeArrowheads="1"/>
          </p:cNvSpPr>
          <p:nvPr>
            <p:ph type="body" idx="1"/>
          </p:nvPr>
        </p:nvSpPr>
        <p:spPr/>
        <p:txBody>
          <a:bodyPr/>
          <a:lstStyle/>
          <a:p>
            <a:endParaRPr lang="el-GR"/>
          </a:p>
        </p:txBody>
      </p:sp>
      <p:pic>
        <p:nvPicPr>
          <p:cNvPr id="6148" name="Picture 4" descr="1"/>
          <p:cNvPicPr>
            <a:picLocks noChangeAspect="1" noChangeArrowheads="1"/>
          </p:cNvPicPr>
          <p:nvPr/>
        </p:nvPicPr>
        <p:blipFill>
          <a:blip r:embed="rId2" cstate="print"/>
          <a:srcRect/>
          <a:stretch>
            <a:fillRect/>
          </a:stretch>
        </p:blipFill>
        <p:spPr bwMode="auto">
          <a:xfrm>
            <a:off x="533400" y="1600200"/>
            <a:ext cx="7981950" cy="427196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l-GR" sz="2000"/>
              <a:t>Ζούσε σε μια χώρα ήσυχη πολύ!! </a:t>
            </a:r>
            <a:r>
              <a:rPr lang="en-US" sz="2000"/>
              <a:t/>
            </a:r>
            <a:br>
              <a:rPr lang="en-US" sz="2000"/>
            </a:br>
            <a:r>
              <a:rPr lang="el-GR" sz="2000"/>
              <a:t>Δεν ακουγόταν τίποτα, κανένας ήχος, καμιά φωνή! </a:t>
            </a:r>
            <a:r>
              <a:rPr lang="en-US" sz="2000"/>
              <a:t/>
            </a:r>
            <a:br>
              <a:rPr lang="en-US" sz="2000"/>
            </a:br>
            <a:r>
              <a:rPr lang="el-GR" sz="2000"/>
              <a:t>Ώσπου……</a:t>
            </a:r>
          </a:p>
        </p:txBody>
      </p:sp>
      <p:sp>
        <p:nvSpPr>
          <p:cNvPr id="7171" name="Rectangle 3"/>
          <p:cNvSpPr>
            <a:spLocks noGrp="1" noChangeArrowheads="1"/>
          </p:cNvSpPr>
          <p:nvPr>
            <p:ph type="body" idx="1"/>
          </p:nvPr>
        </p:nvSpPr>
        <p:spPr>
          <a:xfrm>
            <a:off x="304800" y="2286000"/>
            <a:ext cx="7696200" cy="3916363"/>
          </a:xfrm>
        </p:spPr>
        <p:txBody>
          <a:bodyPr/>
          <a:lstStyle/>
          <a:p>
            <a:endParaRPr lang="el-GR"/>
          </a:p>
        </p:txBody>
      </p:sp>
      <p:pic>
        <p:nvPicPr>
          <p:cNvPr id="7172" name="Picture 4" descr="2"/>
          <p:cNvPicPr>
            <a:picLocks noChangeAspect="1" noChangeArrowheads="1"/>
          </p:cNvPicPr>
          <p:nvPr/>
        </p:nvPicPr>
        <p:blipFill>
          <a:blip r:embed="rId2" cstate="print"/>
          <a:srcRect/>
          <a:stretch>
            <a:fillRect/>
          </a:stretch>
        </p:blipFill>
        <p:spPr bwMode="auto">
          <a:xfrm>
            <a:off x="304800" y="1524000"/>
            <a:ext cx="8569325" cy="50704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8686800" cy="1417638"/>
          </a:xfrm>
        </p:spPr>
        <p:txBody>
          <a:bodyPr/>
          <a:lstStyle/>
          <a:p>
            <a:r>
              <a:rPr lang="el-GR" sz="2000"/>
              <a:t>Μια μέρα εκεί που κοιμόταν τον ξύπνησε μια γλυκιά και όμορφη φωνή.</a:t>
            </a:r>
            <a:r>
              <a:rPr lang="en-US" sz="2000"/>
              <a:t/>
            </a:r>
            <a:br>
              <a:rPr lang="en-US" sz="2000"/>
            </a:br>
            <a:r>
              <a:rPr lang="el-GR" sz="2000"/>
              <a:t> Μια μικρή παιχνιδιάρικη </a:t>
            </a:r>
            <a:r>
              <a:rPr lang="en-US" sz="2000"/>
              <a:t>N</a:t>
            </a:r>
            <a:r>
              <a:rPr lang="el-GR" sz="2000"/>
              <a:t>εράιδα η</a:t>
            </a:r>
            <a:r>
              <a:rPr lang="el-GR" sz="2000" b="1" i="1"/>
              <a:t> Φωνούλα</a:t>
            </a:r>
            <a:r>
              <a:rPr lang="el-GR" sz="2000"/>
              <a:t> του χάιδεψε τ’ αυτιά!!!! </a:t>
            </a:r>
            <a:r>
              <a:rPr lang="en-US" sz="2000"/>
              <a:t/>
            </a:r>
            <a:br>
              <a:rPr lang="en-US" sz="2000"/>
            </a:br>
            <a:r>
              <a:rPr lang="el-GR" sz="2000"/>
              <a:t>Ο </a:t>
            </a:r>
            <a:r>
              <a:rPr lang="el-GR" sz="2000" b="1" u="sng"/>
              <a:t>Γραμμούλης</a:t>
            </a:r>
            <a:r>
              <a:rPr lang="el-GR" sz="2000"/>
              <a:t> άρχισε να γελά γιατί γαργαλήθηκε.</a:t>
            </a:r>
          </a:p>
        </p:txBody>
      </p:sp>
      <p:sp>
        <p:nvSpPr>
          <p:cNvPr id="8195" name="Rectangle 3"/>
          <p:cNvSpPr>
            <a:spLocks noGrp="1" noChangeArrowheads="1"/>
          </p:cNvSpPr>
          <p:nvPr>
            <p:ph type="body" idx="1"/>
          </p:nvPr>
        </p:nvSpPr>
        <p:spPr/>
        <p:txBody>
          <a:bodyPr/>
          <a:lstStyle/>
          <a:p>
            <a:endParaRPr lang="el-GR"/>
          </a:p>
        </p:txBody>
      </p:sp>
      <p:pic>
        <p:nvPicPr>
          <p:cNvPr id="8197" name="Picture 5" descr="4"/>
          <p:cNvPicPr>
            <a:picLocks noChangeAspect="1" noChangeArrowheads="1"/>
          </p:cNvPicPr>
          <p:nvPr/>
        </p:nvPicPr>
        <p:blipFill>
          <a:blip r:embed="rId2" cstate="print"/>
          <a:srcRect/>
          <a:stretch>
            <a:fillRect/>
          </a:stretch>
        </p:blipFill>
        <p:spPr bwMode="auto">
          <a:xfrm>
            <a:off x="533400" y="1752600"/>
            <a:ext cx="7829550" cy="439261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274638"/>
            <a:ext cx="9144000" cy="1143000"/>
          </a:xfrm>
        </p:spPr>
        <p:txBody>
          <a:bodyPr/>
          <a:lstStyle/>
          <a:p>
            <a:r>
              <a:rPr lang="el-GR" sz="1800"/>
              <a:t>-</a:t>
            </a:r>
            <a:r>
              <a:rPr lang="el-GR" sz="1800" b="1"/>
              <a:t>Ε!!! Πού είσαι</a:t>
            </a:r>
            <a:r>
              <a:rPr lang="en-US" sz="1800" b="1"/>
              <a:t>;;;;</a:t>
            </a:r>
            <a:r>
              <a:rPr lang="el-GR" sz="1800"/>
              <a:t> </a:t>
            </a:r>
            <a:r>
              <a:rPr lang="en-US" sz="1800"/>
              <a:t>   </a:t>
            </a:r>
            <a:r>
              <a:rPr lang="el-GR" sz="1800"/>
              <a:t>Ρώτησε με χαρά. </a:t>
            </a:r>
            <a:r>
              <a:rPr lang="en-US" sz="1800"/>
              <a:t/>
            </a:r>
            <a:br>
              <a:rPr lang="en-US" sz="1800"/>
            </a:br>
            <a:r>
              <a:rPr lang="el-GR" sz="1800"/>
              <a:t>Και σκέφτηκε</a:t>
            </a:r>
            <a:r>
              <a:rPr lang="en-US" sz="1800"/>
              <a:t>:</a:t>
            </a:r>
            <a:r>
              <a:rPr lang="el-GR" sz="1800"/>
              <a:t> </a:t>
            </a:r>
            <a:r>
              <a:rPr lang="en-US" sz="1800"/>
              <a:t>&lt;&lt;</a:t>
            </a:r>
            <a:r>
              <a:rPr lang="en-US" sz="1800" b="1"/>
              <a:t>N</a:t>
            </a:r>
            <a:r>
              <a:rPr lang="el-GR" sz="1800" b="1"/>
              <a:t>α κάποιος για να παίξουμε μαζί</a:t>
            </a:r>
            <a:r>
              <a:rPr lang="el-GR" sz="1800"/>
              <a:t>!!</a:t>
            </a:r>
            <a:r>
              <a:rPr lang="en-US" sz="1800"/>
              <a:t>&gt;&gt;</a:t>
            </a:r>
            <a:r>
              <a:rPr lang="el-GR" sz="1800"/>
              <a:t> </a:t>
            </a:r>
            <a:br>
              <a:rPr lang="el-GR" sz="1800"/>
            </a:br>
            <a:r>
              <a:rPr lang="el-GR" sz="1800"/>
              <a:t>-</a:t>
            </a:r>
            <a:r>
              <a:rPr lang="el-GR" sz="1800" b="1"/>
              <a:t>Δεν μπορείς να με δεις!!  Είμαι αόρατη!!!</a:t>
            </a:r>
            <a:r>
              <a:rPr lang="el-GR" sz="1800"/>
              <a:t> Απάντησε η νεράιδα Φωνούλα. </a:t>
            </a:r>
            <a:br>
              <a:rPr lang="el-GR" sz="1800"/>
            </a:br>
            <a:r>
              <a:rPr lang="el-GR" sz="1800"/>
              <a:t>Ο Γραμμούλης έβαλε τα κλάματα. Πόσο ήθελε έναν φίλο!!!!</a:t>
            </a:r>
          </a:p>
        </p:txBody>
      </p:sp>
      <p:sp>
        <p:nvSpPr>
          <p:cNvPr id="9219" name="Rectangle 3"/>
          <p:cNvSpPr>
            <a:spLocks noGrp="1" noChangeArrowheads="1"/>
          </p:cNvSpPr>
          <p:nvPr>
            <p:ph type="body" idx="1"/>
          </p:nvPr>
        </p:nvSpPr>
        <p:spPr/>
        <p:txBody>
          <a:bodyPr/>
          <a:lstStyle/>
          <a:p>
            <a:endParaRPr lang="el-GR"/>
          </a:p>
        </p:txBody>
      </p:sp>
      <p:pic>
        <p:nvPicPr>
          <p:cNvPr id="9220" name="Picture 4" descr="3"/>
          <p:cNvPicPr>
            <a:picLocks noChangeAspect="1" noChangeArrowheads="1"/>
          </p:cNvPicPr>
          <p:nvPr/>
        </p:nvPicPr>
        <p:blipFill>
          <a:blip r:embed="rId2" cstate="print"/>
          <a:srcRect/>
          <a:stretch>
            <a:fillRect/>
          </a:stretch>
        </p:blipFill>
        <p:spPr bwMode="auto">
          <a:xfrm>
            <a:off x="533400" y="1676400"/>
            <a:ext cx="7691438" cy="46926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l-GR" sz="1800"/>
              <a:t>Η Νεράιδα </a:t>
            </a:r>
            <a:r>
              <a:rPr lang="el-GR" sz="1800" b="1" i="1"/>
              <a:t>Φωνούλα</a:t>
            </a:r>
            <a:r>
              <a:rPr lang="el-GR" sz="1800"/>
              <a:t> έσκυψε να τον παρηγορήσει. Τον αγκάλιασε με αγάπη και τότε έγινε κάτι μαγικό. Κάτι που μόνο στον κόσμο των Νεράιδων συμβαίνει!! ΕΝΩΘΗΚΑΝ ΓΙΑ ΠΑΝΤΑ!!! Έγιναν μια αχώριστη παρεούλα!! Μια μεγάλη αγκαλιά!!! Αλλά τώρα πια ήταν και οι δύο αόρατοι….</a:t>
            </a:r>
          </a:p>
        </p:txBody>
      </p:sp>
      <p:sp>
        <p:nvSpPr>
          <p:cNvPr id="10243" name="Rectangle 3"/>
          <p:cNvSpPr>
            <a:spLocks noGrp="1" noChangeArrowheads="1"/>
          </p:cNvSpPr>
          <p:nvPr>
            <p:ph type="body" idx="1"/>
          </p:nvPr>
        </p:nvSpPr>
        <p:spPr/>
        <p:txBody>
          <a:bodyPr/>
          <a:lstStyle/>
          <a:p>
            <a:endParaRPr lang="el-GR"/>
          </a:p>
        </p:txBody>
      </p:sp>
      <p:pic>
        <p:nvPicPr>
          <p:cNvPr id="10244" name="Picture 4" descr="5"/>
          <p:cNvPicPr>
            <a:picLocks noChangeAspect="1" noChangeArrowheads="1"/>
          </p:cNvPicPr>
          <p:nvPr/>
        </p:nvPicPr>
        <p:blipFill>
          <a:blip r:embed="rId2" cstate="print"/>
          <a:srcRect/>
          <a:stretch>
            <a:fillRect/>
          </a:stretch>
        </p:blipFill>
        <p:spPr bwMode="auto">
          <a:xfrm>
            <a:off x="457200" y="1517650"/>
            <a:ext cx="7797800" cy="445928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74638"/>
            <a:ext cx="8686800" cy="2011362"/>
          </a:xfrm>
        </p:spPr>
        <p:txBody>
          <a:bodyPr/>
          <a:lstStyle/>
          <a:p>
            <a:r>
              <a:rPr lang="el-GR" sz="2000"/>
              <a:t>Αυτό δεν τους πείραζε,  γιατί μαζί έπαιζαν πολλά παιχνίδια και περνούσαν ωραία!!! Από τη στιγμή που ΕΝΩΘΗΚΑΝ ΓΙΑ ΠΑΝΤΑ και έγιναν μια αχώριστη παρεούλα απέκτησαν  δύναμη. Με  συνεργασία έκαναν  θαύματα!!!! Ο </a:t>
            </a:r>
            <a:r>
              <a:rPr lang="el-GR" sz="2000" b="1" u="sng"/>
              <a:t>Γραμμούλης</a:t>
            </a:r>
            <a:r>
              <a:rPr lang="el-GR" sz="2000"/>
              <a:t> μεταμορφωνόταν με τη βοήθεια της Νεράιδας </a:t>
            </a:r>
            <a:r>
              <a:rPr lang="el-GR" sz="2000" b="1" i="1"/>
              <a:t>Φωνούλας</a:t>
            </a:r>
            <a:r>
              <a:rPr lang="el-GR" sz="2000"/>
              <a:t> σε διάφορα παιχνίδια. Πότε γινόταν μπάλα, πότε τσουλήθρα, πότε τέρμα για να παίζουν ποδόσφαιρο….</a:t>
            </a:r>
            <a:br>
              <a:rPr lang="el-GR" sz="2000"/>
            </a:br>
            <a:r>
              <a:rPr lang="el-GR" sz="2000"/>
              <a:t>Η κάθε τους μέρα ήταν γεμάτη χαρά, γέλια και πολύ παιχνίδι!!</a:t>
            </a:r>
          </a:p>
        </p:txBody>
      </p:sp>
      <p:sp>
        <p:nvSpPr>
          <p:cNvPr id="21507" name="Rectangle 3"/>
          <p:cNvSpPr>
            <a:spLocks noGrp="1" noChangeArrowheads="1"/>
          </p:cNvSpPr>
          <p:nvPr>
            <p:ph type="body" idx="1"/>
          </p:nvPr>
        </p:nvSpPr>
        <p:spPr>
          <a:xfrm>
            <a:off x="457200" y="2667000"/>
            <a:ext cx="8229600" cy="3459163"/>
          </a:xfrm>
        </p:spPr>
        <p:txBody>
          <a:bodyPr/>
          <a:lstStyle/>
          <a:p>
            <a:endParaRPr lang="el-GR"/>
          </a:p>
        </p:txBody>
      </p:sp>
      <p:pic>
        <p:nvPicPr>
          <p:cNvPr id="21508" name="Picture 4" descr="687"/>
          <p:cNvPicPr>
            <a:picLocks noChangeAspect="1" noChangeArrowheads="1"/>
          </p:cNvPicPr>
          <p:nvPr/>
        </p:nvPicPr>
        <p:blipFill>
          <a:blip r:embed="rId2" cstate="print"/>
          <a:srcRect/>
          <a:stretch>
            <a:fillRect/>
          </a:stretch>
        </p:blipFill>
        <p:spPr bwMode="auto">
          <a:xfrm>
            <a:off x="533400" y="2565400"/>
            <a:ext cx="8153400" cy="34607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l-GR" sz="1800"/>
              <a:t>Κι έτσι ενωμένοι αποφάσισαν μια μέρα να ταξιδέψουν για να γνωρίσουν τον κόσμο όλο!! Πέρασαν μέρη πολλά!!!!</a:t>
            </a:r>
          </a:p>
        </p:txBody>
      </p:sp>
      <p:sp>
        <p:nvSpPr>
          <p:cNvPr id="11267" name="Rectangle 3"/>
          <p:cNvSpPr>
            <a:spLocks noGrp="1" noChangeArrowheads="1"/>
          </p:cNvSpPr>
          <p:nvPr>
            <p:ph type="body" idx="1"/>
          </p:nvPr>
        </p:nvSpPr>
        <p:spPr/>
        <p:txBody>
          <a:bodyPr/>
          <a:lstStyle/>
          <a:p>
            <a:endParaRPr lang="el-GR"/>
          </a:p>
        </p:txBody>
      </p:sp>
      <p:pic>
        <p:nvPicPr>
          <p:cNvPr id="11269" name="Picture 5" descr="u"/>
          <p:cNvPicPr>
            <a:picLocks noChangeAspect="1" noChangeArrowheads="1"/>
          </p:cNvPicPr>
          <p:nvPr/>
        </p:nvPicPr>
        <p:blipFill>
          <a:blip r:embed="rId2" cstate="print"/>
          <a:srcRect/>
          <a:stretch>
            <a:fillRect/>
          </a:stretch>
        </p:blipFill>
        <p:spPr bwMode="auto">
          <a:xfrm>
            <a:off x="381000" y="1600200"/>
            <a:ext cx="8305800" cy="4572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l-GR" sz="1800"/>
              <a:t>και μια μέρα έφτασαν στη χώρα των χαρτιών και των μολυβιών!! Έτσι τουλάχιστον πίστευαν στην αρχή. Μα καθώς κοιτούσαν πιο προσεκτικά είδαν και πολλά πινέλα και μπογιές και παιχνίδια!!!... Και παιδιά!!! </a:t>
            </a:r>
            <a:br>
              <a:rPr lang="el-GR" sz="1800"/>
            </a:br>
            <a:r>
              <a:rPr lang="el-GR" sz="1800"/>
              <a:t>Πολλά… πολλά…. παιδιά!!!</a:t>
            </a:r>
          </a:p>
        </p:txBody>
      </p:sp>
      <p:sp>
        <p:nvSpPr>
          <p:cNvPr id="20483" name="Rectangle 3"/>
          <p:cNvSpPr>
            <a:spLocks noGrp="1" noChangeArrowheads="1"/>
          </p:cNvSpPr>
          <p:nvPr>
            <p:ph type="body" idx="1"/>
          </p:nvPr>
        </p:nvSpPr>
        <p:spPr/>
        <p:txBody>
          <a:bodyPr/>
          <a:lstStyle/>
          <a:p>
            <a:endParaRPr lang="el-GR"/>
          </a:p>
        </p:txBody>
      </p:sp>
      <p:pic>
        <p:nvPicPr>
          <p:cNvPr id="20484" name="Picture 4" descr="14"/>
          <p:cNvPicPr>
            <a:picLocks noChangeAspect="1" noChangeArrowheads="1"/>
          </p:cNvPicPr>
          <p:nvPr/>
        </p:nvPicPr>
        <p:blipFill>
          <a:blip r:embed="rId2" cstate="print"/>
          <a:srcRect/>
          <a:stretch>
            <a:fillRect/>
          </a:stretch>
        </p:blipFill>
        <p:spPr bwMode="auto">
          <a:xfrm>
            <a:off x="381000" y="1476375"/>
            <a:ext cx="8305800" cy="46958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211</TotalTime>
  <Words>398</Words>
  <Application>Microsoft Office PowerPoint</Application>
  <PresentationFormat>Προβολή στην οθόνη (4:3)</PresentationFormat>
  <Paragraphs>35</Paragraphs>
  <Slides>17</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17</vt:i4>
      </vt:variant>
    </vt:vector>
  </HeadingPairs>
  <TitlesOfParts>
    <vt:vector size="21" baseType="lpstr">
      <vt:lpstr>Arial</vt:lpstr>
      <vt:lpstr>Baveuse</vt:lpstr>
      <vt:lpstr>Bauhaus 93</vt:lpstr>
      <vt:lpstr>Προεπιλεγμένη σχεδίαση</vt:lpstr>
      <vt:lpstr>Ο    ΓΡΑΜΜΟΥΛΗΣ  ΚΑΙ  Η   ΦΩΝΟΥΛΑ </vt:lpstr>
      <vt:lpstr>Μια φορά κι έναν καιρό ζούσε ένας μικρός πρίγκιπας που τον φώναζαν Γραμμούλη.   Kι αν αναρωτιέστε γιατί;;; Ήταν αδύνατος πολύ!!! Σαν μια πολύ λεπτή γραμμή……</vt:lpstr>
      <vt:lpstr>Ζούσε σε μια χώρα ήσυχη πολύ!!  Δεν ακουγόταν τίποτα, κανένας ήχος, καμιά φωνή!  Ώσπου……</vt:lpstr>
      <vt:lpstr>Μια μέρα εκεί που κοιμόταν τον ξύπνησε μια γλυκιά και όμορφη φωνή.  Μια μικρή παιχνιδιάρικη Nεράιδα η Φωνούλα του χάιδεψε τ’ αυτιά!!!!  Ο Γραμμούλης άρχισε να γελά γιατί γαργαλήθηκε.</vt:lpstr>
      <vt:lpstr>-Ε!!! Πού είσαι;;;;    Ρώτησε με χαρά.  Και σκέφτηκε: &lt;&lt;Nα κάποιος για να παίξουμε μαζί!!&gt;&gt;  -Δεν μπορείς να με δεις!!  Είμαι αόρατη!!! Απάντησε η νεράιδα Φωνούλα.  Ο Γραμμούλης έβαλε τα κλάματα. Πόσο ήθελε έναν φίλο!!!!</vt:lpstr>
      <vt:lpstr>Η Νεράιδα Φωνούλα έσκυψε να τον παρηγορήσει. Τον αγκάλιασε με αγάπη και τότε έγινε κάτι μαγικό. Κάτι που μόνο στον κόσμο των Νεράιδων συμβαίνει!! ΕΝΩΘΗΚΑΝ ΓΙΑ ΠΑΝΤΑ!!! Έγιναν μια αχώριστη παρεούλα!! Μια μεγάλη αγκαλιά!!! Αλλά τώρα πια ήταν και οι δύο αόρατοι….</vt:lpstr>
      <vt:lpstr>Αυτό δεν τους πείραζε,  γιατί μαζί έπαιζαν πολλά παιχνίδια και περνούσαν ωραία!!! Από τη στιγμή που ΕΝΩΘΗΚΑΝ ΓΙΑ ΠΑΝΤΑ και έγιναν μια αχώριστη παρεούλα απέκτησαν  δύναμη. Με  συνεργασία έκαναν  θαύματα!!!! Ο Γραμμούλης μεταμορφωνόταν με τη βοήθεια της Νεράιδας Φωνούλας σε διάφορα παιχνίδια. Πότε γινόταν μπάλα, πότε τσουλήθρα, πότε τέρμα για να παίζουν ποδόσφαιρο…. Η κάθε τους μέρα ήταν γεμάτη χαρά, γέλια και πολύ παιχνίδι!!</vt:lpstr>
      <vt:lpstr>Κι έτσι ενωμένοι αποφάσισαν μια μέρα να ταξιδέψουν για να γνωρίσουν τον κόσμο όλο!! Πέρασαν μέρη πολλά!!!!</vt:lpstr>
      <vt:lpstr>και μια μέρα έφτασαν στη χώρα των χαρτιών και των μολυβιών!! Έτσι τουλάχιστον πίστευαν στην αρχή. Μα καθώς κοιτούσαν πιο προσεκτικά είδαν και πολλά πινέλα και μπογιές και παιχνίδια!!!... Και παιδιά!!!  Πολλά… πολλά…. παιδιά!!!</vt:lpstr>
      <vt:lpstr>Όλοι μαζί έπαιζαν πολλά παιχνίδια, γελούσαν, τραγουδούσαν.. Και ήταν φίλοι καλοί!!! Τι όμορφα περνούσαν!!!!</vt:lpstr>
      <vt:lpstr>Ο Γραμμούλης και η Φωνούλα  δεν μπορούσαν να παίξουν ούτε με τα παιδιά, ούτε με τα πινέλα, ούτε με τα χρώματα, ούτε με τα παιχνίδια, γιατί ήταν αόρατοι!!  Δεν μπορούσαν να γίνουν φίλοι με κανέναν!!  Ήταν σαν να υπήρχε ένας τοίχος ανάμεσά τους!!</vt:lpstr>
      <vt:lpstr>Τότε αποφάσισαν να παίξουν το αγαπημένο τους παιχνίδι. Το παιχνίδι της ΜΕΤΑΜΟΡΦΩΣΗΣ!!Με τη δύναμη που είχαν αποκτήσει με τη συνεργασία τους μπορούσαν να μεταμορφώνονται σε ότι ήθελαν!! Και να το σχέδιό τους: Τα παιδιά καθώς έπαιζαν φώναζαν τα ονόματά τους και τότε η Φωνούλα έλεγε στον Γραμμούλη το πρώτο γράμμα από κάθε όνομα που άκουγε και αυτός  αμέσως έπαιρνε τη μορφή του γράμματος. </vt:lpstr>
      <vt:lpstr>Διαφάνεια 13</vt:lpstr>
      <vt:lpstr>Διαφάνεια 14</vt:lpstr>
      <vt:lpstr>Μ’ αυτό το κόλπο τα παιδιά, τα χρώματα, τα πινέλα, τα χαρτιά και τα παιχνίδια είδαν τον Γραμμούλη και τη Φωνούλα μας και γνωρίστηκαν και έγιναν όλοι μαζί φίλοι καλοί </vt:lpstr>
      <vt:lpstr>Και ένα από τα  παιχνίδια που αγαπούσαν ήταν οι εξερευνήσεις τους στον μαγικό κόσμο των βιβλίων. Έναν κόσμο που ήταν γεμάτος γραμμούλες που ζωντάνευαν με τις φωνούλες!!!!</vt:lpstr>
      <vt:lpstr>3ο ΝΗΠΙΑΓΩΓΕΙΟ ΣΗΠΙΑΔΟΣ-ΜΗΛΙΝΑΣ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vassilis andreadis</cp:lastModifiedBy>
  <cp:revision>3</cp:revision>
  <cp:lastPrinted>1601-01-01T00:00:00Z</cp:lastPrinted>
  <dcterms:created xsi:type="dcterms:W3CDTF">2015-01-27T08:58:21Z</dcterms:created>
  <dcterms:modified xsi:type="dcterms:W3CDTF">2021-01-18T16:34:14Z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