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93" r:id="rId2"/>
    <p:sldId id="277" r:id="rId3"/>
    <p:sldId id="276" r:id="rId4"/>
    <p:sldId id="298" r:id="rId5"/>
    <p:sldId id="297" r:id="rId6"/>
    <p:sldId id="294" r:id="rId7"/>
    <p:sldId id="296" r:id="rId8"/>
    <p:sldId id="287" r:id="rId9"/>
    <p:sldId id="256" r:id="rId10"/>
    <p:sldId id="278" r:id="rId11"/>
    <p:sldId id="288" r:id="rId12"/>
    <p:sldId id="289" r:id="rId13"/>
    <p:sldId id="290" r:id="rId14"/>
    <p:sldId id="284" r:id="rId15"/>
    <p:sldId id="283" r:id="rId16"/>
    <p:sldId id="281" r:id="rId17"/>
    <p:sldId id="286" r:id="rId18"/>
    <p:sldId id="282" r:id="rId19"/>
    <p:sldId id="291" r:id="rId20"/>
    <p:sldId id="292" r:id="rId21"/>
    <p:sldId id="295" r:id="rId22"/>
    <p:sldId id="279" r:id="rId23"/>
    <p:sldId id="260" r:id="rId24"/>
    <p:sldId id="258" r:id="rId25"/>
    <p:sldId id="259" r:id="rId26"/>
    <p:sldId id="261" r:id="rId27"/>
    <p:sldId id="262" r:id="rId28"/>
    <p:sldId id="263" r:id="rId29"/>
    <p:sldId id="264" r:id="rId30"/>
    <p:sldId id="272" r:id="rId31"/>
    <p:sldId id="275" r:id="rId3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1E"/>
    <a:srgbClr val="3333FF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BE7A0A-BD45-411E-8532-41A502E9B4D6}" type="datetimeFigureOut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7547F6-96C1-4885-90B1-82BFE35772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575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7" name="Picture 8" descr="img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88900"/>
            <a:ext cx="13223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653088"/>
            <a:ext cx="76057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620F4768-B919-4832-A325-C315289AD164}" type="datetime1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ACA494-5932-48E5-9546-788D7624D2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8CDE-383C-4504-B75C-D1B565A09513}" type="datetime1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7F5C-5A67-424C-A4F4-06527C99A7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4947-F75E-4C83-8A55-913E531FDDC6}" type="datetime1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083D-3D28-4B03-A488-A877853477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A81E-D9A5-4504-97BD-6D44F113E993}" type="datetime1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A368-2C35-426F-A3B4-E4EBCFF0B7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3807-FE07-43E0-B0D3-CBA6B1CB071D}" type="datetime1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B183-0C8E-458C-89A3-11870A9730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7C79-DCA2-4425-9CDC-D6CBD461AE81}" type="datetime1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86A7-7ECD-4B09-8D12-1D372DDBAE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53A04-4C94-40AA-83CD-017BF38E11B0}" type="datetime1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C28E-5D8F-4270-B97A-A57AAABC6B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CA54-DF6A-4317-9742-EC80BC2EB071}" type="datetime1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97C7-7EE5-42D9-99A7-9F6825890A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F9D5-75D0-4D50-B497-80F3346A1ADC}" type="datetime1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B1B3-9B16-40D1-BF88-E44B0B189C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7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6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1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2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116013" y="765175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485E5842-D357-435A-BAB7-1D4AA10D8FA1}" type="datetime1">
              <a:rPr lang="el-GR"/>
              <a:pPr>
                <a:defRPr/>
              </a:pPr>
              <a:t>11/11/2014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70A63CD1-FB2A-4F1F-BD3E-71F5F5E542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5" name="Picture 8" descr="img8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88900"/>
            <a:ext cx="13223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84213" y="5614988"/>
            <a:ext cx="76057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</p:sldLayoutIdLst>
  <p:transition spd="slow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66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66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66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6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subTitle" idx="4294967295"/>
          </p:nvPr>
        </p:nvSpPr>
        <p:spPr>
          <a:xfrm>
            <a:off x="395288" y="2060575"/>
            <a:ext cx="8353425" cy="3578225"/>
          </a:xfrm>
        </p:spPr>
        <p:txBody>
          <a:bodyPr/>
          <a:lstStyle/>
          <a:p>
            <a:pPr marL="527050" indent="-457200">
              <a:buFont typeface="Wingdings 2" pitchFamily="18" charset="2"/>
              <a:buNone/>
            </a:pPr>
            <a:r>
              <a:rPr lang="el-GR" sz="3200" b="1" u="sng" dirty="0" smtClean="0">
                <a:latin typeface="Arial" charset="0"/>
              </a:rPr>
              <a:t>ΘΕΜΑ ΕΡΓΟΥ</a:t>
            </a:r>
            <a:r>
              <a:rPr lang="en-US" sz="2600" b="1" dirty="0" smtClean="0">
                <a:latin typeface="Arial" charset="0"/>
              </a:rPr>
              <a:t>:</a:t>
            </a:r>
          </a:p>
          <a:p>
            <a:pPr marL="527050" indent="-457200">
              <a:buFont typeface="Wingdings 2" pitchFamily="18" charset="2"/>
              <a:buNone/>
            </a:pPr>
            <a:endParaRPr lang="en-US" sz="2600" b="1" dirty="0" smtClean="0">
              <a:latin typeface="Arial" charset="0"/>
            </a:endParaRPr>
          </a:p>
          <a:p>
            <a:pPr marL="527050" indent="-457200" algn="ctr">
              <a:buFont typeface="Wingdings 2" pitchFamily="18" charset="2"/>
              <a:buNone/>
            </a:pPr>
            <a:r>
              <a:rPr lang="el-GR" sz="3300" b="1" dirty="0" smtClean="0">
                <a:latin typeface="Arial" charset="0"/>
              </a:rPr>
              <a:t>ΑΕΙΦΟΡΟΣ ΑΝΑΠΤΥΞΗ, ΑΝΑΚΥΚΛΩΣΗ, ΠΡΑΣΙΝΟΙ ΣΧΟΛΙΚΟΙ ΧΩΡΟΙ</a:t>
            </a:r>
            <a:r>
              <a:rPr lang="en-US" sz="3300" b="1" dirty="0" smtClean="0">
                <a:latin typeface="Arial" charset="0"/>
              </a:rPr>
              <a:t> </a:t>
            </a:r>
            <a:endParaRPr lang="el-GR" sz="3300" b="1" dirty="0" smtClean="0">
              <a:latin typeface="Arial" charset="0"/>
            </a:endParaRPr>
          </a:p>
          <a:p>
            <a:pPr marL="527050" indent="-457200" algn="ctr">
              <a:buFont typeface="Wingdings 2" pitchFamily="18" charset="2"/>
              <a:buNone/>
            </a:pPr>
            <a:endParaRPr lang="en-US" sz="3300" b="1" dirty="0" smtClean="0">
              <a:latin typeface="Arial" charset="0"/>
            </a:endParaRPr>
          </a:p>
          <a:p>
            <a:pPr marL="527050" indent="-457200">
              <a:buFont typeface="Wingdings 2" pitchFamily="18" charset="2"/>
              <a:buNone/>
            </a:pPr>
            <a:endParaRPr lang="en-US" sz="3300" b="1" dirty="0" smtClean="0">
              <a:latin typeface="Arial" charset="0"/>
            </a:endParaRPr>
          </a:p>
        </p:txBody>
      </p:sp>
      <p:sp>
        <p:nvSpPr>
          <p:cNvPr id="38915" name="Text Box 8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333375"/>
            <a:ext cx="7772400" cy="1800225"/>
          </a:xfrm>
        </p:spPr>
        <p:txBody>
          <a:bodyPr anchor="t"/>
          <a:lstStyle/>
          <a:p>
            <a:pPr eaLnBrk="1" hangingPunct="1">
              <a:spcBef>
                <a:spcPct val="50000"/>
              </a:spcBef>
            </a:pPr>
            <a:r>
              <a:rPr lang="el-GR" sz="3600" dirty="0" smtClean="0"/>
              <a:t>ΕΥΡΩΠΑΪΚΟ ΠΡΟΓΡΑΜΜΑ </a:t>
            </a:r>
            <a:r>
              <a:rPr lang="en-US" sz="3600" dirty="0" err="1" smtClean="0"/>
              <a:t>eTwinning</a:t>
            </a:r>
            <a:r>
              <a:rPr lang="el-GR" sz="3600" dirty="0" smtClean="0"/>
              <a:t> 2014 -15 – </a:t>
            </a:r>
            <a:r>
              <a:rPr lang="el-GR" sz="3100" dirty="0" smtClean="0"/>
              <a:t>1</a:t>
            </a:r>
            <a:r>
              <a:rPr lang="el-GR" sz="3100" baseline="30000" dirty="0" smtClean="0"/>
              <a:t>Η</a:t>
            </a:r>
            <a:r>
              <a:rPr lang="el-GR" sz="3100" dirty="0" smtClean="0"/>
              <a:t> ΕΠΑΦΗ</a:t>
            </a:r>
            <a:r>
              <a:rPr lang="el-GR" sz="3100" dirty="0" smtClean="0">
                <a:latin typeface="Arial" charset="0"/>
              </a:rPr>
              <a:t/>
            </a:r>
            <a:br>
              <a:rPr lang="el-GR" sz="3100" dirty="0" smtClean="0">
                <a:latin typeface="Arial" charset="0"/>
              </a:rPr>
            </a:br>
            <a:r>
              <a:rPr lang="el-GR" sz="3100" dirty="0" smtClean="0">
                <a:latin typeface="Arial" charset="0"/>
              </a:rPr>
              <a:t>ΗΜΕΡΟΜΗΝΙΑ ΠΑΡΑΔΟΣΗΣ</a:t>
            </a:r>
            <a:r>
              <a:rPr lang="en-US" sz="3100" dirty="0" smtClean="0">
                <a:latin typeface="Arial" charset="0"/>
              </a:rPr>
              <a:t>: 10/11/2014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417512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G:\school\P51082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263" y="3716338"/>
            <a:ext cx="33845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/>
          </p:cNvSpPr>
          <p:nvPr>
            <p:ph type="title" idx="4294967295"/>
          </p:nvPr>
        </p:nvSpPr>
        <p:spPr>
          <a:xfrm>
            <a:off x="1141413" y="101600"/>
            <a:ext cx="7024687" cy="1143000"/>
          </a:xfrm>
        </p:spPr>
        <p:txBody>
          <a:bodyPr anchor="t"/>
          <a:lstStyle/>
          <a:p>
            <a:r>
              <a:rPr lang="el-GR" sz="3600" smtClean="0"/>
              <a:t>ΚΕΝΤΡΙΚΟΣ ΧΩΡΟΣ ΣΥΓΚΕΝΤΡΩΣΗΣ ΜΑΘΗΤΩΝ</a:t>
            </a:r>
            <a:endParaRPr lang="en-US" sz="3600" smtClean="0"/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41767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http://gym-ag-ioannis-lem.schools.ac.cy/ktirio/IMG_1260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125" y="3392488"/>
            <a:ext cx="3808413" cy="226853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0"/>
            <a:ext cx="7024687" cy="1143000"/>
          </a:xfrm>
        </p:spPr>
        <p:txBody>
          <a:bodyPr anchor="t"/>
          <a:lstStyle/>
          <a:p>
            <a:r>
              <a:rPr lang="el-GR" sz="3600" smtClean="0"/>
              <a:t>ΑΙΘΟΥΣΑ ΔΙΔΑΣΚΑΛΙΑΣ</a:t>
            </a:r>
            <a:endParaRPr lang="en-US" sz="3600" smtClean="0"/>
          </a:p>
        </p:txBody>
      </p:sp>
      <p:pic>
        <p:nvPicPr>
          <p:cNvPr id="17410" name="Picture 6" descr="F:\2014-2015\e Twinning 2014-15\IMG_44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46132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F:\2014-2015\e Twinning 2014-15\IMG_44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5497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F:\2014-2015\e Twinning 2014-15\IMG_44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0436">
            <a:off x="4360863" y="1541463"/>
            <a:ext cx="4376737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0"/>
            <a:ext cx="7024687" cy="1143000"/>
          </a:xfrm>
        </p:spPr>
        <p:txBody>
          <a:bodyPr anchor="t"/>
          <a:lstStyle/>
          <a:p>
            <a:r>
              <a:rPr lang="el-GR" sz="3600" smtClean="0"/>
              <a:t>ΑΙΘΟΥΣΑ ΦΥΣΙΚΗΣ</a:t>
            </a:r>
            <a:endParaRPr lang="en-US" sz="3600" smtClean="0"/>
          </a:p>
        </p:txBody>
      </p:sp>
      <p:pic>
        <p:nvPicPr>
          <p:cNvPr id="18435" name="Picture 4" descr="F:\2014-2015\e Twinning 2014-15\IMG_44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13969">
            <a:off x="214313" y="1325563"/>
            <a:ext cx="4433887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0"/>
            <a:ext cx="7024687" cy="1143000"/>
          </a:xfrm>
        </p:spPr>
        <p:txBody>
          <a:bodyPr anchor="t"/>
          <a:lstStyle/>
          <a:p>
            <a:r>
              <a:rPr lang="el-GR" sz="3600" smtClean="0"/>
              <a:t>ΑΙΘΟΥΣΑ ΧΗΜΕΙΑΣ</a:t>
            </a:r>
            <a:endParaRPr lang="en-US" sz="3600" smtClean="0"/>
          </a:p>
        </p:txBody>
      </p:sp>
      <p:pic>
        <p:nvPicPr>
          <p:cNvPr id="19458" name="Picture 5" descr="G:\2014-2015\e Twinning 2014-15\IMG_4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610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024687" cy="1143000"/>
          </a:xfrm>
        </p:spPr>
        <p:txBody>
          <a:bodyPr anchor="t"/>
          <a:lstStyle/>
          <a:p>
            <a:r>
              <a:rPr lang="el-GR" smtClean="0"/>
              <a:t>ΕΡΓΑΣΤΗΡΙΟ ΒΙΟΛΟΓΙΑΣ</a:t>
            </a:r>
            <a:endParaRPr lang="en-US" smtClean="0"/>
          </a:p>
        </p:txBody>
      </p:sp>
      <p:pic>
        <p:nvPicPr>
          <p:cNvPr id="20482" name="Picture 4" descr="PB0318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176713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IMG_0655"/>
          <p:cNvPicPr>
            <a:picLocks noChangeAspect="1" noChangeArrowheads="1"/>
          </p:cNvPicPr>
          <p:nvPr/>
        </p:nvPicPr>
        <p:blipFill>
          <a:blip r:embed="rId3" cstate="email">
            <a:lum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29432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IMG_06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31353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196975"/>
            <a:ext cx="2174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IMG_064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6807">
            <a:off x="5580063" y="908050"/>
            <a:ext cx="3294062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0"/>
            <a:ext cx="7024687" cy="1143000"/>
          </a:xfrm>
        </p:spPr>
        <p:txBody>
          <a:bodyPr anchor="t"/>
          <a:lstStyle/>
          <a:p>
            <a:r>
              <a:rPr lang="el-GR" sz="3600" smtClean="0"/>
              <a:t>ΑΙΘΟΥΣΑ ΓΛΩΣΣΩΝ – ΑΓΓΛΙΚΩΝ ΚΑΙ ΓΑΛΛΙΚΩΝ</a:t>
            </a:r>
            <a:endParaRPr lang="en-US" sz="3600" smtClean="0"/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388778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IMG_4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268413"/>
            <a:ext cx="403383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IMG_4162"/>
          <p:cNvPicPr>
            <a:picLocks noChangeAspect="1" noChangeArrowheads="1"/>
          </p:cNvPicPr>
          <p:nvPr/>
        </p:nvPicPr>
        <p:blipFill>
          <a:blip r:embed="rId4"/>
          <a:srcRect t="5382"/>
          <a:stretch>
            <a:fillRect/>
          </a:stretch>
        </p:blipFill>
        <p:spPr bwMode="auto">
          <a:xfrm>
            <a:off x="4932363" y="2924175"/>
            <a:ext cx="41036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024687" cy="1214437"/>
          </a:xfrm>
        </p:spPr>
        <p:txBody>
          <a:bodyPr anchor="t"/>
          <a:lstStyle/>
          <a:p>
            <a:r>
              <a:rPr lang="el-GR" sz="3600" smtClean="0"/>
              <a:t>ΕΡΓΑΣΤΗΡΙΟ ΠΛΗΡΟΦΟΡΙΚΗΣ (Η/Υ)</a:t>
            </a:r>
            <a:endParaRPr lang="en-US" sz="360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352901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068638"/>
            <a:ext cx="44831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42"/>
          <a:stretch>
            <a:fillRect/>
          </a:stretch>
        </p:blipFill>
        <p:spPr bwMode="auto">
          <a:xfrm>
            <a:off x="2700338" y="1341438"/>
            <a:ext cx="4267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014-2015\e Twinning 2014-15\IMG_44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1" y="1341438"/>
            <a:ext cx="4210772" cy="338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117600" y="198438"/>
            <a:ext cx="7024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66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66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66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6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l-GR" dirty="0" smtClean="0"/>
              <a:t>ΕΡΓΑΣΤΗΡΙΟ ΣΧΕΔΙΑΣΜΟΥ &amp; ΤΕΧΝΟΛΟΓΙΑΣ</a:t>
            </a:r>
            <a:endParaRPr lang="el-GR" dirty="0"/>
          </a:p>
        </p:txBody>
      </p:sp>
      <p:pic>
        <p:nvPicPr>
          <p:cNvPr id="23555" name="Picture 6" descr="F:\2014-2015\e Twinning 2014-15\IMG_4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6085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 idx="4294967295"/>
          </p:nvPr>
        </p:nvSpPr>
        <p:spPr>
          <a:xfrm>
            <a:off x="1116013" y="260350"/>
            <a:ext cx="7024687" cy="1143000"/>
          </a:xfrm>
        </p:spPr>
        <p:txBody>
          <a:bodyPr/>
          <a:lstStyle/>
          <a:p>
            <a:r>
              <a:rPr lang="el-GR" sz="3600" smtClean="0"/>
              <a:t>ΑΙΘΟΥΣΑ ΟΙΚΙΑΚΗΣ ΟΙΚΟΝΟΜΙΑΣ</a:t>
            </a:r>
            <a:endParaRPr lang="en-US" sz="3600" smtClean="0"/>
          </a:p>
        </p:txBody>
      </p:sp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60851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Users\Admin\Desktop\2013-14\ETWINNING\3dr project\IMG_4204.JPG"/>
          <p:cNvPicPr>
            <a:picLocks noChangeAspect="1" noChangeArrowheads="1"/>
          </p:cNvPicPr>
          <p:nvPr/>
        </p:nvPicPr>
        <p:blipFill>
          <a:blip r:embed="rId3"/>
          <a:srcRect l="-9187" b="-24126"/>
          <a:stretch>
            <a:fillRect/>
          </a:stretch>
        </p:blipFill>
        <p:spPr bwMode="auto">
          <a:xfrm>
            <a:off x="4500563" y="1341438"/>
            <a:ext cx="41402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Admin\Desktop\2013-14\ETWINNING\3dr project\IMG_4201.JPG"/>
          <p:cNvPicPr>
            <a:picLocks noChangeAspect="1" noChangeArrowheads="1"/>
          </p:cNvPicPr>
          <p:nvPr/>
        </p:nvPicPr>
        <p:blipFill>
          <a:blip r:embed="rId4"/>
          <a:srcRect b="29466"/>
          <a:stretch>
            <a:fillRect/>
          </a:stretch>
        </p:blipFill>
        <p:spPr bwMode="auto">
          <a:xfrm>
            <a:off x="4211638" y="2852738"/>
            <a:ext cx="47640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024687" cy="1143000"/>
          </a:xfrm>
        </p:spPr>
        <p:txBody>
          <a:bodyPr anchor="t"/>
          <a:lstStyle/>
          <a:p>
            <a:r>
              <a:rPr lang="el-GR" smtClean="0"/>
              <a:t>ΑΙΘΟΥΣΑ ΜΟΥΣΙΚΗΣ</a:t>
            </a:r>
            <a:endParaRPr lang="en-US" smtClean="0"/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3631">
            <a:off x="4859338" y="981075"/>
            <a:ext cx="388778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E:\etwinning  photos\music  class\DSCN2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1347">
            <a:off x="827088" y="1052513"/>
            <a:ext cx="388778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PB0318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816350" cy="2160587"/>
          </a:xfrm>
          <a:prstGeom prst="rect">
            <a:avLst/>
          </a:prstGeom>
          <a:noFill/>
        </p:spPr>
      </p:pic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5"/>
          <a:srcRect t="18105"/>
          <a:stretch>
            <a:fillRect/>
          </a:stretch>
        </p:blipFill>
        <p:spPr bwMode="auto">
          <a:xfrm>
            <a:off x="323850" y="3284538"/>
            <a:ext cx="44640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subTitle" idx="4294967295"/>
          </p:nvPr>
        </p:nvSpPr>
        <p:spPr>
          <a:xfrm>
            <a:off x="395288" y="1844675"/>
            <a:ext cx="8353425" cy="3794125"/>
          </a:xfrm>
        </p:spPr>
        <p:txBody>
          <a:bodyPr/>
          <a:lstStyle/>
          <a:p>
            <a:pPr marL="527050" indent="-457200">
              <a:buFont typeface="Wingdings 2" pitchFamily="18" charset="2"/>
              <a:buNone/>
              <a:defRPr/>
            </a:pPr>
            <a:r>
              <a:rPr lang="el-GR" sz="2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ΣΧΟΛΕΙΑ ΠΟΥ ΣΥΜΜΕΤΕΧΟΥΝ</a:t>
            </a:r>
            <a:r>
              <a:rPr lang="en-US" sz="2600" b="1" dirty="0" smtClean="0"/>
              <a:t>:</a:t>
            </a:r>
          </a:p>
          <a:p>
            <a:pPr marL="527050" indent="-4572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el-GR" sz="2600" b="1" dirty="0" smtClean="0"/>
              <a:t>ΓΥΜΝΑΣΙΟ ΑΓΙΟΥ ΙΩΑΝΝΗ (ΛΕΜΕΣΟΣ – ΚΥΠΡΟΣ)</a:t>
            </a:r>
          </a:p>
          <a:p>
            <a:pPr marL="527050" indent="-4572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el-GR" sz="2600" b="1" dirty="0" smtClean="0"/>
              <a:t>ΓΥΜΝΑΣΙΟ ΠΕΡΔΙΚΑΣ (ΘΕΣΠΡΩΤΙΑ - ΕΛΛΑΔΑ) </a:t>
            </a:r>
          </a:p>
          <a:p>
            <a:pPr marL="527050" indent="-4572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en-US" sz="2600" b="1" dirty="0" smtClean="0"/>
              <a:t>1</a:t>
            </a:r>
            <a:r>
              <a:rPr lang="el-GR" sz="2600" b="1" baseline="30000" dirty="0" smtClean="0"/>
              <a:t>ο</a:t>
            </a:r>
            <a:r>
              <a:rPr lang="en-US" sz="2600" b="1" dirty="0" smtClean="0"/>
              <a:t> ΓΥΜΝ</a:t>
            </a:r>
            <a:r>
              <a:rPr lang="el-GR" sz="2600" b="1" dirty="0" smtClean="0"/>
              <a:t>Α</a:t>
            </a:r>
            <a:r>
              <a:rPr lang="en-US" sz="2600" b="1" dirty="0" smtClean="0"/>
              <a:t>ΣΙΟ Ν. ΦΙΛΑΔ</a:t>
            </a:r>
            <a:r>
              <a:rPr lang="el-GR" sz="2600" b="1" dirty="0" smtClean="0"/>
              <a:t>Ε</a:t>
            </a:r>
            <a:r>
              <a:rPr lang="en-US" sz="2600" b="1" dirty="0" smtClean="0"/>
              <a:t>ΛΦΕΙΑΣ, </a:t>
            </a:r>
            <a:r>
              <a:rPr lang="el-GR" sz="2600" b="1" dirty="0" smtClean="0"/>
              <a:t>(  - ΕΛΛΑΔΑ)</a:t>
            </a:r>
          </a:p>
          <a:p>
            <a:pPr marL="527050" indent="-4572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el-GR" sz="2600" b="1" dirty="0" smtClean="0"/>
              <a:t>ΓΥΜΝΑΣΙΟ ΚΟΞΑΡΕΣ ( ΡΕΘΥΜΝΟ – ΕΛΛΑΔΑ)</a:t>
            </a:r>
          </a:p>
          <a:p>
            <a:pPr marL="527050" indent="-4572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el-GR" sz="2600" b="1" dirty="0" smtClean="0"/>
              <a:t>ΜΟΥΣΙΚΟ ΣΧΟΛΕΙΟ ΞΑΝΘΗΣ ( ΞΑΝΘΗ – ΕΛΛΑΔΑ)</a:t>
            </a:r>
          </a:p>
          <a:p>
            <a:pPr marL="527050" indent="-4572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el-GR" sz="2600" b="1" dirty="0" smtClean="0"/>
              <a:t>ΓΥΜΝΑΣΙΟ ΠΑΤΜΟΥ (ΠΑΤΜΟΣ – ΕΛΛΑΔΑ)</a:t>
            </a:r>
            <a:endParaRPr lang="en-US" sz="2600" b="1" dirty="0" smtClean="0"/>
          </a:p>
        </p:txBody>
      </p:sp>
      <p:sp>
        <p:nvSpPr>
          <p:cNvPr id="12290" name="Text Box 8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333375"/>
            <a:ext cx="7772400" cy="14700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l-GR" smtClean="0"/>
              <a:t>ΕΥΡΩΠΑΪΚΟ ΠΡΟΓΡΑΜΜΑ </a:t>
            </a:r>
            <a:r>
              <a:rPr lang="en-US" smtClean="0"/>
              <a:t>eTwinning</a:t>
            </a:r>
            <a:r>
              <a:rPr lang="el-GR" smtClean="0"/>
              <a:t> 2014 -15 – </a:t>
            </a:r>
            <a:r>
              <a:rPr lang="el-GR" sz="3500" smtClean="0"/>
              <a:t>1</a:t>
            </a:r>
            <a:r>
              <a:rPr lang="el-GR" sz="3500" baseline="30000" smtClean="0"/>
              <a:t>Η</a:t>
            </a:r>
            <a:r>
              <a:rPr lang="el-GR" sz="3500" smtClean="0"/>
              <a:t> ΕΠΑΦΗ</a:t>
            </a:r>
            <a:endParaRPr lang="en-US" sz="35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024687" cy="1143000"/>
          </a:xfrm>
        </p:spPr>
        <p:txBody>
          <a:bodyPr anchor="t"/>
          <a:lstStyle/>
          <a:p>
            <a:r>
              <a:rPr lang="el-GR" smtClean="0"/>
              <a:t>ΑΙΘΟΥΣΑ ΤΕΧΝΗΣ</a:t>
            </a:r>
            <a:endParaRPr lang="en-US" smtClean="0"/>
          </a:p>
        </p:txBody>
      </p:sp>
      <p:pic>
        <p:nvPicPr>
          <p:cNvPr id="26627" name="Picture 3" descr="PB0318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455988" cy="2303463"/>
          </a:xfrm>
          <a:prstGeom prst="rect">
            <a:avLst/>
          </a:prstGeom>
          <a:noFill/>
        </p:spPr>
      </p:pic>
      <p:pic>
        <p:nvPicPr>
          <p:cNvPr id="26628" name="Picture 4" descr="PB03187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050925"/>
            <a:ext cx="5041900" cy="4465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3" descr="E:\DCIM\101NIKON\DSCN25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04813"/>
            <a:ext cx="403225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024687" cy="1143000"/>
          </a:xfrm>
        </p:spPr>
        <p:txBody>
          <a:bodyPr anchor="t"/>
          <a:lstStyle/>
          <a:p>
            <a:r>
              <a:rPr lang="el-GR" smtClean="0">
                <a:latin typeface="Arial" charset="0"/>
              </a:rPr>
              <a:t>ΒΙΒΛΙΟΘΗΚΗ</a:t>
            </a:r>
            <a:endParaRPr lang="en-US" smtClean="0">
              <a:latin typeface="Arial" charset="0"/>
            </a:endParaRPr>
          </a:p>
        </p:txBody>
      </p:sp>
      <p:pic>
        <p:nvPicPr>
          <p:cNvPr id="41989" name="Picture 2" descr="E:\DCIM\101NIKON\DSCN25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975" y="3213100"/>
            <a:ext cx="388937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5" descr="E:\DCIM\101NIKON\DSCN25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1290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04813"/>
            <a:ext cx="417671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73"/>
          <a:stretch>
            <a:fillRect/>
          </a:stretch>
        </p:blipFill>
        <p:spPr bwMode="auto">
          <a:xfrm>
            <a:off x="3563938" y="2781300"/>
            <a:ext cx="53990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188913"/>
            <a:ext cx="7024688" cy="1143000"/>
          </a:xfrm>
        </p:spPr>
        <p:txBody>
          <a:bodyPr anchor="t"/>
          <a:lstStyle/>
          <a:p>
            <a:r>
              <a:rPr lang="el-GR" smtClean="0"/>
              <a:t>ΓΗΠΕΔΑ</a:t>
            </a:r>
            <a:endParaRPr lang="en-US" smtClean="0"/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73" b="15285"/>
          <a:stretch>
            <a:fillRect/>
          </a:stretch>
        </p:blipFill>
        <p:spPr>
          <a:xfrm>
            <a:off x="109538" y="1414463"/>
            <a:ext cx="4678362" cy="2735262"/>
          </a:xfrm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500438"/>
            <a:ext cx="39608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dmin\Desktop\2014-15\ETWINNING\FWTOGRAFIES\IMG_43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704137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200900" cy="1143000"/>
          </a:xfrm>
        </p:spPr>
        <p:txBody>
          <a:bodyPr/>
          <a:lstStyle/>
          <a:p>
            <a:pPr eaLnBrk="1" hangingPunct="1"/>
            <a:r>
              <a:rPr lang="el-GR" smtClean="0"/>
              <a:t>ΧΩΡΟΙ ΠΡΑΣΙΝΟΥ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25AEC-9C92-4B0B-81D9-4FF0F6B13883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dmin\Desktop\2014-15\ETWINNING\FWTOGRAFIES\IMG_43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20"/>
          <a:stretch>
            <a:fillRect/>
          </a:stretch>
        </p:blipFill>
        <p:spPr bwMode="auto">
          <a:xfrm>
            <a:off x="539750" y="2636838"/>
            <a:ext cx="5183188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301811" y="485800"/>
            <a:ext cx="7024687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latin typeface="Arial" charset="0"/>
              </a:rPr>
              <a:t>ΧΩΡΟΣ </a:t>
            </a:r>
            <a:r>
              <a:rPr lang="el-GR" sz="3600" dirty="0" smtClean="0"/>
              <a:t>ΔΗΜΙΟΥΡΓΙΑ</a:t>
            </a:r>
            <a:r>
              <a:rPr lang="el-GR" sz="3600" dirty="0" smtClean="0">
                <a:latin typeface="Arial" charset="0"/>
              </a:rPr>
              <a:t>Σ</a:t>
            </a:r>
            <a:r>
              <a:rPr lang="el-GR" sz="3600" dirty="0" smtClean="0"/>
              <a:t> ΒΟΤΑΝΟΚΗΠΟΥ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58A06-F7A4-4E4C-97CB-FAF69E5EA3BB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8" b="-22435"/>
          <a:stretch>
            <a:fillRect/>
          </a:stretch>
        </p:blipFill>
        <p:spPr bwMode="auto">
          <a:xfrm>
            <a:off x="4355976" y="1628800"/>
            <a:ext cx="39592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66246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71550" y="549275"/>
            <a:ext cx="7024688" cy="1143000"/>
          </a:xfrm>
        </p:spPr>
        <p:txBody>
          <a:bodyPr/>
          <a:lstStyle/>
          <a:p>
            <a:pPr eaLnBrk="1" hangingPunct="1"/>
            <a:r>
              <a:rPr lang="el-GR" sz="3600" smtClean="0"/>
              <a:t>ΧΩΡΟΣ ΔΗΜΙΟΥΡΓΙΑΣ ΛΑΧΑΝΟΚΗΠΟΥ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0E2BC-AAF9-4909-93A0-3A72D086EC9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Admin\Desktop\2014-15\ETWINNING\FWTOGRAFIES\IMG_43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412875"/>
            <a:ext cx="7129462" cy="4824413"/>
          </a:xfrm>
        </p:spPr>
      </p:pic>
      <p:sp>
        <p:nvSpPr>
          <p:cNvPr id="31746" name="Title 1"/>
          <p:cNvSpPr txBox="1">
            <a:spLocks/>
          </p:cNvSpPr>
          <p:nvPr/>
        </p:nvSpPr>
        <p:spPr bwMode="auto">
          <a:xfrm>
            <a:off x="684213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l-GR" sz="3700" b="1" dirty="0">
                <a:solidFill>
                  <a:srgbClr val="FF0066"/>
                </a:solidFill>
                <a:latin typeface="Century Gothic" pitchFamily="34" charset="0"/>
              </a:rPr>
              <a:t>ΧΩΡΟΣ </a:t>
            </a:r>
            <a:r>
              <a:rPr lang="el-GR" sz="3700" b="1" dirty="0" smtClean="0">
                <a:solidFill>
                  <a:srgbClr val="FF0066"/>
                </a:solidFill>
                <a:latin typeface="Century Gothic" pitchFamily="34" charset="0"/>
              </a:rPr>
              <a:t>ΔΕΝΤΡΟΦΥΤΕΥΣΗΣ-</a:t>
            </a:r>
            <a:endParaRPr lang="el-GR" sz="3700" b="1" dirty="0">
              <a:solidFill>
                <a:srgbClr val="FF0066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l-GR" sz="3700" b="1" dirty="0">
                <a:solidFill>
                  <a:srgbClr val="FF0066"/>
                </a:solidFill>
                <a:latin typeface="Century Gothic" pitchFamily="34" charset="0"/>
              </a:rPr>
              <a:t>ΝΟΤΙΑ ΑΥΛΗ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668F6-A681-4A19-84F3-E838C43AD40C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Admin\Desktop\2014-15\ETWINNING\FWTOGRAFIES\IMG_4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597025"/>
            <a:ext cx="7632700" cy="4640263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3600" dirty="0" smtClean="0"/>
              <a:t>ΧΩΡΟΣ ΔΕΝΤΡΟΦΥΤΕΥΣΗΣ-</a:t>
            </a:r>
            <a:br>
              <a:rPr lang="el-GR" sz="3600" dirty="0" smtClean="0"/>
            </a:br>
            <a:r>
              <a:rPr lang="el-GR" sz="3600" dirty="0" smtClean="0"/>
              <a:t>ΝΟΤΙΟΔΥΤΙΚΗ ΑΥΛΗ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E709E-C00E-4D9C-AB8F-1CE25428C34C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Admin\Desktop\2014-15\ETWINNING\FWTOGRAFIES\IMG_43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7755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7024688" cy="1143000"/>
          </a:xfrm>
        </p:spPr>
        <p:txBody>
          <a:bodyPr anchor="ctr"/>
          <a:lstStyle/>
          <a:p>
            <a:pPr eaLnBrk="1" hangingPunct="1"/>
            <a:r>
              <a:rPr lang="el-GR" sz="3600" dirty="0" smtClean="0"/>
              <a:t>ΧΩΡΟΣ ΔΕΝΤΡΟΦΥΤΕΥΣΗΣ-</a:t>
            </a:r>
            <a:br>
              <a:rPr lang="el-GR" sz="3600" dirty="0" smtClean="0"/>
            </a:br>
            <a:r>
              <a:rPr lang="el-GR" sz="3600" dirty="0" smtClean="0"/>
              <a:t>ΝΟΤΙΟΔΥΤΙΚΗ ΑΥΛΗ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8FB51-73D3-4C1A-BDAB-1EBCB4A322C5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dmin\Desktop\2014-15\ETWINNING\FWTOGRAFIES\IMG_43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84" b="13527"/>
          <a:stretch>
            <a:fillRect/>
          </a:stretch>
        </p:blipFill>
        <p:spPr bwMode="auto">
          <a:xfrm>
            <a:off x="900113" y="1268413"/>
            <a:ext cx="74882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024687" cy="1143000"/>
          </a:xfrm>
        </p:spPr>
        <p:txBody>
          <a:bodyPr anchor="t"/>
          <a:lstStyle/>
          <a:p>
            <a:pPr eaLnBrk="1" hangingPunct="1"/>
            <a:r>
              <a:rPr lang="el-GR" sz="3600" dirty="0" smtClean="0"/>
              <a:t> ΧΩΡΟΣ ΔΕΝΤΡΟΦΥΤΕΥΣΗΣ- ΓΗΠΕΔΟ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77F0D-E0A3-48E4-A8F4-59BFCF9E96DA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 descr="imgD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70038"/>
            <a:ext cx="8208963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4"/>
          <p:cNvSpPr>
            <a:spLocks noGrp="1"/>
          </p:cNvSpPr>
          <p:nvPr>
            <p:ph type="title" idx="4294967295"/>
          </p:nvPr>
        </p:nvSpPr>
        <p:spPr>
          <a:xfrm>
            <a:off x="1043608" y="188640"/>
            <a:ext cx="7024687" cy="1143000"/>
          </a:xfrm>
        </p:spPr>
        <p:txBody>
          <a:bodyPr anchor="t"/>
          <a:lstStyle/>
          <a:p>
            <a:r>
              <a:rPr lang="el-GR" sz="3600" dirty="0" smtClean="0">
                <a:solidFill>
                  <a:schemeClr val="tx1"/>
                </a:solidFill>
              </a:rPr>
              <a:t>ΧΑΡΤΗΣ ΤΗΣ ΚΥΠΡΟΥ              </a:t>
            </a:r>
            <a:br>
              <a:rPr lang="el-GR" sz="36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Η ΛΕΜΕΣΟΣ ΒΡΙΣΚΕΤΑΙ ΣΤΟ ΝΟΤΙΟ ΤΜΗΜΑ ΤΟΥ ΝΗΣΙΟΥ</a:t>
            </a:r>
            <a:r>
              <a:rPr lang="el-GR" sz="3600" dirty="0" smtClean="0">
                <a:solidFill>
                  <a:schemeClr val="tx1"/>
                </a:solidFill>
              </a:rPr>
              <a:t> 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7" descr="rl355"/>
          <p:cNvPicPr>
            <a:picLocks noChangeAspect="1" noChangeArrowheads="1"/>
          </p:cNvPicPr>
          <p:nvPr/>
        </p:nvPicPr>
        <p:blipFill>
          <a:blip r:embed="rId3"/>
          <a:srcRect l="58672" t="3900" r="3998" b="71132"/>
          <a:stretch>
            <a:fillRect/>
          </a:stretch>
        </p:blipFill>
        <p:spPr bwMode="auto">
          <a:xfrm>
            <a:off x="6300788" y="4365625"/>
            <a:ext cx="25923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 flipH="1" flipV="1">
            <a:off x="3203575" y="4652963"/>
            <a:ext cx="504825" cy="12969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flipV="1">
            <a:off x="5762625" y="5373688"/>
            <a:ext cx="1298575" cy="5032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Admin\Desktop\2014-15\ETWINNING\FWTOGRAFIES\IMG_43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64" b="4312"/>
          <a:stretch>
            <a:fillRect/>
          </a:stretch>
        </p:blipFill>
        <p:spPr bwMode="auto">
          <a:xfrm>
            <a:off x="323528" y="836713"/>
            <a:ext cx="7848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/>
              <a:t>ΧΩΡΟΣ ΔΕΝΤΡΟΦΥΤΕΥΣΗΣ - ΒΟΡΕΙΑ ΑΥΛΗ ΠΑΡΑ ΤΑ ΓΗΠΕΔΑ ΜΠΑΣΚΕΤ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 flipH="1" flipV="1">
            <a:off x="3276600" y="3933824"/>
            <a:ext cx="431800" cy="136738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 flipV="1">
            <a:off x="4932040" y="5157787"/>
            <a:ext cx="1656184" cy="28813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53F7D-AFB1-4216-9876-FED5342A4BE1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1547813" y="188913"/>
            <a:ext cx="7240587" cy="1574800"/>
          </a:xfrm>
        </p:spPr>
        <p:txBody>
          <a:bodyPr anchor="t"/>
          <a:lstStyle/>
          <a:p>
            <a:pPr eaLnBrk="1" hangingPunct="1"/>
            <a:r>
              <a:rPr lang="el-GR" smtClean="0"/>
              <a:t>2</a:t>
            </a:r>
            <a:r>
              <a:rPr lang="el-GR" baseline="30000" smtClean="0"/>
              <a:t>ος ΣΤΟΧΟΣ ΣΧΟΛΙΚΗΣ ΧΡΟΝΙΑΣ 2014-15</a:t>
            </a:r>
            <a:br>
              <a:rPr lang="el-GR" baseline="30000" smtClean="0"/>
            </a:br>
            <a:r>
              <a:rPr lang="el-GR" baseline="30000" smtClean="0"/>
              <a:t>ΑΕΙΦΟΡΟΣ ΑΝΑΠΤΥΞΗ, ΑΝΑΚΥΚΛΩΣΗ, ΠΡΑΣΙΝΟΙ ΣΧΟΛΙΚΟΙ ΧΩΡΟΙ </a:t>
            </a:r>
            <a:endParaRPr lang="en-US" baseline="30000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1989138"/>
            <a:ext cx="6777037" cy="3508375"/>
          </a:xfrm>
        </p:spPr>
        <p:txBody>
          <a:bodyPr/>
          <a:lstStyle/>
          <a:p>
            <a:pPr marL="69850" indent="0" algn="ctr" eaLnBrk="1" hangingPunct="1">
              <a:buFont typeface="Wingdings 2" pitchFamily="18" charset="2"/>
              <a:buNone/>
            </a:pPr>
            <a:r>
              <a:rPr lang="el-GR" sz="2800" b="1" smtClean="0"/>
              <a:t>ΑΥΤΟ ΕΊΝΑΙ ΤΟ ΓΥΜΝΑΣΙΟ ΜΑΣ</a:t>
            </a:r>
          </a:p>
          <a:p>
            <a:pPr marL="69850" indent="0" algn="ctr" eaLnBrk="1" hangingPunct="1">
              <a:buFont typeface="Wingdings 2" pitchFamily="18" charset="2"/>
              <a:buNone/>
            </a:pPr>
            <a:r>
              <a:rPr lang="el-GR" sz="2800" b="1" smtClean="0"/>
              <a:t>ΣΕ ΑΥΤΟ ΤΟ ΧΩΡΟ ΠΕΡΝΟΥΜΕ ΜΕΓΑΛΟ ΧΡΟΝΟ ΤΗΣ ΖΩΗΣ ΜΑΣ</a:t>
            </a:r>
          </a:p>
          <a:p>
            <a:pPr marL="69850" indent="0" eaLnBrk="1" hangingPunct="1">
              <a:buFont typeface="Wingdings 2" pitchFamily="18" charset="2"/>
              <a:buNone/>
            </a:pPr>
            <a:endParaRPr lang="el-GR" sz="2800" b="1" smtClean="0"/>
          </a:p>
          <a:p>
            <a:pPr marL="69850" indent="0" algn="ctr" eaLnBrk="1" hangingPunct="1">
              <a:buFont typeface="Wingdings 2" pitchFamily="18" charset="2"/>
              <a:buNone/>
            </a:pPr>
            <a:r>
              <a:rPr lang="el-GR" sz="2800" b="1" smtClean="0"/>
              <a:t>ΓΙ’ΑΥΤΟ ΚΑΙ ΘΕΛΟΥΜΕ ΝΑ ΤΟ ΒΕΛΤΙΩΣΟΥΜΕ, ΝΑ ΤΟ ΠΡΑΣΙΝΙΣΟΥΜΕ</a:t>
            </a:r>
            <a:endParaRPr lang="en-US" sz="2800" b="1" smtClean="0"/>
          </a:p>
          <a:p>
            <a:pPr marL="69850" indent="0" algn="ctr" eaLnBrk="1" hangingPunct="1">
              <a:buFont typeface="Wingdings 2" pitchFamily="18" charset="2"/>
              <a:buNone/>
            </a:pPr>
            <a:r>
              <a:rPr lang="el-GR" sz="2800" b="1" smtClean="0"/>
              <a:t>ΝΑ ΒΕΛΤΙΩΣΟΥΜΕ ΤΗΝ ΠΟΙΟΤΗΤΑ ΤΗΣ ΖΩΗΣ ΜΑΣ</a:t>
            </a:r>
            <a:endParaRPr lang="en-US" sz="2800" b="1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/>
          </p:cNvSpPr>
          <p:nvPr>
            <p:ph type="title" idx="4294967295"/>
          </p:nvPr>
        </p:nvSpPr>
        <p:spPr>
          <a:xfrm>
            <a:off x="1619250" y="188913"/>
            <a:ext cx="7024688" cy="1143000"/>
          </a:xfrm>
          <a:noFill/>
        </p:spPr>
        <p:txBody>
          <a:bodyPr anchor="ctr"/>
          <a:lstStyle/>
          <a:p>
            <a:r>
              <a:rPr lang="el-GR" sz="3600" dirty="0" smtClean="0"/>
              <a:t>ΠΑΡΑΛΙΑΚΟ</a:t>
            </a:r>
            <a:r>
              <a:rPr lang="en-US" sz="3600" dirty="0" smtClean="0"/>
              <a:t> </a:t>
            </a:r>
            <a:r>
              <a:rPr lang="el-GR" sz="3600" dirty="0" smtClean="0"/>
              <a:t>ΜΕΤΩΠΟ ΤΗΣ ΛΕΜΕΣΟΥ</a:t>
            </a:r>
            <a:endParaRPr lang="en-US" sz="3600" dirty="0" smtClean="0"/>
          </a:p>
        </p:txBody>
      </p:sp>
      <p:pic>
        <p:nvPicPr>
          <p:cNvPr id="45063" name="Picture 2" descr="http://www.limassol-2017.com/assets/mainmenu/26/photos/Limassol+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27"/>
          <a:stretch>
            <a:fillRect/>
          </a:stretch>
        </p:blipFill>
        <p:spPr bwMode="auto">
          <a:xfrm>
            <a:off x="827088" y="1341438"/>
            <a:ext cx="756126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188913"/>
            <a:ext cx="7024688" cy="1143000"/>
          </a:xfrm>
          <a:noFill/>
        </p:spPr>
        <p:txBody>
          <a:bodyPr anchor="t"/>
          <a:lstStyle/>
          <a:p>
            <a:r>
              <a:rPr lang="el-GR" dirty="0" smtClean="0"/>
              <a:t>ΙΣΤΟΡΙΚΑ ΜΝΗΜΕΙΑ</a:t>
            </a:r>
            <a:endParaRPr lang="en-US" dirty="0" smtClean="0"/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801" y="2852936"/>
            <a:ext cx="4103688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 descr="http://www.hellenica.de/Griechenland/Zypern/Geo/Bild/KolossiCastle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44676"/>
            <a:ext cx="3672532" cy="275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ourei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764704"/>
            <a:ext cx="380841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10515" y="147534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ΚΑΣΤΡΟ ΚΟΛΟΣΣΙΟΥ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6086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ΑΡΧΑΙΟ ΘΕΑΤΡΟ ΚΟΥΡΙΟΥ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493" y="41787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0A1E"/>
                </a:solidFill>
              </a:rPr>
              <a:t>ΝΑΟΣ ΤΟΥ ΑΠΟΛΛΩΝΑ</a:t>
            </a:r>
            <a:endParaRPr lang="el-GR" b="1" dirty="0">
              <a:solidFill>
                <a:srgbClr val="000A1E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athus hotel limasso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83373">
            <a:off x="539750" y="1125538"/>
            <a:ext cx="36703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our seasons hotel limasso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1078">
            <a:off x="4786313" y="774700"/>
            <a:ext cx="367188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Grp="1"/>
          </p:cNvSpPr>
          <p:nvPr>
            <p:ph type="title" idx="4294967295"/>
          </p:nvPr>
        </p:nvSpPr>
        <p:spPr>
          <a:xfrm>
            <a:off x="1619250" y="188913"/>
            <a:ext cx="7024688" cy="1143000"/>
          </a:xfrm>
        </p:spPr>
        <p:txBody>
          <a:bodyPr anchor="t"/>
          <a:lstStyle/>
          <a:p>
            <a:r>
              <a:rPr lang="el-GR" sz="3600" smtClean="0"/>
              <a:t>Η ΛΕΜΕΣΟΣ ΕΙΝΑΙ ΣΗΜΑΝΤΙΚΟΣ ΤΟΥΡΙΣΤΙΚΟΣ ΠΡΟΟΡΙΣΜΟΣ</a:t>
            </a:r>
            <a:endParaRPr lang="en-US" sz="3600" smtClean="0"/>
          </a:p>
        </p:txBody>
      </p:sp>
      <p:pic>
        <p:nvPicPr>
          <p:cNvPr id="6" name="Picture 5" descr="elias hotel limasso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1663"/>
            <a:ext cx="38290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pollonia hotel limasso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141663"/>
            <a:ext cx="36004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 idx="4294967295"/>
          </p:nvPr>
        </p:nvSpPr>
        <p:spPr>
          <a:xfrm>
            <a:off x="1619250" y="188913"/>
            <a:ext cx="7024688" cy="1143000"/>
          </a:xfrm>
        </p:spPr>
        <p:txBody>
          <a:bodyPr anchor="t"/>
          <a:lstStyle/>
          <a:p>
            <a:r>
              <a:rPr lang="el-GR" sz="3600" smtClean="0"/>
              <a:t>Η ΛΕΜΕΣΟΣ ΕΙΝΑΙ ΣΗΜΑΝΤΙΚΟΣ ΤΟΥΡΙΣΤΙΚΟΣ ΠΡΟΟΡΙΣΜΟΣ</a:t>
            </a:r>
            <a:endParaRPr lang="en-US" sz="3600" smtClean="0"/>
          </a:p>
        </p:txBody>
      </p:sp>
      <p:pic>
        <p:nvPicPr>
          <p:cNvPr id="43015" name="Picture 2" descr="http://upload.wikimedia.org/wikipedia/commons/6/6e/Night_panorama_of_Limassol%2C_Cypr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5693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img8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88900"/>
            <a:ext cx="13223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476250"/>
            <a:ext cx="7991475" cy="1143000"/>
          </a:xfrm>
        </p:spPr>
        <p:txBody>
          <a:bodyPr/>
          <a:lstStyle/>
          <a:p>
            <a:pPr eaLnBrk="1" hangingPunct="1"/>
            <a:r>
              <a:rPr lang="el-GR" sz="3600" smtClean="0"/>
              <a:t>ΓΥΜΝΑΣΙΟ ΑΓΙΟΥ ΙΩΑΝΝΗ – ΛΕΜΕΣΟΣ ΚΥΠΡΟΣ</a:t>
            </a:r>
            <a:endParaRPr lang="en-US" sz="3600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700213"/>
            <a:ext cx="8208963" cy="3843337"/>
          </a:xfrm>
        </p:spPr>
        <p:txBody>
          <a:bodyPr/>
          <a:lstStyle/>
          <a:p>
            <a:pPr marL="69850" indent="0"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l-GR" sz="3200" b="1" u="sng" smtClean="0"/>
              <a:t>ΒΑΣΙΚΕΣ ΠΛΗΡΟΦΟΡΙΕΣ</a:t>
            </a:r>
          </a:p>
          <a:p>
            <a:pPr marL="69850" indent="0" eaLnBrk="1" hangingPunct="1">
              <a:buClr>
                <a:schemeClr val="tx1"/>
              </a:buClr>
              <a:buFont typeface="Century Gothic" pitchFamily="34" charset="0"/>
              <a:buAutoNum type="arabicPeriod"/>
            </a:pPr>
            <a:r>
              <a:rPr lang="el-GR" sz="3200" b="1" smtClean="0"/>
              <a:t>ΕΤΟΣ ΙΔΡΥΣΕΩΣ 1988</a:t>
            </a:r>
          </a:p>
          <a:p>
            <a:pPr marL="69850" indent="0" eaLnBrk="1" hangingPunct="1">
              <a:buClr>
                <a:schemeClr val="tx1"/>
              </a:buClr>
              <a:buFont typeface="Century Gothic" pitchFamily="34" charset="0"/>
              <a:buAutoNum type="arabicPeriod"/>
            </a:pPr>
            <a:r>
              <a:rPr lang="el-GR" sz="3200" b="1" smtClean="0"/>
              <a:t>ΒΡΙΣΚΕΤΑΙ ΣΤΟ ΔΥΤΙΚΟ ΜΕΡΟΣ ΤΗΣ ΠΟΛΗΣ ΤΗΣ ΛΕΜΕΣΟΥ</a:t>
            </a:r>
          </a:p>
          <a:p>
            <a:pPr marL="69850" indent="0" eaLnBrk="1" hangingPunct="1">
              <a:buClr>
                <a:schemeClr val="tx1"/>
              </a:buClr>
              <a:buFont typeface="Century Gothic" pitchFamily="34" charset="0"/>
              <a:buAutoNum type="arabicPeriod"/>
            </a:pPr>
            <a:r>
              <a:rPr lang="el-GR" sz="3200" b="1" smtClean="0"/>
              <a:t>ΛΕΙΤΟΥΡΓΟΥΝ 18 ΤΜΗΜΑΤΑ                  (6 ΤΜΗΜΑΤΑ ΣΕ Α΄, Β΄ΚΑΙ Γ΄ ΤΆΞΗ)</a:t>
            </a:r>
          </a:p>
          <a:p>
            <a:pPr marL="69850" indent="0" eaLnBrk="1" hangingPunct="1">
              <a:buClr>
                <a:schemeClr val="tx1"/>
              </a:buClr>
              <a:buFont typeface="Century Gothic" pitchFamily="34" charset="0"/>
              <a:buAutoNum type="arabicPeriod"/>
            </a:pPr>
            <a:r>
              <a:rPr lang="el-GR" sz="3200" b="1" smtClean="0"/>
              <a:t>ΣΥΝΟΛΟ ΜΑΘΗΤΩΝ 375</a:t>
            </a:r>
          </a:p>
          <a:p>
            <a:pPr marL="69850" indent="0" eaLnBrk="1" hangingPunct="1">
              <a:buClr>
                <a:schemeClr val="tx1"/>
              </a:buClr>
              <a:buFont typeface="Century Gothic" pitchFamily="34" charset="0"/>
              <a:buAutoNum type="arabicPeriod"/>
            </a:pPr>
            <a:endParaRPr lang="en-US" sz="3200" b="1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1412875"/>
            <a:ext cx="75850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8" descr="img8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88900"/>
            <a:ext cx="13223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1692275" y="63500"/>
            <a:ext cx="7200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b="1">
                <a:solidFill>
                  <a:srgbClr val="FF0000"/>
                </a:solidFill>
              </a:rPr>
              <a:t>ΕΞΩΤΕΡΙΚΗ ΟΨΗ ΣΧΟΛΕΙΟΥ  ΚΥΡΙΑ  ΕΙΣΟΔΟΣ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551</TotalTime>
  <Words>268</Words>
  <Application>Microsoft Office PowerPoint</Application>
  <PresentationFormat>On-screen Show (4:3)</PresentationFormat>
  <Paragraphs>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Austin</vt:lpstr>
      <vt:lpstr>ΕΥΡΩΠΑΪΚΟ ΠΡΟΓΡΑΜΜΑ eTwinning 2014 -15 – 1Η ΕΠΑΦΗ ΗΜΕΡΟΜΗΝΙΑ ΠΑΡΑΔΟΣΗΣ: 10/11/2014</vt:lpstr>
      <vt:lpstr>ΕΥΡΩΠΑΪΚΟ ΠΡΟΓΡΑΜΜΑ eTwinning 2014 -15 – 1Η ΕΠΑΦΗ</vt:lpstr>
      <vt:lpstr>ΧΑΡΤΗΣ ΤΗΣ ΚΥΠΡΟΥ               Η ΛΕΜΕΣΟΣ ΒΡΙΣΚΕΤΑΙ ΣΤΟ ΝΟΤΙΟ ΤΜΗΜΑ ΤΟΥ ΝΗΣΙΟΥ </vt:lpstr>
      <vt:lpstr>ΠΑΡΑΛΙΑΚΟ ΜΕΤΩΠΟ ΤΗΣ ΛΕΜΕΣΟΥ</vt:lpstr>
      <vt:lpstr>ΙΣΤΟΡΙΚΑ ΜΝΗΜΕΙΑ</vt:lpstr>
      <vt:lpstr>Η ΛΕΜΕΣΟΣ ΕΙΝΑΙ ΣΗΜΑΝΤΙΚΟΣ ΤΟΥΡΙΣΤΙΚΟΣ ΠΡΟΟΡΙΣΜΟΣ</vt:lpstr>
      <vt:lpstr>Η ΛΕΜΕΣΟΣ ΕΙΝΑΙ ΣΗΜΑΝΤΙΚΟΣ ΤΟΥΡΙΣΤΙΚΟΣ ΠΡΟΟΡΙΣΜΟΣ</vt:lpstr>
      <vt:lpstr>ΓΥΜΝΑΣΙΟ ΑΓΙΟΥ ΙΩΑΝΝΗ – ΛΕΜΕΣΟΣ ΚΥΠΡΟΣ</vt:lpstr>
      <vt:lpstr>PowerPoint Presentation</vt:lpstr>
      <vt:lpstr>ΚΕΝΤΡΙΚΟΣ ΧΩΡΟΣ ΣΥΓΚΕΝΤΡΩΣΗΣ ΜΑΘΗΤΩΝ</vt:lpstr>
      <vt:lpstr>ΑΙΘΟΥΣΑ ΔΙΔΑΣΚΑΛΙΑΣ</vt:lpstr>
      <vt:lpstr>ΑΙΘΟΥΣΑ ΦΥΣΙΚΗΣ</vt:lpstr>
      <vt:lpstr>ΑΙΘΟΥΣΑ ΧΗΜΕΙΑΣ</vt:lpstr>
      <vt:lpstr>ΕΡΓΑΣΤΗΡΙΟ ΒΙΟΛΟΓΙΑΣ</vt:lpstr>
      <vt:lpstr>ΑΙΘΟΥΣΑ ΓΛΩΣΣΩΝ – ΑΓΓΛΙΚΩΝ ΚΑΙ ΓΑΛΛΙΚΩΝ</vt:lpstr>
      <vt:lpstr>ΕΡΓΑΣΤΗΡΙΟ ΠΛΗΡΟΦΟΡΙΚΗΣ (Η/Υ)</vt:lpstr>
      <vt:lpstr>PowerPoint Presentation</vt:lpstr>
      <vt:lpstr>ΑΙΘΟΥΣΑ ΟΙΚΙΑΚΗΣ ΟΙΚΟΝΟΜΙΑΣ</vt:lpstr>
      <vt:lpstr>ΑΙΘΟΥΣΑ ΜΟΥΣΙΚΗΣ</vt:lpstr>
      <vt:lpstr>ΑΙΘΟΥΣΑ ΤΕΧΝΗΣ</vt:lpstr>
      <vt:lpstr>ΒΙΒΛΙΟΘΗΚΗ</vt:lpstr>
      <vt:lpstr>ΓΗΠΕΔΑ</vt:lpstr>
      <vt:lpstr>ΧΩΡΟΙ ΠΡΑΣΙΝΟΥ</vt:lpstr>
      <vt:lpstr>ΧΩΡΟΣ ΔΗΜΙΟΥΡΓΙΑΣ ΒΟΤΑΝΟΚΗΠΟΥ</vt:lpstr>
      <vt:lpstr>ΧΩΡΟΣ ΔΗΜΙΟΥΡΓΙΑΣ ΛΑΧΑΝΟΚΗΠΟΥ</vt:lpstr>
      <vt:lpstr>PowerPoint Presentation</vt:lpstr>
      <vt:lpstr>ΧΩΡΟΣ ΔΕΝΤΡΟΦΥΤΕΥΣΗΣ- ΝΟΤΙΟΔΥΤΙΚΗ ΑΥΛΗ</vt:lpstr>
      <vt:lpstr>ΧΩΡΟΣ ΔΕΝΤΡΟΦΥΤΕΥΣΗΣ- ΝΟΤΙΟΔΥΤΙΚΗ ΑΥΛΗ</vt:lpstr>
      <vt:lpstr> ΧΩΡΟΣ ΔΕΝΤΡΟΦΥΤΕΥΣΗΣ- ΓΗΠΕΔΟ</vt:lpstr>
      <vt:lpstr>ΧΩΡΟΣ ΔΕΝΤΡΟΦΥΤΕΥΣΗΣ - ΒΟΡΕΙΑ ΑΥΛΗ ΠΑΡΑ ΤΑ ΓΗΠΕΔΑ ΜΠΑΣΚΕΤ</vt:lpstr>
      <vt:lpstr>2ος ΣΤΟΧΟΣ ΣΧΟΛΙΚΗΣ ΧΡΟΝΙΑΣ 2014-15 ΑΕΙΦΟΡΟΣ ΑΝΑΠΤΥΞΗ, ΑΝΑΚΥΚΛΩΣΗ, ΠΡΑΣΙΝΟΙ ΣΧΟΛΙΚΟΙ ΧΩΡΟΙ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Student</cp:lastModifiedBy>
  <cp:revision>61</cp:revision>
  <cp:lastPrinted>2014-11-10T18:35:49Z</cp:lastPrinted>
  <dcterms:created xsi:type="dcterms:W3CDTF">2014-10-20T04:56:56Z</dcterms:created>
  <dcterms:modified xsi:type="dcterms:W3CDTF">2014-11-11T14:43:24Z</dcterms:modified>
</cp:coreProperties>
</file>