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33"/>
  </p:notesMasterIdLst>
  <p:handoutMasterIdLst>
    <p:handoutMasterId r:id="rId34"/>
  </p:handoutMasterIdLst>
  <p:sldIdLst>
    <p:sldId id="269" r:id="rId3"/>
    <p:sldId id="280" r:id="rId4"/>
    <p:sldId id="268" r:id="rId5"/>
    <p:sldId id="270" r:id="rId6"/>
    <p:sldId id="281" r:id="rId7"/>
    <p:sldId id="286" r:id="rId8"/>
    <p:sldId id="287" r:id="rId9"/>
    <p:sldId id="288" r:id="rId10"/>
    <p:sldId id="283" r:id="rId11"/>
    <p:sldId id="289" r:id="rId12"/>
    <p:sldId id="284" r:id="rId13"/>
    <p:sldId id="291" r:id="rId14"/>
    <p:sldId id="293" r:id="rId15"/>
    <p:sldId id="294" r:id="rId16"/>
    <p:sldId id="295" r:id="rId17"/>
    <p:sldId id="285" r:id="rId18"/>
    <p:sldId id="296" r:id="rId19"/>
    <p:sldId id="297" r:id="rId20"/>
    <p:sldId id="292" r:id="rId21"/>
    <p:sldId id="282" r:id="rId22"/>
    <p:sldId id="267" r:id="rId23"/>
    <p:sldId id="298" r:id="rId24"/>
    <p:sldId id="276" r:id="rId25"/>
    <p:sldId id="300" r:id="rId26"/>
    <p:sldId id="301" r:id="rId27"/>
    <p:sldId id="306" r:id="rId28"/>
    <p:sldId id="302" r:id="rId29"/>
    <p:sldId id="303" r:id="rId30"/>
    <p:sldId id="304" r:id="rId31"/>
    <p:sldId id="305" r:id="rId3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67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3839">
          <p15:clr>
            <a:srgbClr val="A4A3A4"/>
          </p15:clr>
        </p15:guide>
        <p15:guide id="5" pos="815">
          <p15:clr>
            <a:srgbClr val="A4A3A4"/>
          </p15:clr>
        </p15:guide>
        <p15:guide id="6" pos="686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64" d="100"/>
          <a:sy n="64" d="100"/>
        </p:scale>
        <p:origin x="-108" y="-324"/>
      </p:cViewPr>
      <p:guideLst>
        <p:guide orient="horz" pos="2160"/>
        <p:guide orient="horz" pos="367"/>
        <p:guide orient="horz" pos="3888"/>
        <p:guide pos="3839"/>
        <p:guide pos="815"/>
        <p:guide pos="68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-277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D75FB-44B4-4D58-9D1B-A90B582CF886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l-GR"/>
        </a:p>
      </dgm:t>
    </dgm:pt>
    <dgm:pt modelId="{01319AA5-B50C-4D90-A905-F300549B66ED}">
      <dgm:prSet phldrT="[Κείμενο]"/>
      <dgm:spPr/>
      <dgm:t>
        <a:bodyPr/>
        <a:lstStyle/>
        <a:p>
          <a:r>
            <a: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Χάρτινες</a:t>
          </a:r>
          <a:endParaRPr lang="el-G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15CECC5-8315-43F1-880A-E29B71867343}" type="parTrans" cxnId="{4992C860-D087-47F1-8EF3-AB34EA0F6D11}">
      <dgm:prSet/>
      <dgm:spPr/>
      <dgm:t>
        <a:bodyPr/>
        <a:lstStyle/>
        <a:p>
          <a:endParaRPr lang="el-GR"/>
        </a:p>
      </dgm:t>
    </dgm:pt>
    <dgm:pt modelId="{37E2493A-1961-4F19-8AC5-E2FE83AFB115}" type="sibTrans" cxnId="{4992C860-D087-47F1-8EF3-AB34EA0F6D11}">
      <dgm:prSet/>
      <dgm:spPr/>
      <dgm:t>
        <a:bodyPr/>
        <a:lstStyle/>
        <a:p>
          <a:endParaRPr lang="el-GR"/>
        </a:p>
      </dgm:t>
    </dgm:pt>
    <dgm:pt modelId="{1959B001-6CBB-4443-A3A1-15167EA1BD3C}">
      <dgm:prSet phldrT="[Κείμενο]"/>
      <dgm:spPr/>
      <dgm:t>
        <a:bodyPr/>
        <a:lstStyle/>
        <a:p>
          <a:r>
            <a: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Εξοικονόμηση δασικών πόρων</a:t>
          </a:r>
          <a:endParaRPr lang="el-G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48919A7-E7A3-4508-B9A7-6B0A3D5FAB1C}" type="parTrans" cxnId="{A8589EA5-6583-4136-8929-CC0003F52FE4}">
      <dgm:prSet/>
      <dgm:spPr/>
      <dgm:t>
        <a:bodyPr/>
        <a:lstStyle/>
        <a:p>
          <a:endParaRPr lang="el-GR"/>
        </a:p>
      </dgm:t>
    </dgm:pt>
    <dgm:pt modelId="{AF52E228-29E9-4C2B-9095-1FEDA0228ABC}" type="sibTrans" cxnId="{A8589EA5-6583-4136-8929-CC0003F52FE4}">
      <dgm:prSet/>
      <dgm:spPr/>
      <dgm:t>
        <a:bodyPr/>
        <a:lstStyle/>
        <a:p>
          <a:endParaRPr lang="el-GR"/>
        </a:p>
      </dgm:t>
    </dgm:pt>
    <dgm:pt modelId="{B10C8BE2-5594-4485-87C0-8B2EA38F8ED3}">
      <dgm:prSet phldrT="[Κείμενο]"/>
      <dgm:spPr/>
      <dgm:t>
        <a:bodyPr/>
        <a:lstStyle/>
        <a:p>
          <a:r>
            <a: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Αντιμετώπιση της κλιματικής αλλαγής</a:t>
          </a:r>
          <a:endParaRPr lang="el-G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78F060-55A8-4D16-BC42-22BFA6BF59A6}" type="parTrans" cxnId="{836E7CB1-66DA-47A7-8B90-7E7F66F8F79A}">
      <dgm:prSet/>
      <dgm:spPr/>
      <dgm:t>
        <a:bodyPr/>
        <a:lstStyle/>
        <a:p>
          <a:endParaRPr lang="el-GR"/>
        </a:p>
      </dgm:t>
    </dgm:pt>
    <dgm:pt modelId="{5EF26A01-4B3D-406D-BB6E-BBF36BB4AAF8}" type="sibTrans" cxnId="{836E7CB1-66DA-47A7-8B90-7E7F66F8F79A}">
      <dgm:prSet/>
      <dgm:spPr/>
      <dgm:t>
        <a:bodyPr/>
        <a:lstStyle/>
        <a:p>
          <a:endParaRPr lang="el-GR"/>
        </a:p>
      </dgm:t>
    </dgm:pt>
    <dgm:pt modelId="{F7D06F7A-0507-413E-B51D-4A8FB4E65DF0}">
      <dgm:prSet phldrT="[Κείμενο]"/>
      <dgm:spPr/>
      <dgm:t>
        <a:bodyPr/>
        <a:lstStyle/>
        <a:p>
          <a:r>
            <a: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Πλαστικές</a:t>
          </a:r>
          <a:endParaRPr lang="el-G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0A600-F128-47D0-815E-0BEF7B38FABB}" type="parTrans" cxnId="{0457F374-147A-4B3E-9EE1-4BB5E2FA8572}">
      <dgm:prSet/>
      <dgm:spPr/>
      <dgm:t>
        <a:bodyPr/>
        <a:lstStyle/>
        <a:p>
          <a:endParaRPr lang="el-GR"/>
        </a:p>
      </dgm:t>
    </dgm:pt>
    <dgm:pt modelId="{2BBC0394-1F1B-433D-A8CE-02D4DA57EBE1}" type="sibTrans" cxnId="{0457F374-147A-4B3E-9EE1-4BB5E2FA8572}">
      <dgm:prSet/>
      <dgm:spPr/>
      <dgm:t>
        <a:bodyPr/>
        <a:lstStyle/>
        <a:p>
          <a:endParaRPr lang="el-GR"/>
        </a:p>
      </dgm:t>
    </dgm:pt>
    <dgm:pt modelId="{70A5F71C-4AC4-4481-BCE8-951280474C5F}">
      <dgm:prSet phldrT="[Κείμενο]"/>
      <dgm:spPr/>
      <dgm:t>
        <a:bodyPr/>
        <a:lstStyle/>
        <a:p>
          <a:r>
            <a: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Απομάκρυνση του πλαστικού από το περιβάλλον</a:t>
          </a:r>
          <a:endParaRPr lang="el-G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7944426-3F37-45F4-AFCD-A2B13B656836}" type="parTrans" cxnId="{FFD5F20A-FC4D-40DB-B861-AF9524AAC66E}">
      <dgm:prSet/>
      <dgm:spPr/>
      <dgm:t>
        <a:bodyPr/>
        <a:lstStyle/>
        <a:p>
          <a:endParaRPr lang="el-GR"/>
        </a:p>
      </dgm:t>
    </dgm:pt>
    <dgm:pt modelId="{742CEB09-A582-437B-8803-133CF6A08D50}" type="sibTrans" cxnId="{FFD5F20A-FC4D-40DB-B861-AF9524AAC66E}">
      <dgm:prSet/>
      <dgm:spPr/>
      <dgm:t>
        <a:bodyPr/>
        <a:lstStyle/>
        <a:p>
          <a:endParaRPr lang="el-GR"/>
        </a:p>
      </dgm:t>
    </dgm:pt>
    <dgm:pt modelId="{80A6D6DF-A255-4F3B-963E-859C77C2EE21}">
      <dgm:prSet phldrT="[Κείμενο]"/>
      <dgm:spPr/>
      <dgm:t>
        <a:bodyPr/>
        <a:lstStyle/>
        <a:p>
          <a:r>
            <a: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Εξοικονόμηση ενέργειας και πετρελαίου</a:t>
          </a:r>
          <a:endParaRPr lang="el-G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A76610A-3CD7-402C-ACC3-93A466B36091}" type="parTrans" cxnId="{100C389D-E00B-46E7-97F0-D3BCF758F321}">
      <dgm:prSet/>
      <dgm:spPr/>
      <dgm:t>
        <a:bodyPr/>
        <a:lstStyle/>
        <a:p>
          <a:endParaRPr lang="el-GR"/>
        </a:p>
      </dgm:t>
    </dgm:pt>
    <dgm:pt modelId="{0F1C71DB-C26D-4EFC-8FA1-26BCF4A7A4F9}" type="sibTrans" cxnId="{100C389D-E00B-46E7-97F0-D3BCF758F321}">
      <dgm:prSet/>
      <dgm:spPr/>
      <dgm:t>
        <a:bodyPr/>
        <a:lstStyle/>
        <a:p>
          <a:endParaRPr lang="el-GR"/>
        </a:p>
      </dgm:t>
    </dgm:pt>
    <dgm:pt modelId="{49015306-7B9C-4916-813F-FC1C3ADC90E7}">
      <dgm:prSet phldrT="[Κείμενο]"/>
      <dgm:spPr/>
      <dgm:t>
        <a:bodyPr/>
        <a:lstStyle/>
        <a:p>
          <a:r>
            <a: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Περιορισμός υλοτόμησης</a:t>
          </a:r>
          <a:endParaRPr lang="el-G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583F005-0A26-452F-95F8-CF6119625D67}" type="parTrans" cxnId="{6652B554-FABF-4D56-A331-40062F933B25}">
      <dgm:prSet/>
      <dgm:spPr/>
    </dgm:pt>
    <dgm:pt modelId="{4A17F6A8-2197-4716-9382-708BBC2EE1AD}" type="sibTrans" cxnId="{6652B554-FABF-4D56-A331-40062F933B25}">
      <dgm:prSet/>
      <dgm:spPr/>
    </dgm:pt>
    <dgm:pt modelId="{EBD55898-7592-457E-87F8-965F95C44C06}">
      <dgm:prSet phldrT="[Κείμενο]"/>
      <dgm:spPr/>
      <dgm:t>
        <a:bodyPr/>
        <a:lstStyle/>
        <a:p>
          <a:r>
            <a: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Απορρόφηση διοξειδίου του άνθρακα από τα δέντρα</a:t>
          </a:r>
          <a:endParaRPr lang="el-G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BE27732-4242-4D13-B72E-FE7D34C9BFED}" type="parTrans" cxnId="{4CA22F88-A023-49BE-BE78-E15C268DD0BD}">
      <dgm:prSet/>
      <dgm:spPr/>
    </dgm:pt>
    <dgm:pt modelId="{0345A7C4-3909-42ED-8EC8-E17728F8C231}" type="sibTrans" cxnId="{4CA22F88-A023-49BE-BE78-E15C268DD0BD}">
      <dgm:prSet/>
      <dgm:spPr/>
    </dgm:pt>
    <dgm:pt modelId="{6A5E4BB6-9399-4DCF-9536-DDF1A2ED6A24}">
      <dgm:prSet phldrT="[Κείμενο]"/>
      <dgm:spPr/>
      <dgm:t>
        <a:bodyPr/>
        <a:lstStyle/>
        <a:p>
          <a:r>
            <a: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Εξοικονόμηση ενέργειας (παραγωγή νέου χαρτιού)</a:t>
          </a:r>
          <a:endParaRPr lang="el-G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466C75-5B39-4CCE-A420-E48B9FBEFEB8}" type="parTrans" cxnId="{E7396FB2-8DB2-42B8-831D-B1840FAD23C0}">
      <dgm:prSet/>
      <dgm:spPr/>
    </dgm:pt>
    <dgm:pt modelId="{74A41710-B13E-48EB-9DDC-07C9467DBBC8}" type="sibTrans" cxnId="{E7396FB2-8DB2-42B8-831D-B1840FAD23C0}">
      <dgm:prSet/>
      <dgm:spPr/>
    </dgm:pt>
    <dgm:pt modelId="{A5991FE6-797F-4CC0-BBBA-F6D34E820F0D}">
      <dgm:prSet phldrT="[Κείμενο]"/>
      <dgm:spPr/>
      <dgm:t>
        <a:bodyPr/>
        <a:lstStyle/>
        <a:p>
          <a:r>
            <a: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Μείωση του όγκου των αποβλήτων στους ΧΥΤΑ</a:t>
          </a:r>
          <a:endParaRPr lang="el-G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614C24E-540E-478B-8A5B-A0188D9FDACC}" type="parTrans" cxnId="{C36BCAE5-8568-495A-A6F2-BDEF7EDACF4D}">
      <dgm:prSet/>
      <dgm:spPr/>
    </dgm:pt>
    <dgm:pt modelId="{7D3A1709-CE8F-4309-8511-CB19BEA0D434}" type="sibTrans" cxnId="{C36BCAE5-8568-495A-A6F2-BDEF7EDACF4D}">
      <dgm:prSet/>
      <dgm:spPr/>
    </dgm:pt>
    <dgm:pt modelId="{C4497D8F-7A7D-427C-8D16-8CB4F4A134BE}" type="pres">
      <dgm:prSet presAssocID="{7C8D75FB-44B4-4D58-9D1B-A90B582CF8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DD36B4F-5AEE-493A-A2C7-D255F33D7ED0}" type="pres">
      <dgm:prSet presAssocID="{01319AA5-B50C-4D90-A905-F300549B66E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02F44E0-5600-49C0-9614-DDE06230BCAB}" type="pres">
      <dgm:prSet presAssocID="{01319AA5-B50C-4D90-A905-F300549B66E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A49BB88-7937-485F-959B-601F5C9ED20D}" type="pres">
      <dgm:prSet presAssocID="{F7D06F7A-0507-413E-B51D-4A8FB4E65DF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D08123-0351-4A0B-A02F-825F3E29B603}" type="pres">
      <dgm:prSet presAssocID="{F7D06F7A-0507-413E-B51D-4A8FB4E65DF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652B554-FABF-4D56-A331-40062F933B25}" srcId="{B10C8BE2-5594-4485-87C0-8B2EA38F8ED3}" destId="{49015306-7B9C-4916-813F-FC1C3ADC90E7}" srcOrd="0" destOrd="0" parTransId="{B583F005-0A26-452F-95F8-CF6119625D67}" sibTransId="{4A17F6A8-2197-4716-9382-708BBC2EE1AD}"/>
    <dgm:cxn modelId="{100C389D-E00B-46E7-97F0-D3BCF758F321}" srcId="{F7D06F7A-0507-413E-B51D-4A8FB4E65DF0}" destId="{80A6D6DF-A255-4F3B-963E-859C77C2EE21}" srcOrd="1" destOrd="0" parTransId="{CA76610A-3CD7-402C-ACC3-93A466B36091}" sibTransId="{0F1C71DB-C26D-4EFC-8FA1-26BCF4A7A4F9}"/>
    <dgm:cxn modelId="{46BE6B87-041E-41FC-80F5-7AA2A157B69F}" type="presOf" srcId="{49015306-7B9C-4916-813F-FC1C3ADC90E7}" destId="{802F44E0-5600-49C0-9614-DDE06230BCAB}" srcOrd="0" destOrd="2" presId="urn:microsoft.com/office/officeart/2005/8/layout/vList2"/>
    <dgm:cxn modelId="{FFD5F20A-FC4D-40DB-B861-AF9524AAC66E}" srcId="{F7D06F7A-0507-413E-B51D-4A8FB4E65DF0}" destId="{70A5F71C-4AC4-4481-BCE8-951280474C5F}" srcOrd="0" destOrd="0" parTransId="{F7944426-3F37-45F4-AFCD-A2B13B656836}" sibTransId="{742CEB09-A582-437B-8803-133CF6A08D50}"/>
    <dgm:cxn modelId="{A180F32E-1056-4037-B673-E6F566169919}" type="presOf" srcId="{B10C8BE2-5594-4485-87C0-8B2EA38F8ED3}" destId="{802F44E0-5600-49C0-9614-DDE06230BCAB}" srcOrd="0" destOrd="1" presId="urn:microsoft.com/office/officeart/2005/8/layout/vList2"/>
    <dgm:cxn modelId="{FAD42B87-2A32-44E0-A236-7A80B231A77C}" type="presOf" srcId="{7C8D75FB-44B4-4D58-9D1B-A90B582CF886}" destId="{C4497D8F-7A7D-427C-8D16-8CB4F4A134BE}" srcOrd="0" destOrd="0" presId="urn:microsoft.com/office/officeart/2005/8/layout/vList2"/>
    <dgm:cxn modelId="{44886F5A-EC88-4E12-8C1F-4279F7704911}" type="presOf" srcId="{80A6D6DF-A255-4F3B-963E-859C77C2EE21}" destId="{17D08123-0351-4A0B-A02F-825F3E29B603}" srcOrd="0" destOrd="1" presId="urn:microsoft.com/office/officeart/2005/8/layout/vList2"/>
    <dgm:cxn modelId="{170F4E26-F303-466F-B030-FBC79804260B}" type="presOf" srcId="{F7D06F7A-0507-413E-B51D-4A8FB4E65DF0}" destId="{7A49BB88-7937-485F-959B-601F5C9ED20D}" srcOrd="0" destOrd="0" presId="urn:microsoft.com/office/officeart/2005/8/layout/vList2"/>
    <dgm:cxn modelId="{A04CC9C1-708C-4F72-9F66-595C22542EE0}" type="presOf" srcId="{70A5F71C-4AC4-4481-BCE8-951280474C5F}" destId="{17D08123-0351-4A0B-A02F-825F3E29B603}" srcOrd="0" destOrd="0" presId="urn:microsoft.com/office/officeart/2005/8/layout/vList2"/>
    <dgm:cxn modelId="{4CA22F88-A023-49BE-BE78-E15C268DD0BD}" srcId="{B10C8BE2-5594-4485-87C0-8B2EA38F8ED3}" destId="{EBD55898-7592-457E-87F8-965F95C44C06}" srcOrd="1" destOrd="0" parTransId="{3BE27732-4242-4D13-B72E-FE7D34C9BFED}" sibTransId="{0345A7C4-3909-42ED-8EC8-E17728F8C231}"/>
    <dgm:cxn modelId="{5F2FCFDD-55C0-4FC4-828C-A13E887E179D}" type="presOf" srcId="{01319AA5-B50C-4D90-A905-F300549B66ED}" destId="{FDD36B4F-5AEE-493A-A2C7-D255F33D7ED0}" srcOrd="0" destOrd="0" presId="urn:microsoft.com/office/officeart/2005/8/layout/vList2"/>
    <dgm:cxn modelId="{E7396FB2-8DB2-42B8-831D-B1840FAD23C0}" srcId="{B10C8BE2-5594-4485-87C0-8B2EA38F8ED3}" destId="{6A5E4BB6-9399-4DCF-9536-DDF1A2ED6A24}" srcOrd="2" destOrd="0" parTransId="{59466C75-5B39-4CCE-A420-E48B9FBEFEB8}" sibTransId="{74A41710-B13E-48EB-9DDC-07C9467DBBC8}"/>
    <dgm:cxn modelId="{AFC3B44A-21B7-4DDC-B578-86A1970ABB10}" type="presOf" srcId="{A5991FE6-797F-4CC0-BBBA-F6D34E820F0D}" destId="{802F44E0-5600-49C0-9614-DDE06230BCAB}" srcOrd="0" destOrd="5" presId="urn:microsoft.com/office/officeart/2005/8/layout/vList2"/>
    <dgm:cxn modelId="{4992C860-D087-47F1-8EF3-AB34EA0F6D11}" srcId="{7C8D75FB-44B4-4D58-9D1B-A90B582CF886}" destId="{01319AA5-B50C-4D90-A905-F300549B66ED}" srcOrd="0" destOrd="0" parTransId="{815CECC5-8315-43F1-880A-E29B71867343}" sibTransId="{37E2493A-1961-4F19-8AC5-E2FE83AFB115}"/>
    <dgm:cxn modelId="{245C4C71-32CD-4024-BFDA-330BA2D02139}" type="presOf" srcId="{6A5E4BB6-9399-4DCF-9536-DDF1A2ED6A24}" destId="{802F44E0-5600-49C0-9614-DDE06230BCAB}" srcOrd="0" destOrd="4" presId="urn:microsoft.com/office/officeart/2005/8/layout/vList2"/>
    <dgm:cxn modelId="{A8589EA5-6583-4136-8929-CC0003F52FE4}" srcId="{01319AA5-B50C-4D90-A905-F300549B66ED}" destId="{1959B001-6CBB-4443-A3A1-15167EA1BD3C}" srcOrd="0" destOrd="0" parTransId="{248919A7-E7A3-4508-B9A7-6B0A3D5FAB1C}" sibTransId="{AF52E228-29E9-4C2B-9095-1FEDA0228ABC}"/>
    <dgm:cxn modelId="{6F386770-BF0D-4933-8196-AA5882824567}" type="presOf" srcId="{1959B001-6CBB-4443-A3A1-15167EA1BD3C}" destId="{802F44E0-5600-49C0-9614-DDE06230BCAB}" srcOrd="0" destOrd="0" presId="urn:microsoft.com/office/officeart/2005/8/layout/vList2"/>
    <dgm:cxn modelId="{0457F374-147A-4B3E-9EE1-4BB5E2FA8572}" srcId="{7C8D75FB-44B4-4D58-9D1B-A90B582CF886}" destId="{F7D06F7A-0507-413E-B51D-4A8FB4E65DF0}" srcOrd="1" destOrd="0" parTransId="{A650A600-F128-47D0-815E-0BEF7B38FABB}" sibTransId="{2BBC0394-1F1B-433D-A8CE-02D4DA57EBE1}"/>
    <dgm:cxn modelId="{295FFAD6-12EF-44C3-A912-ECCFC67C4B9A}" type="presOf" srcId="{EBD55898-7592-457E-87F8-965F95C44C06}" destId="{802F44E0-5600-49C0-9614-DDE06230BCAB}" srcOrd="0" destOrd="3" presId="urn:microsoft.com/office/officeart/2005/8/layout/vList2"/>
    <dgm:cxn modelId="{C36BCAE5-8568-495A-A6F2-BDEF7EDACF4D}" srcId="{01319AA5-B50C-4D90-A905-F300549B66ED}" destId="{A5991FE6-797F-4CC0-BBBA-F6D34E820F0D}" srcOrd="2" destOrd="0" parTransId="{C614C24E-540E-478B-8A5B-A0188D9FDACC}" sibTransId="{7D3A1709-CE8F-4309-8511-CB19BEA0D434}"/>
    <dgm:cxn modelId="{836E7CB1-66DA-47A7-8B90-7E7F66F8F79A}" srcId="{01319AA5-B50C-4D90-A905-F300549B66ED}" destId="{B10C8BE2-5594-4485-87C0-8B2EA38F8ED3}" srcOrd="1" destOrd="0" parTransId="{2A78F060-55A8-4D16-BC42-22BFA6BF59A6}" sibTransId="{5EF26A01-4B3D-406D-BB6E-BBF36BB4AAF8}"/>
    <dgm:cxn modelId="{200332D7-78C5-4001-B51F-87FDA5CAB42D}" type="presParOf" srcId="{C4497D8F-7A7D-427C-8D16-8CB4F4A134BE}" destId="{FDD36B4F-5AEE-493A-A2C7-D255F33D7ED0}" srcOrd="0" destOrd="0" presId="urn:microsoft.com/office/officeart/2005/8/layout/vList2"/>
    <dgm:cxn modelId="{802AD646-CAF4-4D0E-847C-42162A750FA8}" type="presParOf" srcId="{C4497D8F-7A7D-427C-8D16-8CB4F4A134BE}" destId="{802F44E0-5600-49C0-9614-DDE06230BCAB}" srcOrd="1" destOrd="0" presId="urn:microsoft.com/office/officeart/2005/8/layout/vList2"/>
    <dgm:cxn modelId="{E6F09FC1-5D7C-4A13-B3F8-5D1949FF74EE}" type="presParOf" srcId="{C4497D8F-7A7D-427C-8D16-8CB4F4A134BE}" destId="{7A49BB88-7937-485F-959B-601F5C9ED20D}" srcOrd="2" destOrd="0" presId="urn:microsoft.com/office/officeart/2005/8/layout/vList2"/>
    <dgm:cxn modelId="{59391F1B-6CD0-46A1-8A53-24FAA2596E61}" type="presParOf" srcId="{C4497D8F-7A7D-427C-8D16-8CB4F4A134BE}" destId="{17D08123-0351-4A0B-A02F-825F3E29B60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8D75FB-44B4-4D58-9D1B-A90B582CF886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l-GR"/>
        </a:p>
      </dgm:t>
    </dgm:pt>
    <dgm:pt modelId="{01319AA5-B50C-4D90-A905-F300549B66ED}">
      <dgm:prSet phldrT="[Κείμενο]"/>
      <dgm:spPr/>
      <dgm:t>
        <a:bodyPr/>
        <a:lstStyle/>
        <a:p>
          <a:r>
            <a: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Γυάλινες</a:t>
          </a:r>
          <a:endParaRPr lang="el-G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15CECC5-8315-43F1-880A-E29B71867343}" type="parTrans" cxnId="{4992C860-D087-47F1-8EF3-AB34EA0F6D11}">
      <dgm:prSet/>
      <dgm:spPr/>
      <dgm:t>
        <a:bodyPr/>
        <a:lstStyle/>
        <a:p>
          <a:endParaRPr lang="el-GR"/>
        </a:p>
      </dgm:t>
    </dgm:pt>
    <dgm:pt modelId="{37E2493A-1961-4F19-8AC5-E2FE83AFB115}" type="sibTrans" cxnId="{4992C860-D087-47F1-8EF3-AB34EA0F6D11}">
      <dgm:prSet/>
      <dgm:spPr/>
      <dgm:t>
        <a:bodyPr/>
        <a:lstStyle/>
        <a:p>
          <a:endParaRPr lang="el-GR"/>
        </a:p>
      </dgm:t>
    </dgm:pt>
    <dgm:pt modelId="{1959B001-6CBB-4443-A3A1-15167EA1BD3C}">
      <dgm:prSet phldrT="[Κείμενο]"/>
      <dgm:spPr/>
      <dgm:t>
        <a:bodyPr/>
        <a:lstStyle/>
        <a:p>
          <a:r>
            <a: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Περιβαλλοντικά η καλύτερη επιλογή είναι η </a:t>
          </a:r>
          <a:r>
            <a:rPr lang="el-GR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επανάχρηση</a:t>
          </a:r>
          <a:endParaRPr lang="el-G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48919A7-E7A3-4508-B9A7-6B0A3D5FAB1C}" type="parTrans" cxnId="{A8589EA5-6583-4136-8929-CC0003F52FE4}">
      <dgm:prSet/>
      <dgm:spPr/>
      <dgm:t>
        <a:bodyPr/>
        <a:lstStyle/>
        <a:p>
          <a:endParaRPr lang="el-GR"/>
        </a:p>
      </dgm:t>
    </dgm:pt>
    <dgm:pt modelId="{AF52E228-29E9-4C2B-9095-1FEDA0228ABC}" type="sibTrans" cxnId="{A8589EA5-6583-4136-8929-CC0003F52FE4}">
      <dgm:prSet/>
      <dgm:spPr/>
      <dgm:t>
        <a:bodyPr/>
        <a:lstStyle/>
        <a:p>
          <a:endParaRPr lang="el-GR"/>
        </a:p>
      </dgm:t>
    </dgm:pt>
    <dgm:pt modelId="{70A5F71C-4AC4-4481-BCE8-951280474C5F}">
      <dgm:prSet phldrT="[Κείμενο]"/>
      <dgm:spPr/>
      <dgm:t>
        <a:bodyPr/>
        <a:lstStyle/>
        <a:p>
          <a:r>
            <a: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Αλουμινένιες</a:t>
          </a:r>
          <a:endParaRPr lang="el-G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7944426-3F37-45F4-AFCD-A2B13B656836}" type="parTrans" cxnId="{FFD5F20A-FC4D-40DB-B861-AF9524AAC66E}">
      <dgm:prSet/>
      <dgm:spPr/>
      <dgm:t>
        <a:bodyPr/>
        <a:lstStyle/>
        <a:p>
          <a:endParaRPr lang="el-GR"/>
        </a:p>
      </dgm:t>
    </dgm:pt>
    <dgm:pt modelId="{742CEB09-A582-437B-8803-133CF6A08D50}" type="sibTrans" cxnId="{FFD5F20A-FC4D-40DB-B861-AF9524AAC66E}">
      <dgm:prSet/>
      <dgm:spPr/>
      <dgm:t>
        <a:bodyPr/>
        <a:lstStyle/>
        <a:p>
          <a:endParaRPr lang="el-GR"/>
        </a:p>
      </dgm:t>
    </dgm:pt>
    <dgm:pt modelId="{B03A1E7D-E820-4125-9CB4-2656AAF49B44}">
      <dgm:prSet phldrT="[Κείμενο]"/>
      <dgm:spPr/>
      <dgm:t>
        <a:bodyPr/>
        <a:lstStyle/>
        <a:p>
          <a:r>
            <a: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Μείωση αναγκών εξόρυξης βωξίτη</a:t>
          </a:r>
          <a:endParaRPr lang="el-G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5AD03D-8149-4C7A-9B23-46999FF7CFF1}" type="parTrans" cxnId="{147A4DF6-5996-43AB-AAE3-13486945608F}">
      <dgm:prSet/>
      <dgm:spPr/>
      <dgm:t>
        <a:bodyPr/>
        <a:lstStyle/>
        <a:p>
          <a:endParaRPr lang="el-GR"/>
        </a:p>
      </dgm:t>
    </dgm:pt>
    <dgm:pt modelId="{B6B9FA1C-DDDA-435E-B569-6CFE6E30B115}" type="sibTrans" cxnId="{147A4DF6-5996-43AB-AAE3-13486945608F}">
      <dgm:prSet/>
      <dgm:spPr/>
      <dgm:t>
        <a:bodyPr/>
        <a:lstStyle/>
        <a:p>
          <a:endParaRPr lang="el-GR"/>
        </a:p>
      </dgm:t>
    </dgm:pt>
    <dgm:pt modelId="{A48082CE-A9F3-4417-8FE2-6DF4D3ED37A7}">
      <dgm:prSet phldrT="[Κείμενο]"/>
      <dgm:spPr/>
      <dgm:t>
        <a:bodyPr/>
        <a:lstStyle/>
        <a:p>
          <a:r>
            <a: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Εξοικονόμηση μεγάλων ποσοτήτων ενέργειας</a:t>
          </a:r>
          <a:endParaRPr lang="el-G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38A158-6689-44EB-B5D2-C61FFB1E7C59}" type="parTrans" cxnId="{2DA6EB4C-F7D3-4C2E-B307-B492179FA735}">
      <dgm:prSet/>
      <dgm:spPr/>
      <dgm:t>
        <a:bodyPr/>
        <a:lstStyle/>
        <a:p>
          <a:endParaRPr lang="el-GR"/>
        </a:p>
      </dgm:t>
    </dgm:pt>
    <dgm:pt modelId="{059C562E-277D-4B7C-B988-0E9CB9BD4A83}" type="sibTrans" cxnId="{2DA6EB4C-F7D3-4C2E-B307-B492179FA735}">
      <dgm:prSet/>
      <dgm:spPr/>
      <dgm:t>
        <a:bodyPr/>
        <a:lstStyle/>
        <a:p>
          <a:endParaRPr lang="el-GR"/>
        </a:p>
      </dgm:t>
    </dgm:pt>
    <dgm:pt modelId="{9FE7AB07-1B4A-422C-9EE3-2A68BFA0B09D}">
      <dgm:prSet phldrT="[Κείμενο]"/>
      <dgm:spPr/>
      <dgm:t>
        <a:bodyPr/>
        <a:lstStyle/>
        <a:p>
          <a:r>
            <a: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Εξοικονόμηση ενέργειας και πρώτων υλών</a:t>
          </a:r>
          <a:endParaRPr lang="el-G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6D11B1-823E-4382-8239-A4877CFF753A}" type="parTrans" cxnId="{D2752581-7A5F-4C29-A3A4-2CD9808D8DB7}">
      <dgm:prSet/>
      <dgm:spPr/>
    </dgm:pt>
    <dgm:pt modelId="{200117B2-4122-4160-BCF4-729CEE0AE61D}" type="sibTrans" cxnId="{D2752581-7A5F-4C29-A3A4-2CD9808D8DB7}">
      <dgm:prSet/>
      <dgm:spPr/>
    </dgm:pt>
    <dgm:pt modelId="{14D9D86C-872D-4FFE-9B8B-9B24DE7B4A57}">
      <dgm:prSet phldrT="[Κείμενο]"/>
      <dgm:spPr/>
      <dgm:t>
        <a:bodyPr/>
        <a:lstStyle/>
        <a:p>
          <a:r>
            <a: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Το αλουμίνιο μπορεί να ανακυκλώνεται συνέχεια, αφού η ανακύκλωση δεν αλλάζει τη δομή του</a:t>
          </a:r>
          <a:endParaRPr lang="el-G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349AF2-FB5D-43BD-A25C-B0511406DAA7}" type="parTrans" cxnId="{622F3B22-2D18-443F-8757-E4046AD43C27}">
      <dgm:prSet/>
      <dgm:spPr/>
    </dgm:pt>
    <dgm:pt modelId="{D62D30E3-820C-4139-BBF4-21A00165FE34}" type="sibTrans" cxnId="{622F3B22-2D18-443F-8757-E4046AD43C27}">
      <dgm:prSet/>
      <dgm:spPr/>
    </dgm:pt>
    <dgm:pt modelId="{C4497D8F-7A7D-427C-8D16-8CB4F4A134BE}" type="pres">
      <dgm:prSet presAssocID="{7C8D75FB-44B4-4D58-9D1B-A90B582CF8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DD36B4F-5AEE-493A-A2C7-D255F33D7ED0}" type="pres">
      <dgm:prSet presAssocID="{01319AA5-B50C-4D90-A905-F300549B66E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02F44E0-5600-49C0-9614-DDE06230BCAB}" type="pres">
      <dgm:prSet presAssocID="{01319AA5-B50C-4D90-A905-F300549B66E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A71FB1-8F7A-4A63-A7C2-CF0F2F887048}" type="pres">
      <dgm:prSet presAssocID="{70A5F71C-4AC4-4481-BCE8-951280474C5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4A647FB-D0B4-4B08-BDA8-B05111F4E2A3}" type="pres">
      <dgm:prSet presAssocID="{70A5F71C-4AC4-4481-BCE8-951280474C5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F0033F4-4BC8-4E55-BB50-EA7B93B2AC27}" type="presOf" srcId="{B03A1E7D-E820-4125-9CB4-2656AAF49B44}" destId="{F4A647FB-D0B4-4B08-BDA8-B05111F4E2A3}" srcOrd="0" destOrd="0" presId="urn:microsoft.com/office/officeart/2005/8/layout/vList2"/>
    <dgm:cxn modelId="{CD7C3304-208F-4ED3-BD24-BF596F65F45D}" type="presOf" srcId="{14D9D86C-872D-4FFE-9B8B-9B24DE7B4A57}" destId="{F4A647FB-D0B4-4B08-BDA8-B05111F4E2A3}" srcOrd="0" destOrd="2" presId="urn:microsoft.com/office/officeart/2005/8/layout/vList2"/>
    <dgm:cxn modelId="{4992C860-D087-47F1-8EF3-AB34EA0F6D11}" srcId="{7C8D75FB-44B4-4D58-9D1B-A90B582CF886}" destId="{01319AA5-B50C-4D90-A905-F300549B66ED}" srcOrd="0" destOrd="0" parTransId="{815CECC5-8315-43F1-880A-E29B71867343}" sibTransId="{37E2493A-1961-4F19-8AC5-E2FE83AFB115}"/>
    <dgm:cxn modelId="{4B0680BE-1045-4AA6-9C65-D364E4009CFE}" type="presOf" srcId="{7C8D75FB-44B4-4D58-9D1B-A90B582CF886}" destId="{C4497D8F-7A7D-427C-8D16-8CB4F4A134BE}" srcOrd="0" destOrd="0" presId="urn:microsoft.com/office/officeart/2005/8/layout/vList2"/>
    <dgm:cxn modelId="{A8589EA5-6583-4136-8929-CC0003F52FE4}" srcId="{01319AA5-B50C-4D90-A905-F300549B66ED}" destId="{1959B001-6CBB-4443-A3A1-15167EA1BD3C}" srcOrd="0" destOrd="0" parTransId="{248919A7-E7A3-4508-B9A7-6B0A3D5FAB1C}" sibTransId="{AF52E228-29E9-4C2B-9095-1FEDA0228ABC}"/>
    <dgm:cxn modelId="{FEFB489B-8B68-4E4D-921B-7A69E6C5D54E}" type="presOf" srcId="{1959B001-6CBB-4443-A3A1-15167EA1BD3C}" destId="{802F44E0-5600-49C0-9614-DDE06230BCAB}" srcOrd="0" destOrd="0" presId="urn:microsoft.com/office/officeart/2005/8/layout/vList2"/>
    <dgm:cxn modelId="{E53B5BE0-C539-4971-8657-C037E6C9319F}" type="presOf" srcId="{70A5F71C-4AC4-4481-BCE8-951280474C5F}" destId="{ADA71FB1-8F7A-4A63-A7C2-CF0F2F887048}" srcOrd="0" destOrd="0" presId="urn:microsoft.com/office/officeart/2005/8/layout/vList2"/>
    <dgm:cxn modelId="{622F3B22-2D18-443F-8757-E4046AD43C27}" srcId="{70A5F71C-4AC4-4481-BCE8-951280474C5F}" destId="{14D9D86C-872D-4FFE-9B8B-9B24DE7B4A57}" srcOrd="2" destOrd="0" parTransId="{D0349AF2-FB5D-43BD-A25C-B0511406DAA7}" sibTransId="{D62D30E3-820C-4139-BBF4-21A00165FE34}"/>
    <dgm:cxn modelId="{2F14A5E8-D7BD-41F9-8ADA-26D43A67EDA8}" type="presOf" srcId="{9FE7AB07-1B4A-422C-9EE3-2A68BFA0B09D}" destId="{802F44E0-5600-49C0-9614-DDE06230BCAB}" srcOrd="0" destOrd="1" presId="urn:microsoft.com/office/officeart/2005/8/layout/vList2"/>
    <dgm:cxn modelId="{7C0CCFEF-2EB9-4931-982D-380DC0388B21}" type="presOf" srcId="{01319AA5-B50C-4D90-A905-F300549B66ED}" destId="{FDD36B4F-5AEE-493A-A2C7-D255F33D7ED0}" srcOrd="0" destOrd="0" presId="urn:microsoft.com/office/officeart/2005/8/layout/vList2"/>
    <dgm:cxn modelId="{FFD5F20A-FC4D-40DB-B861-AF9524AAC66E}" srcId="{7C8D75FB-44B4-4D58-9D1B-A90B582CF886}" destId="{70A5F71C-4AC4-4481-BCE8-951280474C5F}" srcOrd="1" destOrd="0" parTransId="{F7944426-3F37-45F4-AFCD-A2B13B656836}" sibTransId="{742CEB09-A582-437B-8803-133CF6A08D50}"/>
    <dgm:cxn modelId="{2DA6EB4C-F7D3-4C2E-B307-B492179FA735}" srcId="{70A5F71C-4AC4-4481-BCE8-951280474C5F}" destId="{A48082CE-A9F3-4417-8FE2-6DF4D3ED37A7}" srcOrd="1" destOrd="0" parTransId="{A938A158-6689-44EB-B5D2-C61FFB1E7C59}" sibTransId="{059C562E-277D-4B7C-B988-0E9CB9BD4A83}"/>
    <dgm:cxn modelId="{D2752581-7A5F-4C29-A3A4-2CD9808D8DB7}" srcId="{01319AA5-B50C-4D90-A905-F300549B66ED}" destId="{9FE7AB07-1B4A-422C-9EE3-2A68BFA0B09D}" srcOrd="1" destOrd="0" parTransId="{836D11B1-823E-4382-8239-A4877CFF753A}" sibTransId="{200117B2-4122-4160-BCF4-729CEE0AE61D}"/>
    <dgm:cxn modelId="{B84287EE-DE09-4462-93E6-5771F574E146}" type="presOf" srcId="{A48082CE-A9F3-4417-8FE2-6DF4D3ED37A7}" destId="{F4A647FB-D0B4-4B08-BDA8-B05111F4E2A3}" srcOrd="0" destOrd="1" presId="urn:microsoft.com/office/officeart/2005/8/layout/vList2"/>
    <dgm:cxn modelId="{147A4DF6-5996-43AB-AAE3-13486945608F}" srcId="{70A5F71C-4AC4-4481-BCE8-951280474C5F}" destId="{B03A1E7D-E820-4125-9CB4-2656AAF49B44}" srcOrd="0" destOrd="0" parTransId="{F35AD03D-8149-4C7A-9B23-46999FF7CFF1}" sibTransId="{B6B9FA1C-DDDA-435E-B569-6CFE6E30B115}"/>
    <dgm:cxn modelId="{B6BC0906-9D79-4B2D-B324-A8AB6C41E128}" type="presParOf" srcId="{C4497D8F-7A7D-427C-8D16-8CB4F4A134BE}" destId="{FDD36B4F-5AEE-493A-A2C7-D255F33D7ED0}" srcOrd="0" destOrd="0" presId="urn:microsoft.com/office/officeart/2005/8/layout/vList2"/>
    <dgm:cxn modelId="{9214B181-ECF6-4635-98FC-1E49559ABB80}" type="presParOf" srcId="{C4497D8F-7A7D-427C-8D16-8CB4F4A134BE}" destId="{802F44E0-5600-49C0-9614-DDE06230BCAB}" srcOrd="1" destOrd="0" presId="urn:microsoft.com/office/officeart/2005/8/layout/vList2"/>
    <dgm:cxn modelId="{82AC2FB7-59E6-4EC8-B8DF-8DA47EDAD338}" type="presParOf" srcId="{C4497D8F-7A7D-427C-8D16-8CB4F4A134BE}" destId="{ADA71FB1-8F7A-4A63-A7C2-CF0F2F887048}" srcOrd="2" destOrd="0" presId="urn:microsoft.com/office/officeart/2005/8/layout/vList2"/>
    <dgm:cxn modelId="{E8011D15-3F0A-4632-91FD-1D9B19C84FD5}" type="presParOf" srcId="{C4497D8F-7A7D-427C-8D16-8CB4F4A134BE}" destId="{F4A647FB-D0B4-4B08-BDA8-B05111F4E2A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D36B4F-5AEE-493A-A2C7-D255F33D7ED0}">
      <dsp:nvSpPr>
        <dsp:cNvPr id="0" name=""/>
        <dsp:cNvSpPr/>
      </dsp:nvSpPr>
      <dsp:spPr>
        <a:xfrm>
          <a:off x="0" y="156591"/>
          <a:ext cx="6786562" cy="6715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dir="5400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Χάρτινες</a:t>
          </a:r>
          <a:endParaRPr lang="el-GR" sz="2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156591"/>
        <a:ext cx="6786562" cy="671580"/>
      </dsp:txXfrm>
    </dsp:sp>
    <dsp:sp modelId="{802F44E0-5600-49C0-9614-DDE06230BCAB}">
      <dsp:nvSpPr>
        <dsp:cNvPr id="0" name=""/>
        <dsp:cNvSpPr/>
      </dsp:nvSpPr>
      <dsp:spPr>
        <a:xfrm>
          <a:off x="0" y="828171"/>
          <a:ext cx="6786562" cy="2840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47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Εξοικονόμηση δασικών πόρων</a:t>
          </a:r>
          <a:endParaRPr lang="el-GR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Αντιμετώπιση της κλιματικής αλλαγής</a:t>
          </a:r>
          <a:endParaRPr lang="el-GR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Περιορισμός υλοτόμησης</a:t>
          </a:r>
          <a:endParaRPr lang="el-GR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Απορρόφηση διοξειδίου του άνθρακα από τα δέντρα</a:t>
          </a:r>
          <a:endParaRPr lang="el-GR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Εξοικονόμηση ενέργειας (παραγωγή νέου χαρτιού)</a:t>
          </a:r>
          <a:endParaRPr lang="el-GR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Μείωση του όγκου των αποβλήτων στους ΧΥΤΑ</a:t>
          </a:r>
          <a:endParaRPr lang="el-GR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828171"/>
        <a:ext cx="6786562" cy="2840040"/>
      </dsp:txXfrm>
    </dsp:sp>
    <dsp:sp modelId="{7A49BB88-7937-485F-959B-601F5C9ED20D}">
      <dsp:nvSpPr>
        <dsp:cNvPr id="0" name=""/>
        <dsp:cNvSpPr/>
      </dsp:nvSpPr>
      <dsp:spPr>
        <a:xfrm>
          <a:off x="0" y="3668211"/>
          <a:ext cx="6786562" cy="671580"/>
        </a:xfrm>
        <a:prstGeom prst="roundRect">
          <a:avLst/>
        </a:prstGeom>
        <a:solidFill>
          <a:schemeClr val="accent1">
            <a:shade val="80000"/>
            <a:hueOff val="-31313"/>
            <a:satOff val="-16830"/>
            <a:lumOff val="29790"/>
            <a:alphaOff val="0"/>
          </a:schemeClr>
        </a:solidFill>
        <a:ln>
          <a:noFill/>
        </a:ln>
        <a:effectLst>
          <a:outerShdw blurRad="39999" dist="23000" dir="5400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Πλαστικές</a:t>
          </a:r>
          <a:endParaRPr lang="el-GR" sz="2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3668211"/>
        <a:ext cx="6786562" cy="671580"/>
      </dsp:txXfrm>
    </dsp:sp>
    <dsp:sp modelId="{17D08123-0351-4A0B-A02F-825F3E29B603}">
      <dsp:nvSpPr>
        <dsp:cNvPr id="0" name=""/>
        <dsp:cNvSpPr/>
      </dsp:nvSpPr>
      <dsp:spPr>
        <a:xfrm>
          <a:off x="0" y="4339791"/>
          <a:ext cx="6786562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47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Απομάκρυνση του πλαστικού από το περιβάλλον</a:t>
          </a:r>
          <a:endParaRPr lang="el-GR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Εξοικονόμηση ενέργειας και πετρελαίου</a:t>
          </a:r>
          <a:endParaRPr lang="el-GR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4339791"/>
        <a:ext cx="6786562" cy="7534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D36B4F-5AEE-493A-A2C7-D255F33D7ED0}">
      <dsp:nvSpPr>
        <dsp:cNvPr id="0" name=""/>
        <dsp:cNvSpPr/>
      </dsp:nvSpPr>
      <dsp:spPr>
        <a:xfrm>
          <a:off x="0" y="85490"/>
          <a:ext cx="6786562" cy="7675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dir="5400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Γυάλινες</a:t>
          </a:r>
          <a:endParaRPr lang="el-GR" sz="3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85490"/>
        <a:ext cx="6786562" cy="767520"/>
      </dsp:txXfrm>
    </dsp:sp>
    <dsp:sp modelId="{802F44E0-5600-49C0-9614-DDE06230BCAB}">
      <dsp:nvSpPr>
        <dsp:cNvPr id="0" name=""/>
        <dsp:cNvSpPr/>
      </dsp:nvSpPr>
      <dsp:spPr>
        <a:xfrm>
          <a:off x="0" y="853010"/>
          <a:ext cx="6786562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47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Περιβαλλοντικά η καλύτερη επιλογή είναι η </a:t>
          </a:r>
          <a:r>
            <a:rPr lang="el-GR" sz="25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επανάχρηση</a:t>
          </a:r>
          <a:endParaRPr lang="el-GR" sz="2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Εξοικονόμηση ενέργειας και πρώτων υλών</a:t>
          </a:r>
          <a:endParaRPr lang="el-GR" sz="2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853010"/>
        <a:ext cx="6786562" cy="1225440"/>
      </dsp:txXfrm>
    </dsp:sp>
    <dsp:sp modelId="{ADA71FB1-8F7A-4A63-A7C2-CF0F2F887048}">
      <dsp:nvSpPr>
        <dsp:cNvPr id="0" name=""/>
        <dsp:cNvSpPr/>
      </dsp:nvSpPr>
      <dsp:spPr>
        <a:xfrm>
          <a:off x="0" y="2078450"/>
          <a:ext cx="6786562" cy="767520"/>
        </a:xfrm>
        <a:prstGeom prst="roundRect">
          <a:avLst/>
        </a:prstGeom>
        <a:solidFill>
          <a:schemeClr val="accent1">
            <a:shade val="80000"/>
            <a:hueOff val="-31313"/>
            <a:satOff val="-16830"/>
            <a:lumOff val="29790"/>
            <a:alphaOff val="0"/>
          </a:schemeClr>
        </a:solidFill>
        <a:ln>
          <a:noFill/>
        </a:ln>
        <a:effectLst>
          <a:outerShdw blurRad="39999" dist="23000" dir="5400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Αλουμινένιες</a:t>
          </a:r>
          <a:endParaRPr lang="el-GR" sz="3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2078450"/>
        <a:ext cx="6786562" cy="767520"/>
      </dsp:txXfrm>
    </dsp:sp>
    <dsp:sp modelId="{F4A647FB-D0B4-4B08-BDA8-B05111F4E2A3}">
      <dsp:nvSpPr>
        <dsp:cNvPr id="0" name=""/>
        <dsp:cNvSpPr/>
      </dsp:nvSpPr>
      <dsp:spPr>
        <a:xfrm>
          <a:off x="0" y="2845971"/>
          <a:ext cx="6786562" cy="231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47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Μείωση αναγκών εξόρυξης βωξίτη</a:t>
          </a:r>
          <a:endParaRPr lang="el-GR" sz="2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Εξοικονόμηση μεγάλων ποσοτήτων ενέργειας</a:t>
          </a:r>
          <a:endParaRPr lang="el-GR" sz="2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Το αλουμίνιο μπορεί να ανακυκλώνεται συνέχεια, αφού η ανακύκλωση δεν αλλάζει τη δομή του</a:t>
          </a:r>
          <a:endParaRPr lang="el-GR" sz="2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2845971"/>
        <a:ext cx="6786562" cy="231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0DCA0844-C266-46EC-A036-E1634F64C44A}" type="datetimeFigureOut">
              <a:rPr lang="el-GR"/>
              <a:pPr/>
              <a:t>6/11/2013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BCB088AA-226D-4237-A99F-5C4B97F43BA8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28C08BCD-7B2F-4BCE-87AF-5D67EFFE4D17}" type="datetimeFigureOut">
              <a:rPr/>
              <a:pPr/>
              <a:t>5/6/2012</a:t>
            </a:fld>
            <a:endParaRPr lang="el-GR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1B6A1353-EEA5-436B-AB14-1D84B195E669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l-GR"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l-GR"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l-GR"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l-GR"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l-GR"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" y="0"/>
            <a:ext cx="12188823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el-GR"/>
          </a:p>
        </p:txBody>
      </p:sp>
      <p:sp>
        <p:nvSpPr>
          <p:cNvPr id="8" name="Στρογγύλεμα μίας γωνίας ορθογωνίου 7"/>
          <p:cNvSpPr/>
          <p:nvPr/>
        </p:nvSpPr>
        <p:spPr bwMode="ltGray">
          <a:xfrm rot="10800000" flipH="1" flipV="1">
            <a:off x="6926759" y="228598"/>
            <a:ext cx="503505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0" y="3"/>
            <a:ext cx="6926756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08013" y="1703718"/>
            <a:ext cx="5791200" cy="37338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lang="el-GR"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085014" y="3429000"/>
            <a:ext cx="4572000" cy="1905000"/>
          </a:xfrm>
        </p:spPr>
        <p:txBody>
          <a:bodyPr anchor="b"/>
          <a:lstStyle>
            <a:lvl1pPr marL="0" indent="0" algn="l" latinLnBrk="0">
              <a:spcBef>
                <a:spcPts val="0"/>
              </a:spcBef>
              <a:buNone/>
              <a:defRPr lang="el-GR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 στυλ υποδείγματος υπότιτλου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5/6/2012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el-GR"/>
          </a:p>
        </p:txBody>
      </p:sp>
      <p:sp>
        <p:nvSpPr>
          <p:cNvPr id="18" name="Ορθογώνιο 17"/>
          <p:cNvSpPr/>
          <p:nvPr/>
        </p:nvSpPr>
        <p:spPr>
          <a:xfrm>
            <a:off x="7466013" y="3"/>
            <a:ext cx="47228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883151" y="234351"/>
            <a:ext cx="3773863" cy="4642450"/>
          </a:xfrm>
        </p:spPr>
        <p:txBody>
          <a:bodyPr vert="horz" lIns="91440" tIns="45720" rIns="91440" bIns="45720" rtlCol="0" anchor="b">
            <a:normAutofit/>
          </a:bodyPr>
          <a:lstStyle>
            <a:lvl1pPr latinLnBrk="0">
              <a:defRPr lang="el-GR"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872936" y="5029200"/>
            <a:ext cx="3782586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el-GR"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</p:txBody>
      </p:sp>
      <p:sp>
        <p:nvSpPr>
          <p:cNvPr id="20" name="Ορθογώνιο 1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el-GR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4917-CE56-4645-8050-1555FA0B180B}" type="datetimeFigureOut">
              <a:rPr/>
              <a:pPr/>
              <a:t>5/6/2012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rPr/>
              <a:pPr/>
              <a:t>‹#›</a:t>
            </a:fld>
            <a:endParaRPr lang="el-GR"/>
          </a:p>
        </p:txBody>
      </p:sp>
      <p:sp>
        <p:nvSpPr>
          <p:cNvPr id="21" name="Στρογγύλεμα μίας γωνίας ορθογωνίου 20"/>
          <p:cNvSpPr/>
          <p:nvPr/>
        </p:nvSpPr>
        <p:spPr bwMode="ltGray">
          <a:xfrm rot="10800000" flipV="1">
            <a:off x="227013" y="234351"/>
            <a:ext cx="7238999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 flipH="1">
            <a:off x="457198" y="465283"/>
            <a:ext cx="6780215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/>
              <a:t>Κάντε κλικ το εικονίδιο για να προσθέσετε εικόνα</a:t>
            </a:r>
          </a:p>
        </p:txBody>
      </p:sp>
    </p:spTree>
    <p:extLst>
      <p:ext uri="{BB962C8B-B14F-4D97-AF65-F5344CB8AC3E}">
        <p14:creationId xmlns="" xmlns:p14="http://schemas.microsoft.com/office/powerpoint/2010/main" val="3521585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el-GR"/>
            </a:lvl5pPr>
            <a:lvl6pPr marL="1371600" latinLnBrk="0">
              <a:defRPr lang="el-GR"/>
            </a:lvl6pPr>
            <a:lvl7pPr marL="1600200" latinLnBrk="0">
              <a:defRPr lang="el-GR"/>
            </a:lvl7pPr>
            <a:lvl8pPr marL="1828800" latinLnBrk="0">
              <a:defRPr lang="el-GR" baseline="0"/>
            </a:lvl8pPr>
            <a:lvl9pPr marL="2057400" latinLnBrk="0">
              <a:defRPr lang="el-GR" baseline="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5/6/2012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293813" y="582613"/>
            <a:ext cx="8183562" cy="5589587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5/6/2012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lang="el-GR"/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705974" y="582613"/>
            <a:ext cx="1951037" cy="5589587"/>
          </a:xfrm>
        </p:spPr>
        <p:txBody>
          <a:bodyPr vert="eaVert"/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el-GR"/>
            </a:lvl5pPr>
            <a:lvl6pPr latinLnBrk="0">
              <a:defRPr lang="el-GR"/>
            </a:lvl6pPr>
            <a:lvl7pPr latinLnBrk="0">
              <a:defRPr lang="el-GR" baseline="0"/>
            </a:lvl7pPr>
            <a:lvl8pPr latinLnBrk="0">
              <a:defRPr lang="el-GR" baseline="0"/>
            </a:lvl8pPr>
            <a:lvl9pPr latinLnBrk="0">
              <a:defRPr lang="el-GR" baseline="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5/6/2012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Διαφάνεια τίτλου με εικό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0" y="3"/>
            <a:ext cx="51800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l-GR"/>
          </a:p>
        </p:txBody>
      </p:sp>
      <p:sp>
        <p:nvSpPr>
          <p:cNvPr id="13" name="Ορθογώνιο 12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08013" y="914400"/>
            <a:ext cx="4190999" cy="38862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lang="el-GR"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97799" y="4953000"/>
            <a:ext cx="4201213" cy="990599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el-GR"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 στυλ υποδείγματος υπότιτλου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5/6/2012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lang="el-GR"/>
          </a:p>
        </p:txBody>
      </p:sp>
      <p:sp>
        <p:nvSpPr>
          <p:cNvPr id="14" name="Σύμβολο κράτησης θέσης εικόνας 4"/>
          <p:cNvSpPr>
            <a:spLocks noGrp="1"/>
          </p:cNvSpPr>
          <p:nvPr>
            <p:ph type="pic" sz="quarter" idx="13"/>
          </p:nvPr>
        </p:nvSpPr>
        <p:spPr>
          <a:xfrm>
            <a:off x="5180013" y="228600"/>
            <a:ext cx="6781800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 latinLnBrk="0">
              <a:buNone/>
              <a:defRPr lang="el-GR"/>
            </a:lvl1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</p:spTree>
    <p:extLst>
      <p:ext uri="{BB962C8B-B14F-4D97-AF65-F5344CB8AC3E}">
        <p14:creationId xmlns="" xmlns:p14="http://schemas.microsoft.com/office/powerpoint/2010/main" val="4187130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0" y="2876"/>
            <a:ext cx="12188952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7451144" y="0"/>
            <a:ext cx="4737681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l-GR"/>
          </a:p>
        </p:txBody>
      </p:sp>
      <p:sp>
        <p:nvSpPr>
          <p:cNvPr id="10" name="Στρογγύλεμα μίας γωνίας ορθογωνίου 9"/>
          <p:cNvSpPr/>
          <p:nvPr/>
        </p:nvSpPr>
        <p:spPr bwMode="ltGray">
          <a:xfrm rot="10800000" flipV="1">
            <a:off x="219973" y="234351"/>
            <a:ext cx="7237410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0" y="6477000"/>
            <a:ext cx="121889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5638801" cy="4191000"/>
          </a:xfrm>
        </p:spPr>
        <p:txBody>
          <a:bodyPr anchor="b">
            <a:noAutofit/>
          </a:bodyPr>
          <a:lstStyle>
            <a:lvl1pPr algn="l" latinLnBrk="0">
              <a:defRPr lang="el-GR" sz="5400" b="0" cap="none" baseline="0"/>
            </a:lvl1pPr>
          </a:lstStyle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93813" y="5029200"/>
            <a:ext cx="5638800" cy="9144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l-GR" sz="20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l-G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5/6/2012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293813" y="1981200"/>
            <a:ext cx="4648201" cy="4191000"/>
          </a:xfrm>
        </p:spPr>
        <p:txBody>
          <a:bodyPr>
            <a:normAutofit/>
          </a:bodyPr>
          <a:lstStyle>
            <a:lvl1pPr latinLnBrk="0">
              <a:defRPr lang="el-GR" sz="2400"/>
            </a:lvl1pPr>
            <a:lvl2pPr latinLnBrk="0">
              <a:defRPr lang="el-GR" sz="2000"/>
            </a:lvl2pPr>
            <a:lvl3pPr latinLnBrk="0">
              <a:defRPr lang="el-GR" sz="1800"/>
            </a:lvl3pPr>
            <a:lvl4pPr latinLnBrk="0">
              <a:defRPr lang="el-GR" sz="1600"/>
            </a:lvl4pPr>
            <a:lvl5pPr latinLnBrk="0">
              <a:defRPr lang="el-GR" sz="1600"/>
            </a:lvl5pPr>
            <a:lvl6pPr marL="1371600" latinLnBrk="0">
              <a:defRPr lang="el-GR" sz="1600"/>
            </a:lvl6pPr>
            <a:lvl7pPr marL="1600200" latinLnBrk="0">
              <a:defRPr lang="el-GR" sz="1600"/>
            </a:lvl7pPr>
            <a:lvl8pPr marL="1828800" latinLnBrk="0">
              <a:defRPr lang="el-GR" sz="1600"/>
            </a:lvl8pPr>
            <a:lvl9pPr marL="2057400" latinLnBrk="0">
              <a:defRPr lang="el-GR" sz="16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246811" y="1981200"/>
            <a:ext cx="4648203" cy="4191000"/>
          </a:xfrm>
        </p:spPr>
        <p:txBody>
          <a:bodyPr>
            <a:normAutofit/>
          </a:bodyPr>
          <a:lstStyle>
            <a:lvl1pPr latinLnBrk="0">
              <a:defRPr lang="el-GR" sz="2400"/>
            </a:lvl1pPr>
            <a:lvl2pPr latinLnBrk="0">
              <a:defRPr lang="el-GR" sz="2000"/>
            </a:lvl2pPr>
            <a:lvl3pPr latinLnBrk="0">
              <a:defRPr lang="el-GR" sz="1800"/>
            </a:lvl3pPr>
            <a:lvl4pPr latinLnBrk="0">
              <a:defRPr lang="el-GR" sz="1600"/>
            </a:lvl4pPr>
            <a:lvl5pPr marL="1143000" latinLnBrk="0">
              <a:defRPr lang="el-GR" sz="1600"/>
            </a:lvl5pPr>
            <a:lvl6pPr marL="1371600" latinLnBrk="0">
              <a:defRPr lang="el-GR" sz="1600"/>
            </a:lvl6pPr>
            <a:lvl7pPr marL="1600200" latinLnBrk="0">
              <a:defRPr lang="el-GR" sz="1600"/>
            </a:lvl7pPr>
            <a:lvl8pPr marL="1828800" latinLnBrk="0">
              <a:defRPr lang="el-GR" sz="1600"/>
            </a:lvl8pPr>
            <a:lvl9pPr marL="2057400" latinLnBrk="0">
              <a:defRPr lang="el-GR" sz="16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5/6/2012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el-GR"/>
            </a:lvl1pPr>
          </a:lstStyle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4645152" cy="7620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l-GR" sz="2400" b="0"/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293813" y="2819400"/>
            <a:ext cx="4645152" cy="3352800"/>
          </a:xfrm>
        </p:spPr>
        <p:txBody>
          <a:bodyPr/>
          <a:lstStyle>
            <a:lvl1pPr latinLnBrk="0">
              <a:defRPr lang="el-GR" sz="2400"/>
            </a:lvl1pPr>
            <a:lvl2pPr latinLnBrk="0">
              <a:defRPr lang="el-GR" sz="2000"/>
            </a:lvl2pPr>
            <a:lvl3pPr latinLnBrk="0">
              <a:defRPr lang="el-GR" sz="1800"/>
            </a:lvl3pPr>
            <a:lvl4pPr latinLnBrk="0">
              <a:defRPr lang="el-GR" sz="1600"/>
            </a:lvl4pPr>
            <a:lvl5pPr latinLnBrk="0">
              <a:defRPr lang="el-GR" sz="1600"/>
            </a:lvl5pPr>
            <a:lvl6pPr marL="1371600" latinLnBrk="0">
              <a:defRPr lang="el-GR" sz="1600"/>
            </a:lvl6pPr>
            <a:lvl7pPr marL="1600200" latinLnBrk="0">
              <a:defRPr lang="el-GR" sz="1600"/>
            </a:lvl7pPr>
            <a:lvl8pPr marL="1828800" latinLnBrk="0">
              <a:defRPr lang="el-GR" sz="1600" baseline="0"/>
            </a:lvl8pPr>
            <a:lvl9pPr marL="2057400" latinLnBrk="0">
              <a:defRPr lang="el-GR" sz="1600" baseline="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249862" y="1981200"/>
            <a:ext cx="4645152" cy="7620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l-GR" sz="2400" b="0"/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249862" y="2819400"/>
            <a:ext cx="4645152" cy="3352800"/>
          </a:xfrm>
        </p:spPr>
        <p:txBody>
          <a:bodyPr/>
          <a:lstStyle>
            <a:lvl1pPr latinLnBrk="0">
              <a:defRPr lang="el-GR" sz="2400"/>
            </a:lvl1pPr>
            <a:lvl2pPr latinLnBrk="0">
              <a:defRPr lang="el-GR" sz="2000"/>
            </a:lvl2pPr>
            <a:lvl3pPr latinLnBrk="0">
              <a:defRPr lang="el-GR" sz="1800"/>
            </a:lvl3pPr>
            <a:lvl4pPr latinLnBrk="0">
              <a:defRPr lang="el-GR" sz="1600"/>
            </a:lvl4pPr>
            <a:lvl5pPr marL="1143000" latinLnBrk="0">
              <a:defRPr lang="el-GR" sz="1600"/>
            </a:lvl5pPr>
            <a:lvl6pPr marL="1371600" latinLnBrk="0">
              <a:defRPr lang="el-GR" sz="1600"/>
            </a:lvl6pPr>
            <a:lvl7pPr marL="1600200" latinLnBrk="0">
              <a:defRPr lang="el-GR" sz="1600"/>
            </a:lvl7pPr>
            <a:lvl8pPr marL="1828800" latinLnBrk="0">
              <a:defRPr lang="el-GR" sz="1600"/>
            </a:lvl8pPr>
            <a:lvl9pPr marL="2057400" latinLnBrk="0">
              <a:defRPr lang="el-GR" sz="16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5/6/2012</a:t>
            </a:fld>
            <a:endParaRPr lang="el-GR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5/6/2012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5/6/2012</a:t>
            </a:fld>
            <a:endParaRPr lang="el-GR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2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el-GR"/>
          </a:p>
        </p:txBody>
      </p:sp>
      <p:sp>
        <p:nvSpPr>
          <p:cNvPr id="10" name="Στρογγύλεμα μίας γωνίας ορθογωνίου 9"/>
          <p:cNvSpPr/>
          <p:nvPr/>
        </p:nvSpPr>
        <p:spPr bwMode="ltGray">
          <a:xfrm rot="10800000" flipH="1" flipV="1">
            <a:off x="4722814" y="234351"/>
            <a:ext cx="7237538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0" y="1"/>
            <a:ext cx="472281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92197" y="234351"/>
            <a:ext cx="3773863" cy="4642450"/>
          </a:xfrm>
        </p:spPr>
        <p:txBody>
          <a:bodyPr anchor="b">
            <a:normAutofit/>
          </a:bodyPr>
          <a:lstStyle>
            <a:lvl1pPr algn="l" latinLnBrk="0">
              <a:defRPr lang="el-GR"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581983" y="5029199"/>
            <a:ext cx="3782586" cy="914401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el-GR"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5/6/2012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lang="el-GR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4945139" y="465285"/>
            <a:ext cx="6786614" cy="5249716"/>
          </a:xfrm>
        </p:spPr>
        <p:txBody>
          <a:bodyPr>
            <a:normAutofit/>
          </a:bodyPr>
          <a:lstStyle>
            <a:lvl1pPr latinLnBrk="0">
              <a:defRPr lang="el-GR" sz="2400"/>
            </a:lvl1pPr>
            <a:lvl2pPr latinLnBrk="0">
              <a:defRPr lang="el-GR" sz="2000"/>
            </a:lvl2pPr>
            <a:lvl3pPr latinLnBrk="0">
              <a:defRPr lang="el-GR" sz="1800"/>
            </a:lvl3pPr>
            <a:lvl4pPr latinLnBrk="0">
              <a:defRPr lang="el-GR" sz="1600"/>
            </a:lvl4pPr>
            <a:lvl5pPr latinLnBrk="0">
              <a:defRPr lang="el-GR" sz="1600"/>
            </a:lvl5pPr>
            <a:lvl6pPr latinLnBrk="0">
              <a:defRPr lang="el-GR" sz="1600"/>
            </a:lvl6pPr>
            <a:lvl7pPr latinLnBrk="0">
              <a:defRPr lang="el-GR" sz="1600"/>
            </a:lvl7pPr>
            <a:lvl8pPr latinLnBrk="0">
              <a:defRPr lang="el-GR" sz="1600"/>
            </a:lvl8pPr>
            <a:lvl9pPr latinLnBrk="0">
              <a:defRPr lang="el-GR" sz="16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0" y="6477000"/>
            <a:ext cx="119603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11960352" y="6477000"/>
            <a:ext cx="228473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1" y="0"/>
            <a:ext cx="1218882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el-GR"/>
          </a:p>
        </p:txBody>
      </p:sp>
      <p:sp>
        <p:nvSpPr>
          <p:cNvPr id="10" name="Στρογγύλεμα μίας γωνίας ορθογωνίου 9"/>
          <p:cNvSpPr/>
          <p:nvPr/>
        </p:nvSpPr>
        <p:spPr>
          <a:xfrm>
            <a:off x="0" y="228600"/>
            <a:ext cx="11961877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960120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l-GR" sz="9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/>
              <a:pPr/>
              <a:t>5/6/2012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l-GR" sz="9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l-GR" sz="9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3" r:id="rId10"/>
    <p:sldLayoutId id="2147483730" r:id="rId11"/>
    <p:sldLayoutId id="2147483731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l-GR" sz="40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lang="el-GR">
          <a:solidFill>
            <a:schemeClr val="tx2"/>
          </a:solidFill>
        </a:defRPr>
      </a:lvl2pPr>
      <a:lvl3pPr eaLnBrk="1" latinLnBrk="0" hangingPunct="1">
        <a:defRPr lang="el-GR">
          <a:solidFill>
            <a:schemeClr val="tx2"/>
          </a:solidFill>
        </a:defRPr>
      </a:lvl3pPr>
      <a:lvl4pPr eaLnBrk="1" latinLnBrk="0" hangingPunct="1">
        <a:defRPr lang="el-GR">
          <a:solidFill>
            <a:schemeClr val="tx2"/>
          </a:solidFill>
        </a:defRPr>
      </a:lvl4pPr>
      <a:lvl5pPr eaLnBrk="1" latinLnBrk="0" hangingPunct="1">
        <a:defRPr lang="el-GR">
          <a:solidFill>
            <a:schemeClr val="tx2"/>
          </a:solidFill>
        </a:defRPr>
      </a:lvl5pPr>
      <a:lvl6pPr eaLnBrk="1" latinLnBrk="0" hangingPunct="1">
        <a:defRPr lang="el-GR">
          <a:solidFill>
            <a:schemeClr val="tx2"/>
          </a:solidFill>
        </a:defRPr>
      </a:lvl6pPr>
      <a:lvl7pPr eaLnBrk="1" latinLnBrk="0" hangingPunct="1">
        <a:defRPr lang="el-GR">
          <a:solidFill>
            <a:schemeClr val="tx2"/>
          </a:solidFill>
        </a:defRPr>
      </a:lvl7pPr>
      <a:lvl8pPr eaLnBrk="1" latinLnBrk="0" hangingPunct="1">
        <a:defRPr lang="el-GR">
          <a:solidFill>
            <a:schemeClr val="tx2"/>
          </a:solidFill>
        </a:defRPr>
      </a:lvl8pPr>
      <a:lvl9pPr eaLnBrk="1" latinLnBrk="0" hangingPunct="1">
        <a:defRPr lang="el-GR"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•"/>
        <a:defRPr lang="el-GR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el-GR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3.bp.blogspot.com/-ph_3CE9FE20/UL-0nsQYQhI/AAAAAAAADFc/52wSwLKp5Do/s1600/compost.gif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08013" y="914400"/>
            <a:ext cx="4571999" cy="3886200"/>
          </a:xfrm>
        </p:spPr>
        <p:txBody>
          <a:bodyPr>
            <a:normAutofit fontScale="90000"/>
          </a:bodyPr>
          <a:lstStyle/>
          <a:p>
            <a:r>
              <a:rPr lang="el-GR" sz="67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Επανάχρηση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άλλη μορφή ανακύκλωσης </a:t>
            </a:r>
            <a:b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ΚΕΝΤΡΟ ΠΕΡΙΒΑΛΛΟΝΤΙΚΗΣ ΕΚΠΑΙΔΕΥΣΗΣ ΑΡΝΑΙΑΣ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Σύμβολο κράτησης θέσης εικόνας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4080830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Επιφάνεια εργασίας\Φάκελος\imagesCAZMLNP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7212" y="232718"/>
            <a:ext cx="8534399" cy="63925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3212" y="1066800"/>
            <a:ext cx="7162800" cy="4267200"/>
          </a:xfrm>
        </p:spPr>
        <p:txBody>
          <a:bodyPr/>
          <a:lstStyle/>
          <a:p>
            <a:r>
              <a:rPr lang="el-GR" sz="4800" b="1" dirty="0" smtClean="0"/>
              <a:t/>
            </a:r>
            <a:br>
              <a:rPr lang="el-GR" sz="4800" b="1" dirty="0" smtClean="0"/>
            </a:br>
            <a:r>
              <a:rPr lang="el-GR" sz="4800" b="1" dirty="0" smtClean="0"/>
              <a:t>Τα φθαρμένα ρούχα ανακυκλώνονται:</a:t>
            </a:r>
            <a:r>
              <a:rPr lang="el-GR" sz="4800" dirty="0" smtClean="0"/>
              <a:t>		</a:t>
            </a:r>
            <a:br>
              <a:rPr lang="el-GR" sz="4800" dirty="0" smtClean="0"/>
            </a:br>
            <a:r>
              <a:rPr lang="el-GR" sz="4800" dirty="0" smtClean="0"/>
              <a:t>- γεμίσματα καθισμάτων     αυτοκινήτων</a:t>
            </a:r>
            <a:br>
              <a:rPr lang="el-GR" sz="4800" dirty="0" smtClean="0"/>
            </a:br>
            <a:r>
              <a:rPr lang="el-GR" sz="4800" dirty="0" smtClean="0"/>
              <a:t>- φόρμες εργασίας</a:t>
            </a:r>
            <a:br>
              <a:rPr lang="el-GR" sz="4800" dirty="0" smtClean="0"/>
            </a:br>
            <a:r>
              <a:rPr lang="el-GR" sz="4800" dirty="0" smtClean="0"/>
              <a:t>- υλικό για θερμομόνωση, ηχομόνωση</a:t>
            </a:r>
            <a:endParaRPr lang="el-GR" sz="48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22" name="Εικόνα 4" descr="http://www.eoan.gr/../uploads/temp/whatis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841" y="762000"/>
            <a:ext cx="4615984" cy="516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7012" y="1066800"/>
            <a:ext cx="7466012" cy="4267200"/>
          </a:xfrm>
        </p:spPr>
        <p:txBody>
          <a:bodyPr/>
          <a:lstStyle/>
          <a:p>
            <a:r>
              <a:rPr lang="el-GR" sz="4800" b="1" dirty="0" smtClean="0"/>
              <a:t/>
            </a:r>
            <a:br>
              <a:rPr lang="el-GR" sz="4800" b="1" dirty="0" smtClean="0"/>
            </a:br>
            <a:r>
              <a:rPr lang="el-GR" sz="4800" b="1" dirty="0" smtClean="0"/>
              <a:t/>
            </a:r>
            <a:br>
              <a:rPr lang="el-GR" sz="4800" b="1" dirty="0" smtClean="0"/>
            </a:br>
            <a:r>
              <a:rPr lang="el-GR" sz="4800" b="1" dirty="0" smtClean="0"/>
              <a:t/>
            </a:r>
            <a:br>
              <a:rPr lang="el-GR" sz="4800" b="1" dirty="0" smtClean="0"/>
            </a:br>
            <a:r>
              <a:rPr lang="el-GR" sz="4800" b="1" dirty="0" smtClean="0"/>
              <a:t/>
            </a:r>
            <a:br>
              <a:rPr lang="el-GR" sz="4800" b="1" dirty="0" smtClean="0"/>
            </a:br>
            <a:r>
              <a:rPr lang="el-GR" sz="4800" b="1" dirty="0" smtClean="0"/>
              <a:t>Έργα τέχνης με ανακυκλώσιμα ή επαναχρησιμοποιούμενα υλικά </a:t>
            </a:r>
            <a:br>
              <a:rPr lang="el-GR" sz="4800" b="1" dirty="0" smtClean="0"/>
            </a:br>
            <a:r>
              <a:rPr lang="el-GR" sz="4800" b="1" dirty="0" smtClean="0"/>
              <a:t/>
            </a:r>
            <a:br>
              <a:rPr lang="el-GR" sz="4800" b="1" dirty="0" smtClean="0"/>
            </a:br>
            <a:endParaRPr lang="el-GR" sz="48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22" name="Εικόνα 4" descr="http://www.eoan.gr/../uploads/temp/whatis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841" y="762000"/>
            <a:ext cx="4615984" cy="516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Αψίδα από </a:t>
            </a:r>
            <a:r>
              <a:rPr lang="el-GR" dirty="0" err="1" smtClean="0"/>
              <a:t>κατεστραμένα</a:t>
            </a:r>
            <a:r>
              <a:rPr lang="el-GR" dirty="0" smtClean="0"/>
              <a:t> ποδήλατα</a:t>
            </a:r>
            <a:br>
              <a:rPr lang="el-GR" dirty="0" smtClean="0"/>
            </a:br>
            <a:r>
              <a:rPr lang="en-US" dirty="0" smtClean="0"/>
              <a:t>Mark Grieve &amp; </a:t>
            </a:r>
            <a:r>
              <a:rPr lang="en-US" dirty="0" err="1" smtClean="0"/>
              <a:t>Iana</a:t>
            </a:r>
            <a:r>
              <a:rPr lang="en-US" dirty="0" smtClean="0"/>
              <a:t> </a:t>
            </a:r>
            <a:r>
              <a:rPr lang="en-US" dirty="0" err="1" smtClean="0"/>
              <a:t>Spector</a:t>
            </a:r>
            <a:r>
              <a:rPr lang="en-US" dirty="0" smtClean="0"/>
              <a:t> (</a:t>
            </a:r>
            <a:r>
              <a:rPr lang="el-GR" dirty="0" smtClean="0"/>
              <a:t>Καλιφόρνια)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6146" name="Picture 2" descr="C:\Documents and Settings\USER\Επιφάνεια εργασίας\Φάκελος\recycled-art-bike-arch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3412" y="1295400"/>
            <a:ext cx="7886700" cy="52577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79412" y="838200"/>
            <a:ext cx="12188825" cy="88423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«Οι άνθρωποι των σκουπιδιών»</a:t>
            </a:r>
            <a:br>
              <a:rPr lang="el-GR" dirty="0" smtClean="0"/>
            </a:br>
            <a:r>
              <a:rPr lang="en-US" dirty="0" smtClean="0"/>
              <a:t>HA </a:t>
            </a:r>
            <a:r>
              <a:rPr lang="en-US" dirty="0" err="1" smtClean="0"/>
              <a:t>Schult</a:t>
            </a:r>
            <a:r>
              <a:rPr lang="en-US" dirty="0" smtClean="0"/>
              <a:t> </a:t>
            </a:r>
            <a:r>
              <a:rPr lang="el-GR" dirty="0" smtClean="0"/>
              <a:t>(κουτιά αλουμινίου, πλαστικό, εξαρτήματα Η.Υ.)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7170" name="Picture 2" descr="C:\Documents and Settings\USER\Επιφάνεια εργασίας\Φάκελος\ac7e3_recycled-art-trash-people-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7212" y="1293843"/>
            <a:ext cx="8341497" cy="5564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98612" y="609600"/>
            <a:ext cx="10133012" cy="1341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Sandi </a:t>
            </a:r>
            <a:r>
              <a:rPr lang="en-US" dirty="0" err="1" smtClean="0"/>
              <a:t>Schimmel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l-GR" dirty="0" smtClean="0"/>
              <a:t>Φορολογικά έντυπα, ανεπιθύμητη αλληλογραφία πολιτικών)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pic>
        <p:nvPicPr>
          <p:cNvPr id="8194" name="Picture 2" descr="C:\Documents and Settings\USER\Επιφάνεια εργασίας\Φάκελος\1f7bb_recycled-art-all-american-girl-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012" y="1422400"/>
            <a:ext cx="8213132" cy="5435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2" y="838200"/>
            <a:ext cx="6705600" cy="4876800"/>
          </a:xfrm>
        </p:spPr>
        <p:txBody>
          <a:bodyPr/>
          <a:lstStyle/>
          <a:p>
            <a:r>
              <a:rPr lang="el-GR" sz="4400" b="1" dirty="0" err="1" smtClean="0"/>
              <a:t>Βιοαποδομήσιμα</a:t>
            </a:r>
            <a:r>
              <a:rPr lang="el-GR" sz="4400" b="1" dirty="0" smtClean="0"/>
              <a:t> υλικά:</a:t>
            </a:r>
            <a:br>
              <a:rPr lang="el-GR" sz="4400" b="1" dirty="0" smtClean="0"/>
            </a:br>
            <a:r>
              <a:rPr lang="el-GR" sz="4400" dirty="0" smtClean="0"/>
              <a:t>Οργανικά υλικά τα οποία </a:t>
            </a:r>
            <a:r>
              <a:rPr lang="el-GR" sz="4400" dirty="0" err="1" smtClean="0"/>
              <a:t>αποδομούνται</a:t>
            </a:r>
            <a:r>
              <a:rPr lang="el-GR" sz="4400" dirty="0" smtClean="0"/>
              <a:t> σταδιακά από μικροοργανισμούς που υπάρχουν στη φύση</a:t>
            </a:r>
            <a:r>
              <a:rPr lang="el-GR" sz="4800" dirty="0" smtClean="0"/>
              <a:t/>
            </a:r>
            <a:br>
              <a:rPr lang="el-GR" sz="4800" dirty="0" smtClean="0"/>
            </a:br>
            <a:r>
              <a:rPr lang="el-GR" sz="4800" b="1" dirty="0" smtClean="0"/>
              <a:t/>
            </a:r>
            <a:br>
              <a:rPr lang="el-GR" sz="4800" b="1" dirty="0" smtClean="0"/>
            </a:br>
            <a:endParaRPr lang="el-GR" sz="48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Υπολείμματα κουζίνας (φλούδες, τσόφλια κ.α.)</a:t>
            </a:r>
          </a:p>
          <a:p>
            <a:r>
              <a:rPr lang="el-GR" dirty="0" smtClean="0"/>
              <a:t>Υπολείμματα κήπου (γκαζόν, φύλλα, ξερά φυτά)</a:t>
            </a:r>
          </a:p>
          <a:p>
            <a:r>
              <a:rPr lang="el-GR" dirty="0" smtClean="0"/>
              <a:t>Χαρτί κουζίνας, χαρτοπετσέτες, μαλλιά κ.α.</a:t>
            </a:r>
            <a:endParaRPr lang="el-GR" dirty="0"/>
          </a:p>
        </p:txBody>
      </p:sp>
      <p:pic>
        <p:nvPicPr>
          <p:cNvPr id="30722" name="Εικόνα 4" descr="http://www.eoan.gr/../uploads/temp/whatis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841" y="762000"/>
            <a:ext cx="4615984" cy="516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914400"/>
            <a:ext cx="5942012" cy="3962400"/>
          </a:xfrm>
        </p:spPr>
        <p:txBody>
          <a:bodyPr/>
          <a:lstStyle/>
          <a:p>
            <a:r>
              <a:rPr lang="el-GR" dirty="0" err="1" smtClean="0"/>
              <a:t>Κομποστοποίηση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24" name="Picture 8" descr="http://3.bp.blogspot.com/-ph_3CE9FE20/UL-0nsQYQhI/AAAAAAAADFc/52wSwLKp5Do/s400/compost.gif">
            <a:hlinkClick r:id="rId2"/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/>
          <a:srcRect l="1555" r="1555"/>
          <a:stretch>
            <a:fillRect/>
          </a:stretch>
        </p:blipFill>
        <p:spPr bwMode="auto">
          <a:xfrm>
            <a:off x="5865812" y="685800"/>
            <a:ext cx="5967984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encrypted-tbn3.gstatic.com/images?q=tbn:ANd9GcRCuZ0DNecZFcVp3q3F4C9IUJiqezBN-XFmAUJCqJxOYQXzzHt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2" y="990600"/>
            <a:ext cx="5029200" cy="5029200"/>
          </a:xfrm>
          <a:prstGeom prst="rect">
            <a:avLst/>
          </a:prstGeom>
          <a:noFill/>
        </p:spPr>
      </p:pic>
      <p:sp>
        <p:nvSpPr>
          <p:cNvPr id="47110" name="AutoShape 6" descr="data:image/jpeg;base64,/9j/4AAQSkZJRgABAQAAAQABAAD/2wCEAAkGBhQSERUUExQWFBUVGRYXFxcYFxgaGhwYGhoaFxUYFxgYGyYeGhokGhcYIC8gJCcpLCwsGB8xNTAqNSYrLCkBCQoKDgwOGg8PGiwfHyQpLCwpKSwsLCwpLCkpLCkpLCksLCwpLCksLCkpLCwsLCkpLCwpKSwsKSwsLCkpLCksKf/AABEIAMQBAQMBIgACEQEDEQH/xAAbAAACAwEBAQAAAAAAAAAAAAAEBQIDBgABB//EAEgQAAIBAgQCBwQHBAkEAQUBAAECEQADBBIhMQVBBhMiMlFhcYGRobEHFEJSwdHwI3KS4RUWQ1NigqLC8TOTstIkRFRjg+IX/8QAGgEAAwEBAQEAAAAAAAAAAAAAAAECAwQFBv/EACcRAAICAQQCAgICAwAAAAAAAAABAhEhAxIxQQRREyJhcRRCMtHh/9oADAMBAAIRAxEAPwAA4hMUA1sqr5oGg0JGqxyMA1WbV89nMkIpKSkOrAqAW1nXWBtpRPR84OwAVYXTcCzIAC3CDlWN59/KkfHeP3MPeF5FDoGKkMDGaO6WGu2orwYRcpbYr9WZdjX6kbiXcVqjWVDLmUdohe12d4knU+WlU4DpI31VndV7RUll7Jn7IMEBmnnWb4D9Y4hiyQRIK3TbLQpCN3ddxqdNd9q2XSXpFgbFxG6u27S2ZbZ0E7z2dT4aDWnqQcZLTa3N5x1+CmgNrhRkGYlbjMroR2zm1mV31iTzAGtSscat2nZbrFQOSW4HoWGmo0rOr0mw7u7Ml60XJhrcOQDpsxA5cgJ8aEwvDLztqXJJMHUkjxgSTpy+dbPQtffAtpq8Xj8D9YW5cLLdIks5zEDKFUsF0JgeusmpcLv4dxdv9YGuWiSDct2y0DYi2ysN4GY8yBRPBfouC/trr9Xl7R1C6Hmd4B8DvRHR7H4J8W9uwFYD7TLGcHS5kAE5QYMDlXK5waa023XL6RT4DbOC6nFLiiEzdTkYlVyFgDbFwKNDK7lfAiBNQx2HvtfsWr6AYR7gFwoiJayiWbtZjAOk5oJiNad4niFq0AoQHLPVpAgAnmNYG5AOup0pJi8S909raZCjuj0Xx8638PS1dWSm1hezNzKDeXD3LqYERZcqQzLrKzLKDEA6Aacttats4u4CxzuS2rQYBO32Yr23haMwuEmvb/iRm90kZueQBcEzsTG+++vrrrTG1gzaglis/d0Om1NcNhiD/wAVPG8B62DOU+/4VsvG0lhojeL7XBVud25M8sxn3LVWK6LI0h+3OsEE7fjT3hnAFskmSxPjFMfq48B7qr44LhInczFXegOHIE2lM7DLr7q8T6PLSHsKB+6YrbC0BsI9K8mKe2L6HvZib/RSOTaT8TJ1pZe6O9WWIHe31b4a19Du3fKgMRYnlNT8Gm/6gps+cXOACZA19T+NA4jgmkKzIecRr7SK+j3uGA/ZoDE8EA1qX40OkaLUMVhMElqzetMhuG9kBuTDKqsGyoBtMamveFWLNm4WRXkxAJkec6fDWnd+wQYAmfbQeKQYcF3gvHZXkPM1z6vjQ2u7NFKxoce1y2Ve32F0JViun+Vp/WtZLGqtx+rAae6CWkAcoJ1FG4VBctISwBZnDc2gkHuzPOoXeEZwY0O2pA01gz4afCvIhCOm6/JaVC3C3zYud5cyDUaEEbR6xUcU2ZzcDZgdSMsAelVWeDE6yIOkCJA/R2rrrvbYh1fIYHZEajYwfkDrXTSu1yOieKwYIDpnAO40PhtVr40SUgurAFhJUbDX415bsX3UHqYVTo8wQDyIJgn0FSTh+dN4c+JKyJyxPPahrGRHmGtZGyAKVYbNBAB9arTDqGeIykMumjDeYB0NTs8FxERKIFOlwEBvfM+pj31PF8PZC37XrbgOpCkeI0J73rTVXyA6+rHxb/t/zrqn1tz7x+FdTCxjd6M4cI74TEIUEMQcrZSoJ3Gx1rG8bwOe01y3ft3FZZe2raqwmHMnWJI0jenOJwT4Q3sMl39j1hz22Kyy6AGE7WpKiBuDyoDiuCtCzlsWQrbXHbPmOuqkd0KCBpygVyePcXcpXfD/ANjrODKXlQWUySLyElyG0KkBkYcwwJykUAqSddyY1/E1vOLJd6gNibNtGVQLZSAzLGouAT2Yg6kHSs3gkstiQLj9TbM9qC3KNoM+33ivSjO7BcWaHo30J1Z3bt2me26SNCyg2LikboZ38q0mJ6PnB3d+sutdItAywUFgVAH2VAksxPICKq6MWiluEui+sFEuAN2rf3GUj7B1Gp3rSW3XOOtMaTm3J10BnmfhXk6+pN6jUuDBzkYXptx25cvdQmZte2dTn5SvON6l0Z4MLMXIPXgntTAWdIUfejma0/TjB2reHOLsEreFy32iZJGq/L4Ur4H01sXWCY1Mh/vE0Pt0r0PAjpT06qi5N1gZ4fDlvMnU+tNsDwYk617Z4hwoajFsP84/FKPscdwA7uOj1ZPxSvYi4xWDBphVvo7I8KMw/RwLQtvpPhR3eIW/aLf8qPwvHluAixibV9oJCKokx6XNPWk5sW32XW+DAedFLggOVK143jR3sED+64q+10guic+EvD90BvxpPcx0gz6tXhw9L73SuN8NiP4KZW8UWUN1TQwBHatzB/zUsoKQPcw58apbCRzo84oc7V3+FT/4sag+ISNrg9bVz/1p7hOAvaxQ9xIoq/ilAJDe8MPmBSW9xGTAbMRyVWJ+ArSJFMuvXo5UpxuNNGpwrE3GkWnjxaEH+oz8K7ivRh7dprt50VEBYiSSfKYiablFdlKJl8RjRbUu3s9axHGOJl2LsZJ2HyPpR/GuLG6SO6g2UfL86RXUJknf9aCvP1NTfKujqjGlkf8ARuwb2HdezKupJJywDOsxPLxqzCMpXvjVog7hYJ3/AAHjQfRSCXUmAQD8/wCfvqV8BGZEHryGg5T+tK8/Uj92jaCRO5YyuyoJ18htGxPmeVE4fGFJOYEhsqgzO/aMzAgA1DD3gmYlgcrKAp8ZGZgZ5QfWmSW7V0viP+nbNzNbDa/ZghgdiCTHlWMn7Q3XZR1D3YLIwtFiULMM0GIMSKo4jw4oXIOZRkJ8p3IM60x4lxqwgS5cSYKhTl7UEQ0S2q9o6HehLnFjce4lrN1V0ZMzbhZzZlDfakLA020oi5VhEJeyGHtveLW07K9lcz9rLlhiR4k+A86acGwlvNDszjMQWyFTPhDRGrDSKi2PVCerXQyC+uUkgD3n3UtxHSfEE3QtqVgAOxaVI3O8nQR8KUXJvHAmvR9O/q9h/vL7l/Kur5/9bxHj/of866ujJJjsNx5s5V5KqBGfR+QlgO8fKa1WCxF5baqAtwHuwNIIMgjcfzpfwo2hfa4ptut0hDmzMQTsAWYksY319lC8exzWXz22YJmyFgNFPMCeRA+BqJpTaikVGVPgb47hpvIBeyLdQBtFBIAAgMfCBtPM0LgsDh7bPJtXgjCLUS0EBgNpjMxOUaHnU/rjW1W4pF6THWBY0MdlvGIGk1bxPg94s73FW25Mll5gCCreB22rJNxdN0h8qhlawpAZh1dspE5LeTKpCxI1giSI+VX4niLMFRGZSUUt1ikqxIzRliTM+GtZTjHD2GV4JF2ACG7LExP+WeVNU4rYw3U2xdUlWbrioPYBGRVnnBEwNhFDXayS9NXgp6TfXPqNsYhCq9YZ/ZZATJa2BCgQF9/nWXsPqAdRFNOP8c64tbF03LQcMra/dIPZ23J25GlKHXSvQ8WNQyqt2Dro9xONtIYNqfMGhTxCz9wj215itSa8XhykDf311ZAmcXZPJh+vSmnRnpieH3Gu2AjOy5CLisYUkElcpGukUnbhY8T8Kpfh8c6VsD6XZ+n7EfasWD6G4v4mjrf0/n7WFT2Xj+KV8hbCedQOGPlT3MW1H2m99O6tauAYYq2VlU9chAYghSRAJAOulfOeE9K8bbXLbxTqo2UuY8dAZG+tZv6qfKpjCty+dG5htRubfT7iY/8AqJ/gP4UbZ+lDiS7tbb1VfwNfPPq7+B99ei3d/wAVG5htR9Rs/TFjx3rVlv4h/uq1vpvxYWFsWgx5ksfhNfLsK75gGJ9DTIiqTFtRosd9KnEbuhuhAZ0RQse0a/GkNvGXLlwNduvcM/aYmfeaGvcvWvcPuKHwOhgRJkjbYUPihAoi5iAsk0SlgWlNx9bjj9mpGiqftEeO8TXHBZyNkOihPWsFEykxz7JDaeelaZMFJIVJldrkKdIGcSBIB86yXRp4xKAsygkgsokj0AIn31trGMZPrKm4LhZVW0ZjtFoLKORCfKuHzdynaLjPaZjiaC0WyDtCOyRG5M5pkRHMHnTXguMs4izGRrjpqdfgiDUjlmMch5V5wzhKxdADuWtu0OIEATGsHNI5Us4cr2nt3LaLbAaGCjvywmSdYiPdNTOpQrsJSumM8ZgAHUKhXU5VcQeUkTynw29tXX+DoltDCyYLu+bMQeax2YGmh5Eb1Z0tL3sYwt3Qtu20ZTGoXTP6FpA9k0Di7F3soxgkgtJzAryPp5e2stOTcU26/A/8sjDE42zCyskZQuhB2gxrGXtcxyFTx1y0tpgWyxmJyHKZ2EwNZ8D48qqHClKFgwYKQOzr2m+zlOvmIMGlmPRVtkNadtC3aItqNNRBJljG2tEFGXFkNpD/APrFb+58q6k31Nf7hvev5V1deyP5JtFHRnApewzvaYIUjMpgiVnteKnXnSfiWE69Lj2nDqFzOk6yCYua7wSRyOtNUtNYRrSuFtuQ1y1M5tACQoBY9ojQaQTyqriFlEtRh7Itts7MHk75geQUadnlG1RB1Nyvnj/pXYu4T0hW1ZS0SeyZf7S5DBDBTHaEkEelMl421wBbr5gxK5hIlMxPaOy77b61LiVi61odfbXOqjIFAzlYEqwWcwiDlPhWbwF5OvyXHNi0ZJgFuRGxn8t9a2UYztpDT7GXFscy2RYKHKpLLJOYZto5RB99LsPgCxzG062wGLNMkgakjQbU14jwyLChLq3gASlzVT1c6hgdNDMQa84PgDKAFocOrKQSNNxvovt8KalGMcFxqTT4QmfLmfqwwTNADRy9POauCa+yiOJYBLTBUzCdTn5nxHlXImtdmk7SaM54YtuDU0YBoKqNuabWuixKg57MnWOuUH2gnetibFyMKhcWaYXeheIJ/Z5I8risf9L1WOiWMBg2mI8VzH8DNS0wFl2zpQ/Unwpzc6PYhZm3dHhNs6/6aXnDYhd0I9coPuJFKh2QsWvKr0XWutdYQdAI8fwgmouWG8a7QGM+4GKKEFdWK8yUH/SMRmEesj5ijBdbfISPUH8aoAK8If3UbNCXzLTBG2h8aM6uhAyu5aAkmSSRl8ADoQZ5b7eNdb0NSxS9n3fMVWm9NgOMDhFbNdur+ztkZR994kD08T5UNjcQzsWYyT+oHgK9fEllVSdEBgepkn1qOEwxuvlmABLNyVeZPs+YrnazQAnC8Rkv228HU+W9atsaqyWIXIXMgKYWCRBYTJMQorH4t1F0lBlUEZRudNifPSacMGuAujA3CSozQBBHajzjT21z68E5JsGsGm6H8WD4pFIzZzcAYs2UEqABmbvONSSBHaipcRxFlFCNKXcxBKknNrG66gSJ0rJtgSHJQ5TbGlkntajMxVp56moJgcRdvKyEdYuUgNJkEdnvTJ3BnQZd65p6MXK7pDVUaHh/EFuQuyozK8GcqmcpLNLkkxsdNSaP6RNaw11FUsTCuZOcRGmp1B3iD46VXhmcOWxJsvd7rNagkD7raSWkE+zSaT9IrXWXWZHIUjn95UBB0ERGh9Kylpp6izgUHmgq3xK7fW62GttlDq7hCBmidIO5jSBO+1H8Nw4YB2tKdXcZlIyhlykQdZUic3M0m4R0SUqbqvfWYPV2tWPOB5AcpJ0mtLgL7BkBQnNkgsIiYA05GSPd5TT1NtVpkyNH1Kefu/nXlX9aP7+3/H//AFXtcu3VIsxPHrquZXX7snQtpmUgbkTI9DQuCxlxUFuVdtYWABBHOIA15TNAWGRXvFXzRlAACFRLQxJCjwJEbSNaa4vGSEW2jBiQIGo12cCYB08xrXRKO2o8nQrjk7h2MYqesRWYjKSNIiAsEf8AFQbhKrdC3FthW7IzLqHHjI1EzptIqyzg5TrAxEE6KQG33Mg9meQpfxSx1rAhoA10kjNJmOcH0PhyqVVunQhl0jw64YKty4CSFgBVUgad1CCjDxUxQfCGzlgjhpEgqApAIykNbGgI0Ok7UVx3LiLnXXLasDlyLcORv2YgJlaDlOppPZ4+jM1sW0ZgIXqC6EToQmkEjxiq04yenT57JnNsG6SXibq51EhAOf3jBkxm9YoK3zq/pEzfWMrmWQIp1BgjUglQASJgxpNDhtDXsaCqCFd8g0a0xFLS+s70Ut9vuf6hW4wgivVY8iR7aH+sH7jfD86hcxsbhh6j8qVhQxTFuNncejH86l/Sl7+9f+I/jS9uJIefwP5V4Mav3h7dPnTsKGq8Yu/fn1Cn5ivf6Uc7i23rbT8qWW8SpO494/OrmuiixUHHiY2azab/ACn8DUxxG0Rrhk9j3B/uNLC1eg0WFAfF8huSi5ARtmLa7bnWr7Q7I9KG4gu3tq+y3ZHpSQzzFd07DTSSBQtsUResrJcieyRG3mDPrVNttvQfKmBazHQASSYA8SdqaYtRYQ2VjMxzXmH3uSeg5+dR4bfW2rXN7g7NseE7ufTYeZoJ2rF4ELcbvT5EJQdkwVVgdJ0XSPnSni+E6vKCe2RLDkJ7o9Y1PrTnAXy1q2SZC2wmnIyRB03yxWHkYiiitWAhwFZzKiFjlAz6676HyrRcCsIsM4IcKucSADGg5GAZE+EUkAClhPiNdBPLQfoVaVa3kY5TI5AyR4GDtXFNblQlYxxvSZEum21k3CUIaAsg65c3Z1AJO+/pSNeIXGuK8AmWIWQVYncE6CYIHhRWPzG3choMLJJgnQbeYHOreE2VvRIKBShQbgwpXXlOpPnRFRjG0inQ1HEYsgqgUqM2WBBjTRvAQCPEGaS2+KYpmtW3yEhiyrkUkg6w8QI9PSm3HSARrMLAmRJjddTzJHsrM8RxZV81q5lJUoSwIie9lIEjlsPGloxvhDrB9B/qpiPuH/tV1ZCLv/3L/wAV7/1rq1+GXtCCsQ4taBSWG9wLlgE6homToPSpWT1jASFMNAJPZGm558zyil/EOL4nEEi2APElVUBQNZXdRNSFrIi9edCC0rqGEBiZ0I8IrJQdK+Sl9uyf9JqZtW2LPB7WnoVhecbeVGcFPUjKYuESYgwFjXbn5b0o4djlbMLZhV1JK9ogEZVPlqPU0ZxcPdU9rqlCglROw0JEHnROH9XhCeFZ5juJG3cHViMxF3U9kmCT1hici5R2Rud/CkPCsfeF3rgEYoDbDMANWGm2rRO5ppiMQiYTqQHvW2h7jGcyHPHZI2BUTHmKDGG6tW+rG7mcIqLKkkk6mPAAb6b10QpRoyTAL09YZkmdSTMnmZ9asB7Jqoq2ds4hgSDAgSNCIGnuqb9013w4RTPcKRmWQDrsRIPrWhXi687Fg/8A64+RFZrDNqKNF8VpwDQ7HELJ3w1v2G4Pk1QvNhXENhzG+lw/7lNKRdFSF8eNFioPbAYE/wBi6+hT/wBRVyYHCRAe6o80VvjmpZ1nnXueiwoIu9HsMxJ+ssJ5FGHyzVWnRS1MjE2yPB519ptgj31EGuzUYGE/1T+69k+l4D5kVFuiV/7ILfu3Ub/dQ3W1xejAsgnF+GXrJUXVdQdiw084O1eYc9kVHiDnKNdJqOEbsj21Iy5hKkULZ2HoKLFCJsP1zqgClNHcOtAA3XEqmw+8/wBkeg3NC4DCG64Ree5OwA1JPkBRHE8WphE/6dvRfP7zHzJ+EVi8CYo4m5YyxkkyT586L4RxBQgt5TmDZp8uQj9RNDYyx2C5MCcqjxO59woPC8SaywZYnXcSNdDUakd0SjTC6pzb5wh7vidtxJ0Ow8KN4UWukCR3SMxgsPI7RzqNtmewXKoOW+xiNDvtO9VYa4yd0R4kGJ02Y7xzgb157yqKKcZlZmgqY058/UfCKtwpfq+6cqwe+RBGoM86sbCW/wB3mcoOn567xUbZbKwGq7zAEeGvP0ovFC5LmuG6F01kwD4kSxkiIJ18ppXeQmSoJyjtLzI8Bznz8KLVS4YZtpmCBE7kkHSfOo27AKwI7RBza6Tt51UfqFhuV/7n4H866n/1B/7z/TXVXyjMrdtstxg4LakNykjbN5AmY8qHvXEdwCrPkkEHYjfsfdmtELOaT5zPnzmhzgQrTk3MkcvbXOtVEWCM4VCSgDx2MggINNCZ5anxNHNwF+rXFPiFNs7Ke5H3S0aA+MfyE4hhXIygnLqSvw9u1UXcc64cWri5rdtmYIeZbz5AbihuUq2vvP6HfQImPQuXd2S3yVezJ5SV3HLTeahj+IdXca0cyvE5rbARInq9fWSZrxsbbAtqtnUTmUNGkkDVhEmZml2D4Dce5dzJnUd5y/d5wY3aK64pcvAipHkkiY1Ou/t86ufu1RbGp9tX3u7XdAD3h+FW44V3FtdyxUtt5LTn+rlg93E2P8y3F/2UkwY19lGTWuBBx6Kadm9hz6X8v/lFRPQ2+e7Dfu3rbf7qDLCqzHjSpBkNbofix/ZXvYob4gGhbvA8QneS4PW235VFLxXuuR6MR8qOscYvr3b90elxvzopBkWZLi7wPUEfjXouv/hPt/lT1OlOKH9szfvQ3/kDUv6z3T3lsv8AvWbZ/wBtKkGTP9c/3fiP5VxxLc1b3D8DWgPG1PewuGPmEKn/AEOKg3EcOe9hFH7t26PmTRQWZzE3wRGoPmCKlgT2fbTLi7YZrZNu3dRxBE3A6+f2QdvOleBbQ0qGE3WA1JiqLfPmJNEBAx15EH2gyKqdtWH+I7VQF1jFMgYKYzDKfSZivMLZN1wg3PPkBuSfIDWqBtTEr1NqNrl4a/4bXL2sfgKzfIC/jWIDEBO4gyr6c29SZNL8NhGuEhYEDMTpoBTrD2IBY+cfnS61hetuhba6kHYe/fyqZOojQ54DiGKKgJIUro8aeYHvNNeJKEYJmBbcx+R7u4gyRSzD3ip7mXL2MyiSrBROUHSeQJ2mauL23uHOv7SdYO/mT4j03FebNfbd0CZ7actcObQ+R3AkgLOgUemtQxDECJMkSNND6e3SiFRiWyiQJknTQjWflQ1y40CWmIyganXuiOQ32prLKukDYfmi9m5I0gBZ3A9NvU0TavHLGWGDTLDtMcsDU76yY9KJ6tuqLMqkToSdVJ8/18Kk9loRcxaAWgDb1J1oc0wXI1+uv99vcPzrqs67yb3iuowUWNhDbbKYYzM71Ywjw5z7h7RrrXl3EFlUHfc/PSopbMlTEESNZI8DHL8K815yc5XctAry2JnXlQ16wDI3mKKa8NATA29u+24/Xt8xVydCNhy35VUZOwsSYjhActAiRHjodQPfrXqcIWyrKNR27nPQ5NjHmD6Ci9VBJIA8PWuukLaud4HqmOsjUry8d66FOXBRibX5URiR2RVNoDlV2L2Fe5AYV0ZwXXYlLZBKGS8clAJ35a19Hu/RjhjtdvLp94H5ivmXB8W6McrFZ0MEidOcb0zPSLEj+2ce3861TS5Jab4NXe+iy39nE3Paqn5UJc+i08sSPbb/ACakS9MMWNrze0Kfwq5OnmMH9op9UWjdEVSD7v0XXh3b9s+quPlNUt9GuLGzWW/zsPmtRH0kYob9WdPukfI1ba+lC/ztofa1G6AfYoboFjR/ZqfS4D84oZ+imNG+Hc+hU/I1ocP9KbAa2AfMP+Yoy19Ktv7Vh/Yyn8qPqH2MeeB4ob4a9/22Pyqm5gro71m6PW24/wBtfQrH0r4Xml1f8qn5NRqfSPgn/tGX1RvwBoqIW/R8ixLdlhsRyOh91CYE972Ux4xg71+/ib9tXZC9xgQJBUGAfHalXDzJPpUdljC3vVN3vt7D8BVoNVN3j6D8aYBOAKBwbglRJI8YEge0gD21bbLX7hZuZk+Xl6RpQiU5wtjqrcnfc1DWRNgPG8QFAUc/lSvhBuG+gskK7aKW1Go1kV5xS6WY+J+XKh8Bijauo4ElGBjx8qznlOh9GsxWGvrAYrmZ1NzJtA5gnkYBPmKqTFdVezKoyiR3vOM07sSOVCYe4X6x7jw90kBc2g8gPCNKJxFjKiC9C9rslDOw00/OuBYww4LreILFystmkkNAG/L8qniLXV3HgjPdyQFGwAEieUjmPGvWvLlVJEzKsd2mdWA7oJjQmTFQa2blztMwKAdsLo3jMaabVHDCyHWsVFuARI7J8dp8/wCVH8MsSWVyQqqZWIAOpGtdgsESVOUErOVo133A2I150wxWCUgkiCusg6yZE+G1ZT1FwPdku/pa1/8Ak/ht/wDrXUVP+P4V5TpeyrJ3MAMr5gmdYI05faA18fHxqjEJmjK0HlIMe0jz+VWOwYd0gwN256g6+cfGo3rJBAbnyMa7wPfXDGzBENYBMkrIMDfTmdPCo2XDS2hOp3+Pn/OrLbgBjrsdRr/zVrIuYFdMwGmUDXQaxvOvuFOxgDXZ28PhpoKG45d/+Pd/dIM7yYHPl6UzvZXZdNh6e+Ocj40s6TWow1wyNSgj2itdJ3JfsZh7f41LEGYqKn5096NcXs4e51l2ybrDudoAL5wRqfOvo4jPbXQzFJY68plUdsgkBgviVO3pSjiF85vA5HiPEQRX0TH/AElWL1i5a6p1Z1KiSpEnxrLcE6O3cWzi0EzIJOYxvpvB10q5JdCi3yzNJiTO53te496pfWT48rvLmp7NbZ/o7xw2tI3pcT8SKGboHjBvhGO/dKNvv3W51O1lbkZN8QT4f2XL7+9Qz+X95zP2NvfWku9E7697C3ht/Zty228KEu8BI71u4ve3Vx3u9uKNoWhUmMgbcrZ/i/KrPrYmI+0y/wAIn40Vc4Qo3kaKP4dRvVR4WJnN9oty5iKVDsE+uLEwe6G95iKusiSQORg/OvTwTSM32Qu3nM70TawWQuZ3IPppFIBXhmOZiCRqdifGu4eYb2GnfR/olexPWGzlKoxWWOUzAO2vjS6/w25h8Q1q6uV1JkeokEEbggg1VPkVosY6VSrSQYIkSNtROn41Y1Quucw9DFMCxLhXUCSNQPHyo7GcWFy2MuxEn8j7aCsHtD1HzqPFAvWMtsQpY/z951qJADW7WYz7qqxtsLEcqa2MNlTOfZ6Dc+00pu2zcYAbsYA8zoKl4Q0azBcNRVF12FwuICFZjwCsDE+Ne2LedmzTnkhF2Qid5+1ziiOGdGMTg7bNi8iIe4gfNdYwZCZT2QdJJNGYTDlmzlolYgkEDXYEfPxrx5aittO/yS1QJh+GsUaexB0AI7R2BJ+yB+NMLtjsqoBPP8TvRbdkiNY/5qTiW12G3z091c0tVyB4JvYgCIBIEe3Q6e+oXUASSddR6859K8DGMx3U7e3T0mhLt+ViYnU8o8oqEmyEbP69b+6v8I/Kurv6mN98+/8AlXV1fHI0yZfJKyQBoNBPt8tDVzuXUGTAOxGsDTf9b0PcVpYr2l5jMNFOxidq9uMFytoDuYJ3nwmPL21x0Z0RB0mBzjlyP6Ir2dZ0BgbHnzqFwHQgjUwNBHMkRp4CrUWGOg/XrtVDItaJ15R4SdYP40j6VYv/AOOF55lkeO/5U7+vgqTmEbem8Sfh7KzPS1ewh5liI8IGg/XjXR4yvUVjWTOTVwobNtVwevfjwUe5tfdTnhvSq/gmJsBSbhAaVnaSKQO3Pw1pk+NNs5kJXNoCJ56xpVBRoF+mHGL3lst/lI/EUxwf023F7+Htn0Zh+JrGDpA/Ngd+8oO2/eFeji4O62j/AJFo3C2r0fQbf06p9rDH2XPzWjbX034U96zdX0Kn5xXzRMTZO9q0fQEfJqn9WsH+yHsdh+dFsNqPqP8A/rnDrgysHE/etq3yJrh0n4PcOpsj96xHySvlx4Vhz9lx6OD8xVLcFs8muD1VT8jTTYtqPrQs8HfUHDexinwkVh+nNnDpeVMMQVyBiVfOMxJETJ5Das2eBJyvR6ow+U1O1gBbM5xckaEZtPLtCk22NRo1fQbpjYwllrdxXLNcdiQBzIA0JB2Fd004xg8Yq3LbFb9vQAoRmTmpPiJke3xrFHvMP8TfOpU03VC2q7PWNV3Ps+35VMio3R3fX8KRR1o60dhMHnbLpqQSY1AG8eFL7e9FjF3LdxSmoOhHiKzk/sAR0gvgQg0A+Q2FKeFWSbqxvrGhMadnbXep4u5nY+8/gK0/Q3h+VevZSQzZfDQAnQ+enuiufX1VCDbDgYmzcuqr3XL3NJMbQNFUeEA6UVaQGND+vKpXGCsTpAJI18RAkbSDPvrrdyGGu8D+XlXiNgyN0nPB0EePt0q4mQOY2JOkwJn4xUmQgkwSfyn3V16zoNJnUe3/AIiosi/ZB7ecToDHe/D/AJn2UIuB1zNrEnXx5H8KYCysQBLETsf14acqDxdxp5DQz7qqMneARv8A+sq+HxrqynWXPD4murq3y9l5PbTqu1rssuoIEeREb6j40OCuYKxGQwIYCezoRrV3UsC8EsBn313Mx7PD8qjedMisDEcvGRJ0NecsMxsgmGyggSFJMECBA+M8vQUNZtEGGykMJBBk+TRGlHW8OwMz2Y5eMCZ9moqV22wyqxnQgOIEHzAHgZ0qt3Q7F2It/s5VZIUfPUx6c/Ksf0hclUPjmPPyE+X8q3IaFck6rBkHkBoV9unurMdM7cRoR3gARG0jTyru8WX3RSZkCdqkDVNx9akrV7iNCb7H0NOrGQMOstm4oiAHKwRsZA10oLgvCXxV4WkEsZ9wBJ+A+VfXbn0YYV7aopuW7qgS8hsxiNjpEzt4b1E9aMHTKUHLg+c9XgyNbV5e93boPe73eWpLgMGTo10agwyIw0EciK2HE/oluqM1q+mUanOrAifDLPyqCfRfJVWvNbdgNcgNvOYOWSwYzJjTX2Uv5OmP4pGPfo7hmHZvwcpAzWiPboTUrfRW3J/b2oJkauvKOa+OtaTGfRnft9y9autIAAkTPhO0DcnT0pdiuh+NtoWKLoCSouJngf4M0mQDtPdNVHV05cMHCSE79Er32Lltuy3dvr3vs94jlUG6KYoEwrtqsZSjbjXYnY1L9sBLWnCwrElGACtOVjI0Bgx4xV3U3f7m6PRG8JOw8CD7RWlxIpgD8GxaalLmzH/ptyqu1ccMVuAjQEaEHz3o1sa6GMzoYmJZT7qhfx73YD3GuRMBiTHjBNGOgyKLd2ZPiW+f8qvmqrmjsPAmrRTESO1VPMGSAARHif5zUi9U3zp7vnQBYN6uv3YHsihS+tWlxInUbx58vjWU1lAXcP4abrZNZ0ZyI0Hhr4CtxcIVQqTCgDX4nTnIikXRzhcIbjE5rkGB4SYn1/LxrSGEAiRtm9p/n768bytXdOl0JsDvCTkQ5gSDtB9ppg6oiiNSNDrMx+IPzoHC4oTqoMhoJ0Oh5/4p57aUYcQCwG0nw1mBOm0jauSXomTJvdMzvIECfAUJfvE5Y3G/vPs3mrHt9ob9nefj+FXi6M/sOw9CNqXAkVpc3I7oBnxGmsa7a0svYkk9ntTsfLxB8N6YZ5csSRodvf8AMcvHyry5bUCTzmOQAjUacqqLSY7GOvn7j+deVD6sP0TXVvY7IYbFFWKHRjuPbB08AZr22sqZ1JI5beEe6q2stocpkag+ekiTtMmKmDmCoDuNyNQd9fZXI0ZUW3MTlbxkGT/L1g1yZ3iCIB0kDUA/CKgbcHK+6yZgxvGh8CI99RvOU7I12KkTz8PPY1NLoQLiNNFtgNmZZBBYwZWRoCYGg33pV0iwD4m1nRe0vKYnxAHI+taK65eCNjygeMgxzkCNfGhLrMJy666pGnjpz57eFb6c3FprlFJnzS9wW8M2ZCMuvmdQNB7apw9tiRp56g8tTpueVfU8NdWZI70q0CT8ddyDVfDejlnrVvBJy5oVzsNyGE6zJ31E+2vQXn0nvRop+yv6LhcTFOhUgIr9nIQAYzHU9oxsBO5FfTeEYkK+W47PcOnaM5ZG0DQGBPprWWOHclMrG1OrMBCkkyMyiYEltudQ4neZLiC2BfzM2q6MMh/aRtPeXUkjaIrB63yy3xO7TcXGja43iKtd6tXZXUE5Y1MCTlUjtetI7HHFvXLgtst67bABXtFQZhtYidRGWSOdZC70dxeJuy93Q3JtqrlTmGo6s6RlidB4zQ7m9hGe8br27rKWGs58rwGuALtIkgbyPGa1arLY00sG+wfHFvG41qLgVuruBwyFRkLDMW3zSsTES3kKjxAslpCuRCG1YrqqLqCF2J1G+2afGspwTHsWLXHZ2um4HVgAHklrakg7gQADrB0MCm1nFC67IWZmCnI1oMWVWYgr2oVly+J0Ma7iprOODRcAPE76spntMWe4weO59q4722PdnKMuvbGkkCpXMY7m2lprl1VVv2SMUDFMoVi7AZUGXeWYT7a0OH4YgVVDsIyhS65wSJgmdW+1oIAk6VHE8Nt/s1e2txZyK7ZYkjvGCd40gAaCSYFa2JmUfGPYQXRfm8hKO11EBA7y5jbzB4AbYjNCneZz9m/bxjO+JFti2YA20/bHSB1doFVntZs7Ed0EzWm4jgLVkaWi7s2UK4MACCxTUCIAXTX0qd3CIg0IbMQpUaGBEN2wcw17xOuu0xVfJRm0qPkV+2FdlE6Mw130Ma766V51lWcZZRiLoU6dY4HP7RG/soPPXpReDlfJf1lV3n7NRz1FjpVWIkXphwvCC7cRT3ZBY+A5/lSxVJiAT6A+E1tOgXDd72hJBC76eGbbQkEeEjea5PK1NkGxPCHlywy90So1AGwHIgTIEH4Va1uQCAQIOgMkGQDK7SPw5UbaCKYKE5wVZSDodJ5bTrvsapuSgVRokqJI1BDbMPWPfXz29syUhbaRReyEzEgTIkEA+sdr8aua5J0EkToI5fM0TfsgvOhcaCRrG8T7J9tW3H0ygSeyZAA3IiD6yI86pyBsg1oDUQJEn8SfQg1FuyokwRp7oj2V4UIVWPe0Ghka6+3equqaIOxJ1OnL+VIEF2VYQoEkmDOg2mY8PlrQ31YgDPMTImY2Gh99W27pQweyxClY1gwefhBFe3Ha6uZtDqNfZqAN1jY0s2A46m1/j+H5V1DdWfEfGvK0v8hZXZc52E6GNOXLb30NbwYmJbTKRr6fma6urBdjLMZ2RI5tBHKDoaEuvI2G3+8x+vM11dVolhls9gsNCABp7KDvXO2rRqxQMJMGQOQPma6uqY8iL7eCUldN2g+8D5UVasAOwGm3w5+FdXU5cD7GvDsYc3VwMoCGI5lhPzNMryDMug1M7DeNx4Hb3Curq423FqjaJZdvlLThdCijKw7wLCWIPiYrMYy52EukAsWcEEdmNz2dtSTJ515XVpDUk+WX2C3jndF2EttpsiEfMj0NT/pl7FtUtBUBuodAZhjLLJOxzHz868rq9HQ4LhwzSYLi1y5cS20FLlsMywIlkBPnGu1LeMDq0t5CVzFSYJAjKAFAGy67eQ8K6urtXKNv6mSs8Vd/qwP9o0NvqC5WN/KddZ3mn+LcjDrcBh7ly4GIAmASABpoIUaeVdXVz6pheAG90Ww+Zl6sQ8MfGS6EwTsDG3maUnoVh5iG1B1zbahdNK6uqIas12zBclOJ6G2FukDPAthoLc5idpq7jXRLD23tKqmDeVTJkkRlOvx9a6uq/lnayxMPs8HtJ9YhBqfaNB3SNQe2dRTvh1lTbC5VAcFjA+1BkjzMa+NdXVw6sm+X2iOwI4p+wpYkdkweWrD8KgtoXYUysrcPZJGqgkHfxrq6hKmMngCSzCTuuvPu+7yqWExJVQRB70g6jss0H4fOva6lPsTBsc5ykzr/ACWpz2rfnkPtP/NdXVa4GCEzcUEAw0D9e0++rhpdjl3fZ+jXV1UBpM3p7hXV1dRQj//Z"/>
          <p:cNvSpPr>
            <a:spLocks noChangeAspect="1" noChangeArrowheads="1"/>
          </p:cNvSpPr>
          <p:nvPr/>
        </p:nvSpPr>
        <p:spPr bwMode="auto">
          <a:xfrm>
            <a:off x="0" y="-1130300"/>
            <a:ext cx="2447925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7112" name="AutoShape 8" descr="data:image/jpeg;base64,/9j/4AAQSkZJRgABAQAAAQABAAD/2wCEAAkGBhQSERUUExQWFBUVGRYXFxcYFxgaGhwYGhoaFxUYFxgYGyYeGhokGhcYIC8gJCcpLCwsGB8xNTAqNSYrLCkBCQoKDgwOGg8PGiwfHyQpLCwpKSwsLCwpLCkpLCkpLCksLCwpLCksLCkpLCwsLCkpLCwpKSwsKSwsLCkpLCksKf/AABEIAMQBAQMBIgACEQEDEQH/xAAbAAACAwEBAQAAAAAAAAAAAAAEBQIDBgABB//EAEgQAAIBAgQCBwQHBAkEAQUBAAECEQADBBIhMQVBBhMiMlFhcYGRobEHFEJSwdHwI3KS4RUWQ1NigqLC8TOTstIkRFRjg+IX/8QAGgEAAwEBAQEAAAAAAAAAAAAAAAECAwQFBv/EACcRAAICAQQCAgICAwAAAAAAAAABAhEhAxIxQQRREyJhcRRCMtHh/9oADAMBAAIRAxEAPwAA4hMUA1sqr5oGg0JGqxyMA1WbV89nMkIpKSkOrAqAW1nXWBtpRPR84OwAVYXTcCzIAC3CDlWN59/KkfHeP3MPeF5FDoGKkMDGaO6WGu2orwYRcpbYr9WZdjX6kbiXcVqjWVDLmUdohe12d4knU+WlU4DpI31VndV7RUll7Jn7IMEBmnnWb4D9Y4hiyQRIK3TbLQpCN3ddxqdNd9q2XSXpFgbFxG6u27S2ZbZ0E7z2dT4aDWnqQcZLTa3N5x1+CmgNrhRkGYlbjMroR2zm1mV31iTzAGtSscat2nZbrFQOSW4HoWGmo0rOr0mw7u7Ml60XJhrcOQDpsxA5cgJ8aEwvDLztqXJJMHUkjxgSTpy+dbPQtffAtpq8Xj8D9YW5cLLdIks5zEDKFUsF0JgeusmpcLv4dxdv9YGuWiSDct2y0DYi2ysN4GY8yBRPBfouC/trr9Xl7R1C6Hmd4B8DvRHR7H4J8W9uwFYD7TLGcHS5kAE5QYMDlXK5waa023XL6RT4DbOC6nFLiiEzdTkYlVyFgDbFwKNDK7lfAiBNQx2HvtfsWr6AYR7gFwoiJayiWbtZjAOk5oJiNad4niFq0AoQHLPVpAgAnmNYG5AOup0pJi8S909raZCjuj0Xx8638PS1dWSm1hezNzKDeXD3LqYERZcqQzLrKzLKDEA6Aacttats4u4CxzuS2rQYBO32Yr23haMwuEmvb/iRm90kZueQBcEzsTG+++vrrrTG1gzaglis/d0Om1NcNhiD/wAVPG8B62DOU+/4VsvG0lhojeL7XBVud25M8sxn3LVWK6LI0h+3OsEE7fjT3hnAFskmSxPjFMfq48B7qr44LhInczFXegOHIE2lM7DLr7q8T6PLSHsKB+6YrbC0BsI9K8mKe2L6HvZib/RSOTaT8TJ1pZe6O9WWIHe31b4a19Du3fKgMRYnlNT8Gm/6gps+cXOACZA19T+NA4jgmkKzIecRr7SK+j3uGA/ZoDE8EA1qX40OkaLUMVhMElqzetMhuG9kBuTDKqsGyoBtMamveFWLNm4WRXkxAJkec6fDWnd+wQYAmfbQeKQYcF3gvHZXkPM1z6vjQ2u7NFKxoce1y2Ve32F0JViun+Vp/WtZLGqtx+rAae6CWkAcoJ1FG4VBctISwBZnDc2gkHuzPOoXeEZwY0O2pA01gz4afCvIhCOm6/JaVC3C3zYud5cyDUaEEbR6xUcU2ZzcDZgdSMsAelVWeDE6yIOkCJA/R2rrrvbYh1fIYHZEajYwfkDrXTSu1yOieKwYIDpnAO40PhtVr40SUgurAFhJUbDX415bsX3UHqYVTo8wQDyIJgn0FSTh+dN4c+JKyJyxPPahrGRHmGtZGyAKVYbNBAB9arTDqGeIykMumjDeYB0NTs8FxERKIFOlwEBvfM+pj31PF8PZC37XrbgOpCkeI0J73rTVXyA6+rHxb/t/zrqn1tz7x+FdTCxjd6M4cI74TEIUEMQcrZSoJ3Gx1rG8bwOe01y3ft3FZZe2raqwmHMnWJI0jenOJwT4Q3sMl39j1hz22Kyy6AGE7WpKiBuDyoDiuCtCzlsWQrbXHbPmOuqkd0KCBpygVyePcXcpXfD/ANjrODKXlQWUySLyElyG0KkBkYcwwJykUAqSddyY1/E1vOLJd6gNibNtGVQLZSAzLGouAT2Yg6kHSs3gkstiQLj9TbM9qC3KNoM+33ivSjO7BcWaHo30J1Z3bt2me26SNCyg2LikboZ38q0mJ6PnB3d+sutdItAywUFgVAH2VAksxPICKq6MWiluEui+sFEuAN2rf3GUj7B1Gp3rSW3XOOtMaTm3J10BnmfhXk6+pN6jUuDBzkYXptx25cvdQmZte2dTn5SvON6l0Z4MLMXIPXgntTAWdIUfejma0/TjB2reHOLsEreFy32iZJGq/L4Ur4H01sXWCY1Mh/vE0Pt0r0PAjpT06qi5N1gZ4fDlvMnU+tNsDwYk617Z4hwoajFsP84/FKPscdwA7uOj1ZPxSvYi4xWDBphVvo7I8KMw/RwLQtvpPhR3eIW/aLf8qPwvHluAixibV9oJCKokx6XNPWk5sW32XW+DAedFLggOVK143jR3sED+64q+10guic+EvD90BvxpPcx0gz6tXhw9L73SuN8NiP4KZW8UWUN1TQwBHatzB/zUsoKQPcw58apbCRzo84oc7V3+FT/4sag+ISNrg9bVz/1p7hOAvaxQ9xIoq/ilAJDe8MPmBSW9xGTAbMRyVWJ+ArSJFMuvXo5UpxuNNGpwrE3GkWnjxaEH+oz8K7ivRh7dprt50VEBYiSSfKYiablFdlKJl8RjRbUu3s9axHGOJl2LsZJ2HyPpR/GuLG6SO6g2UfL86RXUJknf9aCvP1NTfKujqjGlkf8ARuwb2HdezKupJJywDOsxPLxqzCMpXvjVog7hYJ3/AAHjQfRSCXUmAQD8/wCfvqV8BGZEHryGg5T+tK8/Uj92jaCRO5YyuyoJ18htGxPmeVE4fGFJOYEhsqgzO/aMzAgA1DD3gmYlgcrKAp8ZGZgZ5QfWmSW7V0viP+nbNzNbDa/ZghgdiCTHlWMn7Q3XZR1D3YLIwtFiULMM0GIMSKo4jw4oXIOZRkJ8p3IM60x4lxqwgS5cSYKhTl7UEQ0S2q9o6HehLnFjce4lrN1V0ZMzbhZzZlDfakLA020oi5VhEJeyGHtveLW07K9lcz9rLlhiR4k+A86acGwlvNDszjMQWyFTPhDRGrDSKi2PVCerXQyC+uUkgD3n3UtxHSfEE3QtqVgAOxaVI3O8nQR8KUXJvHAmvR9O/q9h/vL7l/Kur5/9bxHj/of866ujJJjsNx5s5V5KqBGfR+QlgO8fKa1WCxF5baqAtwHuwNIIMgjcfzpfwo2hfa4ptut0hDmzMQTsAWYksY319lC8exzWXz22YJmyFgNFPMCeRA+BqJpTaikVGVPgb47hpvIBeyLdQBtFBIAAgMfCBtPM0LgsDh7bPJtXgjCLUS0EBgNpjMxOUaHnU/rjW1W4pF6THWBY0MdlvGIGk1bxPg94s73FW25Mll5gCCreB22rJNxdN0h8qhlawpAZh1dspE5LeTKpCxI1giSI+VX4niLMFRGZSUUt1ikqxIzRliTM+GtZTjHD2GV4JF2ACG7LExP+WeVNU4rYw3U2xdUlWbrioPYBGRVnnBEwNhFDXayS9NXgp6TfXPqNsYhCq9YZ/ZZATJa2BCgQF9/nWXsPqAdRFNOP8c64tbF03LQcMra/dIPZ23J25GlKHXSvQ8WNQyqt2Dro9xONtIYNqfMGhTxCz9wj215itSa8XhykDf311ZAmcXZPJh+vSmnRnpieH3Gu2AjOy5CLisYUkElcpGukUnbhY8T8Kpfh8c6VsD6XZ+n7EfasWD6G4v4mjrf0/n7WFT2Xj+KV8hbCedQOGPlT3MW1H2m99O6tauAYYq2VlU9chAYghSRAJAOulfOeE9K8bbXLbxTqo2UuY8dAZG+tZv6qfKpjCty+dG5htRubfT7iY/8AqJ/gP4UbZ+lDiS7tbb1VfwNfPPq7+B99ei3d/wAVG5htR9Rs/TFjx3rVlv4h/uq1vpvxYWFsWgx5ksfhNfLsK75gGJ9DTIiqTFtRosd9KnEbuhuhAZ0RQse0a/GkNvGXLlwNduvcM/aYmfeaGvcvWvcPuKHwOhgRJkjbYUPihAoi5iAsk0SlgWlNx9bjj9mpGiqftEeO8TXHBZyNkOihPWsFEykxz7JDaeelaZMFJIVJldrkKdIGcSBIB86yXRp4xKAsygkgsokj0AIn31trGMZPrKm4LhZVW0ZjtFoLKORCfKuHzdynaLjPaZjiaC0WyDtCOyRG5M5pkRHMHnTXguMs4izGRrjpqdfgiDUjlmMch5V5wzhKxdADuWtu0OIEATGsHNI5Us4cr2nt3LaLbAaGCjvywmSdYiPdNTOpQrsJSumM8ZgAHUKhXU5VcQeUkTynw29tXX+DoltDCyYLu+bMQeax2YGmh5Eb1Z0tL3sYwt3Qtu20ZTGoXTP6FpA9k0Di7F3soxgkgtJzAryPp5e2stOTcU26/A/8sjDE42zCyskZQuhB2gxrGXtcxyFTx1y0tpgWyxmJyHKZ2EwNZ8D48qqHClKFgwYKQOzr2m+zlOvmIMGlmPRVtkNadtC3aItqNNRBJljG2tEFGXFkNpD/APrFb+58q6k31Nf7hvev5V1deyP5JtFHRnApewzvaYIUjMpgiVnteKnXnSfiWE69Lj2nDqFzOk6yCYua7wSRyOtNUtNYRrSuFtuQ1y1M5tACQoBY9ojQaQTyqriFlEtRh7Itts7MHk75geQUadnlG1RB1Nyvnj/pXYu4T0hW1ZS0SeyZf7S5DBDBTHaEkEelMl421wBbr5gxK5hIlMxPaOy77b61LiVi61odfbXOqjIFAzlYEqwWcwiDlPhWbwF5OvyXHNi0ZJgFuRGxn8t9a2UYztpDT7GXFscy2RYKHKpLLJOYZto5RB99LsPgCxzG062wGLNMkgakjQbU14jwyLChLq3gASlzVT1c6hgdNDMQa84PgDKAFocOrKQSNNxvovt8KalGMcFxqTT4QmfLmfqwwTNADRy9POauCa+yiOJYBLTBUzCdTn5nxHlXImtdmk7SaM54YtuDU0YBoKqNuabWuixKg57MnWOuUH2gnetibFyMKhcWaYXeheIJ/Z5I8risf9L1WOiWMBg2mI8VzH8DNS0wFl2zpQ/Unwpzc6PYhZm3dHhNs6/6aXnDYhd0I9coPuJFKh2QsWvKr0XWutdYQdAI8fwgmouWG8a7QGM+4GKKEFdWK8yUH/SMRmEesj5ijBdbfISPUH8aoAK8If3UbNCXzLTBG2h8aM6uhAyu5aAkmSSRl8ADoQZ5b7eNdb0NSxS9n3fMVWm9NgOMDhFbNdur+ztkZR994kD08T5UNjcQzsWYyT+oHgK9fEllVSdEBgepkn1qOEwxuvlmABLNyVeZPs+YrnazQAnC8Rkv228HU+W9atsaqyWIXIXMgKYWCRBYTJMQorH4t1F0lBlUEZRudNifPSacMGuAujA3CSozQBBHajzjT21z68E5JsGsGm6H8WD4pFIzZzcAYs2UEqABmbvONSSBHaipcRxFlFCNKXcxBKknNrG66gSJ0rJtgSHJQ5TbGlkntajMxVp56moJgcRdvKyEdYuUgNJkEdnvTJ3BnQZd65p6MXK7pDVUaHh/EFuQuyozK8GcqmcpLNLkkxsdNSaP6RNaw11FUsTCuZOcRGmp1B3iD46VXhmcOWxJsvd7rNagkD7raSWkE+zSaT9IrXWXWZHIUjn95UBB0ERGh9Kylpp6izgUHmgq3xK7fW62GttlDq7hCBmidIO5jSBO+1H8Nw4YB2tKdXcZlIyhlykQdZUic3M0m4R0SUqbqvfWYPV2tWPOB5AcpJ0mtLgL7BkBQnNkgsIiYA05GSPd5TT1NtVpkyNH1Kefu/nXlX9aP7+3/H//AFXtcu3VIsxPHrquZXX7snQtpmUgbkTI9DQuCxlxUFuVdtYWABBHOIA15TNAWGRXvFXzRlAACFRLQxJCjwJEbSNaa4vGSEW2jBiQIGo12cCYB08xrXRKO2o8nQrjk7h2MYqesRWYjKSNIiAsEf8AFQbhKrdC3FthW7IzLqHHjI1EzptIqyzg5TrAxEE6KQG33Mg9meQpfxSx1rAhoA10kjNJmOcH0PhyqVVunQhl0jw64YKty4CSFgBVUgad1CCjDxUxQfCGzlgjhpEgqApAIykNbGgI0Ok7UVx3LiLnXXLasDlyLcORv2YgJlaDlOppPZ4+jM1sW0ZgIXqC6EToQmkEjxiq04yenT57JnNsG6SXibq51EhAOf3jBkxm9YoK3zq/pEzfWMrmWQIp1BgjUglQASJgxpNDhtDXsaCqCFd8g0a0xFLS+s70Ut9vuf6hW4wgivVY8iR7aH+sH7jfD86hcxsbhh6j8qVhQxTFuNncejH86l/Sl7+9f+I/jS9uJIefwP5V4Mav3h7dPnTsKGq8Yu/fn1Cn5ivf6Uc7i23rbT8qWW8SpO494/OrmuiixUHHiY2azab/ACn8DUxxG0Rrhk9j3B/uNLC1eg0WFAfF8huSi5ARtmLa7bnWr7Q7I9KG4gu3tq+y3ZHpSQzzFd07DTSSBQtsUResrJcieyRG3mDPrVNttvQfKmBazHQASSYA8SdqaYtRYQ2VjMxzXmH3uSeg5+dR4bfW2rXN7g7NseE7ufTYeZoJ2rF4ELcbvT5EJQdkwVVgdJ0XSPnSni+E6vKCe2RLDkJ7o9Y1PrTnAXy1q2SZC2wmnIyRB03yxWHkYiiitWAhwFZzKiFjlAz6676HyrRcCsIsM4IcKucSADGg5GAZE+EUkAClhPiNdBPLQfoVaVa3kY5TI5AyR4GDtXFNblQlYxxvSZEum21k3CUIaAsg65c3Z1AJO+/pSNeIXGuK8AmWIWQVYncE6CYIHhRWPzG3choMLJJgnQbeYHOreE2VvRIKBShQbgwpXXlOpPnRFRjG0inQ1HEYsgqgUqM2WBBjTRvAQCPEGaS2+KYpmtW3yEhiyrkUkg6w8QI9PSm3HSARrMLAmRJjddTzJHsrM8RxZV81q5lJUoSwIie9lIEjlsPGloxvhDrB9B/qpiPuH/tV1ZCLv/3L/wAV7/1rq1+GXtCCsQ4taBSWG9wLlgE6homToPSpWT1jASFMNAJPZGm558zyil/EOL4nEEi2APElVUBQNZXdRNSFrIi9edCC0rqGEBiZ0I8IrJQdK+Sl9uyf9JqZtW2LPB7WnoVhecbeVGcFPUjKYuESYgwFjXbn5b0o4djlbMLZhV1JK9ogEZVPlqPU0ZxcPdU9rqlCglROw0JEHnROH9XhCeFZ5juJG3cHViMxF3U9kmCT1hici5R2Rud/CkPCsfeF3rgEYoDbDMANWGm2rRO5ppiMQiYTqQHvW2h7jGcyHPHZI2BUTHmKDGG6tW+rG7mcIqLKkkk6mPAAb6b10QpRoyTAL09YZkmdSTMnmZ9asB7Jqoq2ds4hgSDAgSNCIGnuqb9013w4RTPcKRmWQDrsRIPrWhXi687Fg/8A64+RFZrDNqKNF8VpwDQ7HELJ3w1v2G4Pk1QvNhXENhzG+lw/7lNKRdFSF8eNFioPbAYE/wBi6+hT/wBRVyYHCRAe6o80VvjmpZ1nnXueiwoIu9HsMxJ+ssJ5FGHyzVWnRS1MjE2yPB519ptgj31EGuzUYGE/1T+69k+l4D5kVFuiV/7ILfu3Ub/dQ3W1xejAsgnF+GXrJUXVdQdiw084O1eYc9kVHiDnKNdJqOEbsj21Iy5hKkULZ2HoKLFCJsP1zqgClNHcOtAA3XEqmw+8/wBkeg3NC4DCG64Ree5OwA1JPkBRHE8WphE/6dvRfP7zHzJ+EVi8CYo4m5YyxkkyT586L4RxBQgt5TmDZp8uQj9RNDYyx2C5MCcqjxO59woPC8SaywZYnXcSNdDUakd0SjTC6pzb5wh7vidtxJ0Ow8KN4UWukCR3SMxgsPI7RzqNtmewXKoOW+xiNDvtO9VYa4yd0R4kGJ02Y7xzgb157yqKKcZlZmgqY058/UfCKtwpfq+6cqwe+RBGoM86sbCW/wB3mcoOn567xUbZbKwGq7zAEeGvP0ovFC5LmuG6F01kwD4kSxkiIJ18ppXeQmSoJyjtLzI8Bznz8KLVS4YZtpmCBE7kkHSfOo27AKwI7RBza6Tt51UfqFhuV/7n4H866n/1B/7z/TXVXyjMrdtstxg4LakNykjbN5AmY8qHvXEdwCrPkkEHYjfsfdmtELOaT5zPnzmhzgQrTk3MkcvbXOtVEWCM4VCSgDx2MggINNCZ5anxNHNwF+rXFPiFNs7Ke5H3S0aA+MfyE4hhXIygnLqSvw9u1UXcc64cWri5rdtmYIeZbz5AbihuUq2vvP6HfQImPQuXd2S3yVezJ5SV3HLTeahj+IdXca0cyvE5rbARInq9fWSZrxsbbAtqtnUTmUNGkkDVhEmZml2D4Dce5dzJnUd5y/d5wY3aK64pcvAipHkkiY1Ou/t86ufu1RbGp9tX3u7XdAD3h+FW44V3FtdyxUtt5LTn+rlg93E2P8y3F/2UkwY19lGTWuBBx6Kadm9hz6X8v/lFRPQ2+e7Dfu3rbf7qDLCqzHjSpBkNbofix/ZXvYob4gGhbvA8QneS4PW235VFLxXuuR6MR8qOscYvr3b90elxvzopBkWZLi7wPUEfjXouv/hPt/lT1OlOKH9szfvQ3/kDUv6z3T3lsv8AvWbZ/wBtKkGTP9c/3fiP5VxxLc1b3D8DWgPG1PewuGPmEKn/AEOKg3EcOe9hFH7t26PmTRQWZzE3wRGoPmCKlgT2fbTLi7YZrZNu3dRxBE3A6+f2QdvOleBbQ0qGE3WA1JiqLfPmJNEBAx15EH2gyKqdtWH+I7VQF1jFMgYKYzDKfSZivMLZN1wg3PPkBuSfIDWqBtTEr1NqNrl4a/4bXL2sfgKzfIC/jWIDEBO4gyr6c29SZNL8NhGuEhYEDMTpoBTrD2IBY+cfnS61hetuhba6kHYe/fyqZOojQ54DiGKKgJIUro8aeYHvNNeJKEYJmBbcx+R7u4gyRSzD3ip7mXL2MyiSrBROUHSeQJ2mauL23uHOv7SdYO/mT4j03FebNfbd0CZ7actcObQ+R3AkgLOgUemtQxDECJMkSNND6e3SiFRiWyiQJknTQjWflQ1y40CWmIyganXuiOQ32prLKukDYfmi9m5I0gBZ3A9NvU0TavHLGWGDTLDtMcsDU76yY9KJ6tuqLMqkToSdVJ8/18Kk9loRcxaAWgDb1J1oc0wXI1+uv99vcPzrqs67yb3iuowUWNhDbbKYYzM71Ywjw5z7h7RrrXl3EFlUHfc/PSopbMlTEESNZI8DHL8K815yc5XctAry2JnXlQ16wDI3mKKa8NATA29u+24/Xt8xVydCNhy35VUZOwsSYjhActAiRHjodQPfrXqcIWyrKNR27nPQ5NjHmD6Ci9VBJIA8PWuukLaud4HqmOsjUry8d66FOXBRibX5URiR2RVNoDlV2L2Fe5AYV0ZwXXYlLZBKGS8clAJ35a19Hu/RjhjtdvLp94H5ivmXB8W6McrFZ0MEidOcb0zPSLEj+2ce3861TS5Jab4NXe+iy39nE3Paqn5UJc+i08sSPbb/ACakS9MMWNrze0Kfwq5OnmMH9op9UWjdEVSD7v0XXh3b9s+quPlNUt9GuLGzWW/zsPmtRH0kYob9WdPukfI1ba+lC/ztofa1G6AfYoboFjR/ZqfS4D84oZ+imNG+Hc+hU/I1ocP9KbAa2AfMP+Yoy19Ktv7Vh/Yyn8qPqH2MeeB4ob4a9/22Pyqm5gro71m6PW24/wBtfQrH0r4Xml1f8qn5NRqfSPgn/tGX1RvwBoqIW/R8ixLdlhsRyOh91CYE972Ux4xg71+/ib9tXZC9xgQJBUGAfHalXDzJPpUdljC3vVN3vt7D8BVoNVN3j6D8aYBOAKBwbglRJI8YEge0gD21bbLX7hZuZk+Xl6RpQiU5wtjqrcnfc1DWRNgPG8QFAUc/lSvhBuG+gskK7aKW1Go1kV5xS6WY+J+XKh8Bijauo4ElGBjx8qznlOh9GsxWGvrAYrmZ1NzJtA5gnkYBPmKqTFdVezKoyiR3vOM07sSOVCYe4X6x7jw90kBc2g8gPCNKJxFjKiC9C9rslDOw00/OuBYww4LreILFystmkkNAG/L8qniLXV3HgjPdyQFGwAEieUjmPGvWvLlVJEzKsd2mdWA7oJjQmTFQa2blztMwKAdsLo3jMaabVHDCyHWsVFuARI7J8dp8/wCVH8MsSWVyQqqZWIAOpGtdgsESVOUErOVo133A2I150wxWCUgkiCusg6yZE+G1ZT1FwPdku/pa1/8Ak/ht/wDrXUVP+P4V5TpeyrJ3MAMr5gmdYI05faA18fHxqjEJmjK0HlIMe0jz+VWOwYd0gwN256g6+cfGo3rJBAbnyMa7wPfXDGzBENYBMkrIMDfTmdPCo2XDS2hOp3+Pn/OrLbgBjrsdRr/zVrIuYFdMwGmUDXQaxvOvuFOxgDXZ28PhpoKG45d/+Pd/dIM7yYHPl6UzvZXZdNh6e+Ocj40s6TWow1wyNSgj2itdJ3JfsZh7f41LEGYqKn5096NcXs4e51l2ybrDudoAL5wRqfOvo4jPbXQzFJY68plUdsgkBgviVO3pSjiF85vA5HiPEQRX0TH/AElWL1i5a6p1Z1KiSpEnxrLcE6O3cWzi0EzIJOYxvpvB10q5JdCi3yzNJiTO53te496pfWT48rvLmp7NbZ/o7xw2tI3pcT8SKGboHjBvhGO/dKNvv3W51O1lbkZN8QT4f2XL7+9Qz+X95zP2NvfWku9E7697C3ht/Zty228KEu8BI71u4ve3Vx3u9uKNoWhUmMgbcrZ/i/KrPrYmI+0y/wAIn40Vc4Qo3kaKP4dRvVR4WJnN9oty5iKVDsE+uLEwe6G95iKusiSQORg/OvTwTSM32Qu3nM70TawWQuZ3IPppFIBXhmOZiCRqdifGu4eYb2GnfR/olexPWGzlKoxWWOUzAO2vjS6/w25h8Q1q6uV1JkeokEEbggg1VPkVosY6VSrSQYIkSNtROn41Y1Quucw9DFMCxLhXUCSNQPHyo7GcWFy2MuxEn8j7aCsHtD1HzqPFAvWMtsQpY/z951qJADW7WYz7qqxtsLEcqa2MNlTOfZ6Dc+00pu2zcYAbsYA8zoKl4Q0azBcNRVF12FwuICFZjwCsDE+Ne2LedmzTnkhF2Qid5+1ziiOGdGMTg7bNi8iIe4gfNdYwZCZT2QdJJNGYTDlmzlolYgkEDXYEfPxrx5aittO/yS1QJh+GsUaexB0AI7R2BJ+yB+NMLtjsqoBPP8TvRbdkiNY/5qTiW12G3z091c0tVyB4JvYgCIBIEe3Q6e+oXUASSddR6859K8DGMx3U7e3T0mhLt+ViYnU8o8oqEmyEbP69b+6v8I/Kurv6mN98+/8AlXV1fHI0yZfJKyQBoNBPt8tDVzuXUGTAOxGsDTf9b0PcVpYr2l5jMNFOxidq9uMFytoDuYJ3nwmPL21x0Z0RB0mBzjlyP6Ir2dZ0BgbHnzqFwHQgjUwNBHMkRp4CrUWGOg/XrtVDItaJ15R4SdYP40j6VYv/AOOF55lkeO/5U7+vgqTmEbem8Sfh7KzPS1ewh5liI8IGg/XjXR4yvUVjWTOTVwobNtVwevfjwUe5tfdTnhvSq/gmJsBSbhAaVnaSKQO3Pw1pk+NNs5kJXNoCJ56xpVBRoF+mHGL3lst/lI/EUxwf023F7+Htn0Zh+JrGDpA/Ngd+8oO2/eFeji4O62j/AJFo3C2r0fQbf06p9rDH2XPzWjbX034U96zdX0Kn5xXzRMTZO9q0fQEfJqn9WsH+yHsdh+dFsNqPqP8A/rnDrgysHE/etq3yJrh0n4PcOpsj96xHySvlx4Vhz9lx6OD8xVLcFs8muD1VT8jTTYtqPrQs8HfUHDexinwkVh+nNnDpeVMMQVyBiVfOMxJETJ5Das2eBJyvR6ow+U1O1gBbM5xckaEZtPLtCk22NRo1fQbpjYwllrdxXLNcdiQBzIA0JB2Fd004xg8Yq3LbFb9vQAoRmTmpPiJke3xrFHvMP8TfOpU03VC2q7PWNV3Ps+35VMio3R3fX8KRR1o60dhMHnbLpqQSY1AG8eFL7e9FjF3LdxSmoOhHiKzk/sAR0gvgQg0A+Q2FKeFWSbqxvrGhMadnbXep4u5nY+8/gK0/Q3h+VevZSQzZfDQAnQ+enuiufX1VCDbDgYmzcuqr3XL3NJMbQNFUeEA6UVaQGND+vKpXGCsTpAJI18RAkbSDPvrrdyGGu8D+XlXiNgyN0nPB0EePt0q4mQOY2JOkwJn4xUmQgkwSfyn3V16zoNJnUe3/AIiosi/ZB7ecToDHe/D/AJn2UIuB1zNrEnXx5H8KYCysQBLETsf14acqDxdxp5DQz7qqMneARv8A+sq+HxrqynWXPD4murq3y9l5PbTqu1rssuoIEeREb6j40OCuYKxGQwIYCezoRrV3UsC8EsBn313Mx7PD8qjedMisDEcvGRJ0NecsMxsgmGyggSFJMECBA+M8vQUNZtEGGykMJBBk+TRGlHW8OwMz2Y5eMCZ9moqV22wyqxnQgOIEHzAHgZ0qt3Q7F2It/s5VZIUfPUx6c/Ksf0hclUPjmPPyE+X8q3IaFck6rBkHkBoV9unurMdM7cRoR3gARG0jTyru8WX3RSZkCdqkDVNx9akrV7iNCb7H0NOrGQMOstm4oiAHKwRsZA10oLgvCXxV4WkEsZ9wBJ+A+VfXbn0YYV7aopuW7qgS8hsxiNjpEzt4b1E9aMHTKUHLg+c9XgyNbV5e93boPe73eWpLgMGTo10agwyIw0EciK2HE/oluqM1q+mUanOrAifDLPyqCfRfJVWvNbdgNcgNvOYOWSwYzJjTX2Uv5OmP4pGPfo7hmHZvwcpAzWiPboTUrfRW3J/b2oJkauvKOa+OtaTGfRnft9y9autIAAkTPhO0DcnT0pdiuh+NtoWKLoCSouJngf4M0mQDtPdNVHV05cMHCSE79Er32Lltuy3dvr3vs94jlUG6KYoEwrtqsZSjbjXYnY1L9sBLWnCwrElGACtOVjI0Bgx4xV3U3f7m6PRG8JOw8CD7RWlxIpgD8GxaalLmzH/ptyqu1ccMVuAjQEaEHz3o1sa6GMzoYmJZT7qhfx73YD3GuRMBiTHjBNGOgyKLd2ZPiW+f8qvmqrmjsPAmrRTESO1VPMGSAARHif5zUi9U3zp7vnQBYN6uv3YHsihS+tWlxInUbx58vjWU1lAXcP4abrZNZ0ZyI0Hhr4CtxcIVQqTCgDX4nTnIikXRzhcIbjE5rkGB4SYn1/LxrSGEAiRtm9p/n768bytXdOl0JsDvCTkQ5gSDtB9ppg6oiiNSNDrMx+IPzoHC4oTqoMhoJ0Oh5/4p57aUYcQCwG0nw1mBOm0jauSXomTJvdMzvIECfAUJfvE5Y3G/vPs3mrHt9ob9nefj+FXi6M/sOw9CNqXAkVpc3I7oBnxGmsa7a0svYkk9ntTsfLxB8N6YZ5csSRodvf8AMcvHyry5bUCTzmOQAjUacqqLSY7GOvn7j+deVD6sP0TXVvY7IYbFFWKHRjuPbB08AZr22sqZ1JI5beEe6q2stocpkag+ekiTtMmKmDmCoDuNyNQd9fZXI0ZUW3MTlbxkGT/L1g1yZ3iCIB0kDUA/CKgbcHK+6yZgxvGh8CI99RvOU7I12KkTz8PPY1NLoQLiNNFtgNmZZBBYwZWRoCYGg33pV0iwD4m1nRe0vKYnxAHI+taK65eCNjygeMgxzkCNfGhLrMJy666pGnjpz57eFb6c3FprlFJnzS9wW8M2ZCMuvmdQNB7apw9tiRp56g8tTpueVfU8NdWZI70q0CT8ddyDVfDejlnrVvBJy5oVzsNyGE6zJ31E+2vQXn0nvRop+yv6LhcTFOhUgIr9nIQAYzHU9oxsBO5FfTeEYkK+W47PcOnaM5ZG0DQGBPprWWOHclMrG1OrMBCkkyMyiYEltudQ4neZLiC2BfzM2q6MMh/aRtPeXUkjaIrB63yy3xO7TcXGja43iKtd6tXZXUE5Y1MCTlUjtetI7HHFvXLgtst67bABXtFQZhtYidRGWSOdZC70dxeJuy93Q3JtqrlTmGo6s6RlidB4zQ7m9hGe8br27rKWGs58rwGuALtIkgbyPGa1arLY00sG+wfHFvG41qLgVuruBwyFRkLDMW3zSsTES3kKjxAslpCuRCG1YrqqLqCF2J1G+2afGspwTHsWLXHZ2um4HVgAHklrakg7gQADrB0MCm1nFC67IWZmCnI1oMWVWYgr2oVly+J0Ma7iprOODRcAPE76spntMWe4weO59q4722PdnKMuvbGkkCpXMY7m2lprl1VVv2SMUDFMoVi7AZUGXeWYT7a0OH4YgVVDsIyhS65wSJgmdW+1oIAk6VHE8Nt/s1e2txZyK7ZYkjvGCd40gAaCSYFa2JmUfGPYQXRfm8hKO11EBA7y5jbzB4AbYjNCneZz9m/bxjO+JFti2YA20/bHSB1doFVntZs7Ed0EzWm4jgLVkaWi7s2UK4MACCxTUCIAXTX0qd3CIg0IbMQpUaGBEN2wcw17xOuu0xVfJRm0qPkV+2FdlE6Mw130Ma766V51lWcZZRiLoU6dY4HP7RG/soPPXpReDlfJf1lV3n7NRz1FjpVWIkXphwvCC7cRT3ZBY+A5/lSxVJiAT6A+E1tOgXDd72hJBC76eGbbQkEeEjea5PK1NkGxPCHlywy90So1AGwHIgTIEH4Va1uQCAQIOgMkGQDK7SPw5UbaCKYKE5wVZSDodJ5bTrvsapuSgVRokqJI1BDbMPWPfXz29syUhbaRReyEzEgTIkEA+sdr8aua5J0EkToI5fM0TfsgvOhcaCRrG8T7J9tW3H0ygSeyZAA3IiD6yI86pyBsg1oDUQJEn8SfQg1FuyokwRp7oj2V4UIVWPe0Ghka6+3equqaIOxJ1OnL+VIEF2VYQoEkmDOg2mY8PlrQ31YgDPMTImY2Gh99W27pQweyxClY1gwefhBFe3Ha6uZtDqNfZqAN1jY0s2A46m1/j+H5V1DdWfEfGvK0v8hZXZc52E6GNOXLb30NbwYmJbTKRr6fma6urBdjLMZ2RI5tBHKDoaEuvI2G3+8x+vM11dVolhls9gsNCABp7KDvXO2rRqxQMJMGQOQPma6uqY8iL7eCUldN2g+8D5UVasAOwGm3w5+FdXU5cD7GvDsYc3VwMoCGI5lhPzNMryDMug1M7DeNx4Hb3Curq423FqjaJZdvlLThdCijKw7wLCWIPiYrMYy52EukAsWcEEdmNz2dtSTJ515XVpDUk+WX2C3jndF2EttpsiEfMj0NT/pl7FtUtBUBuodAZhjLLJOxzHz868rq9HQ4LhwzSYLi1y5cS20FLlsMywIlkBPnGu1LeMDq0t5CVzFSYJAjKAFAGy67eQ8K6urtXKNv6mSs8Vd/qwP9o0NvqC5WN/KddZ3mn+LcjDrcBh7ly4GIAmASABpoIUaeVdXVz6pheAG90Ww+Zl6sQ8MfGS6EwTsDG3maUnoVh5iG1B1zbahdNK6uqIas12zBclOJ6G2FukDPAthoLc5idpq7jXRLD23tKqmDeVTJkkRlOvx9a6uq/lnayxMPs8HtJ9YhBqfaNB3SNQe2dRTvh1lTbC5VAcFjA+1BkjzMa+NdXVw6sm+X2iOwI4p+wpYkdkweWrD8KgtoXYUysrcPZJGqgkHfxrq6hKmMngCSzCTuuvPu+7yqWExJVQRB70g6jss0H4fOva6lPsTBsc5ykzr/ACWpz2rfnkPtP/NdXVa4GCEzcUEAw0D9e0++rhpdjl3fZ+jXV1UBpM3p7hXV1dRQj//Z"/>
          <p:cNvSpPr>
            <a:spLocks noChangeAspect="1" noChangeArrowheads="1"/>
          </p:cNvSpPr>
          <p:nvPr/>
        </p:nvSpPr>
        <p:spPr bwMode="auto">
          <a:xfrm>
            <a:off x="0" y="-1130300"/>
            <a:ext cx="2447925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7114" name="Picture 10" descr="http://www.econews.gr/wp-content/thumbnails/65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9612" y="1295400"/>
            <a:ext cx="5684315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ncrypted-tbn3.gstatic.com/images?q=tbn:ANd9GcQtjM58BmKoMxlAk6MMjvWHBDrpqa4b2u4Z1oLPfv3oEzzSov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2" y="533400"/>
            <a:ext cx="7848600" cy="58788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καλύτερο απόβλητο είναι αυτό που δεν παράγεται ποτέ!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s://encrypted-tbn1.gstatic.com/images?q=tbn:ANd9GcThxmW--8FA3TuPCVfQMo4PRGBdw3-hMBCF-k-QIMGDaCsfmNsf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l="8906" r="8906"/>
          <a:stretch>
            <a:fillRect/>
          </a:stretch>
        </p:blipFill>
        <p:spPr bwMode="auto">
          <a:xfrm>
            <a:off x="5180012" y="304800"/>
            <a:ext cx="67818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0830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περισσότερα από τα απορρίμματα που πετάμε ανακυκλώνονται 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Συσκευασίες: </a:t>
            </a:r>
          </a:p>
          <a:p>
            <a:r>
              <a:rPr lang="el-GR" dirty="0" smtClean="0"/>
              <a:t>Αλουμινένιες, Λευκοσιδηρές, Πλαστικές, Γυάλινες, Χάρτινες</a:t>
            </a:r>
            <a:endParaRPr lang="el-GR" dirty="0"/>
          </a:p>
        </p:txBody>
      </p:sp>
      <p:pic>
        <p:nvPicPr>
          <p:cNvPr id="31746" name="Εικόνα 6" descr="http://www.eoan.gr/../uploads/temp/whatis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9487" y="457200"/>
            <a:ext cx="454933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5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2012" y="304800"/>
            <a:ext cx="7315200" cy="632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27171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8012" y="0"/>
            <a:ext cx="3773863" cy="4642450"/>
          </a:xfrm>
        </p:spPr>
        <p:txBody>
          <a:bodyPr/>
          <a:lstStyle/>
          <a:p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Οφέλη ανακύκλωσης</a:t>
            </a:r>
            <a:b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συσκευασιών</a:t>
            </a:r>
            <a:b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Σύμβολο κράτησης θέσης περιεχομένου 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13080731"/>
              </p:ext>
            </p:extLst>
          </p:nvPr>
        </p:nvGraphicFramePr>
        <p:xfrm>
          <a:off x="4945063" y="465138"/>
          <a:ext cx="6786562" cy="524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61517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8012" y="0"/>
            <a:ext cx="3773863" cy="4642450"/>
          </a:xfrm>
        </p:spPr>
        <p:txBody>
          <a:bodyPr/>
          <a:lstStyle/>
          <a:p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Οφέλη ανακύκλωσης</a:t>
            </a:r>
            <a:b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συσκευασιών</a:t>
            </a:r>
            <a:b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Σύμβολο κράτησης θέσης περιεχομένου 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13080731"/>
              </p:ext>
            </p:extLst>
          </p:nvPr>
        </p:nvGraphicFramePr>
        <p:xfrm>
          <a:off x="4945063" y="465138"/>
          <a:ext cx="6786562" cy="524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61517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2" y="685800"/>
            <a:ext cx="6705602" cy="4191000"/>
          </a:xfrm>
        </p:spPr>
        <p:txBody>
          <a:bodyPr/>
          <a:lstStyle/>
          <a:p>
            <a:r>
              <a:rPr lang="el-GR" sz="4800" dirty="0" smtClean="0"/>
              <a:t>Η ανάκτηση αφορά κυρίως την αποτέφρωση των αποβλήτων για παραγωγή ηλεκτρισμού, ατμού και θέρμανσης</a:t>
            </a:r>
            <a:endParaRPr lang="el-GR" sz="48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 διαδικασία αυτή, αν δεν γίνει σωστά, εγκυμονεί κινδύνους για την υγεία και το περιβάλλον</a:t>
            </a:r>
            <a:endParaRPr lang="el-GR" dirty="0"/>
          </a:p>
        </p:txBody>
      </p:sp>
      <p:pic>
        <p:nvPicPr>
          <p:cNvPr id="48130" name="Picture 2" descr="http://www.eoan.gr/../uploads/temp/whatis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5064" y="457200"/>
            <a:ext cx="4503761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απόρριψη σε χώρους υγειονομικής ταφής είναι η τελευταία λύση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 αποσύνθεση των αποβλήτων απελευθερώνει επικίνδυνες χημικές ουσίες που μπορούν να ρυπάνουν έδαφος, νερό και αέρα.</a:t>
            </a:r>
            <a:endParaRPr lang="el-GR" dirty="0"/>
          </a:p>
        </p:txBody>
      </p:sp>
      <p:pic>
        <p:nvPicPr>
          <p:cNvPr id="51202" name="Picture 2" descr="http://www.eoan.gr/../uploads/temp/whatis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5431" y="609600"/>
            <a:ext cx="4483394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227012" y="457200"/>
          <a:ext cx="11353800" cy="589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380"/>
                <a:gridCol w="10218420"/>
              </a:tblGrid>
              <a:tr h="863600">
                <a:tc gridSpan="2">
                  <a:txBody>
                    <a:bodyPr/>
                    <a:lstStyle/>
                    <a:p>
                      <a:pPr algn="ctr"/>
                      <a:r>
                        <a:rPr lang="el-GR" sz="3600" dirty="0" smtClean="0"/>
                        <a:t>Σήματα</a:t>
                      </a:r>
                      <a:r>
                        <a:rPr lang="el-GR" sz="3600" baseline="0" dirty="0" smtClean="0"/>
                        <a:t> ανακύκλωσης</a:t>
                      </a:r>
                      <a:endParaRPr lang="el-GR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l-GR" dirty="0" smtClean="0"/>
                    </a:p>
                    <a:p>
                      <a:pPr algn="l"/>
                      <a:r>
                        <a:rPr lang="en-US" dirty="0" smtClean="0"/>
                        <a:t>Green Dot. </a:t>
                      </a:r>
                      <a:r>
                        <a:rPr lang="el-GR" dirty="0" smtClean="0"/>
                        <a:t>Το σύμβολο αυτό δε σημαίνει απαραίτητα ότι η συσκευασία είναι ανακυκλώσιμη. Είναι ένα σύμβολο που χρησιμοποιείται στις συσκευασίες και σημαίνει ότι ο παραγωγός συμμετέχει σε σύστημα εναλλακτικής διαχείρισης και συνεισφέρει οικονομικά για την ανακύκλωση του προϊόντος.</a:t>
                      </a:r>
                      <a:endParaRPr lang="el-GR" dirty="0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Το σύμβολο αυτό, αναγράφεται στα προϊόντα που είναι κατάλληλα για ανακύκλωση. Δεν σημαίνει ότι η συσκευασία έχει φτιαχτεί από ανακυκλώσιμα υλικά.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Το σύμβολο αυτό, όπως το παραπάνω, υποδεικνύει ότι το προϊόν είναι κατάλληλο για ανακύκλωση. Το ποσοστό που αναγράφεται στο εσωτερικό είναι το ποσοστό του ανακυκλωμένου υλικού που περιέχεται στο προϊόν.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Αναφέρεται στον τύπο του πλαστικού που ανακυκλώνεται. Τα μπουκάλια PET ή πολυαιθυλενίου χρησιμοποιούνται για συσκευασία νερού, αναψυκτικών και ανακυκλώνονται εύκολα. 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2226" name="Picture 2" descr="http://www.eoan.gr/../uploads/temp/simata/sima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2" y="1447800"/>
            <a:ext cx="900000" cy="900000"/>
          </a:xfrm>
          <a:prstGeom prst="rect">
            <a:avLst/>
          </a:prstGeom>
          <a:noFill/>
        </p:spPr>
      </p:pic>
      <p:pic>
        <p:nvPicPr>
          <p:cNvPr id="52228" name="Picture 4" descr="http://www.eoan.gr/../uploads/temp/simata/sima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2590800"/>
            <a:ext cx="900000" cy="900000"/>
          </a:xfrm>
          <a:prstGeom prst="rect">
            <a:avLst/>
          </a:prstGeom>
          <a:noFill/>
        </p:spPr>
      </p:pic>
      <p:pic>
        <p:nvPicPr>
          <p:cNvPr id="52230" name="Picture 6" descr="http://www.eoan.gr/../uploads/temp/simata/sima_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212" y="3962400"/>
            <a:ext cx="900000" cy="900000"/>
          </a:xfrm>
          <a:prstGeom prst="rect">
            <a:avLst/>
          </a:prstGeom>
          <a:noFill/>
        </p:spPr>
      </p:pic>
      <p:pic>
        <p:nvPicPr>
          <p:cNvPr id="52232" name="Picture 8" descr="http://www.eoan.gr/../uploads/temp/simata/sima_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412" y="5334000"/>
            <a:ext cx="878050" cy="90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227012" y="457200"/>
          <a:ext cx="11353800" cy="561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380"/>
                <a:gridCol w="10218420"/>
              </a:tblGrid>
              <a:tr h="863600">
                <a:tc gridSpan="2">
                  <a:txBody>
                    <a:bodyPr/>
                    <a:lstStyle/>
                    <a:p>
                      <a:pPr algn="ctr"/>
                      <a:r>
                        <a:rPr lang="el-GR" sz="3600" dirty="0" smtClean="0"/>
                        <a:t>Σήματα</a:t>
                      </a:r>
                      <a:r>
                        <a:rPr lang="el-GR" sz="3600" baseline="0" dirty="0" smtClean="0"/>
                        <a:t> ανακύκλωσης</a:t>
                      </a:r>
                      <a:endParaRPr lang="el-GR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Το σύμβολο HDPE (υψηλής περιεκτικότητας πολυαιθυλένιο) συναντάται σε συσκευασίες καθαριστικών, σακούλες απορριμμάτων, χυμούς και σημαίνει ότι το πλαστικό ανακυκλώνεται.</a:t>
                      </a:r>
                    </a:p>
                    <a:p>
                      <a:pPr algn="l"/>
                      <a:endParaRPr lang="el-GR" dirty="0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r>
                        <a:rPr lang="el-GR" dirty="0" smtClean="0"/>
                        <a:t>Το PVC (</a:t>
                      </a:r>
                      <a:r>
                        <a:rPr lang="el-GR" dirty="0" err="1" smtClean="0"/>
                        <a:t>πολυβινυλοχλωρίδιο</a:t>
                      </a:r>
                      <a:r>
                        <a:rPr lang="el-GR" dirty="0" smtClean="0"/>
                        <a:t>) έχει αντικατασταθεί από το PET στη βιομηχανία τροφίμων και χρησιμοποιείται συνήθως σε καλώδια και σωληνώσεις. Ανακυκλώνεται πιο δύσκολα από τα υπόλοιπα ενώ η καύση του απελευθερώνει τοξικές ουσίες</a:t>
                      </a:r>
                      <a:endParaRPr lang="el-GR" dirty="0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Αναφέρεται σε πλαστικό χαμηλής περιεκτικότητας σε πολυαιθυλένιο όπως είναι οι σακούλες τροφίμων και πλαστικές σακούλες σούπερ μάρκετ και καταστημάτων.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Είναι πιο συνηθισμένο στα καλαμάκια, τα πώματα μπουκαλιών, μπουκάλια σαλτσών και κάποια ιατρικά σιρόπια. Το PP (πολυπροπυλένιο) ανακυκλώνεται.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2234" name="Picture 10" descr="http://www.eoan.gr/../uploads/temp/simata/sima_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12" y="1447800"/>
            <a:ext cx="900000" cy="900000"/>
          </a:xfrm>
          <a:prstGeom prst="rect">
            <a:avLst/>
          </a:prstGeom>
          <a:noFill/>
        </p:spPr>
      </p:pic>
      <p:pic>
        <p:nvPicPr>
          <p:cNvPr id="52236" name="Picture 12" descr="http://www.eoan.gr/../uploads/temp/simata/sima_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2667000"/>
            <a:ext cx="900000" cy="900000"/>
          </a:xfrm>
          <a:prstGeom prst="rect">
            <a:avLst/>
          </a:prstGeom>
          <a:noFill/>
        </p:spPr>
      </p:pic>
      <p:pic>
        <p:nvPicPr>
          <p:cNvPr id="52238" name="Picture 14" descr="http://www.eoan.gr/../uploads/temp/simata/sima_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412" y="3810000"/>
            <a:ext cx="900000" cy="900000"/>
          </a:xfrm>
          <a:prstGeom prst="rect">
            <a:avLst/>
          </a:prstGeom>
          <a:noFill/>
        </p:spPr>
      </p:pic>
      <p:pic>
        <p:nvPicPr>
          <p:cNvPr id="52240" name="Picture 16" descr="http://www.eoan.gr/../uploads/temp/simata/sima_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412" y="4953000"/>
            <a:ext cx="900000" cy="90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227012" y="457200"/>
          <a:ext cx="11353800" cy="561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380"/>
                <a:gridCol w="10218420"/>
              </a:tblGrid>
              <a:tr h="863600">
                <a:tc gridSpan="2">
                  <a:txBody>
                    <a:bodyPr/>
                    <a:lstStyle/>
                    <a:p>
                      <a:pPr algn="ctr"/>
                      <a:r>
                        <a:rPr lang="el-GR" sz="3600" dirty="0" smtClean="0"/>
                        <a:t>Σήματα</a:t>
                      </a:r>
                      <a:r>
                        <a:rPr lang="el-GR" sz="3600" baseline="0" dirty="0" smtClean="0"/>
                        <a:t> ανακύκλωσης</a:t>
                      </a:r>
                      <a:endParaRPr lang="el-GR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 Το PS (</a:t>
                      </a:r>
                      <a:r>
                        <a:rPr lang="el-GR" dirty="0" err="1" smtClean="0"/>
                        <a:t>πολυστυρένιο</a:t>
                      </a:r>
                      <a:r>
                        <a:rPr lang="el-GR" dirty="0" smtClean="0"/>
                        <a:t>) είναι το υλικό που χρησιμοποιείται σε πλαστικά είδη μιας χρήσης (ποτήρια, πιάτα κλπ), σε θήκες CD-DVD και ανακυκλώνεται.</a:t>
                      </a:r>
                    </a:p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Αναφέρεται στην κατηγορία πλαστικών που δεν κατατάσσονται στις προηγούμενες και συνήθως χρησιμοποιείται σε γυαλιά ηλίου, θήκες υπολογιστών και μεγάλες μπουκάλες νερού.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err="1" smtClean="0"/>
                        <a:t>European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 err="1" smtClean="0"/>
                        <a:t>Ecolabel</a:t>
                      </a:r>
                      <a:r>
                        <a:rPr lang="el-GR" dirty="0" smtClean="0"/>
                        <a:t>. Σύμβολο που αποδεικνύει πως το προϊόν έχει κατασκευαστεί με φιλικές προς το περιβάλλον μεθόδους.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Το σύμβολο αυτό χρησιμοποιείται κυρίως στις ΗΠΑ και δείχνει πως το προϊόν στο οποίο υπάρχει, έχει παραχθεί με φιλικές προς το περιβάλλον μεθόδους.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2242" name="Picture 18" descr="http://www.eoan.gr/../uploads/temp/simata/sima_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12" y="1447800"/>
            <a:ext cx="900000" cy="900000"/>
          </a:xfrm>
          <a:prstGeom prst="rect">
            <a:avLst/>
          </a:prstGeom>
          <a:noFill/>
        </p:spPr>
      </p:pic>
      <p:pic>
        <p:nvPicPr>
          <p:cNvPr id="52244" name="Picture 20" descr="http://www.eoan.gr/../uploads/temp/simata/sima_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2667000"/>
            <a:ext cx="900000" cy="900000"/>
          </a:xfrm>
          <a:prstGeom prst="rect">
            <a:avLst/>
          </a:prstGeom>
          <a:noFill/>
        </p:spPr>
      </p:pic>
      <p:pic>
        <p:nvPicPr>
          <p:cNvPr id="22" name="Picture 22" descr="http://www.eoan.gr/../uploads/temp/simata/sima_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412" y="3733800"/>
            <a:ext cx="853440" cy="1066800"/>
          </a:xfrm>
          <a:prstGeom prst="rect">
            <a:avLst/>
          </a:prstGeom>
          <a:noFill/>
        </p:spPr>
      </p:pic>
      <p:pic>
        <p:nvPicPr>
          <p:cNvPr id="23" name="Picture 24" descr="http://www.eoan.gr/../uploads/temp/simata/sima_1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412" y="4953000"/>
            <a:ext cx="914398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227012" y="457200"/>
          <a:ext cx="11353800" cy="561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380"/>
                <a:gridCol w="10218420"/>
              </a:tblGrid>
              <a:tr h="863600">
                <a:tc gridSpan="2">
                  <a:txBody>
                    <a:bodyPr/>
                    <a:lstStyle/>
                    <a:p>
                      <a:pPr algn="ctr"/>
                      <a:r>
                        <a:rPr lang="el-GR" sz="3600" dirty="0" smtClean="0"/>
                        <a:t>Σήματα</a:t>
                      </a:r>
                      <a:r>
                        <a:rPr lang="el-GR" sz="3600" baseline="0" dirty="0" smtClean="0"/>
                        <a:t> ανακύκλωσης</a:t>
                      </a:r>
                      <a:endParaRPr lang="el-GR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Το σύμβολο υπάρχει σε γυάλινες συσκευασίες (μπουκάλια, βάζα κτλ) και προτρέπει στην ανακύκλωσή τους.</a:t>
                      </a:r>
                    </a:p>
                    <a:p>
                      <a:pPr algn="l"/>
                      <a:endParaRPr lang="el-GR" dirty="0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Το σύμβολο αυτό δεν συνδέεται με την ανακύκλωση αλλά είναι μια υπενθύμιση για υπεύθυνους πολίτες οι οποίοι απορρίπτουν το προϊόν με τον πιο κατάλληλο τρόπο.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Όταν υπάρχει το σύμβολο αυτό σε ένα προϊόν, σημαίνει ότι κατασκευάζεται από ανακυκλωμένο αλουμίνιο και μπορεί να ανακυκλωθεί ξανά.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 Το προϊόν με το εν λόγω σύμβολο είναι κατασκευασμένο από ανακυκλώσιμο ατσάλι που μπορεί να ανακυκλωθεί ξανά.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2250" name="Picture 26" descr="http://www.eoan.gr/../uploads/temp/simata/sima_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12" y="1524000"/>
            <a:ext cx="914398" cy="914400"/>
          </a:xfrm>
          <a:prstGeom prst="rect">
            <a:avLst/>
          </a:prstGeom>
          <a:noFill/>
        </p:spPr>
      </p:pic>
      <p:pic>
        <p:nvPicPr>
          <p:cNvPr id="52252" name="Picture 28" descr="http://www.eoan.gr/../uploads/temp/simata/sima_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2590800"/>
            <a:ext cx="914398" cy="914400"/>
          </a:xfrm>
          <a:prstGeom prst="rect">
            <a:avLst/>
          </a:prstGeom>
          <a:noFill/>
        </p:spPr>
      </p:pic>
      <p:pic>
        <p:nvPicPr>
          <p:cNvPr id="52254" name="Picture 30" descr="http://www.eoan.gr/../uploads/temp/simata/sima_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212" y="3810000"/>
            <a:ext cx="914398" cy="914400"/>
          </a:xfrm>
          <a:prstGeom prst="rect">
            <a:avLst/>
          </a:prstGeom>
          <a:noFill/>
        </p:spPr>
      </p:pic>
      <p:pic>
        <p:nvPicPr>
          <p:cNvPr id="52256" name="Picture 32" descr="http://www.eoan.gr/../uploads/temp/simata/sima_1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412" y="4953000"/>
            <a:ext cx="914400" cy="9144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08013" y="304800"/>
            <a:ext cx="4114799" cy="5867400"/>
          </a:xfrm>
        </p:spPr>
        <p:txBody>
          <a:bodyPr>
            <a:normAutofit/>
          </a:bodyPr>
          <a:lstStyle/>
          <a:p>
            <a:r>
              <a:rPr lang="el-GR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εναλλακτική διαχείριση στην Ε.Ε. βασίζεται στην ιεραρχία διαχείρισης αποβλήτων</a:t>
            </a:r>
            <a:br>
              <a:rPr lang="el-GR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l-GR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l-GR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l-GR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337" name="Εικόνα 1" descr="http://www.eoan.gr/../uploads/temp/whatis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9463" y="228600"/>
            <a:ext cx="730936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85444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227012" y="457200"/>
          <a:ext cx="11353800" cy="440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380"/>
                <a:gridCol w="10218420"/>
              </a:tblGrid>
              <a:tr h="863600">
                <a:tc gridSpan="2">
                  <a:txBody>
                    <a:bodyPr/>
                    <a:lstStyle/>
                    <a:p>
                      <a:pPr algn="ctr"/>
                      <a:r>
                        <a:rPr lang="el-GR" sz="3600" dirty="0" smtClean="0"/>
                        <a:t>Σήματα</a:t>
                      </a:r>
                      <a:r>
                        <a:rPr lang="el-GR" sz="3600" baseline="0" dirty="0" smtClean="0"/>
                        <a:t> ανακύκλωσης</a:t>
                      </a:r>
                      <a:endParaRPr lang="el-GR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l-GR" dirty="0" smtClean="0"/>
                    </a:p>
                    <a:p>
                      <a:pPr algn="l"/>
                      <a:r>
                        <a:rPr lang="el-GR" dirty="0" smtClean="0"/>
                        <a:t>Συναντάται σε χαρτί ή προϊόντα ξύλου και σημαίνει ότι το ξύλο προέρχεται από δάση που διαχειρίζονται με βιώσιμο τρόπο και σύμφωνα με τις αρχές του FSC</a:t>
                      </a:r>
                      <a:endParaRPr lang="el-GR" dirty="0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Χρησιμοποιείται για τις ηλεκτρικές και ηλεκτρονικές συσκευές και σημαίνει ότι μπορεί να ανακυκλωθεί ξεχωριστά.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Ο Μπλε Άγγελος είναι γερμανικό οικολογικό σήμα που χρησιμοποιείται συνήθως σε προϊόντα χαρτιού και πλαστικού για να δείξει ότι τα προϊόντα παράγονται από ανακυκλωμένες πρώτες ύλες.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2258" name="Picture 34" descr="http://www.eoan.gr/../uploads/temp/simata/sima_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12" y="1447800"/>
            <a:ext cx="914398" cy="914400"/>
          </a:xfrm>
          <a:prstGeom prst="rect">
            <a:avLst/>
          </a:prstGeom>
          <a:noFill/>
        </p:spPr>
      </p:pic>
      <p:pic>
        <p:nvPicPr>
          <p:cNvPr id="52260" name="Picture 36" descr="http://www.eoan.gr/../uploads/temp/simata/sima_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2590800"/>
            <a:ext cx="762000" cy="1066802"/>
          </a:xfrm>
          <a:prstGeom prst="rect">
            <a:avLst/>
          </a:prstGeom>
          <a:noFill/>
        </p:spPr>
      </p:pic>
      <p:pic>
        <p:nvPicPr>
          <p:cNvPr id="52262" name="Picture 38" descr="http://www.eoan.gr/../uploads/temp/simata/sima_1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212" y="3810000"/>
            <a:ext cx="990597" cy="990600"/>
          </a:xfrm>
          <a:prstGeom prst="rect">
            <a:avLst/>
          </a:prstGeom>
          <a:noFill/>
        </p:spPr>
      </p:pic>
      <p:graphicFrame>
        <p:nvGraphicFramePr>
          <p:cNvPr id="22" name="21 - Πίνακας"/>
          <p:cNvGraphicFramePr>
            <a:graphicFrameLocks noGrp="1"/>
          </p:cNvGraphicFramePr>
          <p:nvPr/>
        </p:nvGraphicFramePr>
        <p:xfrm>
          <a:off x="1751012" y="5562600"/>
          <a:ext cx="812588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588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Πηγές:</a:t>
                      </a:r>
                      <a:r>
                        <a:rPr lang="el-GR" baseline="0" dirty="0" smtClean="0"/>
                        <a:t>  Ελληνικός Οργανισμός Ανακύκλωσης</a:t>
                      </a:r>
                    </a:p>
                    <a:p>
                      <a:r>
                        <a:rPr lang="el-GR" baseline="0" dirty="0" smtClean="0"/>
                        <a:t>                Ελληνική Εταιρεία Αξιοποίησης Ανακύκλωσης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πρόληψη από την παραγωγή αποβλήτων δίνει τα περισσότερα πλεονεκτήματα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93812" y="5029200"/>
            <a:ext cx="5638801" cy="1219200"/>
          </a:xfrm>
        </p:spPr>
        <p:txBody>
          <a:bodyPr/>
          <a:lstStyle/>
          <a:p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Τρόποι πρόληψης παραγωγής αποβλήτων</a:t>
            </a:r>
            <a:endParaRPr lang="en-GB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-Μείωση καταναλωτισμού</a:t>
            </a:r>
          </a:p>
          <a:p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Κομποστοποίηση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υλικών κουζίνας</a:t>
            </a:r>
          </a:p>
          <a:p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-Αποφυγή ανεπιθύμητης αλληλογραφίας 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5" name="Εικόνα 2" descr="http://www.eoan.gr/../uploads/temp/whatis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9017" y="762000"/>
            <a:ext cx="455980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46384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επανάχρηση</a:t>
            </a:r>
            <a:r>
              <a:rPr lang="el-GR" dirty="0" smtClean="0"/>
              <a:t> περιλαμβάνει τη συνεχόμενη χρήση προϊόντων και συστατικών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Ρούχα, έπιπλα, ηλεκτρονικό υλικό, παιχνίδια, βιβλία, παλιά τετράδια, σακούλες, τσάντες,  </a:t>
            </a:r>
            <a:r>
              <a:rPr lang="el-GR" dirty="0" err="1" smtClean="0"/>
              <a:t>τηγανέλαια</a:t>
            </a:r>
            <a:r>
              <a:rPr lang="el-GR" dirty="0" smtClean="0"/>
              <a:t>, </a:t>
            </a:r>
            <a:r>
              <a:rPr lang="el-GR" dirty="0" err="1" smtClean="0"/>
              <a:t>βιοαποδομήσιμα</a:t>
            </a:r>
            <a:r>
              <a:rPr lang="el-GR" dirty="0" smtClean="0"/>
              <a:t> υλικά, φάρμακα κ.τ.λ.</a:t>
            </a:r>
            <a:endParaRPr lang="el-GR" dirty="0"/>
          </a:p>
        </p:txBody>
      </p:sp>
      <p:pic>
        <p:nvPicPr>
          <p:cNvPr id="30722" name="Εικόνα 4" descr="http://www.eoan.gr/../uploads/temp/whatis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841" y="762000"/>
            <a:ext cx="4615984" cy="516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Επιφάνεια εργασίας\Φάκελος\_normal_05033650013637662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391" y="609599"/>
            <a:ext cx="10305621" cy="56704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Επιφάνεια εργασίας\Φάκελος\Tipota-Den-Paei-Xameno2_730x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1212" y="304800"/>
            <a:ext cx="3812638" cy="6032324"/>
          </a:xfrm>
          <a:prstGeom prst="rect">
            <a:avLst/>
          </a:prstGeom>
          <a:noFill/>
        </p:spPr>
      </p:pic>
      <p:pic>
        <p:nvPicPr>
          <p:cNvPr id="2052" name="Picture 4" descr="C:\Documents and Settings\USER\Επιφάνεια εργασίας\Φάκελος\imagesCAT1RY3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12" y="381000"/>
            <a:ext cx="5336980" cy="59707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Επιφάνεια εργασίας\Φάκελος\_normal_05246880013609192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30" y="381000"/>
            <a:ext cx="10873483" cy="59829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3212" y="609600"/>
            <a:ext cx="7162800" cy="4267200"/>
          </a:xfrm>
        </p:spPr>
        <p:txBody>
          <a:bodyPr/>
          <a:lstStyle/>
          <a:p>
            <a:r>
              <a:rPr lang="el-GR" sz="4800" b="1" dirty="0" smtClean="0"/>
              <a:t>Τα παλιά ρούχα καλής κατάστασης:</a:t>
            </a:r>
            <a:r>
              <a:rPr lang="el-GR" sz="4800" dirty="0" smtClean="0"/>
              <a:t>		</a:t>
            </a:r>
            <a:br>
              <a:rPr lang="el-GR" sz="4800" dirty="0" smtClean="0"/>
            </a:br>
            <a:r>
              <a:rPr lang="el-GR" sz="4800" dirty="0" smtClean="0"/>
              <a:t>- επαναχρησιμοποιούνται</a:t>
            </a:r>
            <a:br>
              <a:rPr lang="el-GR" sz="4800" dirty="0" smtClean="0"/>
            </a:br>
            <a:r>
              <a:rPr lang="el-GR" sz="4800" dirty="0" smtClean="0"/>
              <a:t>- δωρίζονται</a:t>
            </a:r>
            <a:br>
              <a:rPr lang="el-GR" sz="4800" dirty="0" smtClean="0"/>
            </a:br>
            <a:r>
              <a:rPr lang="el-GR" sz="4800" dirty="0" smtClean="0"/>
              <a:t>- πωλούνται</a:t>
            </a:r>
            <a:endParaRPr lang="el-GR" sz="48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22" name="Εικόνα 4" descr="http://www.eoan.gr/../uploads/temp/whatis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841" y="762000"/>
            <a:ext cx="4615984" cy="516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Living_16x9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_16x9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FC49CED-E57A-4C70-95CD-609E4C456E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695</Words>
  <Application>Microsoft Office PowerPoint</Application>
  <PresentationFormat>Προσαρμογή</PresentationFormat>
  <Paragraphs>93</Paragraphs>
  <Slides>30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EcoLiving_16x9</vt:lpstr>
      <vt:lpstr>Επανάχρηση  Η άλλη μορφή ανακύκλωσης  </vt:lpstr>
      <vt:lpstr>Το καλύτερο απόβλητο είναι αυτό που δεν παράγεται ποτέ!</vt:lpstr>
      <vt:lpstr>Η εναλλακτική διαχείριση στην Ε.Ε. βασίζεται στην ιεραρχία διαχείρισης αποβλήτων     </vt:lpstr>
      <vt:lpstr>Η πρόληψη από την παραγωγή αποβλήτων δίνει τα περισσότερα πλεονεκτήματα</vt:lpstr>
      <vt:lpstr>Η επανάχρηση περιλαμβάνει τη συνεχόμενη χρήση προϊόντων και συστατικών</vt:lpstr>
      <vt:lpstr>Διαφάνεια 6</vt:lpstr>
      <vt:lpstr>Διαφάνεια 7</vt:lpstr>
      <vt:lpstr>Διαφάνεια 8</vt:lpstr>
      <vt:lpstr>Τα παλιά ρούχα καλής κατάστασης:   - επαναχρησιμοποιούνται - δωρίζονται - πωλούνται</vt:lpstr>
      <vt:lpstr>Διαφάνεια 10</vt:lpstr>
      <vt:lpstr> Τα φθαρμένα ρούχα ανακυκλώνονται:   - γεμίσματα καθισμάτων     αυτοκινήτων - φόρμες εργασίας - υλικό για θερμομόνωση, ηχομόνωση</vt:lpstr>
      <vt:lpstr>    Έργα τέχνης με ανακυκλώσιμα ή επαναχρησιμοποιούμενα υλικά   </vt:lpstr>
      <vt:lpstr>   Αψίδα από κατεστραμένα ποδήλατα Mark Grieve &amp; Iana Spector (Καλιφόρνια) </vt:lpstr>
      <vt:lpstr>«Οι άνθρωποι των σκουπιδιών» HA Schult (κουτιά αλουμινίου, πλαστικό, εξαρτήματα Η.Υ.) </vt:lpstr>
      <vt:lpstr>    Sandi Schimmel (Φορολογικά έντυπα, ανεπιθύμητη αλληλογραφία πολιτικών) </vt:lpstr>
      <vt:lpstr>Βιοαποδομήσιμα υλικά: Οργανικά υλικά τα οποία αποδομούνται σταδιακά από μικροοργανισμούς που υπάρχουν στη φύση  </vt:lpstr>
      <vt:lpstr>Κομποστοποίηση  </vt:lpstr>
      <vt:lpstr>Διαφάνεια 18</vt:lpstr>
      <vt:lpstr>Διαφάνεια 19</vt:lpstr>
      <vt:lpstr>Τα περισσότερα από τα απορρίμματα που πετάμε ανακυκλώνονται </vt:lpstr>
      <vt:lpstr>Διαφάνεια 21</vt:lpstr>
      <vt:lpstr>Οφέλη ανακύκλωσης συσκευασιών  </vt:lpstr>
      <vt:lpstr>Οφέλη ανακύκλωσης συσκευασιών  </vt:lpstr>
      <vt:lpstr>Η ανάκτηση αφορά κυρίως την αποτέφρωση των αποβλήτων για παραγωγή ηλεκτρισμού, ατμού και θέρμανσης</vt:lpstr>
      <vt:lpstr>Η απόρριψη σε χώρους υγειονομικής ταφής είναι η τελευταία λύση</vt:lpstr>
      <vt:lpstr>Διαφάνεια 26</vt:lpstr>
      <vt:lpstr>Διαφάνεια 27</vt:lpstr>
      <vt:lpstr>Διαφάνεια 28</vt:lpstr>
      <vt:lpstr>Διαφάνεια 29</vt:lpstr>
      <vt:lpstr>Διαφάνεια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φυσικής διαβίωσης (ευρεία οθόνη)</dc:title>
  <dc:creator/>
  <cp:keywords/>
  <cp:lastModifiedBy/>
  <cp:revision>1</cp:revision>
  <dcterms:modified xsi:type="dcterms:W3CDTF">2013-11-06T10:21:55Z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