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9" r:id="rId3"/>
    <p:sldId id="267" r:id="rId4"/>
    <p:sldId id="256" r:id="rId5"/>
    <p:sldId id="257" r:id="rId6"/>
    <p:sldId id="258" r:id="rId7"/>
    <p:sldId id="259" r:id="rId8"/>
    <p:sldId id="260" r:id="rId9"/>
    <p:sldId id="261" r:id="rId10"/>
    <p:sldId id="262" r:id="rId11"/>
    <p:sldId id="263" r:id="rId12"/>
    <p:sldId id="265" r:id="rId13"/>
    <p:sldId id="266" r:id="rId14"/>
    <p:sldId id="270" r:id="rId15"/>
    <p:sldId id="271"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29" autoAdjust="0"/>
  </p:normalViewPr>
  <p:slideViewPr>
    <p:cSldViewPr snapToGrid="0">
      <p:cViewPr varScale="1">
        <p:scale>
          <a:sx n="111" d="100"/>
          <a:sy n="111" d="100"/>
        </p:scale>
        <p:origin x="-552"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F5C992A-D7C7-4BA8-9E57-0A7C833100FF}" type="datetimeFigureOut">
              <a:rPr lang="el-GR" smtClean="0"/>
              <a:t>5/9/2017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66D1ECC-4AD6-4CC1-9ACB-A3EC04225920}" type="slidenum">
              <a:rPr lang="el-GR" smtClean="0"/>
              <a:t>‹#›</a:t>
            </a:fld>
            <a:endParaRPr lang="el-GR"/>
          </a:p>
        </p:txBody>
      </p:sp>
    </p:spTree>
    <p:extLst>
      <p:ext uri="{BB962C8B-B14F-4D97-AF65-F5344CB8AC3E}">
        <p14:creationId xmlns:p14="http://schemas.microsoft.com/office/powerpoint/2010/main" val="386432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5C992A-D7C7-4BA8-9E57-0A7C833100FF}" type="datetimeFigureOut">
              <a:rPr lang="el-GR" smtClean="0"/>
              <a:t>5/9/2017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66D1ECC-4AD6-4CC1-9ACB-A3EC04225920}" type="slidenum">
              <a:rPr lang="el-GR" smtClean="0"/>
              <a:t>‹#›</a:t>
            </a:fld>
            <a:endParaRPr lang="el-GR"/>
          </a:p>
        </p:txBody>
      </p:sp>
    </p:spTree>
    <p:extLst>
      <p:ext uri="{BB962C8B-B14F-4D97-AF65-F5344CB8AC3E}">
        <p14:creationId xmlns:p14="http://schemas.microsoft.com/office/powerpoint/2010/main" val="3080738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5C992A-D7C7-4BA8-9E57-0A7C833100FF}" type="datetimeFigureOut">
              <a:rPr lang="el-GR" smtClean="0"/>
              <a:t>5/9/2017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66D1ECC-4AD6-4CC1-9ACB-A3EC04225920}" type="slidenum">
              <a:rPr lang="el-GR" smtClean="0"/>
              <a:t>‹#›</a:t>
            </a:fld>
            <a:endParaRPr lang="el-GR"/>
          </a:p>
        </p:txBody>
      </p:sp>
    </p:spTree>
    <p:extLst>
      <p:ext uri="{BB962C8B-B14F-4D97-AF65-F5344CB8AC3E}">
        <p14:creationId xmlns:p14="http://schemas.microsoft.com/office/powerpoint/2010/main" val="2375745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5C992A-D7C7-4BA8-9E57-0A7C833100FF}" type="datetimeFigureOut">
              <a:rPr lang="el-GR" smtClean="0"/>
              <a:t>5/9/2017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66D1ECC-4AD6-4CC1-9ACB-A3EC04225920}" type="slidenum">
              <a:rPr lang="el-GR" smtClean="0"/>
              <a:t>‹#›</a:t>
            </a:fld>
            <a:endParaRPr lang="el-GR"/>
          </a:p>
        </p:txBody>
      </p:sp>
    </p:spTree>
    <p:extLst>
      <p:ext uri="{BB962C8B-B14F-4D97-AF65-F5344CB8AC3E}">
        <p14:creationId xmlns:p14="http://schemas.microsoft.com/office/powerpoint/2010/main" val="31718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F5C992A-D7C7-4BA8-9E57-0A7C833100FF}" type="datetimeFigureOut">
              <a:rPr lang="el-GR" smtClean="0"/>
              <a:t>5/9/2017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66D1ECC-4AD6-4CC1-9ACB-A3EC04225920}" type="slidenum">
              <a:rPr lang="el-GR" smtClean="0"/>
              <a:t>‹#›</a:t>
            </a:fld>
            <a:endParaRPr lang="el-GR"/>
          </a:p>
        </p:txBody>
      </p:sp>
    </p:spTree>
    <p:extLst>
      <p:ext uri="{BB962C8B-B14F-4D97-AF65-F5344CB8AC3E}">
        <p14:creationId xmlns:p14="http://schemas.microsoft.com/office/powerpoint/2010/main" val="2290916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F5C992A-D7C7-4BA8-9E57-0A7C833100FF}" type="datetimeFigureOut">
              <a:rPr lang="el-GR" smtClean="0"/>
              <a:t>5/9/2017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66D1ECC-4AD6-4CC1-9ACB-A3EC04225920}" type="slidenum">
              <a:rPr lang="el-GR" smtClean="0"/>
              <a:t>‹#›</a:t>
            </a:fld>
            <a:endParaRPr lang="el-GR"/>
          </a:p>
        </p:txBody>
      </p:sp>
    </p:spTree>
    <p:extLst>
      <p:ext uri="{BB962C8B-B14F-4D97-AF65-F5344CB8AC3E}">
        <p14:creationId xmlns:p14="http://schemas.microsoft.com/office/powerpoint/2010/main" val="2915823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F5C992A-D7C7-4BA8-9E57-0A7C833100FF}" type="datetimeFigureOut">
              <a:rPr lang="el-GR" smtClean="0"/>
              <a:t>5/9/2017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66D1ECC-4AD6-4CC1-9ACB-A3EC04225920}" type="slidenum">
              <a:rPr lang="el-GR" smtClean="0"/>
              <a:t>‹#›</a:t>
            </a:fld>
            <a:endParaRPr lang="el-GR"/>
          </a:p>
        </p:txBody>
      </p:sp>
    </p:spTree>
    <p:extLst>
      <p:ext uri="{BB962C8B-B14F-4D97-AF65-F5344CB8AC3E}">
        <p14:creationId xmlns:p14="http://schemas.microsoft.com/office/powerpoint/2010/main" val="3975818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F5C992A-D7C7-4BA8-9E57-0A7C833100FF}" type="datetimeFigureOut">
              <a:rPr lang="el-GR" smtClean="0"/>
              <a:t>5/9/2017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66D1ECC-4AD6-4CC1-9ACB-A3EC04225920}" type="slidenum">
              <a:rPr lang="el-GR" smtClean="0"/>
              <a:t>‹#›</a:t>
            </a:fld>
            <a:endParaRPr lang="el-GR"/>
          </a:p>
        </p:txBody>
      </p:sp>
    </p:spTree>
    <p:extLst>
      <p:ext uri="{BB962C8B-B14F-4D97-AF65-F5344CB8AC3E}">
        <p14:creationId xmlns:p14="http://schemas.microsoft.com/office/powerpoint/2010/main" val="2486321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F5C992A-D7C7-4BA8-9E57-0A7C833100FF}" type="datetimeFigureOut">
              <a:rPr lang="el-GR" smtClean="0"/>
              <a:t>5/9/2017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66D1ECC-4AD6-4CC1-9ACB-A3EC04225920}" type="slidenum">
              <a:rPr lang="el-GR" smtClean="0"/>
              <a:t>‹#›</a:t>
            </a:fld>
            <a:endParaRPr lang="el-GR"/>
          </a:p>
        </p:txBody>
      </p:sp>
    </p:spTree>
    <p:extLst>
      <p:ext uri="{BB962C8B-B14F-4D97-AF65-F5344CB8AC3E}">
        <p14:creationId xmlns:p14="http://schemas.microsoft.com/office/powerpoint/2010/main" val="2305350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F5C992A-D7C7-4BA8-9E57-0A7C833100FF}" type="datetimeFigureOut">
              <a:rPr lang="el-GR" smtClean="0"/>
              <a:t>5/9/2017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66D1ECC-4AD6-4CC1-9ACB-A3EC04225920}" type="slidenum">
              <a:rPr lang="el-GR" smtClean="0"/>
              <a:t>‹#›</a:t>
            </a:fld>
            <a:endParaRPr lang="el-GR"/>
          </a:p>
        </p:txBody>
      </p:sp>
    </p:spTree>
    <p:extLst>
      <p:ext uri="{BB962C8B-B14F-4D97-AF65-F5344CB8AC3E}">
        <p14:creationId xmlns:p14="http://schemas.microsoft.com/office/powerpoint/2010/main" val="1539265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F5C992A-D7C7-4BA8-9E57-0A7C833100FF}" type="datetimeFigureOut">
              <a:rPr lang="el-GR" smtClean="0"/>
              <a:t>5/9/2017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66D1ECC-4AD6-4CC1-9ACB-A3EC04225920}" type="slidenum">
              <a:rPr lang="el-GR" smtClean="0"/>
              <a:t>‹#›</a:t>
            </a:fld>
            <a:endParaRPr lang="el-GR"/>
          </a:p>
        </p:txBody>
      </p:sp>
    </p:spTree>
    <p:extLst>
      <p:ext uri="{BB962C8B-B14F-4D97-AF65-F5344CB8AC3E}">
        <p14:creationId xmlns:p14="http://schemas.microsoft.com/office/powerpoint/2010/main" val="3438974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5C992A-D7C7-4BA8-9E57-0A7C833100FF}" type="datetimeFigureOut">
              <a:rPr lang="el-GR" smtClean="0"/>
              <a:t>5/9/2017</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6D1ECC-4AD6-4CC1-9ACB-A3EC04225920}" type="slidenum">
              <a:rPr lang="el-GR" smtClean="0"/>
              <a:t>‹#›</a:t>
            </a:fld>
            <a:endParaRPr lang="el-GR"/>
          </a:p>
        </p:txBody>
      </p:sp>
    </p:spTree>
    <p:extLst>
      <p:ext uri="{BB962C8B-B14F-4D97-AF65-F5344CB8AC3E}">
        <p14:creationId xmlns:p14="http://schemas.microsoft.com/office/powerpoint/2010/main" val="350564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5459" y="1081825"/>
            <a:ext cx="10084158" cy="4832092"/>
          </a:xfrm>
          <a:prstGeom prst="rect">
            <a:avLst/>
          </a:prstGeom>
          <a:noFill/>
        </p:spPr>
        <p:txBody>
          <a:bodyPr wrap="square" rtlCol="0">
            <a:spAutoFit/>
          </a:bodyPr>
          <a:lstStyle/>
          <a:p>
            <a:r>
              <a:rPr lang="el-GR" sz="2800" b="1" dirty="0"/>
              <a:t>5ο ΓΕΝΙΚΟ ΛΥΚΕΙΟ ΜΥΤΙΛΗΝΗΣ </a:t>
            </a:r>
            <a:endParaRPr lang="el-GR" sz="2800" b="1" dirty="0" smtClean="0"/>
          </a:p>
          <a:p>
            <a:endParaRPr lang="el-GR" sz="2800" b="1" dirty="0"/>
          </a:p>
          <a:p>
            <a:r>
              <a:rPr lang="el-GR" sz="2800" b="1" dirty="0" smtClean="0"/>
              <a:t>ΔΗΜΙΟΥΡΓΙΚΕΣ ΕΡΓΑΣΙΕΣ</a:t>
            </a:r>
          </a:p>
          <a:p>
            <a:r>
              <a:rPr lang="el-GR" sz="2800" b="1" dirty="0" smtClean="0"/>
              <a:t>Διδακτικό αντικείμενο: Αρχαία Γενικής Παιδείας Β΄ Λυκείου</a:t>
            </a:r>
          </a:p>
          <a:p>
            <a:endParaRPr lang="el-GR" sz="2800" b="1" dirty="0"/>
          </a:p>
          <a:p>
            <a:r>
              <a:rPr lang="el-GR" sz="2800" b="1" dirty="0" smtClean="0"/>
              <a:t>ΜΑΘΗΤΕΣ : ΓΙΑΚΑΛΗ ΕΙΡΗΝΗ Β2</a:t>
            </a:r>
          </a:p>
          <a:p>
            <a:r>
              <a:rPr lang="el-GR" sz="2800" b="1" dirty="0"/>
              <a:t> </a:t>
            </a:r>
            <a:r>
              <a:rPr lang="el-GR" sz="2800" b="1" dirty="0" smtClean="0"/>
              <a:t>                    ΓΕΩΡΓΑΝΤΕΛΛΗ ΜΑΡΙΑ Β1</a:t>
            </a:r>
          </a:p>
          <a:p>
            <a:r>
              <a:rPr lang="el-GR" sz="2800" b="1" dirty="0"/>
              <a:t> </a:t>
            </a:r>
            <a:r>
              <a:rPr lang="el-GR" sz="2800" b="1" dirty="0" smtClean="0"/>
              <a:t>                    ΚΟΥΤΣΟΥΚΕΛΛΗ ΓΕΩΡΓΙΑ Β2</a:t>
            </a:r>
          </a:p>
          <a:p>
            <a:r>
              <a:rPr lang="el-GR" sz="2800" b="1" dirty="0"/>
              <a:t> </a:t>
            </a:r>
            <a:r>
              <a:rPr lang="el-GR" sz="2800" b="1" dirty="0" smtClean="0"/>
              <a:t>                    ΜΙΧΑΛΑΚΗ ΣΟΦΙΑ Β2</a:t>
            </a:r>
          </a:p>
          <a:p>
            <a:endParaRPr lang="el-GR" sz="2800" b="1" dirty="0"/>
          </a:p>
          <a:p>
            <a:r>
              <a:rPr lang="el-GR" sz="2800" b="1" dirty="0" smtClean="0"/>
              <a:t>ΥΠΕΥΘ</a:t>
            </a:r>
            <a:r>
              <a:rPr lang="en-US" sz="2800" b="1" dirty="0" smtClean="0"/>
              <a:t>Y</a:t>
            </a:r>
            <a:r>
              <a:rPr lang="el-GR" sz="2800" b="1" dirty="0" smtClean="0"/>
              <a:t>ΝΗ ΚΑΘΗΓΗΤΡΙΑ : ΤΖΙΝΗ</a:t>
            </a:r>
            <a:r>
              <a:rPr lang="en-US" sz="2800" b="1" dirty="0" smtClean="0"/>
              <a:t> E</a:t>
            </a:r>
            <a:r>
              <a:rPr lang="el-GR" sz="2800" b="1" dirty="0" smtClean="0"/>
              <a:t>ΥΘΥΜΙΑ</a:t>
            </a:r>
            <a:endParaRPr lang="el-GR" sz="2800" b="1" dirty="0"/>
          </a:p>
        </p:txBody>
      </p:sp>
    </p:spTree>
    <p:extLst>
      <p:ext uri="{BB962C8B-B14F-4D97-AF65-F5344CB8AC3E}">
        <p14:creationId xmlns:p14="http://schemas.microsoft.com/office/powerpoint/2010/main" val="2068737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89320" y="802116"/>
            <a:ext cx="5839934" cy="3693319"/>
          </a:xfrm>
          <a:prstGeom prst="rect">
            <a:avLst/>
          </a:prstGeom>
        </p:spPr>
        <p:txBody>
          <a:bodyPr wrap="square">
            <a:spAutoFit/>
          </a:bodyPr>
          <a:lstStyle/>
          <a:p>
            <a:r>
              <a:rPr lang="el-GR" b="1" u="sng" dirty="0" smtClean="0"/>
              <a:t>Κουτί της Πανδώρας </a:t>
            </a:r>
            <a:endParaRPr lang="en-US" dirty="0"/>
          </a:p>
          <a:p>
            <a:endParaRPr lang="en-US" dirty="0" smtClean="0"/>
          </a:p>
          <a:p>
            <a:r>
              <a:rPr lang="el-GR" b="1" dirty="0" smtClean="0"/>
              <a:t>Εμφάνιση πολλών δεινών ταυτόχρονα</a:t>
            </a:r>
            <a:r>
              <a:rPr lang="el-GR" dirty="0" smtClean="0"/>
              <a:t>. </a:t>
            </a:r>
          </a:p>
          <a:p>
            <a:endParaRPr lang="el-GR" dirty="0"/>
          </a:p>
          <a:p>
            <a:r>
              <a:rPr lang="el-GR" dirty="0" smtClean="0"/>
              <a:t>Η φράση προέρχεται από τη μυθολογία, σύμφωνα με την οποία ο Δίας για να τιμωρήσει τους ανθρώπους έδωσε στην Πανδώρα ως δώρο ένα κιβώτιο γεμάτο με όλες τις συμφορές, με αποτέλεσμα μόλις το άνοιξε να βγουν όλα τα δεινά, εκτός από την ελπίδα.</a:t>
            </a:r>
          </a:p>
          <a:p>
            <a:endParaRPr lang="el-GR" dirty="0" smtClean="0"/>
          </a:p>
          <a:p>
            <a:r>
              <a:rPr lang="el-GR" b="1" dirty="0" smtClean="0"/>
              <a:t>Σήμερα χρησιμοποιείται όταν εμφανίζονται πολλές συμφορές στη ζωή του ανθρώπου. </a:t>
            </a:r>
          </a:p>
          <a:p>
            <a:endParaRPr lang="el-GR" dirty="0" smtClean="0"/>
          </a:p>
        </p:txBody>
      </p:sp>
      <p:pic>
        <p:nvPicPr>
          <p:cNvPr id="6146" name="Picture 2" descr="Pandora - John William Waterhous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8535" y="424632"/>
            <a:ext cx="3911579" cy="6043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16865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randombar(horizontal)">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83336" y="509814"/>
            <a:ext cx="8087932" cy="2585323"/>
          </a:xfrm>
          <a:prstGeom prst="rect">
            <a:avLst/>
          </a:prstGeom>
        </p:spPr>
        <p:txBody>
          <a:bodyPr wrap="square">
            <a:spAutoFit/>
          </a:bodyPr>
          <a:lstStyle/>
          <a:p>
            <a:r>
              <a:rPr lang="el-GR" b="1" u="sng" dirty="0" smtClean="0"/>
              <a:t>Δρακόντεια μέτρα</a:t>
            </a:r>
            <a:r>
              <a:rPr lang="el-GR" dirty="0" smtClean="0"/>
              <a:t>: </a:t>
            </a:r>
            <a:r>
              <a:rPr lang="el-GR" b="1" dirty="0" smtClean="0"/>
              <a:t>Αναφέρεται σε περιπτώσεις λήψης αυστηρών – σκληρών μέτρων.</a:t>
            </a:r>
          </a:p>
          <a:p>
            <a:endParaRPr lang="el-GR" b="1" dirty="0" smtClean="0"/>
          </a:p>
          <a:p>
            <a:r>
              <a:rPr lang="el-GR" b="1" dirty="0" smtClean="0"/>
              <a:t> </a:t>
            </a:r>
            <a:r>
              <a:rPr lang="el-GR" dirty="0" smtClean="0"/>
              <a:t>Η φράση προέρχεται από τον Δράκοντα (7ος αιώνας </a:t>
            </a:r>
            <a:r>
              <a:rPr lang="el-GR" dirty="0" err="1" smtClean="0"/>
              <a:t>π.Χ</a:t>
            </a:r>
            <a:r>
              <a:rPr lang="el-GR" dirty="0" smtClean="0"/>
              <a:t>) αρχαίο νομοθέτη των Αθηνών, ο οποίος ήταν γνωστός για τους αυστηρούς και σκληρούς νόμους που επέβαλε.</a:t>
            </a:r>
          </a:p>
          <a:p>
            <a:endParaRPr lang="el-GR" dirty="0" smtClean="0"/>
          </a:p>
          <a:p>
            <a:endParaRPr lang="el-GR" dirty="0" smtClean="0"/>
          </a:p>
          <a:p>
            <a:endParaRPr lang="el-GR" dirty="0" smtClean="0"/>
          </a:p>
        </p:txBody>
      </p:sp>
      <p:sp>
        <p:nvSpPr>
          <p:cNvPr id="3" name="Ορθογώνιο 2"/>
          <p:cNvSpPr/>
          <p:nvPr/>
        </p:nvSpPr>
        <p:spPr>
          <a:xfrm>
            <a:off x="283336" y="2360210"/>
            <a:ext cx="6096000" cy="1477328"/>
          </a:xfrm>
          <a:prstGeom prst="rect">
            <a:avLst/>
          </a:prstGeom>
        </p:spPr>
        <p:txBody>
          <a:bodyPr>
            <a:spAutoFit/>
          </a:bodyPr>
          <a:lstStyle/>
          <a:p>
            <a:r>
              <a:rPr lang="el-GR" b="1" u="sng" dirty="0" err="1" smtClean="0"/>
              <a:t>Έπεα</a:t>
            </a:r>
            <a:r>
              <a:rPr lang="el-GR" b="1" u="sng" dirty="0" smtClean="0"/>
              <a:t> πτερόεντα</a:t>
            </a:r>
            <a:r>
              <a:rPr lang="el-GR" dirty="0" smtClean="0"/>
              <a:t>: </a:t>
            </a:r>
            <a:r>
              <a:rPr lang="el-GR" b="1" dirty="0" smtClean="0"/>
              <a:t>Αερολογίες, αβάσιμα επιχειρήματα</a:t>
            </a:r>
            <a:r>
              <a:rPr lang="el-GR" dirty="0" smtClean="0"/>
              <a:t>. </a:t>
            </a:r>
          </a:p>
          <a:p>
            <a:endParaRPr lang="el-GR" dirty="0" smtClean="0"/>
          </a:p>
          <a:p>
            <a:r>
              <a:rPr lang="el-GR" dirty="0" smtClean="0"/>
              <a:t>Ομηρική έκφραση βασισμένη στην αντίληψη ότι τα λόγια όταν εκστομίζονται τα παίρνει ο αέρας. (Ομήρου </a:t>
            </a:r>
            <a:r>
              <a:rPr lang="el-GR" dirty="0" err="1" smtClean="0"/>
              <a:t>Ιλιάδα</a:t>
            </a:r>
            <a:r>
              <a:rPr lang="el-GR" dirty="0" smtClean="0"/>
              <a:t> Α 201)</a:t>
            </a:r>
          </a:p>
          <a:p>
            <a:endParaRPr lang="el-GR" dirty="0" smtClean="0"/>
          </a:p>
        </p:txBody>
      </p:sp>
      <p:sp>
        <p:nvSpPr>
          <p:cNvPr id="4" name="Ορθογώνιο 3"/>
          <p:cNvSpPr/>
          <p:nvPr/>
        </p:nvSpPr>
        <p:spPr>
          <a:xfrm>
            <a:off x="219455" y="4016423"/>
            <a:ext cx="6223761" cy="1754326"/>
          </a:xfrm>
          <a:prstGeom prst="rect">
            <a:avLst/>
          </a:prstGeom>
        </p:spPr>
        <p:txBody>
          <a:bodyPr wrap="square">
            <a:spAutoFit/>
          </a:bodyPr>
          <a:lstStyle/>
          <a:p>
            <a:r>
              <a:rPr lang="el-GR" b="1" u="sng" dirty="0" err="1" smtClean="0"/>
              <a:t>Mηδένα</a:t>
            </a:r>
            <a:r>
              <a:rPr lang="el-GR" b="1" u="sng" dirty="0" smtClean="0"/>
              <a:t> προ του τέλους μακάριζε </a:t>
            </a:r>
            <a:r>
              <a:rPr lang="el-GR" dirty="0" smtClean="0"/>
              <a:t>: </a:t>
            </a:r>
            <a:r>
              <a:rPr lang="el-GR" b="1" dirty="0" smtClean="0"/>
              <a:t>Μην βιάζεσαι να μακαρίσεις κάποιον πριν το τέλος</a:t>
            </a:r>
            <a:r>
              <a:rPr lang="el-GR" dirty="0" smtClean="0"/>
              <a:t>. </a:t>
            </a:r>
          </a:p>
          <a:p>
            <a:endParaRPr lang="el-GR" dirty="0" smtClean="0"/>
          </a:p>
          <a:p>
            <a:r>
              <a:rPr lang="el-GR" dirty="0" smtClean="0"/>
              <a:t>Με αυτή τη φράση σχολίασε ο Σόλωνας τους θησαυρούς του Κροίσου, όταν ο τελευταίος τους έδειξε με υπερηφάνεια. (Ηροδότου Ι 32 7)</a:t>
            </a:r>
          </a:p>
        </p:txBody>
      </p:sp>
      <p:pic>
        <p:nvPicPr>
          <p:cNvPr id="7170" name="Picture 2" descr="Αποτέλεσμα εικόνας για ομηρος ιλιαδ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4285" y="2164852"/>
            <a:ext cx="5657915" cy="3501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33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randombar(horizontal)">
                                      <p:cBhvr>
                                        <p:cTn id="7"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0035" y="348796"/>
            <a:ext cx="10515600" cy="1325563"/>
          </a:xfrm>
        </p:spPr>
        <p:txBody>
          <a:bodyPr>
            <a:noAutofit/>
          </a:bodyPr>
          <a:lstStyle/>
          <a:p>
            <a:r>
              <a:rPr lang="el-GR" sz="3600" b="1" dirty="0" smtClean="0"/>
              <a:t>Όταν </a:t>
            </a:r>
            <a:r>
              <a:rPr lang="el-GR" sz="3600" b="1" dirty="0"/>
              <a:t>η </a:t>
            </a:r>
            <a:r>
              <a:rPr lang="el-GR" sz="3600" b="1" dirty="0" err="1" smtClean="0"/>
              <a:t>΄΄Αχίλλειος</a:t>
            </a:r>
            <a:r>
              <a:rPr lang="el-GR" sz="3600" b="1" dirty="0" smtClean="0"/>
              <a:t> </a:t>
            </a:r>
            <a:r>
              <a:rPr lang="el-GR" sz="3600" b="1" dirty="0"/>
              <a:t>Πτέρνα </a:t>
            </a:r>
            <a:r>
              <a:rPr lang="el-GR" sz="3600" b="1" dirty="0" err="1" smtClean="0"/>
              <a:t>σου΄΄</a:t>
            </a:r>
            <a:r>
              <a:rPr lang="el-GR" sz="3600" b="1" dirty="0" smtClean="0"/>
              <a:t> είναι ότι δεν μπορείς να καταλάβεις το </a:t>
            </a:r>
            <a:r>
              <a:rPr lang="el-GR" sz="3600" b="1" dirty="0" err="1" smtClean="0"/>
              <a:t>΄΄Μέτρον</a:t>
            </a:r>
            <a:r>
              <a:rPr lang="el-GR" sz="3600" b="1" dirty="0" smtClean="0"/>
              <a:t> </a:t>
            </a:r>
            <a:r>
              <a:rPr lang="el-GR" sz="3600" b="1" dirty="0" err="1" smtClean="0"/>
              <a:t>ἄριστον΄΄</a:t>
            </a:r>
            <a:r>
              <a:rPr lang="el-GR" sz="3600" b="1" dirty="0" smtClean="0"/>
              <a:t> …</a:t>
            </a:r>
            <a:endParaRPr lang="el-GR" sz="3600" b="1" dirty="0"/>
          </a:p>
        </p:txBody>
      </p:sp>
      <p:sp>
        <p:nvSpPr>
          <p:cNvPr id="3" name="Θέση περιεχομένου 2"/>
          <p:cNvSpPr>
            <a:spLocks noGrp="1"/>
          </p:cNvSpPr>
          <p:nvPr>
            <p:ph idx="1"/>
          </p:nvPr>
        </p:nvSpPr>
        <p:spPr/>
        <p:txBody>
          <a:bodyPr>
            <a:normAutofit fontScale="62500" lnSpcReduction="20000"/>
          </a:bodyPr>
          <a:lstStyle/>
          <a:p>
            <a:pPr marL="0" indent="0">
              <a:buNone/>
            </a:pPr>
            <a:r>
              <a:rPr lang="el-GR" sz="3400" i="1" dirty="0" smtClean="0"/>
              <a:t>(Βρισκόμαστε </a:t>
            </a:r>
            <a:r>
              <a:rPr lang="el-GR" sz="3400" i="1" dirty="0"/>
              <a:t>σε ένα </a:t>
            </a:r>
            <a:r>
              <a:rPr lang="el-GR" sz="3400" i="1" dirty="0" smtClean="0"/>
              <a:t>Λύκειο </a:t>
            </a:r>
            <a:r>
              <a:rPr lang="el-GR" sz="3400" i="1" dirty="0"/>
              <a:t>της Μυτιλήνης. Δύο συμμαθητές συζητούν σχετικά με τον τρόπο που αντιμετωπίζουν τις σχολικές τους </a:t>
            </a:r>
            <a:r>
              <a:rPr lang="el-GR" sz="3400" i="1" dirty="0" smtClean="0"/>
              <a:t>υποχρεώσεις. )</a:t>
            </a:r>
            <a:endParaRPr lang="el-GR" sz="3400" i="1" dirty="0"/>
          </a:p>
          <a:p>
            <a:pPr marL="0" indent="0">
              <a:buNone/>
            </a:pPr>
            <a:endParaRPr lang="el-GR" sz="4200" dirty="0" smtClean="0"/>
          </a:p>
          <a:p>
            <a:pPr marL="0" indent="0">
              <a:buNone/>
            </a:pPr>
            <a:r>
              <a:rPr lang="el-GR" sz="4200" b="1" dirty="0" smtClean="0"/>
              <a:t>Γιώργος</a:t>
            </a:r>
            <a:r>
              <a:rPr lang="el-GR" sz="4200" dirty="0" smtClean="0"/>
              <a:t>: «Είμαι </a:t>
            </a:r>
            <a:r>
              <a:rPr lang="el-GR" sz="4200" dirty="0"/>
              <a:t>πολύ αγχωμένος σχετικά με τις </a:t>
            </a:r>
            <a:r>
              <a:rPr lang="el-GR" sz="4200" dirty="0" smtClean="0"/>
              <a:t> </a:t>
            </a:r>
            <a:r>
              <a:rPr lang="el-GR" sz="4200" dirty="0"/>
              <a:t>εξετάσεις</a:t>
            </a:r>
            <a:r>
              <a:rPr lang="el-GR" sz="4200" dirty="0" smtClean="0"/>
              <a:t>.»</a:t>
            </a:r>
            <a:endParaRPr lang="el-GR" sz="4200" dirty="0"/>
          </a:p>
          <a:p>
            <a:pPr marL="0" indent="0">
              <a:buNone/>
            </a:pPr>
            <a:r>
              <a:rPr lang="el-GR" sz="4200" b="1" dirty="0" smtClean="0"/>
              <a:t>Χρήστος</a:t>
            </a:r>
            <a:r>
              <a:rPr lang="el-GR" sz="4200" dirty="0"/>
              <a:t>: </a:t>
            </a:r>
            <a:r>
              <a:rPr lang="el-GR" sz="4200" dirty="0" smtClean="0"/>
              <a:t>«Ηρέμησε</a:t>
            </a:r>
            <a:r>
              <a:rPr lang="el-GR" sz="4200" dirty="0"/>
              <a:t>. Άσε τα μαθήματα και πάμε για κανένα καφέ</a:t>
            </a:r>
            <a:r>
              <a:rPr lang="el-GR" sz="4200" dirty="0" smtClean="0"/>
              <a:t>.» </a:t>
            </a:r>
            <a:endParaRPr lang="el-GR" sz="4200" dirty="0"/>
          </a:p>
          <a:p>
            <a:pPr marL="0" indent="0">
              <a:buNone/>
            </a:pPr>
            <a:r>
              <a:rPr lang="el-GR" sz="4200" b="1" dirty="0" smtClean="0"/>
              <a:t>Γιώργος</a:t>
            </a:r>
            <a:r>
              <a:rPr lang="el-GR" sz="4200" dirty="0"/>
              <a:t>: </a:t>
            </a:r>
            <a:r>
              <a:rPr lang="el-GR" sz="4200" dirty="0" smtClean="0"/>
              <a:t>«Τι </a:t>
            </a:r>
            <a:r>
              <a:rPr lang="el-GR" sz="4200" dirty="0"/>
              <a:t>λες; Εσένα δεν σε απασχολεί καθόλου το μέλλον σου</a:t>
            </a:r>
            <a:r>
              <a:rPr lang="el-GR" sz="4200" dirty="0" smtClean="0"/>
              <a:t>.»</a:t>
            </a:r>
            <a:endParaRPr lang="el-GR" sz="4200" dirty="0"/>
          </a:p>
          <a:p>
            <a:pPr marL="0" indent="0">
              <a:buNone/>
            </a:pPr>
            <a:r>
              <a:rPr lang="el-GR" sz="4200" b="1" dirty="0" smtClean="0"/>
              <a:t>Χρήστος</a:t>
            </a:r>
            <a:r>
              <a:rPr lang="el-GR" sz="4200" dirty="0"/>
              <a:t>: </a:t>
            </a:r>
            <a:r>
              <a:rPr lang="el-GR" sz="4200" dirty="0" smtClean="0"/>
              <a:t>«Ξέρεις </a:t>
            </a:r>
            <a:r>
              <a:rPr lang="el-GR" sz="4200" dirty="0"/>
              <a:t>ποια είναι η </a:t>
            </a:r>
            <a:r>
              <a:rPr lang="el-GR" sz="4200" b="1" dirty="0"/>
              <a:t>Αχίλλειος Πτέρνα</a:t>
            </a:r>
            <a:r>
              <a:rPr lang="el-GR" sz="4200" dirty="0"/>
              <a:t> σου; Ότι αγχώνεσαι υπερβολικά για τα μαθήματα και δεν χαίρεσαι τα νεανικά σου χρόνια</a:t>
            </a:r>
            <a:r>
              <a:rPr lang="el-GR" sz="4200" dirty="0" smtClean="0"/>
              <a:t>.»</a:t>
            </a:r>
            <a:endParaRPr lang="el-GR" sz="4200" dirty="0"/>
          </a:p>
          <a:p>
            <a:pPr marL="0" indent="0">
              <a:buNone/>
            </a:pPr>
            <a:r>
              <a:rPr lang="el-GR" sz="4200" b="1" dirty="0" smtClean="0"/>
              <a:t>Γιώργος</a:t>
            </a:r>
            <a:r>
              <a:rPr lang="el-GR" sz="4200" dirty="0" smtClean="0"/>
              <a:t>: «Άσε </a:t>
            </a:r>
            <a:r>
              <a:rPr lang="el-GR" sz="4200" dirty="0"/>
              <a:t>μας ρε. Σε λίγα χρόνια που δεν θα έχεις καταφέρει τίποτα θα με θυμηθείς</a:t>
            </a:r>
            <a:r>
              <a:rPr lang="el-GR" sz="4200" dirty="0" smtClean="0"/>
              <a:t>.» </a:t>
            </a:r>
            <a:endParaRPr lang="el-GR" sz="4200" dirty="0"/>
          </a:p>
          <a:p>
            <a:pPr marL="0" indent="0">
              <a:buNone/>
            </a:pPr>
            <a:endParaRPr lang="el-GR" sz="4200" dirty="0" smtClean="0"/>
          </a:p>
          <a:p>
            <a:pPr marL="0" indent="0">
              <a:buNone/>
            </a:pPr>
            <a:r>
              <a:rPr lang="el-GR" sz="4200" dirty="0"/>
              <a:t>(</a:t>
            </a:r>
            <a:r>
              <a:rPr lang="el-GR" sz="3800" i="1" dirty="0" smtClean="0"/>
              <a:t>Ο </a:t>
            </a:r>
            <a:r>
              <a:rPr lang="el-GR" sz="3800" i="1" dirty="0"/>
              <a:t>Χρήστος αποχωρεί</a:t>
            </a:r>
            <a:r>
              <a:rPr lang="el-GR" sz="3800" i="1" dirty="0" smtClean="0"/>
              <a:t>.)</a:t>
            </a:r>
            <a:endParaRPr lang="el-GR" sz="3800" i="1" dirty="0"/>
          </a:p>
          <a:p>
            <a:endParaRPr lang="el-GR" sz="4200" dirty="0"/>
          </a:p>
          <a:p>
            <a:endParaRPr lang="el-GR" dirty="0"/>
          </a:p>
        </p:txBody>
      </p:sp>
    </p:spTree>
    <p:extLst>
      <p:ext uri="{BB962C8B-B14F-4D97-AF65-F5344CB8AC3E}">
        <p14:creationId xmlns:p14="http://schemas.microsoft.com/office/powerpoint/2010/main" val="2657376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05543" y="530679"/>
            <a:ext cx="10515600" cy="6033407"/>
          </a:xfrm>
        </p:spPr>
        <p:txBody>
          <a:bodyPr>
            <a:normAutofit fontScale="25000" lnSpcReduction="20000"/>
          </a:bodyPr>
          <a:lstStyle/>
          <a:p>
            <a:pPr marL="0" indent="0">
              <a:lnSpc>
                <a:spcPct val="107000"/>
              </a:lnSpc>
              <a:spcAft>
                <a:spcPts val="800"/>
              </a:spcAft>
              <a:buNone/>
            </a:pPr>
            <a:r>
              <a:rPr lang="el-GR" sz="7200" b="1" i="1" dirty="0" smtClean="0">
                <a:ea typeface="Calibri"/>
                <a:cs typeface="Times New Roman"/>
              </a:rPr>
              <a:t>(</a:t>
            </a:r>
            <a:r>
              <a:rPr lang="el-GR" sz="7200" i="1" dirty="0"/>
              <a:t>Μετά από είκοσι </a:t>
            </a:r>
            <a:r>
              <a:rPr lang="el-GR" sz="7200" i="1" dirty="0" smtClean="0"/>
              <a:t>χρόνια</a:t>
            </a:r>
            <a:r>
              <a:rPr lang="el-GR" sz="7200" i="1" dirty="0"/>
              <a:t> σ</a:t>
            </a:r>
            <a:r>
              <a:rPr lang="el-GR" sz="7200" i="1" dirty="0" smtClean="0"/>
              <a:t>ε </a:t>
            </a:r>
            <a:r>
              <a:rPr lang="el-GR" sz="7200" i="1" dirty="0"/>
              <a:t>μία αίθουσα νοσοκομείου συναντιούνται ξανά οι δύο παλιοί φίλοι. Ο Γιώργος είναι πλέον ένας επιτυχημένος γιατρός , ενώ ο Χρήστος καταλήγει στο νοσοκομείο μετά από ένα μικρό ατύχημα. </a:t>
            </a:r>
          </a:p>
          <a:p>
            <a:pPr marL="0" indent="0">
              <a:lnSpc>
                <a:spcPct val="107000"/>
              </a:lnSpc>
              <a:spcAft>
                <a:spcPts val="800"/>
              </a:spcAft>
              <a:buNone/>
            </a:pPr>
            <a:r>
              <a:rPr lang="el-GR" sz="7200" b="1" dirty="0">
                <a:ea typeface="Calibri"/>
                <a:cs typeface="Times New Roman"/>
              </a:rPr>
              <a:t>Γιώργος</a:t>
            </a:r>
            <a:r>
              <a:rPr lang="el-GR" sz="7200" dirty="0">
                <a:ea typeface="Calibri"/>
                <a:cs typeface="Times New Roman"/>
              </a:rPr>
              <a:t>: </a:t>
            </a:r>
            <a:r>
              <a:rPr lang="el-GR" sz="7200" dirty="0" smtClean="0">
                <a:ea typeface="Calibri"/>
                <a:cs typeface="Times New Roman"/>
              </a:rPr>
              <a:t>«Να </a:t>
            </a:r>
            <a:r>
              <a:rPr lang="el-GR" sz="7200" dirty="0">
                <a:ea typeface="Calibri"/>
                <a:cs typeface="Times New Roman"/>
              </a:rPr>
              <a:t>που πλέον ξανασυναντιόμαστε. Τι έπαθες λοιπόν</a:t>
            </a:r>
            <a:r>
              <a:rPr lang="el-GR" sz="7200" dirty="0" smtClean="0">
                <a:ea typeface="Calibri"/>
                <a:cs typeface="Times New Roman"/>
              </a:rPr>
              <a:t>;»</a:t>
            </a:r>
            <a:endParaRPr lang="el-GR" sz="7200" dirty="0">
              <a:ea typeface="Calibri"/>
              <a:cs typeface="Times New Roman"/>
            </a:endParaRPr>
          </a:p>
          <a:p>
            <a:pPr marL="0" indent="0">
              <a:lnSpc>
                <a:spcPct val="107000"/>
              </a:lnSpc>
              <a:spcAft>
                <a:spcPts val="800"/>
              </a:spcAft>
              <a:buNone/>
            </a:pPr>
            <a:r>
              <a:rPr lang="el-GR" sz="7200" b="1" dirty="0">
                <a:ea typeface="Calibri"/>
                <a:cs typeface="Times New Roman"/>
              </a:rPr>
              <a:t>Χρήστος</a:t>
            </a:r>
            <a:r>
              <a:rPr lang="el-GR" sz="7200" dirty="0">
                <a:ea typeface="Calibri"/>
                <a:cs typeface="Times New Roman"/>
              </a:rPr>
              <a:t>: </a:t>
            </a:r>
            <a:r>
              <a:rPr lang="el-GR" sz="7200" dirty="0" smtClean="0">
                <a:ea typeface="Calibri"/>
                <a:cs typeface="Times New Roman"/>
              </a:rPr>
              <a:t>«Το </a:t>
            </a:r>
            <a:r>
              <a:rPr lang="el-GR" sz="7200" dirty="0">
                <a:ea typeface="Calibri"/>
                <a:cs typeface="Times New Roman"/>
              </a:rPr>
              <a:t>πρωί, καθώς οδηγούσα για να πάω στο συνεργείο, πετάχτηκε ένα αμάξι ξαφνικά μπροστά μου. Όμως, αν κι έκοψα ταχύτητα δεν μπόρεσα να αποφύγω την σύγκρουση</a:t>
            </a:r>
            <a:r>
              <a:rPr lang="el-GR" sz="7200" dirty="0" smtClean="0">
                <a:ea typeface="Calibri"/>
                <a:cs typeface="Times New Roman"/>
              </a:rPr>
              <a:t>.» </a:t>
            </a:r>
            <a:endParaRPr lang="el-GR" sz="7200" dirty="0">
              <a:ea typeface="Calibri"/>
              <a:cs typeface="Times New Roman"/>
            </a:endParaRPr>
          </a:p>
          <a:p>
            <a:pPr marL="0" indent="0">
              <a:lnSpc>
                <a:spcPct val="107000"/>
              </a:lnSpc>
              <a:spcAft>
                <a:spcPts val="800"/>
              </a:spcAft>
              <a:buNone/>
            </a:pPr>
            <a:r>
              <a:rPr lang="el-GR" sz="7200" b="1" dirty="0">
                <a:ea typeface="Calibri"/>
                <a:cs typeface="Times New Roman"/>
              </a:rPr>
              <a:t>Γιώργος</a:t>
            </a:r>
            <a:r>
              <a:rPr lang="el-GR" sz="7200" dirty="0">
                <a:ea typeface="Calibri"/>
                <a:cs typeface="Times New Roman"/>
              </a:rPr>
              <a:t>: </a:t>
            </a:r>
            <a:r>
              <a:rPr lang="el-GR" sz="7200" dirty="0" smtClean="0">
                <a:ea typeface="Calibri"/>
                <a:cs typeface="Times New Roman"/>
              </a:rPr>
              <a:t>«Μην </a:t>
            </a:r>
            <a:r>
              <a:rPr lang="el-GR" sz="7200" dirty="0">
                <a:ea typeface="Calibri"/>
                <a:cs typeface="Times New Roman"/>
              </a:rPr>
              <a:t>ανησυχείς. Δεν έχεις κάτι σοβαρό. Εσύ τελικά έγινες μηχανικός αυτοκινήτων</a:t>
            </a:r>
            <a:r>
              <a:rPr lang="el-GR" sz="7200" dirty="0" smtClean="0">
                <a:ea typeface="Calibri"/>
                <a:cs typeface="Times New Roman"/>
              </a:rPr>
              <a:t>;» </a:t>
            </a:r>
            <a:endParaRPr lang="el-GR" sz="7200" dirty="0">
              <a:ea typeface="Calibri"/>
              <a:cs typeface="Times New Roman"/>
            </a:endParaRPr>
          </a:p>
          <a:p>
            <a:pPr marL="0" indent="0">
              <a:lnSpc>
                <a:spcPct val="107000"/>
              </a:lnSpc>
              <a:spcAft>
                <a:spcPts val="800"/>
              </a:spcAft>
              <a:buNone/>
            </a:pPr>
            <a:r>
              <a:rPr lang="el-GR" sz="7200" b="1" dirty="0">
                <a:ea typeface="Calibri"/>
                <a:cs typeface="Times New Roman"/>
              </a:rPr>
              <a:t>Χρήστος</a:t>
            </a:r>
            <a:r>
              <a:rPr lang="el-GR" sz="7200" dirty="0">
                <a:ea typeface="Calibri"/>
                <a:cs typeface="Times New Roman"/>
              </a:rPr>
              <a:t>: </a:t>
            </a:r>
            <a:r>
              <a:rPr lang="el-GR" sz="7200" dirty="0" smtClean="0">
                <a:ea typeface="Calibri"/>
                <a:cs typeface="Times New Roman"/>
              </a:rPr>
              <a:t>«Μακάρι </a:t>
            </a:r>
            <a:r>
              <a:rPr lang="el-GR" sz="7200" dirty="0">
                <a:ea typeface="Calibri"/>
                <a:cs typeface="Times New Roman"/>
              </a:rPr>
              <a:t>να το είχα καταφέρει αυτό. Το συνεργείο είναι ενός φίλου μου κι εγώ  απλά τον βοηθάω για να μπορέσω να θρέψω την </a:t>
            </a:r>
            <a:r>
              <a:rPr lang="el-GR" sz="7200" dirty="0" smtClean="0">
                <a:ea typeface="Calibri"/>
                <a:cs typeface="Times New Roman"/>
              </a:rPr>
              <a:t>οικογένει</a:t>
            </a:r>
            <a:r>
              <a:rPr lang="el-GR" sz="7200" dirty="0">
                <a:ea typeface="Calibri"/>
                <a:cs typeface="Times New Roman"/>
              </a:rPr>
              <a:t>ά</a:t>
            </a:r>
            <a:r>
              <a:rPr lang="el-GR" sz="7200" dirty="0" smtClean="0">
                <a:ea typeface="Calibri"/>
                <a:cs typeface="Times New Roman"/>
              </a:rPr>
              <a:t> </a:t>
            </a:r>
            <a:r>
              <a:rPr lang="el-GR" sz="7200" dirty="0">
                <a:ea typeface="Calibri"/>
                <a:cs typeface="Times New Roman"/>
              </a:rPr>
              <a:t>μου. </a:t>
            </a:r>
            <a:r>
              <a:rPr lang="el-GR" sz="7200" dirty="0" err="1" smtClean="0">
                <a:ea typeface="Calibri"/>
                <a:cs typeface="Times New Roman"/>
              </a:rPr>
              <a:t>Παρόλ΄</a:t>
            </a:r>
            <a:r>
              <a:rPr lang="el-GR" sz="7200" dirty="0" smtClean="0">
                <a:ea typeface="Calibri"/>
                <a:cs typeface="Times New Roman"/>
              </a:rPr>
              <a:t> αυτά</a:t>
            </a:r>
            <a:r>
              <a:rPr lang="el-GR" sz="7200" dirty="0">
                <a:ea typeface="Calibri"/>
                <a:cs typeface="Times New Roman"/>
              </a:rPr>
              <a:t>, δεν έχω παράπονο από την ζωή μου. Έχω ζήσει καλές στιγμές , αν και πιστεύω ότι αν είχα μία καλύτερη δουλειά θα μπορούσα να προσφέρω περισσότερα στην οικογένειά μου</a:t>
            </a:r>
            <a:r>
              <a:rPr lang="el-GR" sz="7200" dirty="0" smtClean="0">
                <a:ea typeface="Calibri"/>
                <a:cs typeface="Times New Roman"/>
              </a:rPr>
              <a:t>.» </a:t>
            </a:r>
            <a:endParaRPr lang="el-GR" sz="7200" dirty="0">
              <a:ea typeface="Calibri"/>
              <a:cs typeface="Times New Roman"/>
            </a:endParaRPr>
          </a:p>
          <a:p>
            <a:pPr marL="0" indent="0">
              <a:lnSpc>
                <a:spcPct val="107000"/>
              </a:lnSpc>
              <a:spcAft>
                <a:spcPts val="800"/>
              </a:spcAft>
              <a:buNone/>
            </a:pPr>
            <a:r>
              <a:rPr lang="el-GR" sz="7200" b="1" dirty="0">
                <a:ea typeface="Calibri"/>
                <a:cs typeface="Times New Roman"/>
              </a:rPr>
              <a:t>Γιώργος</a:t>
            </a:r>
            <a:r>
              <a:rPr lang="el-GR" sz="7200" dirty="0">
                <a:ea typeface="Calibri"/>
                <a:cs typeface="Times New Roman"/>
              </a:rPr>
              <a:t>: </a:t>
            </a:r>
            <a:r>
              <a:rPr lang="el-GR" sz="7200" dirty="0" smtClean="0">
                <a:ea typeface="Calibri"/>
                <a:cs typeface="Times New Roman"/>
              </a:rPr>
              <a:t>«Κι </a:t>
            </a:r>
            <a:r>
              <a:rPr lang="el-GR" sz="7200" dirty="0">
                <a:ea typeface="Calibri"/>
                <a:cs typeface="Times New Roman"/>
              </a:rPr>
              <a:t>εγώ που έχω μία κερδοφόρα εργασία , δεν έχω ευχαριστηθεί πολλά από την ζωή μου. Πέρασα τα περισσότερα χρόνια σκυμμένος πάνω από βιβλία και δεν είχα χρόνο να ασχοληθώ με τους φίλους μου και να δημιουργήσω την δική μου οικογένεια. Τελικά η αρετή είναι μια μεσότητα, ένα κέντρο, ανάμεσα σε δύο άκρα. Το ένα είναι η έλλειψη και το άλλο η υπερβολή</a:t>
            </a:r>
            <a:r>
              <a:rPr lang="el-GR" sz="7200" dirty="0" smtClean="0">
                <a:ea typeface="Calibri"/>
                <a:cs typeface="Times New Roman"/>
              </a:rPr>
              <a:t>.» </a:t>
            </a:r>
            <a:endParaRPr lang="el-GR" sz="7200" dirty="0">
              <a:ea typeface="Calibri"/>
              <a:cs typeface="Times New Roman"/>
            </a:endParaRPr>
          </a:p>
          <a:p>
            <a:pPr marL="0" indent="0">
              <a:lnSpc>
                <a:spcPct val="107000"/>
              </a:lnSpc>
              <a:spcAft>
                <a:spcPts val="800"/>
              </a:spcAft>
              <a:buNone/>
            </a:pPr>
            <a:r>
              <a:rPr lang="el-GR" sz="7200" b="1" dirty="0">
                <a:ea typeface="Calibri"/>
                <a:cs typeface="Times New Roman"/>
              </a:rPr>
              <a:t>Χρήστος</a:t>
            </a:r>
            <a:r>
              <a:rPr lang="el-GR" sz="7200" dirty="0">
                <a:ea typeface="Calibri"/>
                <a:cs typeface="Times New Roman"/>
              </a:rPr>
              <a:t>: </a:t>
            </a:r>
            <a:r>
              <a:rPr lang="el-GR" sz="7200" dirty="0" smtClean="0">
                <a:ea typeface="Calibri"/>
                <a:cs typeface="Times New Roman"/>
              </a:rPr>
              <a:t>«Όπως έλεγαν και οι αρχαίοι Έλληνες </a:t>
            </a:r>
            <a:r>
              <a:rPr lang="el-GR" sz="7200" b="1" dirty="0">
                <a:ea typeface="Calibri"/>
                <a:cs typeface="Times New Roman"/>
              </a:rPr>
              <a:t>“</a:t>
            </a:r>
            <a:r>
              <a:rPr lang="el-GR" sz="7200" b="1" dirty="0" err="1">
                <a:ea typeface="Calibri"/>
                <a:cs typeface="Times New Roman"/>
              </a:rPr>
              <a:t>Μέτρον</a:t>
            </a:r>
            <a:r>
              <a:rPr lang="el-GR" sz="7200" b="1" dirty="0">
                <a:ea typeface="Calibri"/>
                <a:cs typeface="Times New Roman"/>
              </a:rPr>
              <a:t> </a:t>
            </a:r>
            <a:r>
              <a:rPr lang="el-GR" sz="7200" b="1" dirty="0" err="1">
                <a:ea typeface="Calibri"/>
                <a:cs typeface="Times New Roman"/>
              </a:rPr>
              <a:t>ἄριστον</a:t>
            </a:r>
            <a:r>
              <a:rPr lang="el-GR" sz="7200" b="1" dirty="0" smtClean="0">
                <a:ea typeface="Calibri"/>
                <a:cs typeface="Times New Roman"/>
              </a:rPr>
              <a:t>”</a:t>
            </a:r>
            <a:r>
              <a:rPr lang="el-GR" sz="7200" dirty="0" smtClean="0">
                <a:ea typeface="Calibri"/>
                <a:cs typeface="Times New Roman"/>
              </a:rPr>
              <a:t>.»</a:t>
            </a:r>
            <a:endParaRPr lang="el-GR" sz="7200" dirty="0">
              <a:ea typeface="Calibri"/>
              <a:cs typeface="Times New Roman"/>
            </a:endParaRPr>
          </a:p>
          <a:p>
            <a:pPr marL="0" indent="0">
              <a:lnSpc>
                <a:spcPct val="107000"/>
              </a:lnSpc>
              <a:spcAft>
                <a:spcPts val="800"/>
              </a:spcAft>
              <a:buNone/>
            </a:pPr>
            <a:r>
              <a:rPr lang="el-GR" sz="7200" i="1" dirty="0" smtClean="0">
                <a:ea typeface="Calibri"/>
                <a:cs typeface="Times New Roman"/>
              </a:rPr>
              <a:t>(Μετά </a:t>
            </a:r>
            <a:r>
              <a:rPr lang="el-GR" sz="7200" i="1" dirty="0">
                <a:ea typeface="Calibri"/>
                <a:cs typeface="Times New Roman"/>
              </a:rPr>
              <a:t>από αυτή την συζήτηση οι δύο φίλοι </a:t>
            </a:r>
            <a:r>
              <a:rPr lang="el-GR" sz="7200" i="1" dirty="0" err="1">
                <a:ea typeface="Calibri"/>
                <a:cs typeface="Times New Roman"/>
              </a:rPr>
              <a:t>αποχαιρετιούνται</a:t>
            </a:r>
            <a:r>
              <a:rPr lang="el-GR" sz="7200" i="1" dirty="0">
                <a:ea typeface="Calibri"/>
                <a:cs typeface="Times New Roman"/>
              </a:rPr>
              <a:t> και συνεχίζει ο καθένας την ζωή του</a:t>
            </a:r>
            <a:r>
              <a:rPr lang="el-GR" sz="7200" i="1" dirty="0" smtClean="0">
                <a:ea typeface="Calibri"/>
                <a:cs typeface="Times New Roman"/>
              </a:rPr>
              <a:t>.)</a:t>
            </a:r>
            <a:endParaRPr lang="el-GR" sz="7200" i="1" dirty="0">
              <a:ea typeface="Calibri"/>
              <a:cs typeface="Times New Roman"/>
            </a:endParaRPr>
          </a:p>
          <a:p>
            <a:endParaRPr lang="el-GR" dirty="0"/>
          </a:p>
        </p:txBody>
      </p:sp>
    </p:spTree>
    <p:extLst>
      <p:ext uri="{BB962C8B-B14F-4D97-AF65-F5344CB8AC3E}">
        <p14:creationId xmlns:p14="http://schemas.microsoft.com/office/powerpoint/2010/main" val="5473373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81050" y="555171"/>
            <a:ext cx="10515600" cy="5172756"/>
          </a:xfrm>
        </p:spPr>
        <p:txBody>
          <a:bodyPr>
            <a:normAutofit lnSpcReduction="10000"/>
          </a:bodyPr>
          <a:lstStyle/>
          <a:p>
            <a:pPr marL="0" indent="0">
              <a:buNone/>
            </a:pPr>
            <a:r>
              <a:rPr lang="el-GR" b="1" dirty="0" smtClean="0"/>
              <a:t>ΠΡΟΒΛΗΜΑΤΑ</a:t>
            </a:r>
          </a:p>
          <a:p>
            <a:r>
              <a:rPr lang="el-GR" dirty="0" smtClean="0"/>
              <a:t>  Απουσία επιμόρφωσης </a:t>
            </a:r>
          </a:p>
          <a:p>
            <a:r>
              <a:rPr lang="el-GR" dirty="0" smtClean="0"/>
              <a:t>  Προβληματική πρόσβαση στο διαδίκτυο</a:t>
            </a:r>
          </a:p>
          <a:p>
            <a:r>
              <a:rPr lang="el-GR" dirty="0"/>
              <a:t> </a:t>
            </a:r>
            <a:r>
              <a:rPr lang="el-GR" dirty="0" smtClean="0"/>
              <a:t> Σε κάποιες περιπτώσεις, η επιδίωξη έτοιμων λύσεων από τους μαθητές</a:t>
            </a:r>
          </a:p>
          <a:p>
            <a:pPr marL="0" indent="0">
              <a:buNone/>
            </a:pPr>
            <a:r>
              <a:rPr lang="el-GR" dirty="0"/>
              <a:t> </a:t>
            </a:r>
            <a:r>
              <a:rPr lang="el-GR" dirty="0" smtClean="0"/>
              <a:t> </a:t>
            </a:r>
            <a:endParaRPr lang="el-GR" b="1" dirty="0">
              <a:solidFill>
                <a:prstClr val="black"/>
              </a:solidFill>
              <a:ea typeface="+mj-ea"/>
              <a:cs typeface="+mj-cs"/>
            </a:endParaRPr>
          </a:p>
          <a:p>
            <a:pPr marL="0" indent="0">
              <a:buNone/>
            </a:pPr>
            <a:r>
              <a:rPr lang="el-GR" b="1" dirty="0" smtClean="0">
                <a:solidFill>
                  <a:prstClr val="black"/>
                </a:solidFill>
                <a:ea typeface="+mj-ea"/>
                <a:cs typeface="+mj-cs"/>
              </a:rPr>
              <a:t>ΑΠΟΤΕΛΕΣΜΑΤΑ</a:t>
            </a:r>
            <a:endParaRPr lang="el-GR" dirty="0"/>
          </a:p>
          <a:p>
            <a:r>
              <a:rPr lang="el-GR" dirty="0" smtClean="0"/>
              <a:t>  Ικανοποίηση μαθητών</a:t>
            </a:r>
          </a:p>
          <a:p>
            <a:r>
              <a:rPr lang="el-GR" dirty="0" smtClean="0"/>
              <a:t>  Κλίμα συνεργασίας</a:t>
            </a:r>
          </a:p>
          <a:p>
            <a:r>
              <a:rPr lang="el-GR" dirty="0"/>
              <a:t> </a:t>
            </a:r>
            <a:r>
              <a:rPr lang="el-GR" dirty="0" smtClean="0"/>
              <a:t> Ανάληψη πρωτοβουλιών από τους μαθητές</a:t>
            </a:r>
          </a:p>
          <a:p>
            <a:r>
              <a:rPr lang="el-GR" dirty="0" smtClean="0"/>
              <a:t>  Δημιουργικότητα, φαντασία, ευρηματικότητα μαθητών</a:t>
            </a:r>
          </a:p>
          <a:p>
            <a:endParaRPr lang="el-GR" dirty="0"/>
          </a:p>
          <a:p>
            <a:endParaRPr lang="el-GR" dirty="0"/>
          </a:p>
        </p:txBody>
      </p:sp>
    </p:spTree>
    <p:extLst>
      <p:ext uri="{BB962C8B-B14F-4D97-AF65-F5344CB8AC3E}">
        <p14:creationId xmlns:p14="http://schemas.microsoft.com/office/powerpoint/2010/main" val="4240354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marL="0" indent="0" algn="ctr">
              <a:buNone/>
            </a:pPr>
            <a:r>
              <a:rPr lang="el-GR" sz="5400" b="1" dirty="0" smtClean="0"/>
              <a:t>ΕΥΧΑΡΙΣΤΩ ΓΙΑ ΤΟΝ ΧΡΟΝΟ ΣΑΣ</a:t>
            </a:r>
          </a:p>
          <a:p>
            <a:pPr marL="0" indent="0">
              <a:buNone/>
            </a:pPr>
            <a:r>
              <a:rPr lang="el-GR" sz="5400" b="1" dirty="0"/>
              <a:t> </a:t>
            </a:r>
            <a:endParaRPr lang="el-GR" sz="5400" b="1" dirty="0" smtClean="0"/>
          </a:p>
          <a:p>
            <a:pPr marL="0" indent="0" algn="ctr">
              <a:buNone/>
            </a:pPr>
            <a:r>
              <a:rPr lang="el-GR" sz="4000" b="1" dirty="0" smtClean="0"/>
              <a:t>ΚΑΛΗ ΣΧΟΛΙΚΗ ΧΡΟΝΙΑ</a:t>
            </a:r>
            <a:endParaRPr lang="el-GR" sz="4000" b="1" dirty="0"/>
          </a:p>
        </p:txBody>
      </p:sp>
    </p:spTree>
    <p:extLst>
      <p:ext uri="{BB962C8B-B14F-4D97-AF65-F5344CB8AC3E}">
        <p14:creationId xmlns:p14="http://schemas.microsoft.com/office/powerpoint/2010/main" val="1176069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480004"/>
          </a:xfrm>
        </p:spPr>
        <p:txBody>
          <a:bodyPr>
            <a:normAutofit fontScale="90000"/>
          </a:bodyPr>
          <a:lstStyle/>
          <a:p>
            <a:r>
              <a:rPr lang="el-GR" sz="2800" b="1" dirty="0" smtClean="0">
                <a:latin typeface="+mn-lt"/>
                <a:ea typeface="+mn-ea"/>
                <a:cs typeface="+mn-cs"/>
              </a:rPr>
              <a:t>Ταυτότητα δημιουργικής εργασίας</a:t>
            </a:r>
            <a:br>
              <a:rPr lang="el-GR" sz="2800" b="1" dirty="0" smtClean="0">
                <a:latin typeface="+mn-lt"/>
                <a:ea typeface="+mn-ea"/>
                <a:cs typeface="+mn-cs"/>
              </a:rPr>
            </a:br>
            <a:r>
              <a:rPr lang="el-GR" sz="2800" b="1" dirty="0" smtClean="0">
                <a:latin typeface="+mn-lt"/>
                <a:ea typeface="+mn-ea"/>
                <a:cs typeface="+mn-cs"/>
              </a:rPr>
              <a:t/>
            </a:r>
            <a:br>
              <a:rPr lang="el-GR" sz="2800" b="1" dirty="0" smtClean="0">
                <a:latin typeface="+mn-lt"/>
                <a:ea typeface="+mn-ea"/>
                <a:cs typeface="+mn-cs"/>
              </a:rPr>
            </a:br>
            <a:r>
              <a:rPr lang="el-GR" sz="2800" b="1" dirty="0" smtClean="0">
                <a:latin typeface="+mn-lt"/>
                <a:ea typeface="+mn-ea"/>
                <a:cs typeface="+mn-cs"/>
              </a:rPr>
              <a:t>Τίτλος</a:t>
            </a:r>
            <a:r>
              <a:rPr lang="el-GR" sz="2800" b="1" dirty="0">
                <a:latin typeface="+mn-lt"/>
                <a:ea typeface="+mn-ea"/>
                <a:cs typeface="+mn-cs"/>
              </a:rPr>
              <a:t>: </a:t>
            </a:r>
            <a:br>
              <a:rPr lang="el-GR" sz="2800" b="1" dirty="0">
                <a:latin typeface="+mn-lt"/>
                <a:ea typeface="+mn-ea"/>
                <a:cs typeface="+mn-cs"/>
              </a:rPr>
            </a:br>
            <a:r>
              <a:rPr lang="el-GR" sz="2800" b="1" dirty="0">
                <a:latin typeface="+mn-lt"/>
                <a:ea typeface="+mn-ea"/>
                <a:cs typeface="+mn-cs"/>
              </a:rPr>
              <a:t>Αρχαία Γνωμικά και χρήση τους στη σημερινή εποχή</a:t>
            </a:r>
          </a:p>
        </p:txBody>
      </p:sp>
      <p:sp>
        <p:nvSpPr>
          <p:cNvPr id="3" name="Θέση περιεχομένου 2"/>
          <p:cNvSpPr>
            <a:spLocks noGrp="1"/>
          </p:cNvSpPr>
          <p:nvPr>
            <p:ph idx="1"/>
          </p:nvPr>
        </p:nvSpPr>
        <p:spPr>
          <a:xfrm>
            <a:off x="813706" y="1621517"/>
            <a:ext cx="10515600" cy="4705803"/>
          </a:xfrm>
        </p:spPr>
        <p:txBody>
          <a:bodyPr>
            <a:normAutofit fontScale="77500" lnSpcReduction="20000"/>
          </a:bodyPr>
          <a:lstStyle/>
          <a:p>
            <a:pPr marL="0" indent="0">
              <a:buNone/>
            </a:pPr>
            <a:endParaRPr lang="el-GR" b="1" dirty="0" smtClean="0"/>
          </a:p>
          <a:p>
            <a:pPr marL="0" indent="0">
              <a:buNone/>
            </a:pPr>
            <a:r>
              <a:rPr lang="el-GR" b="1" dirty="0" smtClean="0"/>
              <a:t>Σκοπός: </a:t>
            </a:r>
          </a:p>
          <a:p>
            <a:pPr marL="0" indent="0">
              <a:buNone/>
            </a:pPr>
            <a:r>
              <a:rPr lang="el-GR" sz="2400" dirty="0" smtClean="0"/>
              <a:t>Να αντιληφθούν οι μαθητές τη χρήση και την αξία του αρχαίου λόγου στη σημερινή εποχή.</a:t>
            </a:r>
          </a:p>
          <a:p>
            <a:pPr marL="0" indent="0">
              <a:buNone/>
            </a:pPr>
            <a:endParaRPr lang="el-GR" sz="2400" dirty="0" smtClean="0"/>
          </a:p>
          <a:p>
            <a:pPr marL="0" indent="0">
              <a:buNone/>
            </a:pPr>
            <a:r>
              <a:rPr lang="el-GR" b="1" dirty="0"/>
              <a:t>Λέξεις- </a:t>
            </a:r>
            <a:r>
              <a:rPr lang="el-GR" b="1" dirty="0" smtClean="0"/>
              <a:t>κλειδιά:</a:t>
            </a:r>
          </a:p>
          <a:p>
            <a:pPr marL="0" indent="0">
              <a:buNone/>
            </a:pPr>
            <a:r>
              <a:rPr lang="el-GR" dirty="0" smtClean="0"/>
              <a:t>Γνωμικά, Αντιγόνη, Σοφοκλής, Μυθολογία, Σύγχρονος άνθρωπος</a:t>
            </a:r>
          </a:p>
          <a:p>
            <a:pPr marL="0" indent="0">
              <a:buNone/>
            </a:pPr>
            <a:endParaRPr lang="el-GR" sz="2400" dirty="0" smtClean="0"/>
          </a:p>
          <a:p>
            <a:pPr marL="0" indent="0">
              <a:buNone/>
            </a:pPr>
            <a:r>
              <a:rPr lang="el-GR" b="1" dirty="0" smtClean="0"/>
              <a:t>Προσδοκώμενα Μαθησιακά Αποτελέσματα:</a:t>
            </a:r>
          </a:p>
          <a:p>
            <a:pPr marL="0" indent="0">
              <a:buNone/>
            </a:pPr>
            <a:r>
              <a:rPr lang="el-GR" sz="2400" dirty="0" smtClean="0"/>
              <a:t>Απόδοση γνωμικών σε μορφή </a:t>
            </a:r>
            <a:r>
              <a:rPr lang="en-US" sz="2400" dirty="0" smtClean="0"/>
              <a:t>PPT, </a:t>
            </a:r>
            <a:r>
              <a:rPr lang="el-GR" sz="2400" dirty="0" smtClean="0"/>
              <a:t>Ιστορία – Αφήγημα με χρήση γνωμικών</a:t>
            </a:r>
          </a:p>
          <a:p>
            <a:pPr marL="0" indent="0">
              <a:buNone/>
            </a:pPr>
            <a:endParaRPr lang="el-GR" b="1" dirty="0" smtClean="0"/>
          </a:p>
          <a:p>
            <a:pPr marL="0" indent="0">
              <a:buNone/>
            </a:pPr>
            <a:r>
              <a:rPr lang="el-GR" b="1" dirty="0" smtClean="0"/>
              <a:t>Διδακτικό Υλικό/ Πηγές</a:t>
            </a:r>
          </a:p>
          <a:p>
            <a:pPr marL="0" indent="0">
              <a:buNone/>
            </a:pPr>
            <a:r>
              <a:rPr lang="el-GR" sz="2400" dirty="0" smtClean="0"/>
              <a:t>Σχολικό Εγχειρίδιο, Διαδίκτυο</a:t>
            </a:r>
          </a:p>
          <a:p>
            <a:pPr marL="0" indent="0">
              <a:buNone/>
            </a:pPr>
            <a:r>
              <a:rPr lang="el-GR" sz="2400" dirty="0" smtClean="0"/>
              <a:t>Χαράλαμπος Μερακλής, Γνωμικά και παροιμίες - Γνωμικά και αποσπάσματα των αρχαίων Ελλήνων - Παροιμίες, παροιμιακές φράσεις και γνωμικά δίστιχα, Εστία, 9η </a:t>
            </a:r>
            <a:r>
              <a:rPr lang="el-GR" sz="2400" dirty="0" err="1" smtClean="0"/>
              <a:t>έκδ</a:t>
            </a:r>
            <a:r>
              <a:rPr lang="el-GR" sz="2400" dirty="0" smtClean="0"/>
              <a:t>., 2002.</a:t>
            </a:r>
          </a:p>
          <a:p>
            <a:pPr marL="0" indent="0">
              <a:buNone/>
            </a:pPr>
            <a:endParaRPr lang="el-GR" b="1" dirty="0" smtClean="0"/>
          </a:p>
          <a:p>
            <a:pPr marL="0" indent="0">
              <a:buNone/>
            </a:pPr>
            <a:endParaRPr lang="el-GR" dirty="0" smtClean="0"/>
          </a:p>
          <a:p>
            <a:pPr marL="0" indent="0">
              <a:buNone/>
            </a:pPr>
            <a:endParaRPr lang="el-GR" dirty="0"/>
          </a:p>
        </p:txBody>
      </p:sp>
    </p:spTree>
    <p:extLst>
      <p:ext uri="{BB962C8B-B14F-4D97-AF65-F5344CB8AC3E}">
        <p14:creationId xmlns:p14="http://schemas.microsoft.com/office/powerpoint/2010/main" val="3613013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t>Ερευνητικά ερωτήματα</a:t>
            </a:r>
            <a:endParaRPr lang="el-GR" sz="3600" b="1" dirty="0"/>
          </a:p>
        </p:txBody>
      </p:sp>
      <p:sp>
        <p:nvSpPr>
          <p:cNvPr id="4" name="Θέση περιεχομένου 3"/>
          <p:cNvSpPr>
            <a:spLocks noGrp="1"/>
          </p:cNvSpPr>
          <p:nvPr>
            <p:ph idx="1"/>
          </p:nvPr>
        </p:nvSpPr>
        <p:spPr>
          <a:xfrm>
            <a:off x="821872" y="1507218"/>
            <a:ext cx="10515600" cy="4351338"/>
          </a:xfrm>
        </p:spPr>
        <p:txBody>
          <a:bodyPr>
            <a:normAutofit fontScale="55000" lnSpcReduction="20000"/>
          </a:bodyPr>
          <a:lstStyle/>
          <a:p>
            <a:pPr marL="342900" lvl="0" indent="-342900">
              <a:lnSpc>
                <a:spcPct val="115000"/>
              </a:lnSpc>
              <a:spcAft>
                <a:spcPts val="1000"/>
              </a:spcAft>
              <a:buFont typeface="+mj-lt"/>
              <a:buAutoNum type="arabicPeriod"/>
              <a:tabLst>
                <a:tab pos="228600" algn="l"/>
              </a:tabLst>
            </a:pPr>
            <a:r>
              <a:rPr lang="el-GR" sz="2900" b="1" dirty="0">
                <a:ea typeface="Calibri"/>
                <a:cs typeface="Times New Roman"/>
              </a:rPr>
              <a:t>Να σχολιάσετε ένα γνωμικό ή το </a:t>
            </a:r>
            <a:r>
              <a:rPr lang="el-GR" sz="2900" b="1" dirty="0" err="1">
                <a:ea typeface="Calibri"/>
                <a:cs typeface="Times New Roman"/>
              </a:rPr>
              <a:t>επιβίωμά</a:t>
            </a:r>
            <a:r>
              <a:rPr lang="el-GR" sz="2900" b="1" dirty="0">
                <a:ea typeface="Calibri"/>
                <a:cs typeface="Times New Roman"/>
              </a:rPr>
              <a:t> του </a:t>
            </a:r>
            <a:r>
              <a:rPr lang="el-GR" sz="2900" b="1" dirty="0" smtClean="0">
                <a:ea typeface="Calibri"/>
                <a:cs typeface="Times New Roman"/>
              </a:rPr>
              <a:t>σε </a:t>
            </a:r>
            <a:r>
              <a:rPr lang="el-GR" sz="2900" b="1" dirty="0">
                <a:ea typeface="Calibri"/>
                <a:cs typeface="Times New Roman"/>
              </a:rPr>
              <a:t>μία έως δύο παραγράφους. Μπορείτε να βασιστείτε στους ακόλουθους άξονες: </a:t>
            </a:r>
          </a:p>
          <a:p>
            <a:pPr marL="742950" lvl="1" indent="-285750">
              <a:lnSpc>
                <a:spcPct val="115000"/>
              </a:lnSpc>
              <a:spcAft>
                <a:spcPts val="1000"/>
              </a:spcAft>
              <a:buSzPts val="1200"/>
              <a:buFont typeface="Symbol"/>
              <a:buChar char=""/>
              <a:tabLst>
                <a:tab pos="914400" algn="l"/>
              </a:tabLst>
            </a:pPr>
            <a:r>
              <a:rPr lang="el-GR" sz="2900" b="1" dirty="0">
                <a:ea typeface="Calibri"/>
                <a:cs typeface="Times New Roman"/>
              </a:rPr>
              <a:t>Χαρακτηρισμός του μηνύματος του γνωμικού ή του </a:t>
            </a:r>
            <a:r>
              <a:rPr lang="el-GR" sz="2900" b="1" dirty="0" err="1">
                <a:ea typeface="Calibri"/>
                <a:cs typeface="Times New Roman"/>
              </a:rPr>
              <a:t>επιβιώματός</a:t>
            </a:r>
            <a:r>
              <a:rPr lang="el-GR" sz="2900" b="1" dirty="0">
                <a:ea typeface="Calibri"/>
                <a:cs typeface="Times New Roman"/>
              </a:rPr>
              <a:t> του (εύστοχο, σύντομο, περιεκτικό κ.λπ.)</a:t>
            </a:r>
          </a:p>
          <a:p>
            <a:pPr marL="742950" lvl="1" indent="-285750">
              <a:lnSpc>
                <a:spcPct val="115000"/>
              </a:lnSpc>
              <a:spcAft>
                <a:spcPts val="1000"/>
              </a:spcAft>
              <a:buSzPts val="1200"/>
              <a:buFont typeface="Symbol"/>
              <a:buChar char=""/>
              <a:tabLst>
                <a:tab pos="914400" algn="l"/>
              </a:tabLst>
            </a:pPr>
            <a:r>
              <a:rPr lang="el-GR" sz="2900" b="1" dirty="0">
                <a:ea typeface="Calibri"/>
                <a:cs typeface="Times New Roman"/>
              </a:rPr>
              <a:t>Σε ποια κατηγορία υπάγεται το γνωμικό ή το </a:t>
            </a:r>
            <a:r>
              <a:rPr lang="el-GR" sz="2900" b="1" dirty="0" err="1">
                <a:ea typeface="Calibri"/>
                <a:cs typeface="Times New Roman"/>
              </a:rPr>
              <a:t>επιβίωμά</a:t>
            </a:r>
            <a:r>
              <a:rPr lang="el-GR" sz="2900" b="1" dirty="0">
                <a:ea typeface="Calibri"/>
                <a:cs typeface="Times New Roman"/>
              </a:rPr>
              <a:t> του (αναφέρεται σε ανθρώπινη δραστηριότητα ή σε ζητήματα που απασχολούν την ανθρώπινη κοινότητα); </a:t>
            </a:r>
          </a:p>
          <a:p>
            <a:pPr marL="742950" lvl="1" indent="-285750">
              <a:lnSpc>
                <a:spcPct val="115000"/>
              </a:lnSpc>
              <a:spcAft>
                <a:spcPts val="1000"/>
              </a:spcAft>
              <a:buSzPts val="1200"/>
              <a:buFont typeface="Symbol"/>
              <a:buChar char=""/>
              <a:tabLst>
                <a:tab pos="914400" algn="l"/>
              </a:tabLst>
            </a:pPr>
            <a:r>
              <a:rPr lang="el-GR" sz="2900" b="1" dirty="0">
                <a:ea typeface="Calibri"/>
                <a:cs typeface="Times New Roman"/>
              </a:rPr>
              <a:t>Πότε και από ποιον/ποιους λεγόταν το αρχαίο γνωμικό ή λέγεται το </a:t>
            </a:r>
            <a:r>
              <a:rPr lang="el-GR" sz="2900" b="1" dirty="0" err="1">
                <a:ea typeface="Calibri"/>
                <a:cs typeface="Times New Roman"/>
              </a:rPr>
              <a:t>επιβίωμά</a:t>
            </a:r>
            <a:r>
              <a:rPr lang="el-GR" sz="2900" b="1" dirty="0">
                <a:ea typeface="Calibri"/>
                <a:cs typeface="Times New Roman"/>
              </a:rPr>
              <a:t> του;</a:t>
            </a:r>
          </a:p>
          <a:p>
            <a:pPr marL="742950" lvl="1" indent="-285750">
              <a:lnSpc>
                <a:spcPct val="115000"/>
              </a:lnSpc>
              <a:spcAft>
                <a:spcPts val="1000"/>
              </a:spcAft>
              <a:buSzPts val="1200"/>
              <a:buFont typeface="Symbol"/>
              <a:buChar char=""/>
              <a:tabLst>
                <a:tab pos="914400" algn="l"/>
              </a:tabLst>
            </a:pPr>
            <a:r>
              <a:rPr lang="el-GR" sz="2900" b="1" dirty="0">
                <a:ea typeface="Calibri"/>
                <a:cs typeface="Times New Roman"/>
              </a:rPr>
              <a:t>Σε ποιον/ποιους απευθυνόταν το γνωμικό ή απευθύνεται το </a:t>
            </a:r>
            <a:r>
              <a:rPr lang="el-GR" sz="2900" b="1" dirty="0" err="1">
                <a:ea typeface="Calibri"/>
                <a:cs typeface="Times New Roman"/>
              </a:rPr>
              <a:t>επιβίωμά</a:t>
            </a:r>
            <a:r>
              <a:rPr lang="el-GR" sz="2900" b="1" dirty="0">
                <a:ea typeface="Calibri"/>
                <a:cs typeface="Times New Roman"/>
              </a:rPr>
              <a:t> του;</a:t>
            </a:r>
          </a:p>
          <a:p>
            <a:pPr marL="742950" lvl="1" indent="-285750">
              <a:lnSpc>
                <a:spcPct val="115000"/>
              </a:lnSpc>
              <a:spcAft>
                <a:spcPts val="1000"/>
              </a:spcAft>
              <a:buSzPts val="1200"/>
              <a:buFont typeface="Symbol"/>
              <a:buChar char=""/>
              <a:tabLst>
                <a:tab pos="914400" algn="l"/>
              </a:tabLst>
            </a:pPr>
            <a:r>
              <a:rPr lang="el-GR" sz="2900" b="1" dirty="0">
                <a:ea typeface="Calibri"/>
                <a:cs typeface="Times New Roman"/>
              </a:rPr>
              <a:t>Τι επεδίωκε εκείνος/οι που το ανέφεραν ή τι επιδιώκει εκείνος/οι που το αναφέρουν;</a:t>
            </a:r>
          </a:p>
          <a:p>
            <a:pPr marL="742950" lvl="1" indent="-285750">
              <a:lnSpc>
                <a:spcPct val="115000"/>
              </a:lnSpc>
              <a:spcAft>
                <a:spcPts val="1000"/>
              </a:spcAft>
              <a:buSzPts val="1200"/>
              <a:buFont typeface="Symbol"/>
              <a:buChar char=""/>
              <a:tabLst>
                <a:tab pos="914400" algn="l"/>
              </a:tabLst>
            </a:pPr>
            <a:r>
              <a:rPr lang="el-GR" sz="2900" b="1" dirty="0">
                <a:ea typeface="Calibri"/>
                <a:cs typeface="Times New Roman"/>
              </a:rPr>
              <a:t>Ποια θα είναι, κατά τη γνώμη σας, η αντίδραση εκείνου/εκείνων που το άκουγαν ή θα το ακούσουν</a:t>
            </a:r>
            <a:r>
              <a:rPr lang="el-GR" sz="2900" b="1" dirty="0" smtClean="0">
                <a:ea typeface="Calibri"/>
                <a:cs typeface="Times New Roman"/>
              </a:rPr>
              <a:t>;</a:t>
            </a:r>
            <a:r>
              <a:rPr lang="el-GR" sz="2900" b="1" dirty="0">
                <a:ea typeface="Calibri"/>
                <a:cs typeface="Times New Roman"/>
              </a:rPr>
              <a:t> </a:t>
            </a:r>
          </a:p>
          <a:p>
            <a:pPr marL="342900" lvl="0" indent="-342900">
              <a:lnSpc>
                <a:spcPct val="115000"/>
              </a:lnSpc>
              <a:spcAft>
                <a:spcPts val="1000"/>
              </a:spcAft>
              <a:buFont typeface="+mj-lt"/>
              <a:buAutoNum type="arabicPeriod"/>
              <a:tabLst>
                <a:tab pos="228600" algn="l"/>
              </a:tabLst>
            </a:pPr>
            <a:r>
              <a:rPr lang="el-GR" sz="2900" b="1" dirty="0">
                <a:ea typeface="Calibri"/>
                <a:cs typeface="Times New Roman"/>
              </a:rPr>
              <a:t>Να αναπτύξετε σε δύο έως τρεις παραγράφους μία φανταστική ιστορία, όπου θα χρησιμοποιήσετε ένα γνωμικό ή το </a:t>
            </a:r>
            <a:r>
              <a:rPr lang="el-GR" sz="2900" b="1" dirty="0" err="1">
                <a:ea typeface="Calibri"/>
                <a:cs typeface="Times New Roman"/>
              </a:rPr>
              <a:t>επιβίωμά</a:t>
            </a:r>
            <a:r>
              <a:rPr lang="el-GR" sz="2900" b="1" dirty="0">
                <a:ea typeface="Calibri"/>
                <a:cs typeface="Times New Roman"/>
              </a:rPr>
              <a:t> </a:t>
            </a:r>
            <a:r>
              <a:rPr lang="el-GR" sz="2900" b="1" dirty="0" smtClean="0">
                <a:ea typeface="Calibri"/>
                <a:cs typeface="Times New Roman"/>
              </a:rPr>
              <a:t>του.</a:t>
            </a:r>
            <a:endParaRPr lang="el-GR" sz="2900" b="1" dirty="0">
              <a:ea typeface="Calibri"/>
              <a:cs typeface="Times New Roman"/>
            </a:endParaRPr>
          </a:p>
          <a:p>
            <a:endParaRPr lang="el-GR" dirty="0"/>
          </a:p>
        </p:txBody>
      </p:sp>
    </p:spTree>
    <p:extLst>
      <p:ext uri="{BB962C8B-B14F-4D97-AF65-F5344CB8AC3E}">
        <p14:creationId xmlns:p14="http://schemas.microsoft.com/office/powerpoint/2010/main" val="3911061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47730"/>
            <a:ext cx="9144000" cy="1244533"/>
          </a:xfrm>
        </p:spPr>
        <p:txBody>
          <a:bodyPr>
            <a:normAutofit fontScale="90000"/>
          </a:bodyPr>
          <a:lstStyle/>
          <a:p>
            <a:r>
              <a:rPr lang="el-GR" dirty="0" smtClean="0"/>
              <a:t>ΑΡΧΑΙΑ ΓΝΩΜΙΚΑ </a:t>
            </a:r>
            <a:br>
              <a:rPr lang="el-GR" dirty="0" smtClean="0"/>
            </a:br>
            <a:r>
              <a:rPr lang="el-GR" sz="2700" dirty="0" smtClean="0"/>
              <a:t>(</a:t>
            </a:r>
            <a:r>
              <a:rPr lang="el-GR" sz="2400" dirty="0" smtClean="0"/>
              <a:t>Με έναυσμα την Αντιγόνη του Σοφοκλή)</a:t>
            </a:r>
            <a:endParaRPr lang="el-GR" sz="2400" dirty="0"/>
          </a:p>
        </p:txBody>
      </p:sp>
      <p:sp>
        <p:nvSpPr>
          <p:cNvPr id="3" name="Υπότιτλος 2"/>
          <p:cNvSpPr>
            <a:spLocks noGrp="1"/>
          </p:cNvSpPr>
          <p:nvPr>
            <p:ph type="subTitle" idx="1"/>
          </p:nvPr>
        </p:nvSpPr>
        <p:spPr>
          <a:xfrm>
            <a:off x="3919470" y="8666164"/>
            <a:ext cx="9144000" cy="1655762"/>
          </a:xfrm>
        </p:spPr>
        <p:txBody>
          <a:bodyPr/>
          <a:lstStyle/>
          <a:p>
            <a:endParaRPr lang="el-GR" dirty="0"/>
          </a:p>
        </p:txBody>
      </p:sp>
      <p:pic>
        <p:nvPicPr>
          <p:cNvPr id="1026" name="Picture 2" descr="Αποτέλεσμα εικόνας για γνωμικα αρχαιων ελληνω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9752" y="1996226"/>
            <a:ext cx="7624921" cy="3927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628753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randombar(horizont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734097" y="373487"/>
            <a:ext cx="8409904" cy="923330"/>
          </a:xfrm>
          <a:prstGeom prst="rect">
            <a:avLst/>
          </a:prstGeom>
        </p:spPr>
        <p:txBody>
          <a:bodyPr wrap="square">
            <a:spAutoFit/>
          </a:bodyPr>
          <a:lstStyle/>
          <a:p>
            <a:r>
              <a:rPr lang="el-GR" b="1" u="sng" dirty="0" smtClean="0"/>
              <a:t>Έρως </a:t>
            </a:r>
            <a:r>
              <a:rPr lang="el-GR" b="1" u="sng" dirty="0" err="1" smtClean="0"/>
              <a:t>ανίκατε</a:t>
            </a:r>
            <a:r>
              <a:rPr lang="el-GR" b="1" u="sng" dirty="0" smtClean="0"/>
              <a:t> </a:t>
            </a:r>
            <a:r>
              <a:rPr lang="el-GR" b="1" u="sng" dirty="0" err="1" smtClean="0"/>
              <a:t>μάχαν</a:t>
            </a:r>
            <a:r>
              <a:rPr lang="el-GR" b="1" u="sng" dirty="0" smtClean="0"/>
              <a:t>,</a:t>
            </a:r>
          </a:p>
          <a:p>
            <a:r>
              <a:rPr lang="el-GR" b="1" u="sng" dirty="0" smtClean="0"/>
              <a:t>Έρως, </a:t>
            </a:r>
            <a:r>
              <a:rPr lang="el-GR" b="1" u="sng" dirty="0" err="1" smtClean="0"/>
              <a:t>ός</a:t>
            </a:r>
            <a:r>
              <a:rPr lang="el-GR" b="1" u="sng" dirty="0" smtClean="0"/>
              <a:t> εν </a:t>
            </a:r>
            <a:r>
              <a:rPr lang="el-GR" b="1" u="sng" dirty="0" err="1" smtClean="0"/>
              <a:t>κτήμασι</a:t>
            </a:r>
            <a:r>
              <a:rPr lang="el-GR" b="1" u="sng" dirty="0" smtClean="0"/>
              <a:t> πίπτεις, </a:t>
            </a:r>
            <a:r>
              <a:rPr lang="el-GR" b="1" u="sng" dirty="0" err="1" smtClean="0"/>
              <a:t>ός</a:t>
            </a:r>
            <a:r>
              <a:rPr lang="el-GR" b="1" u="sng" dirty="0" smtClean="0"/>
              <a:t> εν </a:t>
            </a:r>
            <a:r>
              <a:rPr lang="el-GR" b="1" u="sng" dirty="0" err="1" smtClean="0"/>
              <a:t>μαλακαίς</a:t>
            </a:r>
            <a:r>
              <a:rPr lang="el-GR" b="1" u="sng" dirty="0" smtClean="0"/>
              <a:t> </a:t>
            </a:r>
            <a:r>
              <a:rPr lang="el-GR" b="1" u="sng" dirty="0" err="1" smtClean="0"/>
              <a:t>παρειαίς</a:t>
            </a:r>
            <a:r>
              <a:rPr lang="el-GR" b="1" u="sng" dirty="0" smtClean="0"/>
              <a:t> </a:t>
            </a:r>
            <a:r>
              <a:rPr lang="el-GR" b="1" u="sng" dirty="0" err="1" smtClean="0"/>
              <a:t>νεάνιδος</a:t>
            </a:r>
            <a:r>
              <a:rPr lang="el-GR" b="1" u="sng" dirty="0" smtClean="0"/>
              <a:t> </a:t>
            </a:r>
            <a:r>
              <a:rPr lang="el-GR" b="1" u="sng" dirty="0" err="1" smtClean="0"/>
              <a:t>εννυχεύεις</a:t>
            </a:r>
            <a:r>
              <a:rPr lang="el-GR" b="1" u="sng" dirty="0" smtClean="0"/>
              <a:t>.</a:t>
            </a:r>
          </a:p>
          <a:p>
            <a:r>
              <a:rPr lang="el-GR" b="1" u="sng" dirty="0" smtClean="0"/>
              <a:t>—  Αντιγόνη , Σοφοκλής</a:t>
            </a:r>
            <a:endParaRPr lang="el-GR" b="1" u="sng" dirty="0"/>
          </a:p>
        </p:txBody>
      </p:sp>
      <p:sp>
        <p:nvSpPr>
          <p:cNvPr id="5" name="Ορθογώνιο 4"/>
          <p:cNvSpPr/>
          <p:nvPr/>
        </p:nvSpPr>
        <p:spPr>
          <a:xfrm>
            <a:off x="566670" y="1545465"/>
            <a:ext cx="8577330" cy="3139321"/>
          </a:xfrm>
          <a:prstGeom prst="rect">
            <a:avLst/>
          </a:prstGeom>
        </p:spPr>
        <p:txBody>
          <a:bodyPr wrap="square">
            <a:spAutoFit/>
          </a:bodyPr>
          <a:lstStyle/>
          <a:p>
            <a:r>
              <a:rPr lang="el-GR" dirty="0" smtClean="0"/>
              <a:t>Με αυτό το στίχο αρχίζει το γ’ στάσιμο (</a:t>
            </a:r>
            <a:r>
              <a:rPr lang="el-GR" dirty="0" err="1" smtClean="0"/>
              <a:t>στ</a:t>
            </a:r>
            <a:r>
              <a:rPr lang="el-GR" dirty="0" smtClean="0"/>
              <a:t>. 781-805) της Αντιγόνης του Σοφοκλή. </a:t>
            </a:r>
            <a:r>
              <a:rPr lang="el-GR" b="1" dirty="0" smtClean="0"/>
              <a:t>Μια φράση, ωδή στον έρωτα δύο νέων,</a:t>
            </a:r>
            <a:r>
              <a:rPr lang="el-GR" dirty="0" smtClean="0"/>
              <a:t> που είναι γνωστή μέχρι σήμερα. Από τα πιο γνωστά αποσπάσματα αρχαίας ελληνικής τραγωδίας, που καταφέρνει να διεγείρει  το ενδιαφέρον πολλών ανθρώπων ακόμη και σήμερα. </a:t>
            </a:r>
          </a:p>
          <a:p>
            <a:endParaRPr lang="el-GR" dirty="0" smtClean="0"/>
          </a:p>
          <a:p>
            <a:r>
              <a:rPr lang="el-GR" dirty="0" smtClean="0"/>
              <a:t>Στη νέα ελληνική γλώσσα μεταφράζεται </a:t>
            </a:r>
            <a:r>
              <a:rPr lang="en-US" dirty="0" smtClean="0"/>
              <a:t>:</a:t>
            </a:r>
            <a:r>
              <a:rPr lang="el-GR" dirty="0" smtClean="0"/>
              <a:t> </a:t>
            </a:r>
          </a:p>
          <a:p>
            <a:endParaRPr lang="el-GR" dirty="0" smtClean="0"/>
          </a:p>
          <a:p>
            <a:r>
              <a:rPr lang="el-GR" dirty="0" smtClean="0"/>
              <a:t>Έρωτα, ανίκητε σε κάθε μάχη,</a:t>
            </a:r>
          </a:p>
          <a:p>
            <a:r>
              <a:rPr lang="el-GR" dirty="0" smtClean="0"/>
              <a:t>συ που κυριαρχείς όπου κι αν πατήσεις,</a:t>
            </a:r>
          </a:p>
          <a:p>
            <a:r>
              <a:rPr lang="el-GR" dirty="0" smtClean="0"/>
              <a:t>συ που ξενυχτάς τα κορίτσια</a:t>
            </a:r>
          </a:p>
          <a:p>
            <a:r>
              <a:rPr lang="el-GR" dirty="0" smtClean="0"/>
              <a:t>με τα τρυφερά μάγουλα,</a:t>
            </a:r>
          </a:p>
        </p:txBody>
      </p:sp>
      <p:pic>
        <p:nvPicPr>
          <p:cNvPr id="2050" name="Picture 2" descr="Αποτέλεσμα εικόνας για αντιγονη β λυκειο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6552" y="2464528"/>
            <a:ext cx="5460642" cy="43139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364881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randombar(horizontal)">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540913" y="321972"/>
            <a:ext cx="8603087" cy="646331"/>
          </a:xfrm>
          <a:prstGeom prst="rect">
            <a:avLst/>
          </a:prstGeom>
        </p:spPr>
        <p:txBody>
          <a:bodyPr wrap="square">
            <a:spAutoFit/>
          </a:bodyPr>
          <a:lstStyle/>
          <a:p>
            <a:r>
              <a:rPr lang="el-GR" b="1" u="sng" dirty="0" smtClean="0"/>
              <a:t>Αρχή άνδρα </a:t>
            </a:r>
            <a:r>
              <a:rPr lang="el-GR" b="1" u="sng" dirty="0" err="1" smtClean="0"/>
              <a:t>δείκνυσι</a:t>
            </a:r>
            <a:r>
              <a:rPr lang="el-GR" b="1" u="sng" dirty="0" smtClean="0"/>
              <a:t>: όταν οι πράξεις – έργα χαρακτηρίζουν τον άνθρωπο στον οποίο αναφερόμαστε. (Βίας ο </a:t>
            </a:r>
            <a:r>
              <a:rPr lang="el-GR" b="1" u="sng" dirty="0" err="1" smtClean="0"/>
              <a:t>Πριηνεύς</a:t>
            </a:r>
            <a:r>
              <a:rPr lang="el-GR" b="1" u="sng" dirty="0" smtClean="0"/>
              <a:t> – Σοφοκλής.... Αντιγόνη στ.62)</a:t>
            </a:r>
            <a:endParaRPr lang="el-GR" b="1" u="sng" dirty="0"/>
          </a:p>
        </p:txBody>
      </p:sp>
      <p:sp>
        <p:nvSpPr>
          <p:cNvPr id="4" name="Ορθογώνιο 3"/>
          <p:cNvSpPr/>
          <p:nvPr/>
        </p:nvSpPr>
        <p:spPr>
          <a:xfrm>
            <a:off x="540913" y="968303"/>
            <a:ext cx="8603087" cy="1477328"/>
          </a:xfrm>
          <a:prstGeom prst="rect">
            <a:avLst/>
          </a:prstGeom>
        </p:spPr>
        <p:txBody>
          <a:bodyPr wrap="square">
            <a:spAutoFit/>
          </a:bodyPr>
          <a:lstStyle/>
          <a:p>
            <a:r>
              <a:rPr lang="el-GR" dirty="0" smtClean="0"/>
              <a:t>Το γνωμικό αποδίδεται στον </a:t>
            </a:r>
            <a:r>
              <a:rPr lang="el-GR" dirty="0" err="1" smtClean="0"/>
              <a:t>Βίαντα</a:t>
            </a:r>
            <a:r>
              <a:rPr lang="el-GR" dirty="0" smtClean="0"/>
              <a:t> τον </a:t>
            </a:r>
            <a:r>
              <a:rPr lang="el-GR" dirty="0" err="1" smtClean="0"/>
              <a:t>Πριηνέα</a:t>
            </a:r>
            <a:r>
              <a:rPr lang="el-GR" dirty="0" smtClean="0"/>
              <a:t>, έναν εκ των επτά σοφών, ενώ χρησιμοποιείται από τον Σοφοκλή στην Αντιγόνη, με τον Κρέοντα να </a:t>
            </a:r>
            <a:r>
              <a:rPr lang="el-GR" b="1" dirty="0" smtClean="0"/>
              <a:t>υποστηρίζει ότι η εξουσία αποκαλύπτει τον πραγματικό χαρακτήρα του άνδρα.  </a:t>
            </a:r>
            <a:r>
              <a:rPr lang="el-GR" dirty="0" smtClean="0"/>
              <a:t>Ποικιλόμορφη η εξουσία και δεν περιορίζεται μόνο στην πολιτική. Εκφάνσεις της συναντούμε στην οικονομική –κυρίως– δραστηριότητα, αλλά και την κοινωνική.</a:t>
            </a:r>
            <a:endParaRPr lang="el-GR" dirty="0"/>
          </a:p>
        </p:txBody>
      </p:sp>
      <p:pic>
        <p:nvPicPr>
          <p:cNvPr id="3074" name="Picture 2" descr="Σχετική εικόν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6771" y="2722629"/>
            <a:ext cx="5606115" cy="3916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55584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randombar(horizont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69701" y="296214"/>
            <a:ext cx="8474299" cy="2862322"/>
          </a:xfrm>
          <a:prstGeom prst="rect">
            <a:avLst/>
          </a:prstGeom>
        </p:spPr>
        <p:txBody>
          <a:bodyPr wrap="square">
            <a:spAutoFit/>
          </a:bodyPr>
          <a:lstStyle/>
          <a:p>
            <a:r>
              <a:rPr lang="el-GR" b="1" u="sng" dirty="0" smtClean="0"/>
              <a:t>Αχίλλειος πτέρνα </a:t>
            </a:r>
            <a:endParaRPr lang="el-GR" dirty="0"/>
          </a:p>
          <a:p>
            <a:endParaRPr lang="el-GR" dirty="0" smtClean="0"/>
          </a:p>
          <a:p>
            <a:r>
              <a:rPr lang="el-GR" dirty="0" smtClean="0"/>
              <a:t>Η φράση «Αχίλλειος πτέρνα» προήλθε από το έπος του Ομήρου </a:t>
            </a:r>
            <a:r>
              <a:rPr lang="el-GR" dirty="0" err="1" smtClean="0"/>
              <a:t>Ιλιάδα</a:t>
            </a:r>
            <a:r>
              <a:rPr lang="el-GR" dirty="0" smtClean="0"/>
              <a:t> αφού ο κύριος ήρωας της ιστορίας Αχιλλέας σκοτώνεται από τον Πάρη αφού το βέλος του τελευταίου βρίσκει την πτέρνα του Αχιλλέα. Η Θέτιδα όταν βουτούσε στα ύδατα της Στυγός τον Αχιλλέα για να τον κάνει αθάνατο τον κρατούσε από την πτέρνα η οποία δεν μπήκε στο νερό και έτσι έγινε το μόνο τρωτό σημείο του Αχιλλέα (εκείνο που θα τον σκότωνε). </a:t>
            </a:r>
            <a:r>
              <a:rPr lang="el-GR" b="1" dirty="0" smtClean="0"/>
              <a:t>Αυτή τη φράση την λέμε για να τονίσουμε το αδύναμο σημείο μας.</a:t>
            </a:r>
          </a:p>
          <a:p>
            <a:endParaRPr lang="el-GR" b="1" dirty="0" smtClean="0"/>
          </a:p>
          <a:p>
            <a:endParaRPr lang="el-GR" dirty="0" smtClean="0"/>
          </a:p>
        </p:txBody>
      </p:sp>
      <p:pic>
        <p:nvPicPr>
          <p:cNvPr id="4098" name="Picture 2" descr="Σχετική εικόν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4306" y="2783760"/>
            <a:ext cx="5562407" cy="361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601630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randombar(horizontal)">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412124" y="321972"/>
            <a:ext cx="8731876" cy="2031325"/>
          </a:xfrm>
          <a:prstGeom prst="rect">
            <a:avLst/>
          </a:prstGeom>
        </p:spPr>
        <p:txBody>
          <a:bodyPr wrap="square">
            <a:spAutoFit/>
          </a:bodyPr>
          <a:lstStyle/>
          <a:p>
            <a:r>
              <a:rPr lang="el-GR" b="1" u="sng" dirty="0" smtClean="0"/>
              <a:t>Από μηχανής θεός</a:t>
            </a:r>
          </a:p>
          <a:p>
            <a:endParaRPr lang="el-GR" dirty="0"/>
          </a:p>
          <a:p>
            <a:r>
              <a:rPr lang="el-GR" b="1" dirty="0"/>
              <a:t>Μ</a:t>
            </a:r>
            <a:r>
              <a:rPr lang="el-GR" b="1" dirty="0" smtClean="0"/>
              <a:t>η αναμενόμενη βοήθεια – λύση – συνδρομή σε κάποιο πρόβλημα ή δύσκολη κατάσταση</a:t>
            </a:r>
            <a:r>
              <a:rPr lang="el-GR" dirty="0" smtClean="0"/>
              <a:t>. Προέρχεται από θεατρικό τέχνασμα στην αρχαία Ελλάδα που χρησιμοποιούσαν οι τραγικοί ποιητές όταν ήθελαν να δώσουν διέξοδο στη πλοκή του έργου και στο οποίο κατά τη διάρκεια της παράστασης εμφανιζόταν ένας Θεός επάνω σε εναέρια κατασκευή (γερανός).</a:t>
            </a:r>
            <a:endParaRPr lang="el-GR" dirty="0"/>
          </a:p>
        </p:txBody>
      </p:sp>
      <p:sp>
        <p:nvSpPr>
          <p:cNvPr id="3" name="Ορθογώνιο 2"/>
          <p:cNvSpPr/>
          <p:nvPr/>
        </p:nvSpPr>
        <p:spPr>
          <a:xfrm>
            <a:off x="412124" y="2253803"/>
            <a:ext cx="8731876" cy="923330"/>
          </a:xfrm>
          <a:prstGeom prst="rect">
            <a:avLst/>
          </a:prstGeom>
        </p:spPr>
        <p:txBody>
          <a:bodyPr wrap="square">
            <a:spAutoFit/>
          </a:bodyPr>
          <a:lstStyle/>
          <a:p>
            <a:r>
              <a:rPr lang="el-GR" b="1" u="sng" dirty="0" smtClean="0"/>
              <a:t>Σύγχρονη χρήση </a:t>
            </a:r>
            <a:r>
              <a:rPr lang="el-GR" b="1" dirty="0" smtClean="0"/>
              <a:t>:</a:t>
            </a:r>
            <a:r>
              <a:rPr lang="el-GR" dirty="0" smtClean="0"/>
              <a:t> Ο όρος χρησιμοποιείται γενικά (αλλά και ειδικότερα ως μέθοδος εξέλιξης της πλοκής ενός έργου) </a:t>
            </a:r>
            <a:r>
              <a:rPr lang="el-GR" b="1" dirty="0" smtClean="0"/>
              <a:t>για να περιγράψει ένα γεγονός, πρόσωπο ή αντικείμενο που εμφανίζεται απρόοπτα στο προσκήνιο και δίνει λύση σε μία δύσκολη κατάσταση.</a:t>
            </a:r>
            <a:endParaRPr lang="el-GR" b="1" dirty="0"/>
          </a:p>
        </p:txBody>
      </p:sp>
      <p:pic>
        <p:nvPicPr>
          <p:cNvPr id="5122" name="Picture 2" descr="https://upload.wikimedia.org/wikipedia/commons/thumb/6/67/Medea_rappresentation_%282009%29_07.JPG/800px-Medea_rappresentation_%282009%29_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1988" y="3164905"/>
            <a:ext cx="5190185" cy="3693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82071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randombar(horizontal)">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721217" y="296214"/>
            <a:ext cx="8305685" cy="553357"/>
          </a:xfrm>
          <a:prstGeom prst="rect">
            <a:avLst/>
          </a:prstGeom>
        </p:spPr>
        <p:txBody>
          <a:bodyPr wrap="square">
            <a:spAutoFit/>
          </a:bodyPr>
          <a:lstStyle/>
          <a:p>
            <a:pPr>
              <a:lnSpc>
                <a:spcPct val="107000"/>
              </a:lnSpc>
              <a:spcAft>
                <a:spcPts val="800"/>
              </a:spcAft>
            </a:pPr>
            <a:r>
              <a:rPr lang="el-GR" sz="2800" b="1" i="1" u="sng" dirty="0"/>
              <a:t>Μέτρον </a:t>
            </a:r>
            <a:r>
              <a:rPr lang="el-GR" sz="2800" b="1" i="1" u="sng" dirty="0" err="1" smtClean="0"/>
              <a:t>ἄριστον</a:t>
            </a:r>
            <a:r>
              <a:rPr lang="el-GR" sz="2800" b="1" i="1" u="sng" dirty="0" smtClean="0"/>
              <a:t> (Κλεόβουλος 6</a:t>
            </a:r>
            <a:r>
              <a:rPr lang="el-GR" sz="2800" b="1" i="1" u="sng" baseline="30000" dirty="0" smtClean="0"/>
              <a:t>ος</a:t>
            </a:r>
            <a:r>
              <a:rPr lang="el-GR" sz="2800" b="1" i="1" u="sng" dirty="0" smtClean="0"/>
              <a:t> </a:t>
            </a:r>
            <a:r>
              <a:rPr lang="el-GR" sz="2800" b="1" i="1" u="sng" dirty="0" err="1" smtClean="0"/>
              <a:t>π.Χ.</a:t>
            </a:r>
            <a:r>
              <a:rPr lang="el-GR" sz="2800" b="1" i="1" u="sng" dirty="0" smtClean="0"/>
              <a:t>)</a:t>
            </a:r>
            <a:endParaRPr lang="el-GR" sz="2800" b="1" u="sng"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Ορθογώνιο 2"/>
          <p:cNvSpPr/>
          <p:nvPr/>
        </p:nvSpPr>
        <p:spPr>
          <a:xfrm>
            <a:off x="631065" y="1223494"/>
            <a:ext cx="8538693" cy="1477328"/>
          </a:xfrm>
          <a:prstGeom prst="rect">
            <a:avLst/>
          </a:prstGeom>
        </p:spPr>
        <p:txBody>
          <a:bodyPr wrap="square">
            <a:spAutoFit/>
          </a:bodyPr>
          <a:lstStyle/>
          <a:p>
            <a:r>
              <a:rPr lang="el-GR" dirty="0"/>
              <a:t>Η</a:t>
            </a:r>
            <a:r>
              <a:rPr lang="el-GR" dirty="0" smtClean="0"/>
              <a:t> αρετή (ή το μέτρον) βρίσκεται στο κέντρο, είναι μια μεσότητα ανάμεσα σε δύο ακραίες καταστάσεις που η μία είναι η έλλειψη και η άλλη είναι η υπερβολή.</a:t>
            </a:r>
          </a:p>
          <a:p>
            <a:endParaRPr lang="el-GR" dirty="0" smtClean="0"/>
          </a:p>
          <a:p>
            <a:r>
              <a:rPr lang="el-GR" dirty="0" smtClean="0"/>
              <a:t>Άρα:   η αρετή (ή το μέτρον) είναι μια μεσότητα, ένα κέντρο, ανάμεσα σε δύο άκρα. Το ένα είναι η έλλειψη και το άλλο η υπερβολή.</a:t>
            </a:r>
            <a:endParaRPr lang="el-GR" dirty="0"/>
          </a:p>
        </p:txBody>
      </p:sp>
      <p:sp>
        <p:nvSpPr>
          <p:cNvPr id="4" name="Ορθογώνιο 3"/>
          <p:cNvSpPr/>
          <p:nvPr/>
        </p:nvSpPr>
        <p:spPr>
          <a:xfrm>
            <a:off x="721218" y="2884868"/>
            <a:ext cx="7843234" cy="2031325"/>
          </a:xfrm>
          <a:prstGeom prst="rect">
            <a:avLst/>
          </a:prstGeom>
        </p:spPr>
        <p:txBody>
          <a:bodyPr wrap="square">
            <a:spAutoFit/>
          </a:bodyPr>
          <a:lstStyle/>
          <a:p>
            <a:r>
              <a:rPr lang="el-GR" b="1" u="sng" dirty="0" smtClean="0"/>
              <a:t>Συμπέρασμα</a:t>
            </a:r>
            <a:r>
              <a:rPr lang="en-US" b="1" dirty="0" smtClean="0"/>
              <a:t> :</a:t>
            </a:r>
            <a:r>
              <a:rPr lang="en-US" dirty="0" smtClean="0"/>
              <a:t> </a:t>
            </a:r>
            <a:r>
              <a:rPr lang="el-GR" b="1" dirty="0" smtClean="0"/>
              <a:t>Οτιδήποτε ταυτίζεται με το υπερβολικό</a:t>
            </a:r>
            <a:r>
              <a:rPr lang="el-GR" dirty="0" smtClean="0"/>
              <a:t>, το διογκωμένο, το πληθωρικά ακραίο που δεν αυτοπεριορίζεται και δεν περιστέλλεται, </a:t>
            </a:r>
            <a:r>
              <a:rPr lang="el-GR" b="1" dirty="0" smtClean="0"/>
              <a:t>όχι μόνο δεν περιέχει την έννοια του μέτρου αλλά την καταργεί ολοσχερώς.</a:t>
            </a:r>
          </a:p>
          <a:p>
            <a:endParaRPr lang="el-GR" dirty="0" smtClean="0"/>
          </a:p>
          <a:p>
            <a:r>
              <a:rPr lang="el-GR" dirty="0" smtClean="0"/>
              <a:t>Απ’ την άλλη πλευρά, </a:t>
            </a:r>
            <a:r>
              <a:rPr lang="el-GR" b="1" dirty="0" smtClean="0"/>
              <a:t>οτιδήποτε ανήκει στο άλλο άκρο, δηλαδή στην έλλειψη</a:t>
            </a:r>
            <a:r>
              <a:rPr lang="el-GR" dirty="0" smtClean="0"/>
              <a:t>, είναι το </a:t>
            </a:r>
            <a:r>
              <a:rPr lang="el-GR" dirty="0" err="1" smtClean="0"/>
              <a:t>αντίζυγο</a:t>
            </a:r>
            <a:r>
              <a:rPr lang="el-GR" dirty="0" smtClean="0"/>
              <a:t> της υπερβολής. Και η έλλειψη </a:t>
            </a:r>
            <a:r>
              <a:rPr lang="el-GR" b="1" dirty="0" smtClean="0"/>
              <a:t>ακυρώνει και καταργεί την έννοια του μέτρου </a:t>
            </a:r>
            <a:r>
              <a:rPr lang="el-GR" dirty="0" smtClean="0"/>
              <a:t>και της μεσότητας.</a:t>
            </a:r>
            <a:endParaRPr lang="el-GR" dirty="0"/>
          </a:p>
        </p:txBody>
      </p:sp>
    </p:spTree>
    <p:extLst>
      <p:ext uri="{BB962C8B-B14F-4D97-AF65-F5344CB8AC3E}">
        <p14:creationId xmlns:p14="http://schemas.microsoft.com/office/powerpoint/2010/main" val="338421481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1406</Words>
  <Application>Microsoft Office PowerPoint</Application>
  <PresentationFormat>Προσαρμογή</PresentationFormat>
  <Paragraphs>111</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Παρουσίαση του PowerPoint</vt:lpstr>
      <vt:lpstr>Ταυτότητα δημιουργικής εργασίας  Τίτλος:  Αρχαία Γνωμικά και χρήση τους στη σημερινή εποχή</vt:lpstr>
      <vt:lpstr>Ερευνητικά ερωτήματα</vt:lpstr>
      <vt:lpstr>ΑΡΧΑΙΑ ΓΝΩΜΙΚΑ  (Με έναυσμα την Αντιγόνη του Σοφοκλή)</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Όταν η ΄΄Αχίλλειος Πτέρνα σου΄΄ είναι ότι δεν μπορείς να καταλάβεις το ΄΄Μέτρον ἄριστον΄΄ …</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ΑΡΧΑΙΑ ΓΝΩΜΙΚΑ</dc:title>
  <dc:creator>user</dc:creator>
  <cp:lastModifiedBy>user</cp:lastModifiedBy>
  <cp:revision>41</cp:revision>
  <dcterms:created xsi:type="dcterms:W3CDTF">2017-04-25T06:35:57Z</dcterms:created>
  <dcterms:modified xsi:type="dcterms:W3CDTF">2017-09-05T21:14:17Z</dcterms:modified>
</cp:coreProperties>
</file>