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303" r:id="rId3"/>
    <p:sldId id="293" r:id="rId4"/>
    <p:sldId id="291" r:id="rId5"/>
    <p:sldId id="261" r:id="rId6"/>
    <p:sldId id="288" r:id="rId7"/>
    <p:sldId id="260" r:id="rId8"/>
    <p:sldId id="289" r:id="rId9"/>
    <p:sldId id="294" r:id="rId10"/>
    <p:sldId id="295" r:id="rId11"/>
    <p:sldId id="296" r:id="rId12"/>
    <p:sldId id="298" r:id="rId13"/>
    <p:sldId id="299" r:id="rId14"/>
    <p:sldId id="300" r:id="rId15"/>
    <p:sldId id="290" r:id="rId16"/>
    <p:sldId id="302" r:id="rId17"/>
    <p:sldId id="29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7FB0C-6215-4AE1-98D0-75BF81632784}" type="datetimeFigureOut">
              <a:rPr lang="el-GR" smtClean="0"/>
              <a:t>17/6/2019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D4C0-E062-4D46-BE6A-FB4FFCAA10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8A6A-E784-42E0-A7A0-47572FF6A4DA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0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D7E-41E1-4192-B497-E5DCF74DA830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19F0-3BC2-4D75-B186-A6AD1C3BE5C8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34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1F5E-6075-41AF-A4D8-5E4B7F26ACEF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56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665-3D67-4382-B35C-4E39EBC8B186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62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F7A6-BA82-43D6-ABB8-BCFA222F4497}" type="datetime1">
              <a:rPr lang="el-GR" smtClean="0"/>
              <a:t>17/6/2019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6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5A89-212B-4470-BC1E-406943DBAC32}" type="datetime1">
              <a:rPr lang="el-GR" smtClean="0"/>
              <a:t>17/6/2019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61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CFD9-003C-442A-8CC4-48FE4DC112B4}" type="datetime1">
              <a:rPr lang="el-GR" smtClean="0"/>
              <a:t>17/6/2019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7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441F-5FEB-462E-9135-410063AC6619}" type="datetime1">
              <a:rPr lang="el-GR" smtClean="0"/>
              <a:t>17/6/2019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4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1EC-35C9-42B0-9009-7FB3548C0BE3}" type="datetime1">
              <a:rPr lang="el-GR" smtClean="0"/>
              <a:t>17/6/2019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5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11F-1863-45D6-94AB-5C1DEAC585A0}" type="datetime1">
              <a:rPr lang="el-GR" smtClean="0"/>
              <a:t>17/6/2019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2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ED8C-7378-4A99-90FC-7638E2759ECE}" type="datetime1">
              <a:rPr lang="el-GR" smtClean="0"/>
              <a:t>17/6/2019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BA91-FBEB-4643-8B38-709FF960B8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asmusnet.org/courses-ka1-erasmusplus" TargetMode="External"/><Relationship Id="rId13" Type="http://schemas.openxmlformats.org/officeDocument/2006/relationships/hyperlink" Target="https://erasmuscoursescroatia.com/" TargetMode="External"/><Relationship Id="rId3" Type="http://schemas.openxmlformats.org/officeDocument/2006/relationships/hyperlink" Target="http://www.erasmusplus-ist.eu/" TargetMode="External"/><Relationship Id="rId7" Type="http://schemas.openxmlformats.org/officeDocument/2006/relationships/hyperlink" Target="https://europeantrainingproviders.eu/" TargetMode="External"/><Relationship Id="rId12" Type="http://schemas.openxmlformats.org/officeDocument/2006/relationships/hyperlink" Target="https://www.teacheracademy.eu/" TargetMode="External"/><Relationship Id="rId2" Type="http://schemas.openxmlformats.org/officeDocument/2006/relationships/hyperlink" Target="https://www.erasmuspluscours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cl.eun.org/courses" TargetMode="External"/><Relationship Id="rId11" Type="http://schemas.openxmlformats.org/officeDocument/2006/relationships/hyperlink" Target="https://www.globtrain.org/" TargetMode="External"/><Relationship Id="rId5" Type="http://schemas.openxmlformats.org/officeDocument/2006/relationships/hyperlink" Target="http://www.eucourses.eu/en/" TargetMode="External"/><Relationship Id="rId15" Type="http://schemas.openxmlformats.org/officeDocument/2006/relationships/hyperlink" Target="https://www.schooleducationgateway.eu/en/pub/index.htm" TargetMode="External"/><Relationship Id="rId10" Type="http://schemas.openxmlformats.org/officeDocument/2006/relationships/hyperlink" Target="https://www.incluedu.com/" TargetMode="External"/><Relationship Id="rId4" Type="http://schemas.openxmlformats.org/officeDocument/2006/relationships/hyperlink" Target="https://emphasyscentre.com/" TargetMode="External"/><Relationship Id="rId9" Type="http://schemas.openxmlformats.org/officeDocument/2006/relationships/hyperlink" Target="https://www.erasmustrainingcourses.com/locations_gr.html" TargetMode="External"/><Relationship Id="rId14" Type="http://schemas.openxmlformats.org/officeDocument/2006/relationships/hyperlink" Target="https://www.cervantestraining.e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budget/library/contracts_grants/info_contracts/legal_entities/legEnt_public_e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eim/external/register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organisations/registe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research/participants/portal/desktop/en/organisations/registe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10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</a:t>
            </a:fld>
            <a:endParaRPr lang="el-GR"/>
          </a:p>
        </p:txBody>
      </p:sp>
      <p:pic>
        <p:nvPicPr>
          <p:cNvPr id="4" name="Picture 2" descr="ÎÏÎ¿ÏÎ­Î»ÎµÏÎ¼Î± ÎµÎ¹ÎºÏÎ½Î±Ï Î³Î¹Î± Î»Î¿Î³Î¿ÏÏÏÎ¿ ÎµÏÏÎ± eras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8991600" cy="11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blogs.sch.gr/pekesipeir/files/2018/11/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91" y="2895600"/>
            <a:ext cx="895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10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0175"/>
            <a:ext cx="8839200" cy="52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6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11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2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12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76200"/>
            <a:ext cx="710292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13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2" y="1"/>
            <a:ext cx="722062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14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0" y="93096"/>
            <a:ext cx="4531360" cy="66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15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0416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16</a:t>
            </a:fld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81000" y="1761677"/>
            <a:ext cx="647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https://www.erasmuspluscourses.com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http://www.erasmusplus-ist.eu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https://emphasyscentre.com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http://www.eucourses.eu/en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fcl.eun.org/courses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7"/>
              </a:rPr>
              <a:t>https://europeantrainingproviders.eu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www.erasmusnet.org/courses-ka1-erasmusplus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www.erasmustrainingcourses.com/locations_gr.html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0"/>
              </a:rPr>
              <a:t>https://www.incluedu.com</a:t>
            </a:r>
            <a:r>
              <a:rPr lang="en-US" dirty="0" smtClean="0">
                <a:hlinkClick r:id="rId10"/>
              </a:rPr>
              <a:t>/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1"/>
              </a:rPr>
              <a:t>https://www.globtrain.org</a:t>
            </a:r>
            <a:r>
              <a:rPr lang="en-US" dirty="0" smtClean="0">
                <a:hlinkClick r:id="rId11"/>
              </a:rPr>
              <a:t>/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2"/>
              </a:rPr>
              <a:t>https://www.teacheracademy.eu</a:t>
            </a:r>
            <a:r>
              <a:rPr lang="en-US" dirty="0" smtClean="0">
                <a:hlinkClick r:id="rId12"/>
              </a:rPr>
              <a:t>/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3"/>
              </a:rPr>
              <a:t>https://erasmuscoursescroatia.com</a:t>
            </a:r>
            <a:r>
              <a:rPr lang="en-US" dirty="0" smtClean="0">
                <a:hlinkClick r:id="rId13"/>
              </a:rPr>
              <a:t>/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4"/>
              </a:rPr>
              <a:t>https://www.cervantestraining.eu</a:t>
            </a:r>
            <a:r>
              <a:rPr lang="en-US" dirty="0" smtClean="0">
                <a:hlinkClick r:id="rId14"/>
              </a:rPr>
              <a:t>/</a:t>
            </a:r>
            <a:endParaRPr lang="el-GR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813375"/>
            <a:ext cx="4793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5"/>
              </a:rPr>
              <a:t>School Education Gateway</a:t>
            </a:r>
            <a:endParaRPr lang="en-US" dirty="0" smtClean="0"/>
          </a:p>
          <a:p>
            <a:r>
              <a:rPr lang="en-US" dirty="0"/>
              <a:t>Europe's online platform for school </a:t>
            </a:r>
            <a:r>
              <a:rPr lang="en-US" dirty="0" smtClean="0"/>
              <a:t>education</a:t>
            </a:r>
            <a:endParaRPr lang="el-GR" dirty="0" smtClean="0"/>
          </a:p>
          <a:p>
            <a:r>
              <a:rPr lang="el-GR" dirty="0" smtClean="0"/>
              <a:t>Πλατφόρμα αναζήτησης σεμιναρίων και εταίρων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"/>
            <a:ext cx="569777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/>
              <a:t>Εύρεση σεμιναρίων και εταίρων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23282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17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914400" y="278958"/>
            <a:ext cx="7543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Απαραίτητα έγγραφα που θα ανέβουν </a:t>
            </a:r>
            <a:r>
              <a:rPr lang="el-GR" sz="2400" b="1" dirty="0" smtClean="0"/>
              <a:t>στην πλατφόρμα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1828800"/>
            <a:ext cx="8001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Έντυπο νομικής οντότητας</a:t>
            </a:r>
            <a:r>
              <a:rPr lang="en-US" b="1" dirty="0" smtClean="0"/>
              <a:t>:</a:t>
            </a:r>
          </a:p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ec.europa.eu/budget/library/contracts_grants/info_contracts/legal_entities/legEnt_public_el.pdf</a:t>
            </a:r>
            <a:endParaRPr lang="en-US" b="1" dirty="0" smtClean="0"/>
          </a:p>
          <a:p>
            <a:endParaRPr lang="el-GR" b="1" dirty="0" smtClean="0"/>
          </a:p>
          <a:p>
            <a:endParaRPr lang="el-G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Απόφαση ορισμού εκπροσώπου σχολικής μονάδας</a:t>
            </a:r>
            <a:endParaRPr lang="en-US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17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78486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Εγγραφή του σχολείου στις ηλεκτρονικές πλατφόρμες της Ευρωπαϊκής Ένωσης 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678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Συγγραφή και υποβολή της αίτησης 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139" y="3709429"/>
            <a:ext cx="82677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2800" b="1"/>
            </a:lvl1pPr>
          </a:lstStyle>
          <a:p>
            <a:r>
              <a:rPr lang="el-GR" dirty="0" smtClean="0"/>
              <a:t>Πρακτικά ζητήματα και </a:t>
            </a:r>
            <a:r>
              <a:rPr lang="el-GR" dirty="0"/>
              <a:t>εμπειρίες από προγράμματα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8892" y="262201"/>
            <a:ext cx="53381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600" b="1" dirty="0" smtClean="0"/>
              <a:t>Στη σημερινή συνάντηση…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7112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3</a:t>
            </a:fld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495300" y="1371600"/>
            <a:ext cx="8153400" cy="19645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/>
              <a:t>Το </a:t>
            </a:r>
            <a:r>
              <a:rPr lang="el-GR" sz="2800" dirty="0" err="1"/>
              <a:t>Erasmus</a:t>
            </a:r>
            <a:r>
              <a:rPr lang="el-GR" sz="2800" dirty="0"/>
              <a:t>+ είναι το πρόγραμμα της ΕΕ για τη στήριξη της εκπαίδευσης, της κατάρτισης, της νεολαίας και του αθλητισμού στην Ευρώπη.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200799"/>
            <a:ext cx="4267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600" b="1" dirty="0" smtClean="0"/>
              <a:t>Τι είναι το </a:t>
            </a:r>
            <a:r>
              <a:rPr lang="el-GR" sz="3600" b="1" dirty="0" err="1"/>
              <a:t>Erasmus</a:t>
            </a:r>
            <a:r>
              <a:rPr lang="el-GR" sz="3600" b="1" dirty="0"/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617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4</a:t>
            </a:fld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843696" y="1294258"/>
            <a:ext cx="74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Βασική δράση 1: Μαθησιακή κινητικότητα ατόμων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09755" y="2053024"/>
            <a:ext cx="80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Βασική δράση 2: Καινοτομία και ορθές πρακτικές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00799"/>
            <a:ext cx="6705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600" b="1" dirty="0" smtClean="0"/>
              <a:t>Τι είναι το </a:t>
            </a:r>
            <a:r>
              <a:rPr lang="el-GR" sz="3600" b="1" dirty="0" err="1"/>
              <a:t>Erasmus</a:t>
            </a:r>
            <a:r>
              <a:rPr lang="el-GR" sz="3600" b="1" dirty="0"/>
              <a:t>+ </a:t>
            </a:r>
            <a:r>
              <a:rPr lang="en-US" sz="3600" b="1" dirty="0" smtClean="0"/>
              <a:t>- </a:t>
            </a:r>
            <a:r>
              <a:rPr lang="el-GR" sz="3600" b="1" dirty="0" smtClean="0"/>
              <a:t>Δράσεις</a:t>
            </a:r>
            <a:endParaRPr lang="el-GR" sz="36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901734" y="2801724"/>
            <a:ext cx="80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Βασική δράση 3: Υποστήριξη μεταρρυθμίσεων πολιτικής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62263" y="3617858"/>
            <a:ext cx="5205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Δραστηριότητες </a:t>
            </a:r>
            <a:r>
              <a:rPr lang="en-US" sz="2400" b="1" dirty="0"/>
              <a:t>Jean Monnet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901734" y="4572000"/>
            <a:ext cx="2199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Αθλητισμός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685800" y="1143000"/>
            <a:ext cx="7162800" cy="91002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445" y="361088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ERASMUS+</a:t>
            </a:r>
            <a:endParaRPr lang="el-GR" sz="4000" b="1" dirty="0"/>
          </a:p>
        </p:txBody>
      </p:sp>
      <p:cxnSp>
        <p:nvCxnSpPr>
          <p:cNvPr id="4" name="Ευθύγραμμο βέλος σύνδεσης 3"/>
          <p:cNvCxnSpPr>
            <a:stCxn id="2" idx="2"/>
          </p:cNvCxnSpPr>
          <p:nvPr/>
        </p:nvCxnSpPr>
        <p:spPr>
          <a:xfrm flipH="1">
            <a:off x="3391436" y="1068974"/>
            <a:ext cx="1180564" cy="152182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>
            <a:stCxn id="2" idx="2"/>
          </p:cNvCxnSpPr>
          <p:nvPr/>
        </p:nvCxnSpPr>
        <p:spPr>
          <a:xfrm>
            <a:off x="4572000" y="1068974"/>
            <a:ext cx="1278555" cy="152182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1600" y="2743200"/>
            <a:ext cx="22484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KEY ACTION 1</a:t>
            </a:r>
          </a:p>
          <a:p>
            <a:r>
              <a:rPr lang="en-US" sz="2800" b="1" dirty="0" smtClean="0"/>
              <a:t>KA1</a:t>
            </a:r>
            <a:endParaRPr lang="el-GR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83900" y="2743200"/>
            <a:ext cx="224843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KEY ACTION 2</a:t>
            </a:r>
          </a:p>
          <a:p>
            <a:r>
              <a:rPr lang="en-US" sz="2800" b="1" dirty="0" smtClean="0"/>
              <a:t>KA2</a:t>
            </a:r>
            <a:endParaRPr lang="el-G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7018" y="3886200"/>
            <a:ext cx="36576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/>
              <a:t>Ατομική κινητικότητα </a:t>
            </a:r>
          </a:p>
          <a:p>
            <a:r>
              <a:rPr lang="el-GR" sz="2800" b="1" dirty="0" smtClean="0"/>
              <a:t>σχολείου</a:t>
            </a:r>
            <a:endParaRPr lang="el-G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886200"/>
            <a:ext cx="3429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/>
              <a:t>Σύμπραξη σχολείων</a:t>
            </a:r>
            <a:endParaRPr lang="el-GR" sz="28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0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6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260099" y="228600"/>
            <a:ext cx="657968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BHMA </a:t>
            </a:r>
            <a:r>
              <a:rPr lang="el-GR" sz="2800" b="1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:   Create </a:t>
            </a:r>
            <a:r>
              <a:rPr lang="en-US" sz="2800" b="1" dirty="0">
                <a:solidFill>
                  <a:schemeClr val="tx1"/>
                </a:solidFill>
              </a:rPr>
              <a:t>an </a:t>
            </a:r>
            <a:r>
              <a:rPr lang="en-US" sz="2800" b="1" dirty="0" smtClean="0">
                <a:solidFill>
                  <a:schemeClr val="tx1"/>
                </a:solidFill>
              </a:rPr>
              <a:t>account   </a:t>
            </a:r>
            <a:r>
              <a:rPr lang="el-GR" sz="2800" b="1" dirty="0" smtClean="0">
                <a:solidFill>
                  <a:schemeClr val="tx1"/>
                </a:solidFill>
              </a:rPr>
              <a:t>στο </a:t>
            </a:r>
            <a:r>
              <a:rPr lang="en-US" sz="2800" b="1" dirty="0">
                <a:solidFill>
                  <a:schemeClr val="tx1"/>
                </a:solidFill>
              </a:rPr>
              <a:t>EU Login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4" y="2014466"/>
            <a:ext cx="8305800" cy="458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85800" y="914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https://webgate.ec.europa.eu/cas/eim/external/register.cgi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026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hlinkClick r:id="rId2"/>
          </p:cNvPr>
          <p:cNvSpPr/>
          <p:nvPr/>
        </p:nvSpPr>
        <p:spPr>
          <a:xfrm>
            <a:off x="603605" y="2094382"/>
            <a:ext cx="793678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Participants Portal/Unique Registration Facility</a:t>
            </a:r>
            <a:endParaRPr lang="el-GR" sz="3200" dirty="0"/>
          </a:p>
        </p:txBody>
      </p:sp>
      <p:sp>
        <p:nvSpPr>
          <p:cNvPr id="3" name="Βέλος προς τα κάτω 2"/>
          <p:cNvSpPr/>
          <p:nvPr/>
        </p:nvSpPr>
        <p:spPr>
          <a:xfrm>
            <a:off x="4229099" y="3447047"/>
            <a:ext cx="6858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377759" y="5715000"/>
            <a:ext cx="63884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dirty="0" smtClean="0"/>
              <a:t>9-digit Participant Identification Code (PIC)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7995" y="45429"/>
            <a:ext cx="777239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Βήμα 2</a:t>
            </a:r>
            <a:r>
              <a:rPr lang="en-US" sz="3200" dirty="0" smtClean="0"/>
              <a:t>:</a:t>
            </a:r>
            <a:r>
              <a:rPr lang="el-GR" sz="3200" dirty="0" smtClean="0"/>
              <a:t> Απαραίτητο διαδικαστικό βήμα – εγγραφή του φορέα (σχολείο)</a:t>
            </a:r>
            <a:endParaRPr lang="el-GR" sz="3200" dirty="0"/>
          </a:p>
        </p:txBody>
      </p:sp>
      <p:sp>
        <p:nvSpPr>
          <p:cNvPr id="6" name="Ορθογώνιο 5"/>
          <p:cNvSpPr/>
          <p:nvPr/>
        </p:nvSpPr>
        <p:spPr>
          <a:xfrm>
            <a:off x="215267" y="281082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http://ec.europa.eu/research/participants/portal/desktop/en/organisations/register.html</a:t>
            </a:r>
            <a:endParaRPr lang="el-GR" b="1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0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11256" y="304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http://ec.europa.eu/research/participants/portal/desktop/en/organisations/register.html</a:t>
            </a:r>
            <a:endParaRPr lang="el-G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81038"/>
            <a:ext cx="9029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BA91-FBEB-4643-8B38-709FF960B8A7}" type="slidenum">
              <a:rPr lang="el-GR" smtClean="0"/>
              <a:t>9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85813"/>
            <a:ext cx="90011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1926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247</Words>
  <Application>Microsoft Office PowerPoint</Application>
  <PresentationFormat>Προβολή στην οθόνη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51</cp:revision>
  <dcterms:created xsi:type="dcterms:W3CDTF">2015-03-22T18:49:23Z</dcterms:created>
  <dcterms:modified xsi:type="dcterms:W3CDTF">2019-06-17T15:36:04Z</dcterms:modified>
</cp:coreProperties>
</file>