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421" r:id="rId8"/>
    <p:sldId id="264" r:id="rId9"/>
    <p:sldId id="265" r:id="rId10"/>
    <p:sldId id="292" r:id="rId11"/>
    <p:sldId id="266" r:id="rId12"/>
    <p:sldId id="267" r:id="rId13"/>
    <p:sldId id="287" r:id="rId14"/>
    <p:sldId id="268" r:id="rId15"/>
    <p:sldId id="272" r:id="rId16"/>
    <p:sldId id="275" r:id="rId17"/>
    <p:sldId id="276" r:id="rId18"/>
    <p:sldId id="277" r:id="rId19"/>
    <p:sldId id="288" r:id="rId20"/>
    <p:sldId id="289" r:id="rId21"/>
    <p:sldId id="290" r:id="rId22"/>
    <p:sldId id="291" r:id="rId23"/>
    <p:sldId id="281" r:id="rId24"/>
    <p:sldId id="282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regular r:id="rId35"/>
      <p:bold r:id="rId36"/>
      <p:italic r:id="rId37"/>
      <p:boldItalic r:id="rId38"/>
    </p:embeddedFont>
    <p:embeddedFont>
      <p:font typeface="Quattrocento Sans" panose="020B05020500000200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08">
          <p15:clr>
            <a:srgbClr val="A4A3A4"/>
          </p15:clr>
        </p15:guide>
        <p15:guide id="2" pos="3384">
          <p15:clr>
            <a:srgbClr val="A4A3A4"/>
          </p15:clr>
        </p15:guide>
        <p15:guide id="3" orient="horz" pos="4056">
          <p15:clr>
            <a:srgbClr val="A4A3A4"/>
          </p15:clr>
        </p15:guide>
        <p15:guide id="4" orient="horz" pos="1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E6632A-6F3B-4602-AF66-782ED5375312}">
  <a:tblStyle styleId="{73E6632A-6F3B-4602-AF66-782ED53753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75" autoAdjust="0"/>
  </p:normalViewPr>
  <p:slideViewPr>
    <p:cSldViewPr snapToGrid="0">
      <p:cViewPr varScale="1">
        <p:scale>
          <a:sx n="68" d="100"/>
          <a:sy n="68" d="100"/>
        </p:scale>
        <p:origin x="2112" y="54"/>
      </p:cViewPr>
      <p:guideLst>
        <p:guide orient="horz" pos="2808"/>
        <p:guide pos="3384"/>
        <p:guide orient="horz" pos="4056"/>
        <p:guide orient="horz" pos="14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16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dirty="0"/>
          </a:p>
        </p:txBody>
      </p:sp>
      <p:sp>
        <p:nvSpPr>
          <p:cNvPr id="347" name="Google Shape;3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l-GR" sz="2000" dirty="0"/>
          </a:p>
        </p:txBody>
      </p:sp>
      <p:sp>
        <p:nvSpPr>
          <p:cNvPr id="382" name="Google Shape;3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" name="Google Shape;3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357" name="Google Shape;3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dirty="0"/>
          </a:p>
        </p:txBody>
      </p:sp>
      <p:sp>
        <p:nvSpPr>
          <p:cNvPr id="366" name="Google Shape;3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dirty="0"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662BA-B291-4B15-8510-267C56D0BB6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54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04310" y="2468880"/>
            <a:ext cx="6311800" cy="2130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Quattrocento Sans"/>
              <a:buNone/>
              <a:defRPr sz="54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" descr="Γραφικό περιβάλλον εργασίας χρήστη&#10;&#10;Αυτόματη δημιουργία περιγραφής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792" y="138819"/>
            <a:ext cx="2369315" cy="8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6963441" y="1700048"/>
            <a:ext cx="4572000" cy="45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>
  <p:cSld name="Τίτλος και περιεχόμενο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21208" y="1453896"/>
            <a:ext cx="5327904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Quattrocento Sans"/>
              <a:buNone/>
              <a:defRPr sz="140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533400" y="1104900"/>
            <a:ext cx="11119104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88A93C-2362-4BA7-BECF-3D47DE94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3FAE9F-57E7-4EB4-AE09-A887FCB3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FA02E0-3F47-4A22-8A1D-A3C6CA94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F606-7B75-4AC6-80CF-C646D6F22145}" type="datetimeFigureOut">
              <a:rPr lang="el-GR" smtClean="0"/>
              <a:t>1/3/2023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CD7512-656C-482B-805D-83A7E29E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E2B385-520A-480A-88B4-1240CD55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B780-8417-481B-B5D1-AD4B7824C5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31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ventislearning.com/how-to-foster-effective-team-collaboratio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hgoutsos/files/dat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41589" y="584264"/>
            <a:ext cx="9713273" cy="89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4400"/>
              <a:buFont typeface="Quattrocento Sans"/>
              <a:buNone/>
            </a:pPr>
            <a:r>
              <a:rPr lang="el-GR" sz="4400" b="1" i="0" u="none" strike="noStrike" cap="none" dirty="0" err="1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Ενδοσχολικός</a:t>
            </a:r>
            <a:r>
              <a:rPr lang="el-GR" sz="4400" b="1" i="0" u="none" strike="noStrike" cap="none" dirty="0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συντονιστής/</a:t>
            </a:r>
            <a:r>
              <a:rPr lang="el-GR" sz="4400" b="1" i="0" u="none" strike="noStrike" cap="none" dirty="0" err="1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τρια</a:t>
            </a:r>
            <a:endParaRPr sz="4400" b="1" i="0" u="none" strike="noStrike" cap="none" dirty="0">
              <a:solidFill>
                <a:srgbClr val="D2472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62" name="Google Shape;162;p5" descr="απεικόνιση ενός ραφιού με βιβλία"/>
          <p:cNvGrpSpPr/>
          <p:nvPr/>
        </p:nvGrpSpPr>
        <p:grpSpPr>
          <a:xfrm>
            <a:off x="10072160" y="519454"/>
            <a:ext cx="1609535" cy="817762"/>
            <a:chOff x="9539276" y="2444510"/>
            <a:chExt cx="1609535" cy="817762"/>
          </a:xfrm>
        </p:grpSpPr>
        <p:grpSp>
          <p:nvGrpSpPr>
            <p:cNvPr id="163" name="Google Shape;163;p5"/>
            <p:cNvGrpSpPr/>
            <p:nvPr/>
          </p:nvGrpSpPr>
          <p:grpSpPr>
            <a:xfrm>
              <a:off x="9539276" y="2985685"/>
              <a:ext cx="1609535" cy="276587"/>
              <a:chOff x="9539276" y="2985685"/>
              <a:chExt cx="1609535" cy="276587"/>
            </a:xfrm>
          </p:grpSpPr>
          <p:sp>
            <p:nvSpPr>
              <p:cNvPr id="164" name="Google Shape;164;p5"/>
              <p:cNvSpPr/>
              <p:nvPr/>
            </p:nvSpPr>
            <p:spPr>
              <a:xfrm>
                <a:off x="9550138" y="2996547"/>
                <a:ext cx="1587846" cy="254862"/>
              </a:xfrm>
              <a:custGeom>
                <a:avLst/>
                <a:gdLst/>
                <a:ahLst/>
                <a:cxnLst/>
                <a:rect l="l" t="t" r="r" b="b"/>
                <a:pathLst>
                  <a:path w="1587846" h="254862" extrusionOk="0">
                    <a:moveTo>
                      <a:pt x="1587847" y="0"/>
                    </a:moveTo>
                    <a:lnTo>
                      <a:pt x="173769" y="0"/>
                    </a:lnTo>
                    <a:lnTo>
                      <a:pt x="0" y="154943"/>
                    </a:lnTo>
                    <a:lnTo>
                      <a:pt x="0" y="254862"/>
                    </a:lnTo>
                    <a:lnTo>
                      <a:pt x="1587120" y="2548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9539276" y="2985685"/>
                <a:ext cx="1609535" cy="276587"/>
              </a:xfrm>
              <a:custGeom>
                <a:avLst/>
                <a:gdLst/>
                <a:ahLst/>
                <a:cxnLst/>
                <a:rect l="l" t="t" r="r" b="b"/>
                <a:pathLst>
                  <a:path w="1609535" h="276587" extrusionOk="0">
                    <a:moveTo>
                      <a:pt x="1609535" y="10862"/>
                    </a:moveTo>
                    <a:cubicBezTo>
                      <a:pt x="1609535" y="4861"/>
                      <a:pt x="1604667" y="0"/>
                      <a:pt x="1598709" y="0"/>
                    </a:cubicBezTo>
                    <a:lnTo>
                      <a:pt x="184631" y="0"/>
                    </a:lnTo>
                    <a:cubicBezTo>
                      <a:pt x="181965" y="0"/>
                      <a:pt x="179393" y="981"/>
                      <a:pt x="177402" y="2754"/>
                    </a:cubicBezTo>
                    <a:lnTo>
                      <a:pt x="3633" y="157697"/>
                    </a:lnTo>
                    <a:cubicBezTo>
                      <a:pt x="538" y="160458"/>
                      <a:pt x="-668" y="164716"/>
                      <a:pt x="414" y="168661"/>
                    </a:cubicBezTo>
                    <a:cubicBezTo>
                      <a:pt x="153" y="169598"/>
                      <a:pt x="0" y="170579"/>
                      <a:pt x="0" y="171596"/>
                    </a:cubicBezTo>
                    <a:lnTo>
                      <a:pt x="0" y="265725"/>
                    </a:lnTo>
                    <a:cubicBezTo>
                      <a:pt x="0" y="271726"/>
                      <a:pt x="4861" y="276587"/>
                      <a:pt x="10862" y="276587"/>
                    </a:cubicBezTo>
                    <a:lnTo>
                      <a:pt x="1597983" y="276587"/>
                    </a:lnTo>
                    <a:cubicBezTo>
                      <a:pt x="1603940" y="276587"/>
                      <a:pt x="1608809" y="271726"/>
                      <a:pt x="1608809" y="265725"/>
                    </a:cubicBezTo>
                    <a:lnTo>
                      <a:pt x="1608809" y="171596"/>
                    </a:lnTo>
                    <a:cubicBezTo>
                      <a:pt x="1608809" y="171059"/>
                      <a:pt x="1608809" y="170536"/>
                      <a:pt x="1608736" y="170027"/>
                    </a:cubicBezTo>
                    <a:cubicBezTo>
                      <a:pt x="1609244" y="168726"/>
                      <a:pt x="1609535" y="167302"/>
                      <a:pt x="1609535" y="165806"/>
                    </a:cubicBezTo>
                    <a:lnTo>
                      <a:pt x="1609535" y="10862"/>
                    </a:lnTo>
                    <a:close/>
                    <a:moveTo>
                      <a:pt x="188773" y="21725"/>
                    </a:moveTo>
                    <a:lnTo>
                      <a:pt x="1587811" y="21725"/>
                    </a:lnTo>
                    <a:lnTo>
                      <a:pt x="1587811" y="154950"/>
                    </a:lnTo>
                    <a:lnTo>
                      <a:pt x="39366" y="154950"/>
                    </a:lnTo>
                    <a:lnTo>
                      <a:pt x="188773" y="21725"/>
                    </a:lnTo>
                    <a:close/>
                    <a:moveTo>
                      <a:pt x="1587084" y="254862"/>
                    </a:moveTo>
                    <a:lnTo>
                      <a:pt x="21725" y="254862"/>
                    </a:lnTo>
                    <a:lnTo>
                      <a:pt x="21725" y="182459"/>
                    </a:lnTo>
                    <a:lnTo>
                      <a:pt x="1587084" y="182459"/>
                    </a:lnTo>
                    <a:lnTo>
                      <a:pt x="1587084" y="2548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6" name="Google Shape;166;p5"/>
            <p:cNvGrpSpPr/>
            <p:nvPr/>
          </p:nvGrpSpPr>
          <p:grpSpPr>
            <a:xfrm>
              <a:off x="9875944" y="2444510"/>
              <a:ext cx="1110706" cy="651968"/>
              <a:chOff x="9875944" y="2444510"/>
              <a:chExt cx="1110706" cy="651968"/>
            </a:xfrm>
          </p:grpSpPr>
          <p:sp>
            <p:nvSpPr>
              <p:cNvPr id="167" name="Google Shape;167;p5"/>
              <p:cNvSpPr/>
              <p:nvPr/>
            </p:nvSpPr>
            <p:spPr>
              <a:xfrm>
                <a:off x="9888994" y="2653347"/>
                <a:ext cx="112954" cy="430084"/>
              </a:xfrm>
              <a:custGeom>
                <a:avLst/>
                <a:gdLst/>
                <a:ahLst/>
                <a:cxnLst/>
                <a:rect l="l" t="t" r="r" b="b"/>
                <a:pathLst>
                  <a:path w="112954" h="430084" extrusionOk="0">
                    <a:moveTo>
                      <a:pt x="43442" y="0"/>
                    </a:moveTo>
                    <a:lnTo>
                      <a:pt x="0" y="53505"/>
                    </a:lnTo>
                    <a:lnTo>
                      <a:pt x="0" y="430085"/>
                    </a:lnTo>
                    <a:lnTo>
                      <a:pt x="112954" y="430085"/>
                    </a:lnTo>
                    <a:lnTo>
                      <a:pt x="112954" y="0"/>
                    </a:lnTo>
                    <a:close/>
                  </a:path>
                </a:pathLst>
              </a:custGeom>
              <a:solidFill>
                <a:srgbClr val="B3C6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0001948" y="2478125"/>
                <a:ext cx="170869" cy="605306"/>
              </a:xfrm>
              <a:custGeom>
                <a:avLst/>
                <a:gdLst/>
                <a:ahLst/>
                <a:cxnLst/>
                <a:rect l="l" t="t" r="r" b="b"/>
                <a:pathLst>
                  <a:path w="170869" h="605306" extrusionOk="0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47" y="605307"/>
                    </a:lnTo>
                    <a:lnTo>
                      <a:pt x="112947" y="75303"/>
                    </a:lnTo>
                    <a:lnTo>
                      <a:pt x="170870" y="0"/>
                    </a:lnTo>
                    <a:close/>
                  </a:path>
                </a:pathLst>
              </a:custGeom>
              <a:solidFill>
                <a:srgbClr val="B3C6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0114895" y="2478125"/>
                <a:ext cx="170877" cy="605306"/>
              </a:xfrm>
              <a:custGeom>
                <a:avLst/>
                <a:gdLst/>
                <a:ahLst/>
                <a:cxnLst/>
                <a:rect l="l" t="t" r="r" b="b"/>
                <a:pathLst>
                  <a:path w="170877" h="605306" extrusionOk="0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54" y="605307"/>
                    </a:lnTo>
                    <a:lnTo>
                      <a:pt x="112954" y="75303"/>
                    </a:lnTo>
                    <a:lnTo>
                      <a:pt x="170877" y="0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0227849" y="2478125"/>
                <a:ext cx="170869" cy="605306"/>
              </a:xfrm>
              <a:custGeom>
                <a:avLst/>
                <a:gdLst/>
                <a:ahLst/>
                <a:cxnLst/>
                <a:rect l="l" t="t" r="r" b="b"/>
                <a:pathLst>
                  <a:path w="170869" h="605306" extrusionOk="0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47" y="605307"/>
                    </a:lnTo>
                    <a:lnTo>
                      <a:pt x="112947" y="75303"/>
                    </a:lnTo>
                    <a:lnTo>
                      <a:pt x="170870" y="0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0340796" y="2478125"/>
                <a:ext cx="170877" cy="605306"/>
              </a:xfrm>
              <a:custGeom>
                <a:avLst/>
                <a:gdLst/>
                <a:ahLst/>
                <a:cxnLst/>
                <a:rect l="l" t="t" r="r" b="b"/>
                <a:pathLst>
                  <a:path w="170877" h="605306" extrusionOk="0">
                    <a:moveTo>
                      <a:pt x="57923" y="0"/>
                    </a:moveTo>
                    <a:lnTo>
                      <a:pt x="0" y="75303"/>
                    </a:lnTo>
                    <a:lnTo>
                      <a:pt x="0" y="605307"/>
                    </a:lnTo>
                    <a:lnTo>
                      <a:pt x="112954" y="605307"/>
                    </a:lnTo>
                    <a:lnTo>
                      <a:pt x="112954" y="75303"/>
                    </a:lnTo>
                    <a:lnTo>
                      <a:pt x="170877" y="0"/>
                    </a:lnTo>
                    <a:close/>
                  </a:path>
                </a:pathLst>
              </a:custGeom>
              <a:solidFill>
                <a:srgbClr val="EC83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0453750" y="2478125"/>
                <a:ext cx="175221" cy="605306"/>
              </a:xfrm>
              <a:custGeom>
                <a:avLst/>
                <a:gdLst/>
                <a:ahLst/>
                <a:cxnLst/>
                <a:rect l="l" t="t" r="r" b="b"/>
                <a:pathLst>
                  <a:path w="175221" h="605306" extrusionOk="0">
                    <a:moveTo>
                      <a:pt x="142766" y="127478"/>
                    </a:moveTo>
                    <a:lnTo>
                      <a:pt x="171320" y="54559"/>
                    </a:lnTo>
                    <a:lnTo>
                      <a:pt x="170877" y="0"/>
                    </a:lnTo>
                    <a:lnTo>
                      <a:pt x="57923" y="0"/>
                    </a:lnTo>
                    <a:lnTo>
                      <a:pt x="0" y="75303"/>
                    </a:lnTo>
                    <a:lnTo>
                      <a:pt x="0" y="605307"/>
                    </a:lnTo>
                    <a:lnTo>
                      <a:pt x="112947" y="605307"/>
                    </a:lnTo>
                    <a:lnTo>
                      <a:pt x="112947" y="600962"/>
                    </a:lnTo>
                    <a:lnTo>
                      <a:pt x="175222" y="530004"/>
                    </a:lnTo>
                    <a:lnTo>
                      <a:pt x="172381" y="184006"/>
                    </a:lnTo>
                    <a:close/>
                  </a:path>
                </a:pathLst>
              </a:custGeom>
              <a:solidFill>
                <a:srgbClr val="EC83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0596516" y="2457526"/>
                <a:ext cx="377117" cy="617549"/>
              </a:xfrm>
              <a:custGeom>
                <a:avLst/>
                <a:gdLst/>
                <a:ahLst/>
                <a:cxnLst/>
                <a:rect l="l" t="t" r="r" b="b"/>
                <a:pathLst>
                  <a:path w="377117" h="617549" extrusionOk="0">
                    <a:moveTo>
                      <a:pt x="377117" y="465164"/>
                    </a:moveTo>
                    <a:lnTo>
                      <a:pt x="137512" y="0"/>
                    </a:lnTo>
                    <a:lnTo>
                      <a:pt x="37463" y="52416"/>
                    </a:lnTo>
                    <a:lnTo>
                      <a:pt x="0" y="148077"/>
                    </a:lnTo>
                    <a:lnTo>
                      <a:pt x="245969" y="617550"/>
                    </a:lnTo>
                    <a:lnTo>
                      <a:pt x="346673" y="563637"/>
                    </a:lnTo>
                    <a:close/>
                  </a:path>
                </a:pathLst>
              </a:custGeom>
              <a:solidFill>
                <a:srgbClr val="EC83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9875944" y="2444510"/>
                <a:ext cx="1110706" cy="651968"/>
              </a:xfrm>
              <a:custGeom>
                <a:avLst/>
                <a:gdLst/>
                <a:ahLst/>
                <a:cxnLst/>
                <a:rect l="l" t="t" r="r" b="b"/>
                <a:pathLst>
                  <a:path w="1110706" h="651968" extrusionOk="0">
                    <a:moveTo>
                      <a:pt x="1109241" y="472223"/>
                    </a:moveTo>
                    <a:lnTo>
                      <a:pt x="870327" y="7386"/>
                    </a:lnTo>
                    <a:cubicBezTo>
                      <a:pt x="868976" y="4756"/>
                      <a:pt x="866796" y="2757"/>
                      <a:pt x="864231" y="1566"/>
                    </a:cubicBezTo>
                    <a:cubicBezTo>
                      <a:pt x="860482" y="-447"/>
                      <a:pt x="855919" y="-563"/>
                      <a:pt x="852032" y="1471"/>
                    </a:cubicBezTo>
                    <a:lnTo>
                      <a:pt x="760308" y="49527"/>
                    </a:lnTo>
                    <a:lnTo>
                      <a:pt x="760257" y="45059"/>
                    </a:lnTo>
                    <a:cubicBezTo>
                      <a:pt x="760243" y="43591"/>
                      <a:pt x="759960" y="42182"/>
                      <a:pt x="759480" y="40845"/>
                    </a:cubicBezTo>
                    <a:cubicBezTo>
                      <a:pt x="765191" y="32475"/>
                      <a:pt x="759037" y="20421"/>
                      <a:pt x="748669" y="20588"/>
                    </a:cubicBezTo>
                    <a:cubicBezTo>
                      <a:pt x="692198" y="20609"/>
                      <a:pt x="579172" y="20573"/>
                      <a:pt x="522767" y="20588"/>
                    </a:cubicBezTo>
                    <a:cubicBezTo>
                      <a:pt x="422122" y="20595"/>
                      <a:pt x="284544" y="20580"/>
                      <a:pt x="183912" y="20588"/>
                    </a:cubicBezTo>
                    <a:cubicBezTo>
                      <a:pt x="179865" y="20588"/>
                      <a:pt x="176051" y="22470"/>
                      <a:pt x="173580" y="25674"/>
                    </a:cubicBezTo>
                    <a:lnTo>
                      <a:pt x="115657" y="100977"/>
                    </a:lnTo>
                    <a:cubicBezTo>
                      <a:pt x="115345" y="101434"/>
                      <a:pt x="115018" y="101878"/>
                      <a:pt x="114742" y="102357"/>
                    </a:cubicBezTo>
                    <a:cubicBezTo>
                      <a:pt x="113572" y="104326"/>
                      <a:pt x="112961" y="106629"/>
                      <a:pt x="112954" y="108925"/>
                    </a:cubicBezTo>
                    <a:lnTo>
                      <a:pt x="112954" y="195810"/>
                    </a:lnTo>
                    <a:lnTo>
                      <a:pt x="56477" y="195810"/>
                    </a:lnTo>
                    <a:cubicBezTo>
                      <a:pt x="52554" y="195810"/>
                      <a:pt x="48834" y="197583"/>
                      <a:pt x="46356" y="200627"/>
                    </a:cubicBezTo>
                    <a:lnTo>
                      <a:pt x="2914" y="254132"/>
                    </a:lnTo>
                    <a:cubicBezTo>
                      <a:pt x="1068" y="256443"/>
                      <a:pt x="0" y="259371"/>
                      <a:pt x="0" y="262350"/>
                    </a:cubicBezTo>
                    <a:lnTo>
                      <a:pt x="0" y="638929"/>
                    </a:lnTo>
                    <a:cubicBezTo>
                      <a:pt x="0" y="646130"/>
                      <a:pt x="5835" y="651964"/>
                      <a:pt x="13035" y="651964"/>
                    </a:cubicBezTo>
                    <a:cubicBezTo>
                      <a:pt x="194121" y="651950"/>
                      <a:pt x="396706" y="651979"/>
                      <a:pt x="577791" y="651964"/>
                    </a:cubicBezTo>
                    <a:lnTo>
                      <a:pt x="690746" y="651964"/>
                    </a:lnTo>
                    <a:cubicBezTo>
                      <a:pt x="697742" y="651964"/>
                      <a:pt x="703432" y="646449"/>
                      <a:pt x="703751" y="639532"/>
                    </a:cubicBezTo>
                    <a:lnTo>
                      <a:pt x="762815" y="572229"/>
                    </a:lnTo>
                    <a:cubicBezTo>
                      <a:pt x="764937" y="569817"/>
                      <a:pt x="766084" y="566700"/>
                      <a:pt x="766048" y="563488"/>
                    </a:cubicBezTo>
                    <a:lnTo>
                      <a:pt x="762764" y="269732"/>
                    </a:lnTo>
                    <a:lnTo>
                      <a:pt x="954988" y="636626"/>
                    </a:lnTo>
                    <a:cubicBezTo>
                      <a:pt x="956586" y="639685"/>
                      <a:pt x="959347" y="641988"/>
                      <a:pt x="962690" y="643020"/>
                    </a:cubicBezTo>
                    <a:cubicBezTo>
                      <a:pt x="963925" y="643420"/>
                      <a:pt x="965233" y="643616"/>
                      <a:pt x="966541" y="643616"/>
                    </a:cubicBezTo>
                    <a:cubicBezTo>
                      <a:pt x="968648" y="643616"/>
                      <a:pt x="970682" y="643114"/>
                      <a:pt x="972571" y="642126"/>
                    </a:cubicBezTo>
                    <a:lnTo>
                      <a:pt x="1072621" y="589704"/>
                    </a:lnTo>
                    <a:cubicBezTo>
                      <a:pt x="1075600" y="588141"/>
                      <a:pt x="1077708" y="585576"/>
                      <a:pt x="1078798" y="582648"/>
                    </a:cubicBezTo>
                    <a:cubicBezTo>
                      <a:pt x="1079161" y="581965"/>
                      <a:pt x="1079451" y="581261"/>
                      <a:pt x="1079670" y="580512"/>
                    </a:cubicBezTo>
                    <a:lnTo>
                      <a:pt x="1110113" y="482039"/>
                    </a:lnTo>
                    <a:cubicBezTo>
                      <a:pt x="1111130" y="478777"/>
                      <a:pt x="1110839" y="475253"/>
                      <a:pt x="1109241" y="472223"/>
                    </a:cubicBezTo>
                    <a:close/>
                    <a:moveTo>
                      <a:pt x="112969" y="625887"/>
                    </a:moveTo>
                    <a:lnTo>
                      <a:pt x="26084" y="625887"/>
                    </a:lnTo>
                    <a:lnTo>
                      <a:pt x="26084" y="275370"/>
                    </a:lnTo>
                    <a:lnTo>
                      <a:pt x="112969" y="275370"/>
                    </a:lnTo>
                    <a:lnTo>
                      <a:pt x="112969" y="625887"/>
                    </a:lnTo>
                    <a:close/>
                    <a:moveTo>
                      <a:pt x="112969" y="249308"/>
                    </a:moveTo>
                    <a:lnTo>
                      <a:pt x="40420" y="249308"/>
                    </a:lnTo>
                    <a:lnTo>
                      <a:pt x="62697" y="221872"/>
                    </a:lnTo>
                    <a:lnTo>
                      <a:pt x="112969" y="221872"/>
                    </a:lnTo>
                    <a:lnTo>
                      <a:pt x="112969" y="249308"/>
                    </a:lnTo>
                    <a:close/>
                    <a:moveTo>
                      <a:pt x="833228" y="40750"/>
                    </a:moveTo>
                    <a:lnTo>
                      <a:pt x="810268" y="99393"/>
                    </a:lnTo>
                    <a:lnTo>
                      <a:pt x="745435" y="133360"/>
                    </a:lnTo>
                    <a:lnTo>
                      <a:pt x="768395" y="74718"/>
                    </a:lnTo>
                    <a:lnTo>
                      <a:pt x="833228" y="40750"/>
                    </a:lnTo>
                    <a:close/>
                    <a:moveTo>
                      <a:pt x="225916" y="625887"/>
                    </a:moveTo>
                    <a:lnTo>
                      <a:pt x="139031" y="625887"/>
                    </a:lnTo>
                    <a:cubicBezTo>
                      <a:pt x="139031" y="523803"/>
                      <a:pt x="139031" y="218828"/>
                      <a:pt x="139031" y="121953"/>
                    </a:cubicBezTo>
                    <a:lnTo>
                      <a:pt x="225916" y="121953"/>
                    </a:lnTo>
                    <a:lnTo>
                      <a:pt x="225916" y="625887"/>
                    </a:lnTo>
                    <a:close/>
                    <a:moveTo>
                      <a:pt x="152466" y="95883"/>
                    </a:moveTo>
                    <a:lnTo>
                      <a:pt x="190342" y="46650"/>
                    </a:lnTo>
                    <a:lnTo>
                      <a:pt x="270404" y="46650"/>
                    </a:lnTo>
                    <a:lnTo>
                      <a:pt x="232535" y="95883"/>
                    </a:lnTo>
                    <a:lnTo>
                      <a:pt x="152466" y="95883"/>
                    </a:lnTo>
                    <a:close/>
                    <a:moveTo>
                      <a:pt x="338870" y="625887"/>
                    </a:moveTo>
                    <a:lnTo>
                      <a:pt x="251985" y="625887"/>
                    </a:lnTo>
                    <a:lnTo>
                      <a:pt x="251985" y="121953"/>
                    </a:lnTo>
                    <a:lnTo>
                      <a:pt x="338870" y="121953"/>
                    </a:lnTo>
                    <a:lnTo>
                      <a:pt x="338870" y="625887"/>
                    </a:lnTo>
                    <a:close/>
                    <a:moveTo>
                      <a:pt x="265420" y="95883"/>
                    </a:moveTo>
                    <a:lnTo>
                      <a:pt x="303289" y="46650"/>
                    </a:lnTo>
                    <a:lnTo>
                      <a:pt x="383351" y="46650"/>
                    </a:lnTo>
                    <a:lnTo>
                      <a:pt x="345482" y="95883"/>
                    </a:lnTo>
                    <a:lnTo>
                      <a:pt x="265420" y="95883"/>
                    </a:lnTo>
                    <a:close/>
                    <a:moveTo>
                      <a:pt x="451824" y="625887"/>
                    </a:moveTo>
                    <a:lnTo>
                      <a:pt x="364932" y="625887"/>
                    </a:lnTo>
                    <a:lnTo>
                      <a:pt x="364932" y="121953"/>
                    </a:lnTo>
                    <a:lnTo>
                      <a:pt x="451817" y="121953"/>
                    </a:lnTo>
                    <a:lnTo>
                      <a:pt x="451817" y="625887"/>
                    </a:lnTo>
                    <a:close/>
                    <a:moveTo>
                      <a:pt x="458436" y="95883"/>
                    </a:moveTo>
                    <a:lnTo>
                      <a:pt x="378374" y="95883"/>
                    </a:lnTo>
                    <a:lnTo>
                      <a:pt x="416243" y="46650"/>
                    </a:lnTo>
                    <a:lnTo>
                      <a:pt x="496305" y="46650"/>
                    </a:lnTo>
                    <a:lnTo>
                      <a:pt x="458436" y="95883"/>
                    </a:lnTo>
                    <a:close/>
                    <a:moveTo>
                      <a:pt x="564771" y="625887"/>
                    </a:moveTo>
                    <a:lnTo>
                      <a:pt x="477887" y="625887"/>
                    </a:lnTo>
                    <a:lnTo>
                      <a:pt x="477887" y="121953"/>
                    </a:lnTo>
                    <a:lnTo>
                      <a:pt x="564771" y="121953"/>
                    </a:lnTo>
                    <a:lnTo>
                      <a:pt x="564771" y="625887"/>
                    </a:lnTo>
                    <a:close/>
                    <a:moveTo>
                      <a:pt x="571390" y="95883"/>
                    </a:moveTo>
                    <a:lnTo>
                      <a:pt x="491328" y="95883"/>
                    </a:lnTo>
                    <a:lnTo>
                      <a:pt x="529198" y="46650"/>
                    </a:lnTo>
                    <a:lnTo>
                      <a:pt x="609259" y="46650"/>
                    </a:lnTo>
                    <a:lnTo>
                      <a:pt x="571390" y="95883"/>
                    </a:lnTo>
                    <a:close/>
                    <a:moveTo>
                      <a:pt x="677725" y="625887"/>
                    </a:moveTo>
                    <a:lnTo>
                      <a:pt x="590841" y="625887"/>
                    </a:lnTo>
                    <a:lnTo>
                      <a:pt x="590841" y="121953"/>
                    </a:lnTo>
                    <a:lnTo>
                      <a:pt x="677725" y="121953"/>
                    </a:lnTo>
                    <a:lnTo>
                      <a:pt x="677725" y="625887"/>
                    </a:lnTo>
                    <a:close/>
                    <a:moveTo>
                      <a:pt x="684337" y="95883"/>
                    </a:moveTo>
                    <a:lnTo>
                      <a:pt x="604275" y="95883"/>
                    </a:lnTo>
                    <a:lnTo>
                      <a:pt x="642145" y="46650"/>
                    </a:lnTo>
                    <a:lnTo>
                      <a:pt x="722214" y="46650"/>
                    </a:lnTo>
                    <a:lnTo>
                      <a:pt x="684337" y="95883"/>
                    </a:lnTo>
                    <a:close/>
                    <a:moveTo>
                      <a:pt x="739935" y="558773"/>
                    </a:moveTo>
                    <a:lnTo>
                      <a:pt x="703788" y="599963"/>
                    </a:lnTo>
                    <a:lnTo>
                      <a:pt x="703788" y="113350"/>
                    </a:lnTo>
                    <a:lnTo>
                      <a:pt x="724706" y="86154"/>
                    </a:lnTo>
                    <a:lnTo>
                      <a:pt x="734544" y="76316"/>
                    </a:lnTo>
                    <a:lnTo>
                      <a:pt x="734689" y="89293"/>
                    </a:lnTo>
                    <a:lnTo>
                      <a:pt x="708438" y="156335"/>
                    </a:lnTo>
                    <a:cubicBezTo>
                      <a:pt x="708409" y="156400"/>
                      <a:pt x="707399" y="159590"/>
                      <a:pt x="707566" y="161646"/>
                    </a:cubicBezTo>
                    <a:cubicBezTo>
                      <a:pt x="707733" y="163768"/>
                      <a:pt x="708837" y="166768"/>
                      <a:pt x="709033" y="167132"/>
                    </a:cubicBezTo>
                    <a:lnTo>
                      <a:pt x="736142" y="218871"/>
                    </a:lnTo>
                    <a:lnTo>
                      <a:pt x="739935" y="558773"/>
                    </a:lnTo>
                    <a:close/>
                    <a:moveTo>
                      <a:pt x="972063" y="612969"/>
                    </a:moveTo>
                    <a:lnTo>
                      <a:pt x="738169" y="166587"/>
                    </a:lnTo>
                    <a:lnTo>
                      <a:pt x="776649" y="146424"/>
                    </a:lnTo>
                    <a:lnTo>
                      <a:pt x="815129" y="126262"/>
                    </a:lnTo>
                    <a:lnTo>
                      <a:pt x="816277" y="128456"/>
                    </a:lnTo>
                    <a:cubicBezTo>
                      <a:pt x="816277" y="128456"/>
                      <a:pt x="816277" y="128456"/>
                      <a:pt x="816277" y="128463"/>
                    </a:cubicBezTo>
                    <a:lnTo>
                      <a:pt x="816328" y="128558"/>
                    </a:lnTo>
                    <a:lnTo>
                      <a:pt x="1049008" y="572643"/>
                    </a:lnTo>
                    <a:lnTo>
                      <a:pt x="972063" y="612969"/>
                    </a:lnTo>
                    <a:close/>
                    <a:moveTo>
                      <a:pt x="1064121" y="542715"/>
                    </a:moveTo>
                    <a:lnTo>
                      <a:pt x="841772" y="120936"/>
                    </a:lnTo>
                    <a:lnTo>
                      <a:pt x="862255" y="48706"/>
                    </a:lnTo>
                    <a:lnTo>
                      <a:pt x="1083665" y="479416"/>
                    </a:lnTo>
                    <a:lnTo>
                      <a:pt x="1064121" y="5427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175" name="Google Shape;175;p5"/>
          <p:cNvSpPr txBox="1"/>
          <p:nvPr/>
        </p:nvSpPr>
        <p:spPr>
          <a:xfrm>
            <a:off x="443222" y="333375"/>
            <a:ext cx="2404753" cy="581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1381231" y="1387744"/>
            <a:ext cx="6449885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(ΦΕΚ Β 4509/2022)_  </a:t>
            </a:r>
            <a:r>
              <a:rPr lang="el-G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Αριθμ</a:t>
            </a:r>
            <a:r>
              <a:rPr lang="el-G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Φ12/102913/ΓΔ4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859164" y="2953676"/>
            <a:ext cx="4781981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-GR" sz="18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Επιμορφώτριες</a:t>
            </a:r>
            <a:r>
              <a:rPr lang="el-GR" sz="1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Καραλή</a:t>
            </a:r>
            <a:r>
              <a:rPr lang="el-GR" sz="20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Βασιλική - </a:t>
            </a:r>
            <a:r>
              <a:rPr lang="el-GR" sz="2000" b="1" spc="1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Κωσταρά Ευφροσύνη</a:t>
            </a:r>
            <a:endParaRPr sz="2000" spc="1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ΣΕΕ ΠΕ02, ΠΕΚΕΣ ΔΥΤΙΚΗΣ ΕΛΛΑΔΑΣ</a:t>
            </a:r>
            <a:endParaRPr lang="en-US" sz="1800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l-GR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5"/>
          <p:cNvSpPr txBox="1"/>
          <p:nvPr/>
        </p:nvSpPr>
        <p:spPr>
          <a:xfrm>
            <a:off x="7018421" y="5400950"/>
            <a:ext cx="4663274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Παπαδάκης Σπυρίδων, ΣΕΕ ΠΕ86, </a:t>
            </a:r>
            <a:endParaRPr sz="17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7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Οργ</a:t>
            </a:r>
            <a:r>
              <a:rPr lang="el-GR" sz="1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. Συντονιστής ΠΕΚΕΣ ΔΥΤΙΚΗΣ ΕΛΛΑΔΑΣ</a:t>
            </a:r>
          </a:p>
          <a:p>
            <a:pPr algn="ctr"/>
            <a:r>
              <a:rPr lang="el-GR" sz="1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Φελούκα Βασιλική, </a:t>
            </a:r>
            <a:endParaRPr lang="el-GR" sz="1700" b="1" dirty="0">
              <a:solidFill>
                <a:srgbClr val="1F386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l-GR" sz="17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ΣΕΕ ΠΕ70, ΠΕΚΕΣ ΔΥΤΙΚΗΣ ΕΛΛΑΔΑΣ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ΣΥΝΤΟΝΙΣΤΕΣ ΕΚΠΑΙΔΕΥΤΙΚΟΥ ΕΡΓΟΥ Archives - diodos.edu.gr">
            <a:extLst>
              <a:ext uri="{FF2B5EF4-FFF2-40B4-BE49-F238E27FC236}">
                <a16:creationId xmlns:a16="http://schemas.microsoft.com/office/drawing/2014/main" id="{CE5A94DA-457B-BA45-5A62-2D371237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26" y="1879606"/>
            <a:ext cx="525754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11</a:t>
            </a:r>
            <a:endParaRPr/>
          </a:p>
        </p:txBody>
      </p:sp>
      <p:sp>
        <p:nvSpPr>
          <p:cNvPr id="432" name="Google Shape;432;p32"/>
          <p:cNvSpPr txBox="1"/>
          <p:nvPr/>
        </p:nvSpPr>
        <p:spPr>
          <a:xfrm>
            <a:off x="322261" y="1464244"/>
            <a:ext cx="11547475" cy="30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Ο 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Ενδοσχολικός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Συντονιστής (Τάξεων ή Γνωστικών Πεδίων)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α) ασκεί τα καθήκοντά του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εκτός του διδακτικού ωραρίου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αλλά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εντός του εργασιακού ωραρίου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β) </a:t>
            </a:r>
            <a:r>
              <a:rPr lang="el-GR" sz="2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δεν απαλλάσσεται από </a:t>
            </a:r>
            <a:r>
              <a:rPr lang="el-GR" sz="28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εξωδιδακτικές</a:t>
            </a:r>
            <a:r>
              <a:rPr lang="el-GR" sz="28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εργασίες και εφημερίες.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800" b="0" i="0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Διευθυντής/</a:t>
            </a:r>
            <a:r>
              <a:rPr lang="el-GR" sz="2800" b="0" i="0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τρια</a:t>
            </a:r>
            <a:r>
              <a:rPr lang="el-GR" sz="2800" b="0" i="0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i="0" strike="noStrike" baseline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l-GR" sz="2800" b="0" i="0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μπορεί να ορισθεί ως </a:t>
            </a:r>
            <a:r>
              <a:rPr lang="el-GR" sz="2800" b="0" i="0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Ενδοσχολικός</a:t>
            </a:r>
            <a:r>
              <a:rPr lang="el-GR" sz="2800" b="0" i="0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Συντονιστής.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2"/>
          <p:cNvSpPr txBox="1"/>
          <p:nvPr/>
        </p:nvSpPr>
        <p:spPr>
          <a:xfrm>
            <a:off x="87269" y="4202382"/>
            <a:ext cx="1201745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Άρα: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Κατάλληλος χρόνος:</a:t>
            </a:r>
            <a:endParaRPr dirty="0"/>
          </a:p>
          <a:p>
            <a:pPr marL="457200" lvl="0" indent="-457200">
              <a:buClr>
                <a:schemeClr val="dk1"/>
              </a:buClr>
              <a:buSzPts val="2800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Αξιοποίηση κοινών κενών για συγκεκριμένες δράσεις (π.χ. 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ετεροπαρατήρηση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διδασκαλίας) &amp; συναντήσεις με ολιγομελείς ομάδες εκπαιδευτικών. </a:t>
            </a:r>
          </a:p>
        </p:txBody>
      </p:sp>
    </p:spTree>
    <p:extLst>
      <p:ext uri="{BB962C8B-B14F-4D97-AF65-F5344CB8AC3E}">
        <p14:creationId xmlns:p14="http://schemas.microsoft.com/office/powerpoint/2010/main" val="139329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11214100" cy="114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l-GR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Εργασία σε ομάδες:</a:t>
            </a:r>
            <a:br>
              <a:rPr lang="el-GR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 txBox="1">
            <a:spLocks noGrp="1"/>
          </p:cNvSpPr>
          <p:nvPr>
            <p:ph type="body" idx="1"/>
          </p:nvPr>
        </p:nvSpPr>
        <p:spPr>
          <a:xfrm>
            <a:off x="0" y="1388533"/>
            <a:ext cx="7653867" cy="597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l-GR" sz="7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Ομάδα 1: </a:t>
            </a:r>
            <a: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Φύλλο Εργασίας: Άρθρο 2, παρ. 2</a:t>
            </a:r>
            <a:b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7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Ομάδα 2: </a:t>
            </a:r>
            <a: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Φύλλο Εργασίας: Άρθρο 2, παρ. 3</a:t>
            </a:r>
            <a:b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7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Ομάδα 3: </a:t>
            </a:r>
            <a: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Φύλλο Εργασίας: Άρθρο 2, παρ. 4</a:t>
            </a:r>
            <a:b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7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Ομάδα 4: </a:t>
            </a:r>
            <a: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Φύλλο Εργασίας: Άρθρο 2, παρ. 5</a:t>
            </a:r>
            <a:b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7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Ομάδα 5: </a:t>
            </a:r>
            <a: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Φύλλο Εργασίας: Άρθρο 2, παρ. 8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Quattrocento Sans"/>
              <a:buNone/>
            </a:pPr>
            <a:endParaRPr sz="6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l-GR" sz="7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Χρόνος: 20΄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l-GR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………………………………………………………………………….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l-GR" sz="7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Παρουσίαση στην Ολομέλεια από τον Εκπρόσωπο της Ομάδας: 10΄</a:t>
            </a:r>
            <a:br>
              <a:rPr lang="el-GR" sz="6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Quattrocento Sans"/>
              <a:buNone/>
            </a:pP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Quattrocento Sans"/>
              <a:buNone/>
            </a:pP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Quattrocento Sans"/>
              <a:buNone/>
            </a:pPr>
            <a:endParaRPr sz="2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Quattrocento Sans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3867" y="2184400"/>
            <a:ext cx="4016925" cy="287866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5"/>
          <p:cNvSpPr txBox="1"/>
          <p:nvPr/>
        </p:nvSpPr>
        <p:spPr>
          <a:xfrm>
            <a:off x="7653867" y="5038580"/>
            <a:ext cx="430106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 εικόνας: </a:t>
            </a:r>
            <a:r>
              <a:rPr lang="el-GR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https://aventislearning.com/how-to-foster-effective-team-collaboration/</a:t>
            </a:r>
            <a:r>
              <a:rPr lang="el-G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2 </a:t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1009409" y="1519778"/>
            <a:ext cx="1072589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2400" b="1" baseline="30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Ομάδα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l-G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Παρακολουθούν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εποπτεύουν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τόσο τον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ετήσιο προγραμματισμό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διδακτέας ύλης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όσο και τον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 επιμέρους ενοτήτων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σε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συνεργασία με τους/τις διδάσκοντες/</a:t>
            </a:r>
            <a:r>
              <a:rPr lang="el-GR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ουσες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σύμφωνα με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ισχύοντα Προγράμματα Σπουδών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τα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Ωρολόγια Προγράμματα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10" name="Google Shape;310;p16"/>
          <p:cNvSpPr txBox="1"/>
          <p:nvPr/>
        </p:nvSpPr>
        <p:spPr>
          <a:xfrm>
            <a:off x="353491" y="3905888"/>
            <a:ext cx="11766104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Άρα: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Βοηθούν στον </a:t>
            </a:r>
            <a:r>
              <a:rPr lang="el-GR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ΣΥΝΤΟΝΙΣΜΟ του προγραμματισμού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διδακτέας ύλης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(ανά διδακτικό αντικείμενο, στα εργαστήρια Δεξιοτήτων κ.λπ.).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2 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1024758" y="1492122"/>
            <a:ext cx="1074134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l-G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Τακτικές συναντήσεις &amp; συνεργασία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ομάδες εκπαιδευτικών.</a:t>
            </a:r>
          </a:p>
          <a:p>
            <a:pPr lvl="0" algn="ctr"/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Η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συνάντηση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θα πρέπει να αφορά τον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algn="ctr"/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αυτή τη συνάντηση, μπορεί να συζητηθεί ένας ενδεικτικός ετήσιος προγραμματισμός με βάση το σχολικό ημερολόγιο της τρέχουσας σχολικής χρονιάς σε συνδυασμό με τις οδηγίες του ΙΕΠ.</a:t>
            </a:r>
            <a:endParaRPr dirty="0"/>
          </a:p>
        </p:txBody>
      </p:sp>
      <p:pic>
        <p:nvPicPr>
          <p:cNvPr id="312" name="Google Shape;312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783" y="3967089"/>
            <a:ext cx="3972134" cy="274266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/>
          <p:nvPr/>
        </p:nvSpPr>
        <p:spPr>
          <a:xfrm>
            <a:off x="4897464" y="4249995"/>
            <a:ext cx="3053166" cy="71043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Πλαίσιο Προγραμματισμού</a:t>
            </a:r>
            <a:endParaRPr dirty="0"/>
          </a:p>
        </p:txBody>
      </p:sp>
      <p:sp>
        <p:nvSpPr>
          <p:cNvPr id="314" name="Google Shape;314;p16"/>
          <p:cNvSpPr/>
          <p:nvPr/>
        </p:nvSpPr>
        <p:spPr>
          <a:xfrm rot="2075840">
            <a:off x="4737722" y="4991529"/>
            <a:ext cx="464949" cy="3332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" name="Google Shape;315;p16"/>
          <p:cNvSpPr/>
          <p:nvPr/>
        </p:nvSpPr>
        <p:spPr>
          <a:xfrm rot="-3336540">
            <a:off x="7865390" y="5189731"/>
            <a:ext cx="464949" cy="3332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6155653" y="5121358"/>
            <a:ext cx="495946" cy="5773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4759984" y="5752251"/>
            <a:ext cx="3440623" cy="8395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ΑΝΑΤΡΟΦΟΔΟΤΗΣΗ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ΑΝΑ ΤΑΚΤΑ ΧΡΟΝΙΚΑ ΔΙΑΣΤΗΜΑΤΑ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29618" y="5070393"/>
            <a:ext cx="2705690" cy="15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8764051" y="4347551"/>
            <a:ext cx="305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ΟΔΗΓΙΕΣ ΔΙΔΑΣΚΑΛΙΑΣ ΙΕΠ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title"/>
          </p:nvPr>
        </p:nvSpPr>
        <p:spPr>
          <a:xfrm>
            <a:off x="217064" y="477734"/>
            <a:ext cx="1173530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3600" dirty="0">
                <a:latin typeface="Calibri"/>
                <a:ea typeface="Calibri"/>
                <a:cs typeface="Calibri"/>
                <a:sym typeface="Calibri"/>
              </a:rPr>
              <a:t>Παράδειγμα ως προς τον Προγραμματισμό Διδακτέας ύλης </a:t>
            </a:r>
            <a:endParaRPr sz="3600" dirty="0"/>
          </a:p>
        </p:txBody>
      </p:sp>
      <p:sp>
        <p:nvSpPr>
          <p:cNvPr id="323" name="Google Shape;323;p17"/>
          <p:cNvSpPr txBox="1"/>
          <p:nvPr/>
        </p:nvSpPr>
        <p:spPr>
          <a:xfrm>
            <a:off x="239628" y="1088136"/>
            <a:ext cx="11431163" cy="497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Ένας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ετήσιος προγραμματισμός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(ανά τάξη και γνωστικό αντικείμενο – έργο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εκπαιδευτικού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θα πρέπει να περιέχει τις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προσφερόμενες ετήσιες διδακτικές ώρες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[π.χ. 33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εβδομ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Χ 4 ώρες (Μαθημ.)=132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δ.ώ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-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που πιθανόν θα χαθούν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122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δ.ώ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.]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Πόσα είναι τα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κεφάλαια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(π.χ. 7 Κεφάλαια Γ γυμνασίου Μαθηματικά).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Ποιες είναι οι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ενδεικτικές οδηγίες του ΙΕΠ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τη διαχείριση της ύλης;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Προκύπτουν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πλεονάζουσες ώρες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Αν ναι πώς θα αξιοποιηθούν κατά την κρίση του εκπαιδευτικού – ωστόσο ανταλλάσσονται ιδέες στην ομάδα προς τούτο.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μήνα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χρειάζεται να γίνεται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συζήτηση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αν ο προγραμματισμός υλοποιείται, αν υπάρχουν προβλήματα πώς μπορούν να τα διαχειριστούν ως ομάδα. Η συζήτηση μπορεί να γίνεται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μέσω κοινόχρηστου εγγράφου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488950" y="328260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3</a:t>
            </a:r>
            <a:endParaRPr dirty="0"/>
          </a:p>
        </p:txBody>
      </p:sp>
      <p:sp>
        <p:nvSpPr>
          <p:cNvPr id="350" name="Google Shape;350;p21"/>
          <p:cNvSpPr txBox="1"/>
          <p:nvPr/>
        </p:nvSpPr>
        <p:spPr>
          <a:xfrm>
            <a:off x="326877" y="999118"/>
            <a:ext cx="11308842" cy="319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2400" b="1" baseline="30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Ομάδα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Σχεδιάζουν και οργανώνουν διδασκαλίες και δράσεις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 σκοπό την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επαγγελματική ανάπτυξη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των εκπαιδευτικών και την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ανταλλαγή καλών πρακτικών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συνεργασία τόσο με τον/την εκάστοτε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Σύμβουλο Εκπαίδευσης της ειδικότητας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όσο και με τον/την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Παιδαγωγικό/ή Σύμβουλο-Μέντορα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στην περίπτωση που ο/η τελευταίος/α δεν ασκεί καθήκοντα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Ενδοσχολικού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Συντονιστή.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69261" y="3483373"/>
            <a:ext cx="654342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Άρα</a:t>
            </a:r>
            <a:r>
              <a:rPr lang="el-GR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Καλούν και εμπνέουν τους εκπαιδευτικούς να συμμετέχουν στην </a:t>
            </a:r>
            <a:r>
              <a:rPr lang="el-GR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ανταλλαγή καλών πρακτικών 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στην </a:t>
            </a:r>
            <a:r>
              <a:rPr lang="el-GR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εφαρμογή διδασκαλιών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όσο και στην </a:t>
            </a:r>
            <a:r>
              <a:rPr lang="el-GR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ανάπτυξη προγραμμάτων δράσεων  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(π.χ.                        e-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twinning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Ασφάλεια στο διαδίκτυο κ.λπ.)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Μπορούν </a:t>
            </a:r>
            <a:r>
              <a:rPr lang="el-GR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τα συνδυάσουν με τα Εργαστήρια Δεξιοτήτων και με την εσωτερική αξιολόγηση-προγραμματισμό 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τα αντίστοιχα </a:t>
            </a:r>
            <a:r>
              <a:rPr lang="el-GR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σχέδια δράσης</a:t>
            </a:r>
            <a:r>
              <a:rPr lang="el-G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52" name="Google Shape;352;p21"/>
          <p:cNvSpPr txBox="1"/>
          <p:nvPr/>
        </p:nvSpPr>
        <p:spPr>
          <a:xfrm>
            <a:off x="6467703" y="3429000"/>
            <a:ext cx="5724297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l-GR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Συζήτηση – ανταλλαγή καλών πρακτικών</a:t>
            </a:r>
            <a:r>
              <a:rPr lang="el-G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.</a:t>
            </a:r>
            <a:r>
              <a:rPr lang="el-GR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l-GR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Παρακολούθηση διδασκαλίας </a:t>
            </a:r>
            <a:r>
              <a:rPr lang="el-G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άλλων συναδέλφων – συζήτηση και </a:t>
            </a:r>
            <a:r>
              <a:rPr lang="el-G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αναστοχασμός</a:t>
            </a:r>
            <a:r>
              <a:rPr lang="el-G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l-GR" sz="22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Ετερο</a:t>
            </a:r>
            <a:r>
              <a:rPr lang="el-GR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-παρατήρηση</a:t>
            </a:r>
            <a:r>
              <a:rPr lang="el-G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 – αξιοποίηση ρουμπρίκας/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«κλείδας παρατήρησης»</a:t>
            </a:r>
            <a:r>
              <a:rPr lang="el-G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 (υπάρχουν και στο ΙΕΠ).</a:t>
            </a:r>
          </a:p>
          <a:p>
            <a:pPr marL="342900" indent="-342900"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l-GR" sz="22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Εστίαση στη μεθοδολογία </a:t>
            </a:r>
            <a:r>
              <a:rPr lang="el-G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και όχι στο περιεχόμενο</a:t>
            </a:r>
            <a:r>
              <a:rPr lang="el-GR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attrocento Sans"/>
              </a:rPr>
              <a:t>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endParaRPr dirty="0"/>
          </a:p>
        </p:txBody>
      </p:sp>
      <p:sp>
        <p:nvSpPr>
          <p:cNvPr id="353" name="Google Shape;353;p21"/>
          <p:cNvSpPr/>
          <p:nvPr/>
        </p:nvSpPr>
        <p:spPr>
          <a:xfrm>
            <a:off x="5452546" y="4554639"/>
            <a:ext cx="1286908" cy="748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5623996" y="4698287"/>
            <a:ext cx="9440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Πώς;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4 (α)</a:t>
            </a:r>
            <a:endParaRPr dirty="0"/>
          </a:p>
        </p:txBody>
      </p:sp>
      <p:sp>
        <p:nvSpPr>
          <p:cNvPr id="376" name="Google Shape;376;p24"/>
          <p:cNvSpPr txBox="1"/>
          <p:nvPr/>
        </p:nvSpPr>
        <p:spPr>
          <a:xfrm>
            <a:off x="366424" y="1213008"/>
            <a:ext cx="11308842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l-GR" sz="2400" b="1" baseline="30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Ομάδα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Εισηγούνται καινοτόμα εκπαιδευτικά εργαλεία διδασκαλίας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προβαίνουν στην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εφαρμογή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αξιολόγησή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τους, σε συνεργασία τόσο με τον/την Παιδαγωγικό/ή Σύμβουλο-Μέντορα όσο και με τον/την αντίστοιχο/η Σύμβουλο Εκπαίδευσης, αν τούτο κρίνεται εκπαιδευτικά αναγκαίο.</a:t>
            </a:r>
            <a:endParaRPr dirty="0"/>
          </a:p>
        </p:txBody>
      </p:sp>
      <p:sp>
        <p:nvSpPr>
          <p:cNvPr id="377" name="Google Shape;377;p24"/>
          <p:cNvSpPr txBox="1"/>
          <p:nvPr/>
        </p:nvSpPr>
        <p:spPr>
          <a:xfrm>
            <a:off x="428474" y="3249827"/>
            <a:ext cx="794180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Άρα: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Προτείνουν την αξιοποίηση και εφαρμογή, π.χ.: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τεχνικών διαφοροποιημένης διδασκαλίας,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</a:rPr>
              <a:t>ευέλικτης ομαδοποίησης,</a:t>
            </a:r>
          </a:p>
          <a:p>
            <a:pPr marL="342900" indent="-342900"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ανεστραμμένης τάξης,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επίδειξης/προσομοίωσης πειραμάτων,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αξιοποίησης ψηφιακού σχολείου, ψηφιακών πλατφορμών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εναλλακτικών μορφών αξιολόγησης (π.χ. περιγραφική αξιολόγηση) κ.ά.</a:t>
            </a:r>
            <a:endParaRPr dirty="0"/>
          </a:p>
        </p:txBody>
      </p:sp>
      <p:sp>
        <p:nvSpPr>
          <p:cNvPr id="378" name="Google Shape;378;p24"/>
          <p:cNvSpPr/>
          <p:nvPr/>
        </p:nvSpPr>
        <p:spPr>
          <a:xfrm>
            <a:off x="8144277" y="3468098"/>
            <a:ext cx="1100666" cy="3198008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9" name="Google Shape;379;p24"/>
          <p:cNvSpPr txBox="1"/>
          <p:nvPr/>
        </p:nvSpPr>
        <p:spPr>
          <a:xfrm>
            <a:off x="8621622" y="4437667"/>
            <a:ext cx="357037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Πότε;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Στη μηνιαία συνάντηση (παρ. 7).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4 (β)</a:t>
            </a:r>
            <a:endParaRPr/>
          </a:p>
        </p:txBody>
      </p:sp>
      <p:sp>
        <p:nvSpPr>
          <p:cNvPr id="385" name="Google Shape;385;p25"/>
          <p:cNvSpPr txBox="1"/>
          <p:nvPr/>
        </p:nvSpPr>
        <p:spPr>
          <a:xfrm>
            <a:off x="521209" y="1409869"/>
            <a:ext cx="11214099" cy="227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Πώς;</a:t>
            </a:r>
            <a:endParaRPr dirty="0"/>
          </a:p>
          <a:p>
            <a:pPr marL="342900" marR="0" lvl="0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Οργάνωση διδασκαλίας.</a:t>
            </a:r>
            <a:endParaRPr dirty="0"/>
          </a:p>
          <a:p>
            <a:pPr marL="342900" marR="0" lvl="0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Ετεροπαρατήρηση</a:t>
            </a:r>
            <a:r>
              <a:rPr lang="el-G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διδασκαλίας.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l-GR" sz="2400" dirty="0">
                <a:solidFill>
                  <a:schemeClr val="dk1"/>
                </a:solidFill>
                <a:latin typeface="Quattrocento Sans"/>
                <a:sym typeface="Quattrocento Sans"/>
              </a:rPr>
              <a:t>Επιμόρφωση στο πλαίσιο της </a:t>
            </a:r>
            <a:r>
              <a:rPr lang="el-GR" sz="2400" dirty="0" err="1">
                <a:solidFill>
                  <a:schemeClr val="dk1"/>
                </a:solidFill>
                <a:latin typeface="Quattrocento Sans"/>
                <a:sym typeface="Quattrocento Sans"/>
              </a:rPr>
              <a:t>ενδοσχολικής</a:t>
            </a:r>
            <a:r>
              <a:rPr lang="el-GR" sz="2400" dirty="0">
                <a:solidFill>
                  <a:schemeClr val="dk1"/>
                </a:solidFill>
                <a:latin typeface="Quattrocento Sans"/>
                <a:sym typeface="Quattrocento Sans"/>
              </a:rPr>
              <a:t> επιμόρφωσης (άρθρο 95 Ν. 4823/2021).</a:t>
            </a:r>
            <a:endParaRPr lang="el-GR" sz="2400" dirty="0">
              <a:solidFill>
                <a:schemeClr val="dk1"/>
              </a:solidFill>
              <a:latin typeface="Quattrocento Sans"/>
            </a:endParaRPr>
          </a:p>
          <a:p>
            <a:pPr marL="342900" marR="0" lvl="0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dirty="0"/>
          </a:p>
        </p:txBody>
      </p:sp>
      <p:sp>
        <p:nvSpPr>
          <p:cNvPr id="386" name="Google Shape;386;p25"/>
          <p:cNvSpPr txBox="1"/>
          <p:nvPr/>
        </p:nvSpPr>
        <p:spPr>
          <a:xfrm>
            <a:off x="321734" y="3825781"/>
            <a:ext cx="1163319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Παραδείγματα: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συνεργασία με τους ΣΕΕ/Συμβούλους </a:t>
            </a:r>
            <a:r>
              <a:rPr lang="el-GR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σης</a:t>
            </a:r>
            <a:r>
              <a:rPr lang="el-G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μπορεί να γίνονται προτάσεις για διάφορες ενότητες και με διάφορα εργαλεία:</a:t>
            </a:r>
            <a:endParaRPr dirty="0"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l-G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 Διδασκαλία ενός γνωστικού αντικειμένου με εκπαιδευτικά Λογισμικά </a:t>
            </a:r>
            <a:endParaRPr dirty="0"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l-G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π.χ. Διδασκαλία γνωστικών αντικειμένων με εφαρμογές από το </a:t>
            </a:r>
            <a:r>
              <a:rPr lang="el-GR" sz="2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Φωτόδεντρο</a:t>
            </a:r>
            <a:r>
              <a:rPr lang="el-GR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>
            <a:spLocks noGrp="1"/>
          </p:cNvSpPr>
          <p:nvPr>
            <p:ph type="title"/>
          </p:nvPr>
        </p:nvSpPr>
        <p:spPr>
          <a:xfrm>
            <a:off x="513787" y="349582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5</a:t>
            </a:r>
            <a:endParaRPr dirty="0"/>
          </a:p>
        </p:txBody>
      </p:sp>
      <p:sp>
        <p:nvSpPr>
          <p:cNvPr id="392" name="Google Shape;392;p26"/>
          <p:cNvSpPr txBox="1"/>
          <p:nvPr/>
        </p:nvSpPr>
        <p:spPr>
          <a:xfrm>
            <a:off x="199731" y="1192609"/>
            <a:ext cx="11842213" cy="625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l-GR" sz="2400" b="1" baseline="30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Ομάδα</a:t>
            </a:r>
            <a:endParaRPr lang="el-G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Σε συνεργασία με τους/τις εκπαιδευτικούς τάξεων ή ειδικοτήτων </a:t>
            </a:r>
            <a:r>
              <a:rPr lang="el-G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παρακολουθούν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εποπτεύουν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τον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 των διαδικασιών ΑΞΙΟΛΟΓΗΣΗΣ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των μαθητών/τριών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Άρα: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Συζήτηση</a:t>
            </a: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για την αξιολόγηση των μαθητών: </a:t>
            </a:r>
            <a:r>
              <a:rPr lang="el-GR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αρχική</a:t>
            </a: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(διαγνωστική), </a:t>
            </a:r>
            <a:r>
              <a:rPr lang="el-GR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διαμορφωτική</a:t>
            </a: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τελική</a:t>
            </a: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αξιολόγηση και για εναλλακτικές μορφές αξιολόγησης.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Πώς; </a:t>
            </a:r>
            <a:r>
              <a:rPr lang="el-GR" sz="27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(ορίζεται στην παρ. 7)</a:t>
            </a:r>
            <a:endParaRPr sz="27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πλαίσιο των ως άνω καθηκόντων </a:t>
            </a:r>
            <a:r>
              <a:rPr lang="el-GR" sz="2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οργανώνουν τουλάχιστον μία (1) συνάντηση εργασίας με εκπαιδευτικούς τον μήνα</a:t>
            </a: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ανά τάξη/ομάδες ειδικοτήτων,  καθ’ όλη τη διάρκεια του διδακτικού έτους, αξιοποιώντας με τον τρόπο αυτό τους </a:t>
            </a:r>
            <a:r>
              <a:rPr lang="el-GR" sz="2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</a:t>
            </a:r>
            <a:r>
              <a:rPr lang="el-GR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-σχολικούς εκπαιδευτικούς πόρους.</a:t>
            </a:r>
            <a:endParaRPr dirty="0"/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8 (α)</a:t>
            </a:r>
            <a:endParaRPr dirty="0"/>
          </a:p>
        </p:txBody>
      </p:sp>
      <p:sp>
        <p:nvSpPr>
          <p:cNvPr id="360" name="Google Shape;360;p22"/>
          <p:cNvSpPr txBox="1"/>
          <p:nvPr/>
        </p:nvSpPr>
        <p:spPr>
          <a:xfrm>
            <a:off x="328101" y="1216994"/>
            <a:ext cx="11308842" cy="256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l-GR" sz="2800" b="1" baseline="30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Ομάδα</a:t>
            </a:r>
            <a:endParaRPr lang="el-G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Οργανώνουν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σε συνεργασία με τον Σύμβουλο Εκπαίδευσης και τους εκπαιδευτικούς, την πραγματοποίηση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τουλάχιστον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τριών διδασκαλιών εντός του διδακτικού έτους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τις οποίες παρακολουθούν όλοι οι εκπαιδευτικοί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τάξεων/ειδικοτήτων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61" name="Google Shape;361;p22"/>
          <p:cNvSpPr txBox="1"/>
          <p:nvPr/>
        </p:nvSpPr>
        <p:spPr>
          <a:xfrm>
            <a:off x="328101" y="3915746"/>
            <a:ext cx="636812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Άρα: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Συνεργάζονται και προγραμματίζουν με τους/τις εκπαιδευτικούς του σχολείου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διδασκαλίες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που μπορούν να βοηθήσουν στη βελτίωση της καθημερινής διδακτικής πρακτικής των εκπαιδευτικών.</a:t>
            </a:r>
            <a:endParaRPr dirty="0"/>
          </a:p>
        </p:txBody>
      </p:sp>
      <p:sp>
        <p:nvSpPr>
          <p:cNvPr id="362" name="Google Shape;362;p22"/>
          <p:cNvSpPr/>
          <p:nvPr/>
        </p:nvSpPr>
        <p:spPr>
          <a:xfrm>
            <a:off x="7670800" y="4234190"/>
            <a:ext cx="2760133" cy="15409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8288865" y="4681490"/>
            <a:ext cx="15240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Πώς;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Calibri"/>
              <a:buNone/>
            </a:pP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Διάσπαρτα, άνευ σημασίας ή νοήματος, μικρά εικονίδια … ίσως αν ενωθούν …</a:t>
            </a:r>
            <a:endParaRPr dirty="0"/>
          </a:p>
        </p:txBody>
      </p:sp>
      <p:pic>
        <p:nvPicPr>
          <p:cNvPr id="200" name="Google Shape;20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36190" y="1454150"/>
            <a:ext cx="10552982" cy="520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8 (β)</a:t>
            </a:r>
            <a:endParaRPr dirty="0"/>
          </a:p>
        </p:txBody>
      </p:sp>
      <p:sp>
        <p:nvSpPr>
          <p:cNvPr id="369" name="Google Shape;369;p23"/>
          <p:cNvSpPr txBox="1"/>
          <p:nvPr/>
        </p:nvSpPr>
        <p:spPr>
          <a:xfrm>
            <a:off x="521208" y="1223708"/>
            <a:ext cx="11451165" cy="404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Μία μορφή επιμόρφωσης στο πλαίσιο της επαγγελματικής ανάπτυξης και μάθησης είναι η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ομότιμη μάθηση (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η οποία συντελείται στη σχολική μονάδα.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Υλοποίηση: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παρακολούθηση διδασκαλίας 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κού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από την υπόλοιπη ομάδα εκπαιδευτικών πρέπει να περιλαμβάνει τρία (3) στάδια:</a:t>
            </a:r>
            <a:endParaRPr dirty="0"/>
          </a:p>
          <a:p>
            <a:pPr marL="11684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AutoNum type="arabicPeriod"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Συνάντηση 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κού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που θα διδάξει με τον παιδαγωγικά υπεύθυνο (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Ενδοσχ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κό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Συντονιστή) – συνεργασία και με ΣΕ/ΣΕΕ.</a:t>
            </a:r>
            <a:endParaRPr dirty="0"/>
          </a:p>
          <a:p>
            <a:pPr marL="11684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AutoNum type="arabicPeriod"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Παρατήρηση Διδασκαλίας</a:t>
            </a:r>
            <a:endParaRPr dirty="0"/>
          </a:p>
          <a:p>
            <a:pPr marL="11684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AutoNum type="arabicPeriod"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Συζήτηση – Διάλογος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μετά τη διδασκαλία (με κατάλληλα εργαλεία). </a:t>
            </a:r>
            <a:endParaRPr dirty="0"/>
          </a:p>
        </p:txBody>
      </p:sp>
      <p:sp>
        <p:nvSpPr>
          <p:cNvPr id="370" name="Google Shape;370;p23"/>
          <p:cNvSpPr txBox="1"/>
          <p:nvPr/>
        </p:nvSpPr>
        <p:spPr>
          <a:xfrm>
            <a:off x="0" y="5270929"/>
            <a:ext cx="121920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841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Ζητήματα προς επίλυση:</a:t>
            </a:r>
            <a:endParaRPr dirty="0"/>
          </a:p>
          <a:p>
            <a:pPr marL="711200" indent="-355600">
              <a:buClr>
                <a:srgbClr val="2F5496"/>
              </a:buClr>
              <a:buSzPts val="2700"/>
              <a:buFont typeface="Noto Sans Symbols"/>
              <a:buChar char="⮚"/>
            </a:pPr>
            <a:r>
              <a:rPr lang="el-GR" sz="27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Πώς θα πραγματοποιηθούν οι διδασκαλίες στο πλαίσιο λειτουργίας της Σ.Μ.; </a:t>
            </a:r>
            <a:endParaRPr lang="el-GR" sz="2800" dirty="0"/>
          </a:p>
          <a:p>
            <a:pPr marL="711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700"/>
              <a:buFont typeface="Noto Sans Symbols"/>
              <a:buChar char="⮚"/>
            </a:pPr>
            <a:r>
              <a:rPr lang="el-GR" sz="27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Πώς θα γίνει η επιλογή των </a:t>
            </a:r>
            <a:r>
              <a:rPr lang="el-GR" sz="27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7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7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κών</a:t>
            </a:r>
            <a:r>
              <a:rPr lang="el-GR" sz="27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που θα διδάξουν; (κριτήρια) 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7"/>
          <p:cNvSpPr txBox="1">
            <a:spLocks noGrp="1"/>
          </p:cNvSpPr>
          <p:nvPr>
            <p:ph type="title"/>
          </p:nvPr>
        </p:nvSpPr>
        <p:spPr>
          <a:xfrm>
            <a:off x="521208" y="279244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7 (α)</a:t>
            </a:r>
            <a:endParaRPr dirty="0"/>
          </a:p>
        </p:txBody>
      </p:sp>
      <p:sp>
        <p:nvSpPr>
          <p:cNvPr id="398" name="Google Shape;398;p27"/>
          <p:cNvSpPr txBox="1"/>
          <p:nvPr/>
        </p:nvSpPr>
        <p:spPr>
          <a:xfrm>
            <a:off x="196264" y="1248880"/>
            <a:ext cx="11792536" cy="775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πλαίσιο της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επαγγελματικής ανάπτυξης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πρέπει να δημιουργούνται εντός της Σ.Μ. ευκαιρίες ανταλλαγής απόψεων (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καθώς η προσέγγιση των εκπαιδευτικών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πρέπει να είναι ατομική, αλλά μέσα από την αλληλεπίδραση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Η συνεργασία είναι η οδός για αλλαγή &amp; βελτίωση.</a:t>
            </a:r>
            <a:endParaRPr sz="2400"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Πότε;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Εκτός διδακτικού ωραρίου – εντός εργασιακού ωραρίου (παρ. 11).</a:t>
            </a:r>
            <a:endParaRPr sz="2400"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Πόσες συναντήσεις;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κάθε μήνα, άρα (9) συνολικά. </a:t>
            </a:r>
            <a:endParaRPr sz="2400"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συνάντηση: στην αρχή της σχολικής χρονιάς με όλους τους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κούς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της ΣΜ.</a:t>
            </a:r>
            <a:endParaRPr sz="2400"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Τρεις (3) συναντήσεις: οι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κοί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ανά τάξη   και</a:t>
            </a:r>
            <a:endParaRPr sz="2400"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Τέσσερις (4) συναντήσεις: οι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κοί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ανά ομάδα ειδικοτήτων.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l-GR" sz="2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συνάντηση: στο τέλος της σχολικής χρονιάς με τους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κούς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όλων των τάξεων.</a:t>
            </a:r>
            <a:endParaRPr lang="el-GR" sz="2400" dirty="0"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κάποιες μπορεί να συμμετέχει και ο αντίστοιχος Σύμβουλος 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Εκπ-σης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/ΣΕΕ.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7 (β)</a:t>
            </a:r>
            <a:endParaRPr/>
          </a:p>
        </p:txBody>
      </p:sp>
      <p:sp>
        <p:nvSpPr>
          <p:cNvPr id="404" name="Google Shape;404;p28"/>
          <p:cNvSpPr txBox="1"/>
          <p:nvPr/>
        </p:nvSpPr>
        <p:spPr>
          <a:xfrm>
            <a:off x="196264" y="1248880"/>
            <a:ext cx="11792536" cy="672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7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Θέματα μηνιαίας συνάντησης: προκύπτουν από τις παρ. 2, 3 &amp; 8, 4 και 5 του άρθρου 2.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l-G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Ετήσιος προγραμματισμός διδακτέας ύλης και επιμέρους ενοτήτων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l-G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Επιμορφωτικές δράσεις 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l-G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Ανταλλαγή καλών πρακτικών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l-G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Καινοτόμα εκπαιδευτικά εργαλεία διδασκαλίας (εφαρμογή-αξιολόγησή τους)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l-G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Διαδικασίες αξιολόγησης μαθητών (π.χ. διαμορφωτική /τελική αξιολόγηση)</a:t>
            </a:r>
            <a:endParaRPr/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⮚"/>
            </a:pPr>
            <a:r>
              <a:rPr lang="el-G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Οργάνωση διδασκαλιών – ετεροπαρατήρηση – συζήτηση 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8"/>
          <p:cNvSpPr txBox="1"/>
          <p:nvPr/>
        </p:nvSpPr>
        <p:spPr>
          <a:xfrm>
            <a:off x="1439334" y="5655546"/>
            <a:ext cx="8220534" cy="9541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Ημερολόγιο Καταγραφής Ενεργειών Ενδ. Συντονιστή </a:t>
            </a: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(προτείνεται)</a:t>
            </a:r>
            <a:endParaRPr/>
          </a:p>
        </p:txBody>
      </p:sp>
      <p:pic>
        <p:nvPicPr>
          <p:cNvPr id="406" name="Google Shape;40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867" y="5012267"/>
            <a:ext cx="2075441" cy="162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10 (α)</a:t>
            </a:r>
            <a:endParaRPr/>
          </a:p>
        </p:txBody>
      </p:sp>
      <p:sp>
        <p:nvSpPr>
          <p:cNvPr id="419" name="Google Shape;419;p30"/>
          <p:cNvSpPr txBox="1"/>
          <p:nvPr/>
        </p:nvSpPr>
        <p:spPr>
          <a:xfrm>
            <a:off x="187833" y="1308312"/>
            <a:ext cx="11547475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αρχή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κάθε διδακτικού έτους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συντάσσουν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ετήσιο προγραμματισμό δράσεων και ενεργειών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τέλος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διδακτικού έτους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συντάσσουν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ετήσια έκθεση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στην οποία αναφέρονται όλες οι ενέργειες που διενεργήθηκαν από μέρους τους κατά τη διάρκεια της σχολικής χρονιάς. Η έκθεση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υποβάλλεται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κατά περίπτωση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στον/στη 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Διευθυντή/</a:t>
            </a:r>
            <a:r>
              <a:rPr lang="el-GR" sz="24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ντρια</a:t>
            </a:r>
            <a:r>
              <a:rPr lang="el-G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 στον/στην- Προϊστάμενο/η της σχολικής μονάδας.</a:t>
            </a:r>
            <a:endParaRPr dirty="0"/>
          </a:p>
        </p:txBody>
      </p:sp>
      <p:sp>
        <p:nvSpPr>
          <p:cNvPr id="420" name="Google Shape;420;p30"/>
          <p:cNvSpPr txBox="1"/>
          <p:nvPr/>
        </p:nvSpPr>
        <p:spPr>
          <a:xfrm>
            <a:off x="-40513" y="3499361"/>
            <a:ext cx="12004166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Άρα: 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</a:t>
            </a:r>
            <a:r>
              <a:rPr lang="el-GR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έναρξη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της σχ. χρονιάς: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Αποτυπώνουν γραπτά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απλό και σύντομο τρόπο το όραμά τους και έναν αδρό σχεδιασμό (ετήσιος προγραμματισμός). 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Κατά τη </a:t>
            </a:r>
            <a:r>
              <a:rPr lang="el-GR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διάρκειά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της: 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Καταγράφουν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συνοπτικά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τις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ενέργειές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τους (ημερολόγιο).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 </a:t>
            </a:r>
            <a:r>
              <a:rPr lang="el-GR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λήξη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Υλοποιούν έναν 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αναστοχασμό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συνόλου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των δραστηριοτήτων που εφαρμόστηκαν (ετήσια έκθεση).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αρμοδιότητες, παρ. 10 (β)</a:t>
            </a:r>
            <a:endParaRPr/>
          </a:p>
        </p:txBody>
      </p:sp>
      <p:sp>
        <p:nvSpPr>
          <p:cNvPr id="426" name="Google Shape;426;p31">
            <a:hlinkClick r:id="rId3"/>
          </p:cNvPr>
          <p:cNvSpPr txBox="1"/>
          <p:nvPr/>
        </p:nvSpPr>
        <p:spPr>
          <a:xfrm>
            <a:off x="740229" y="1545378"/>
            <a:ext cx="10659291" cy="469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Ενδεικτικός </a:t>
            </a:r>
            <a:r>
              <a:rPr lang="el-GR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Προγραμματισμός δράσεων και ενεργειών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Ενδεικτικό </a:t>
            </a:r>
            <a:r>
              <a:rPr lang="el-GR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Ημερολόγιο Καταγραφής Ενεργειών </a:t>
            </a:r>
            <a:r>
              <a:rPr lang="el-GR" sz="2800" b="1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Ενδοσχολικού</a:t>
            </a:r>
            <a:r>
              <a:rPr lang="el-GR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Συντονιστή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(καταγράφονται οι μηνιαίες συναντήσεις και όλες οι δράσεις/επαφές του </a:t>
            </a:r>
            <a:r>
              <a:rPr lang="el-G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Ενδοσχολικού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Συντονιστή)</a:t>
            </a:r>
            <a:endParaRPr dirty="0"/>
          </a:p>
          <a:p>
            <a:pPr marL="457200" marR="0" lvl="0" indent="-279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Ενδεικτική </a:t>
            </a:r>
            <a:r>
              <a:rPr lang="el-GR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Ετήσια Έκθεση</a:t>
            </a:r>
            <a:endParaRPr lang="el-GR" sz="28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l-GR" sz="28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Ευχαριστούμε πολύ!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Συνθέτουν </a:t>
            </a:r>
            <a:r>
              <a:rPr lang="el-GR" sz="2800">
                <a:latin typeface="Calibri"/>
                <a:ea typeface="Calibri"/>
                <a:cs typeface="Calibri"/>
                <a:sym typeface="Calibri"/>
              </a:rPr>
              <a:t>μία ολοκληρωμένη εικόνα…</a:t>
            </a:r>
            <a:br>
              <a:rPr lang="el-GR" sz="2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06" name="Google Shape;206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1208" y="2044600"/>
            <a:ext cx="4440259" cy="310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3635" y="2089945"/>
            <a:ext cx="4440260" cy="310313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521208" y="1280160"/>
            <a:ext cx="4599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Ξεκάθαρη, φωτεινή που μας αρέσει, ή δεν μας αρέσει αναλόγως …..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6332674" y="1383344"/>
            <a:ext cx="51103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Αντιληπτή, αλλά κάπως θολή με λιγότερη καθαρότητα ….. αναλόγως….  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5643154" y="3418114"/>
            <a:ext cx="5747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ή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308670" y="5489963"/>
            <a:ext cx="739599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Νέα Προγράμματα Σπουδών / Νέα βιβλία-Πολλαπλό βιβλίο / Εργαστήρια Δεξιοτήτων /Συλλογικός Προγραμματισμός, Εσωτερική και Εξωτερική αξιολόγηση /  </a:t>
            </a:r>
            <a:r>
              <a:rPr lang="el-G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Ενδοσχολικοί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Συντονιστές / Μέντορες / Όμιλοι / Επιμορφωτικές διαδικασίες / …. </a:t>
            </a: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12" name="Google Shape;212;p9"/>
          <p:cNvSpPr txBox="1"/>
          <p:nvPr/>
        </p:nvSpPr>
        <p:spPr>
          <a:xfrm>
            <a:off x="8771467" y="5554134"/>
            <a:ext cx="311186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Αλλαγή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διδακτικού &amp; παιδαγωγικού παραδείγματος </a:t>
            </a:r>
            <a:endParaRPr dirty="0"/>
          </a:p>
        </p:txBody>
      </p:sp>
      <p:sp>
        <p:nvSpPr>
          <p:cNvPr id="213" name="Google Shape;213;p9"/>
          <p:cNvSpPr/>
          <p:nvPr/>
        </p:nvSpPr>
        <p:spPr>
          <a:xfrm>
            <a:off x="8102358" y="5831555"/>
            <a:ext cx="609600" cy="5171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7366484" y="5459348"/>
            <a:ext cx="676366" cy="1230944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Καθήκοντα και αρμοδιότητες </a:t>
            </a:r>
            <a:r>
              <a:rPr lang="el-GR" sz="2200">
                <a:latin typeface="Calibri"/>
                <a:ea typeface="Calibri"/>
                <a:cs typeface="Calibri"/>
                <a:sym typeface="Calibri"/>
              </a:rPr>
              <a:t>(Ενδοσχολικός Συντονιστής/στρια)</a:t>
            </a:r>
            <a:br>
              <a:rPr lang="el-GR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20" name="Google Shape;22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98180"/>
            <a:ext cx="5883231" cy="549000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118110" y="80510"/>
            <a:ext cx="3672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0" u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Φ.Ε.Κ.</a:t>
            </a:r>
            <a:r>
              <a:rPr lang="el-GR" sz="1800" b="1" i="0" u="none" strike="noStrik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4509/25-8-2022</a:t>
            </a:r>
            <a:endParaRPr sz="18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5883231" y="1718446"/>
            <a:ext cx="6096000" cy="39215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Συντονιστές Τάξεων/Συντονιστές Γνωστικών Πεδίων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0" descr="εικόνα μιας γυναίκας που κρατάει μια τσάντα"/>
          <p:cNvGrpSpPr/>
          <p:nvPr/>
        </p:nvGrpSpPr>
        <p:grpSpPr>
          <a:xfrm>
            <a:off x="8982045" y="2601044"/>
            <a:ext cx="1409744" cy="3048302"/>
            <a:chOff x="-114128" y="2970228"/>
            <a:chExt cx="1530583" cy="3398335"/>
          </a:xfrm>
        </p:grpSpPr>
        <p:pic>
          <p:nvPicPr>
            <p:cNvPr id="224" name="Google Shape;22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-114128" y="3397431"/>
              <a:ext cx="1530583" cy="297113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5" name="Google Shape;225;p10"/>
            <p:cNvGrpSpPr/>
            <p:nvPr/>
          </p:nvGrpSpPr>
          <p:grpSpPr>
            <a:xfrm>
              <a:off x="359377" y="2970228"/>
              <a:ext cx="583574" cy="525216"/>
              <a:chOff x="1886885" y="3155059"/>
              <a:chExt cx="583574" cy="525216"/>
            </a:xfrm>
          </p:grpSpPr>
          <p:pic>
            <p:nvPicPr>
              <p:cNvPr id="226" name="Google Shape;226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886885" y="3155059"/>
                <a:ext cx="583574" cy="5252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1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137580" y="3369480"/>
                <a:ext cx="248398" cy="248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8" name="Google Shape;228;p10" descr="εικόνα ενός άνδρα με τα χέρια του στις τσέπες του"/>
          <p:cNvGrpSpPr/>
          <p:nvPr/>
        </p:nvGrpSpPr>
        <p:grpSpPr>
          <a:xfrm>
            <a:off x="7515208" y="2601044"/>
            <a:ext cx="1078411" cy="3075479"/>
            <a:chOff x="2282396" y="3049187"/>
            <a:chExt cx="1150361" cy="3552277"/>
          </a:xfrm>
        </p:grpSpPr>
        <p:grpSp>
          <p:nvGrpSpPr>
            <p:cNvPr id="229" name="Google Shape;229;p10"/>
            <p:cNvGrpSpPr/>
            <p:nvPr/>
          </p:nvGrpSpPr>
          <p:grpSpPr>
            <a:xfrm>
              <a:off x="2282396" y="3049187"/>
              <a:ext cx="1150361" cy="3552277"/>
              <a:chOff x="436754" y="2952910"/>
              <a:chExt cx="1150361" cy="3552277"/>
            </a:xfrm>
          </p:grpSpPr>
          <p:pic>
            <p:nvPicPr>
              <p:cNvPr id="230" name="Google Shape;230;p1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36754" y="3300611"/>
                <a:ext cx="1150361" cy="32045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1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24790" y="2952910"/>
                <a:ext cx="452864" cy="553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2" name="Google Shape;232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902827" y="3249668"/>
              <a:ext cx="281426" cy="2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>
            <a:spLocks noGrp="1"/>
          </p:cNvSpPr>
          <p:nvPr>
            <p:ph type="title"/>
          </p:nvPr>
        </p:nvSpPr>
        <p:spPr>
          <a:xfrm>
            <a:off x="489677" y="0"/>
            <a:ext cx="11214100" cy="111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Calibri"/>
              <a:buNone/>
            </a:pPr>
            <a:r>
              <a:rPr lang="el-GR" sz="32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Ερώτημα: </a:t>
            </a:r>
            <a:br>
              <a:rPr lang="el-GR" sz="32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l-GR" sz="32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Ποιος είναι ο ρόλος του </a:t>
            </a:r>
            <a:r>
              <a:rPr lang="el-GR" sz="3200" b="1" dirty="0" err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Ενδοσχολικού</a:t>
            </a:r>
            <a:r>
              <a:rPr lang="el-GR" sz="32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Συντονιστή; </a:t>
            </a:r>
            <a:endParaRPr dirty="0"/>
          </a:p>
        </p:txBody>
      </p:sp>
      <p:sp>
        <p:nvSpPr>
          <p:cNvPr id="238" name="Google Shape;238;p11"/>
          <p:cNvSpPr/>
          <p:nvPr/>
        </p:nvSpPr>
        <p:spPr>
          <a:xfrm>
            <a:off x="4624251" y="2823754"/>
            <a:ext cx="2516777" cy="2133600"/>
          </a:xfrm>
          <a:prstGeom prst="ellipse">
            <a:avLst/>
          </a:prstGeom>
          <a:solidFill>
            <a:srgbClr val="8DA9DB"/>
          </a:solidFill>
          <a:ln w="12700" cap="flat" cmpd="sng">
            <a:solidFill>
              <a:srgbClr val="9D7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Ενδοσχολικός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i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Συντονιστής</a:t>
            </a:r>
            <a:endParaRPr/>
          </a:p>
        </p:txBody>
      </p:sp>
      <p:sp>
        <p:nvSpPr>
          <p:cNvPr id="239" name="Google Shape;239;p11"/>
          <p:cNvSpPr/>
          <p:nvPr/>
        </p:nvSpPr>
        <p:spPr>
          <a:xfrm>
            <a:off x="5826570" y="1951079"/>
            <a:ext cx="287383" cy="87128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549925">
            <a:off x="6830563" y="2280151"/>
            <a:ext cx="323116" cy="88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828966">
            <a:off x="4063502" y="3082672"/>
            <a:ext cx="329213" cy="89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538110">
            <a:off x="4744820" y="2223415"/>
            <a:ext cx="329213" cy="87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969920">
            <a:off x="7310069" y="4071964"/>
            <a:ext cx="329213" cy="103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300954">
            <a:off x="7397284" y="3026037"/>
            <a:ext cx="329213" cy="93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986367" y="5048119"/>
            <a:ext cx="954625" cy="5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733325">
            <a:off x="3963142" y="4538256"/>
            <a:ext cx="1067971" cy="5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548054">
            <a:off x="6249332" y="4945044"/>
            <a:ext cx="1086446" cy="57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 txBox="1"/>
          <p:nvPr/>
        </p:nvSpPr>
        <p:spPr>
          <a:xfrm>
            <a:off x="4230808" y="1873154"/>
            <a:ext cx="522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236" y="1455777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3899" y="2901521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7201" y="1811791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6623" y="5618737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1590" y="5453871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3899" y="4475601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0995" y="4885196"/>
            <a:ext cx="530398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8223" y="3043624"/>
            <a:ext cx="530398" cy="74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Άρθρο 1: Ορισμός </a:t>
            </a:r>
            <a:r>
              <a:rPr lang="el-GR" sz="4400" dirty="0" err="1">
                <a:latin typeface="Calibri"/>
                <a:ea typeface="Calibri"/>
                <a:cs typeface="Calibri"/>
                <a:sym typeface="Calibri"/>
              </a:rPr>
              <a:t>Ενδοσχολικού</a:t>
            </a:r>
            <a:r>
              <a:rPr lang="el-GR" sz="4400" dirty="0">
                <a:latin typeface="Calibri"/>
                <a:ea typeface="Calibri"/>
                <a:cs typeface="Calibri"/>
                <a:sym typeface="Calibri"/>
              </a:rPr>
              <a:t> Συντονιστή</a:t>
            </a:r>
            <a:endParaRPr dirty="0"/>
          </a:p>
        </p:txBody>
      </p:sp>
      <p:sp>
        <p:nvSpPr>
          <p:cNvPr id="262" name="Google Shape;262;p12"/>
          <p:cNvSpPr txBox="1"/>
          <p:nvPr/>
        </p:nvSpPr>
        <p:spPr>
          <a:xfrm>
            <a:off x="203598" y="1225729"/>
            <a:ext cx="7592588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l-GR" sz="200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Ενδοσχολικοί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Συντονιστές (Συντονιστές Τάξεων ή Συντονιστές Γνωστικών Πεδίων):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l-GR" sz="2000" b="1" i="0" u="none" strike="noStrike" spc="-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όργανα συντονισμού</a:t>
            </a:r>
            <a:r>
              <a:rPr lang="el-GR" sz="2000" b="0" i="0" u="none" strike="noStrike" spc="-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 εκπαιδευτικού έργου σε επίπεδο σχολικής 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μονάδας Πρωτοβάθμιας και Δευτεροβάθμιας Εκπαίδευσης,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συντονίζουν και υποστηρίζουν τους εκπαιδευτικούς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στο έργο τους, καθώς και τις προσπάθειες της Διεύθυνσης κάθε σχολικής μονάδας να την ενισχύσουν </a:t>
            </a: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ως επαγγελματική κοινότητα μάθησης και ανάπτυξης. </a:t>
            </a:r>
            <a:endParaRPr dirty="0"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l-GR" sz="2000" b="1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Διοικητικά</a:t>
            </a: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τελούν υπό την εποπτεία της Διεύθυνσης της σχολικής μονάδας 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l-GR" sz="2000" b="1" i="0" u="sng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παιδαγωγικά</a:t>
            </a: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βρίσκονται σε άμεση επικοινωνία και συνεργασία με τον Σύμβουλο Εκπαίδευσης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παιδαγωγικής και επιστημονικής ευθύνης ανάλογα με τη φύση των θεμάτων που </a:t>
            </a:r>
            <a:r>
              <a:rPr lang="el-GR" sz="2000" b="0" i="0" u="none" strike="noStrike" spc="-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ανακύπτουν και καθίστανται αρμοδίως αντικείμενο ενασχόλησής τους. </a:t>
            </a:r>
            <a:endParaRPr spc="-50" dirty="0"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Συνεπικουρούν τον/τη Διευθυντή/</a:t>
            </a:r>
            <a:r>
              <a:rPr lang="el-GR" sz="20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ντρια</a:t>
            </a: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ή τον/την Προϊστάμενο/η 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σχολικής μονάδας </a:t>
            </a:r>
            <a:r>
              <a:rPr lang="el-GR" sz="2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τον Υποδιευθυντή </a:t>
            </a:r>
            <a:r>
              <a:rPr lang="el-GR" sz="2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 στο έργο τους, στο πλαίσιο των αρμοδιοτήτων τους (βλ. και άρθρο 2, παρ. 9).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7780421" y="1428910"/>
            <a:ext cx="962526" cy="2116976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8542575" y="1210551"/>
            <a:ext cx="34490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9B2D14"/>
                </a:solidFill>
                <a:latin typeface="Calibri"/>
                <a:ea typeface="Calibri"/>
                <a:cs typeface="Calibri"/>
                <a:sym typeface="Calibri"/>
              </a:rPr>
              <a:t>Ποιος είναι ο ρόλος του; </a:t>
            </a:r>
            <a:endParaRPr dirty="0"/>
          </a:p>
        </p:txBody>
      </p:sp>
      <p:sp>
        <p:nvSpPr>
          <p:cNvPr id="265" name="Google Shape;265;p12"/>
          <p:cNvSpPr txBox="1"/>
          <p:nvPr/>
        </p:nvSpPr>
        <p:spPr>
          <a:xfrm>
            <a:off x="8742948" y="2007004"/>
            <a:ext cx="344905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Συντονίζει την επαγγελματική κοινότητα μάθησης (εκπαιδευτικοί)</a:t>
            </a:r>
            <a:endParaRPr dirty="0"/>
          </a:p>
        </p:txBody>
      </p:sp>
      <p:sp>
        <p:nvSpPr>
          <p:cNvPr id="266" name="Google Shape;266;p12"/>
          <p:cNvSpPr txBox="1"/>
          <p:nvPr/>
        </p:nvSpPr>
        <p:spPr>
          <a:xfrm>
            <a:off x="8013539" y="3643649"/>
            <a:ext cx="356602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Είναι </a:t>
            </a:r>
            <a:r>
              <a:rPr lang="el-GR" sz="2200" b="1" u="sng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ίσος μεταξύ ίσων</a:t>
            </a:r>
            <a:r>
              <a:rPr lang="el-GR" sz="2200" b="1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267" name="Google Shape;267;p12"/>
          <p:cNvSpPr txBox="1"/>
          <p:nvPr/>
        </p:nvSpPr>
        <p:spPr>
          <a:xfrm>
            <a:off x="8013539" y="4117016"/>
            <a:ext cx="4178461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Είναι ο παιδαγωγικός </a:t>
            </a:r>
            <a:r>
              <a:rPr lang="el-GR" sz="2200" b="1" u="sng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ΣΥΝΔΕΣΜΟΣ</a:t>
            </a:r>
            <a:r>
              <a:rPr lang="el-GR" sz="2200" b="1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 με τον Σ.Ε.Ε. /Σ.Ε.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rgbClr val="671E0E"/>
                </a:solidFill>
                <a:latin typeface="Calibri"/>
                <a:ea typeface="Calibri"/>
                <a:cs typeface="Calibri"/>
                <a:sym typeface="Calibri"/>
              </a:rPr>
              <a:t>Είναι η ΦΩΝΗ της Σ.Μ.  που μεταφέρει  ιδέες, προβληματισμούς, ανησυχίες.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D7ECE-3FC5-A1E6-E93C-A0945882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4"/>
            <a:ext cx="10515600" cy="959210"/>
          </a:xfrm>
        </p:spPr>
        <p:txBody>
          <a:bodyPr>
            <a:normAutofit/>
          </a:bodyPr>
          <a:lstStyle/>
          <a:p>
            <a:pPr algn="ctr"/>
            <a:r>
              <a:rPr lang="el-GR" sz="3200" b="1" i="0" u="none" strike="noStrike" baseline="0" dirty="0">
                <a:solidFill>
                  <a:srgbClr val="002060"/>
                </a:solidFill>
                <a:latin typeface="+mn-lt"/>
              </a:rPr>
              <a:t>Ενδοσχολικός Συντονιστής (2/4)</a:t>
            </a:r>
            <a:br>
              <a:rPr lang="el-GR" sz="3200" b="1" i="0" u="none" strike="noStrike" baseline="0" dirty="0">
                <a:solidFill>
                  <a:srgbClr val="002060"/>
                </a:solidFill>
                <a:latin typeface="+mn-lt"/>
              </a:rPr>
            </a:br>
            <a:r>
              <a:rPr lang="el-GR" sz="2400" b="1" i="1" dirty="0">
                <a:latin typeface="+mn-lt"/>
                <a:cs typeface="Calibri" panose="020F0502020204030204" pitchFamily="34" charset="0"/>
              </a:rPr>
              <a:t>ΦΕΚ 4509 Β΄/25-08-2022</a:t>
            </a:r>
            <a:r>
              <a:rPr lang="el-GR" sz="2400" dirty="0">
                <a:latin typeface="+mn-lt"/>
                <a:cs typeface="Calibri" panose="020F0502020204030204" pitchFamily="34" charset="0"/>
              </a:rPr>
              <a:t> (</a:t>
            </a:r>
            <a:r>
              <a:rPr lang="el-GR" sz="2400" b="0" i="0" u="none" strike="noStrike" baseline="0" dirty="0">
                <a:latin typeface="+mn-lt"/>
              </a:rPr>
              <a:t>Φ12/102913/ΓΔ4)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1D4CFA-EF3F-3133-13CE-DE610217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05195"/>
            <a:ext cx="11734800" cy="552471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l-GR" sz="1800" b="0" i="0" u="none" strike="noStrike" baseline="0" dirty="0"/>
              <a:t>Σε σχολικές μονάδες </a:t>
            </a:r>
            <a:r>
              <a:rPr lang="el-GR" sz="1800" b="1" i="0" u="none" strike="noStrike" baseline="0" dirty="0">
                <a:solidFill>
                  <a:srgbClr val="C00000"/>
                </a:solidFill>
              </a:rPr>
              <a:t>έως και δέκα (10) τμήματα</a:t>
            </a:r>
            <a:r>
              <a:rPr lang="el-GR" sz="1800" b="0" i="0" u="none" strike="noStrike" baseline="0" dirty="0">
                <a:solidFill>
                  <a:srgbClr val="C00000"/>
                </a:solidFill>
              </a:rPr>
              <a:t> </a:t>
            </a:r>
            <a:r>
              <a:rPr lang="el-GR" sz="1800" b="0" i="0" u="none" strike="noStrike" baseline="0" dirty="0"/>
              <a:t>ορίζεται </a:t>
            </a:r>
            <a:r>
              <a:rPr lang="el-GR" sz="1800" b="1" i="0" u="none" strike="noStrike" baseline="0" dirty="0"/>
              <a:t>ένας/μια (1) Συντονιστής/</a:t>
            </a:r>
            <a:r>
              <a:rPr lang="el-GR" sz="1800" b="1" i="0" u="none" strike="noStrike" baseline="0" dirty="0" err="1"/>
              <a:t>στρια</a:t>
            </a:r>
            <a:r>
              <a:rPr lang="el-GR" sz="1800" b="1" i="0" u="none" strike="noStrike" baseline="0" dirty="0"/>
              <a:t> Τάξεων</a:t>
            </a:r>
            <a:r>
              <a:rPr lang="el-GR" sz="1800" b="0" i="0" u="none" strike="noStrike" baseline="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1800" b="0" i="0" u="none" strike="noStrike" baseline="0" dirty="0"/>
              <a:t>Σε σχολικές μονάδες </a:t>
            </a:r>
            <a:r>
              <a:rPr lang="el-GR" sz="1800" b="1" i="0" u="none" strike="noStrike" baseline="0" dirty="0"/>
              <a:t>με περισσότερα από δέκα (10) τμήματα </a:t>
            </a:r>
            <a:r>
              <a:rPr lang="el-GR" sz="1800" b="0" i="0" u="none" strike="noStrike" baseline="0" dirty="0"/>
              <a:t>ορίζονται </a:t>
            </a:r>
            <a:r>
              <a:rPr lang="el-GR" sz="1800" b="1" i="0" u="none" strike="noStrike" baseline="0" dirty="0"/>
              <a:t>δύο (2) Συντονιστές/</a:t>
            </a:r>
            <a:r>
              <a:rPr lang="el-GR" sz="1800" b="1" i="0" u="none" strike="noStrike" baseline="0" dirty="0" err="1"/>
              <a:t>στριες</a:t>
            </a:r>
            <a:r>
              <a:rPr lang="el-GR" sz="1800" b="1" i="0" u="none" strike="noStrike" baseline="0" dirty="0"/>
              <a:t> Τάξεων</a:t>
            </a:r>
            <a:r>
              <a:rPr lang="el-GR" sz="1800" b="0" i="0" u="none" strike="noStrike" baseline="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1800" b="1" i="0" u="none" strike="noStrike" baseline="0" dirty="0"/>
              <a:t>Συντονιστής/</a:t>
            </a:r>
            <a:r>
              <a:rPr lang="el-GR" sz="1800" b="1" i="0" u="none" strike="noStrike" baseline="0" dirty="0" err="1"/>
              <a:t>στρια</a:t>
            </a:r>
            <a:r>
              <a:rPr lang="el-GR" sz="1800" b="1" i="0" u="none" strike="noStrike" baseline="0" dirty="0"/>
              <a:t> Γνωστικών Πεδίων </a:t>
            </a:r>
            <a:r>
              <a:rPr lang="el-GR" sz="1800" b="0" i="0" u="none" strike="noStrike" baseline="0" dirty="0"/>
              <a:t>ορίζεται υπό την προϋπόθεση ότι υπηρετούν </a:t>
            </a:r>
            <a:r>
              <a:rPr lang="el-GR" sz="1800" b="1" i="0" u="none" strike="noStrike" baseline="0" dirty="0">
                <a:solidFill>
                  <a:srgbClr val="C00000"/>
                </a:solidFill>
              </a:rPr>
              <a:t>τουλάχιστον τέσσερις (4) εκπαιδευτικοί </a:t>
            </a:r>
            <a:r>
              <a:rPr lang="el-GR" sz="1800" b="0" i="0" u="none" strike="noStrike" baseline="0" dirty="0"/>
              <a:t>της </a:t>
            </a:r>
            <a:r>
              <a:rPr lang="el-GR" sz="1800" b="1" i="0" u="none" strike="noStrike" baseline="0" dirty="0"/>
              <a:t>ίδιας ειδικότητας </a:t>
            </a:r>
            <a:r>
              <a:rPr lang="el-GR" sz="1800" b="0" i="0" u="none" strike="noStrike" baseline="0" dirty="0"/>
              <a:t>ή του </a:t>
            </a:r>
            <a:r>
              <a:rPr lang="el-GR" sz="1800" b="1" i="0" u="none" strike="noStrike" baseline="0" dirty="0"/>
              <a:t>ίδιου</a:t>
            </a:r>
            <a:r>
              <a:rPr lang="el-GR" sz="1800" b="0" i="0" u="none" strike="noStrike" baseline="0" dirty="0"/>
              <a:t> </a:t>
            </a:r>
            <a:r>
              <a:rPr lang="el-GR" sz="1800" b="1" i="0" u="none" strike="noStrike" baseline="0" dirty="0"/>
              <a:t>κλάδου</a:t>
            </a:r>
            <a:r>
              <a:rPr lang="el-GR" sz="1800" b="0" i="0" u="none" strike="noStrike" baseline="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1800" b="0" i="0" u="none" strike="noStrike" baseline="0" dirty="0"/>
              <a:t>Ο Διευθυντής </a:t>
            </a:r>
            <a:r>
              <a:rPr lang="el-GR" sz="1800" b="0" i="0" u="sng" strike="noStrike" baseline="0" dirty="0"/>
              <a:t>δύναται να αναθέτει στον </a:t>
            </a:r>
            <a:r>
              <a:rPr lang="el-GR" sz="1800" b="1" i="0" u="sng" strike="noStrike" baseline="0" dirty="0"/>
              <a:t>ίδιο εκπαιδευτικό </a:t>
            </a:r>
            <a:r>
              <a:rPr lang="el-GR" sz="1800" b="0" i="0" u="sng" strike="noStrike" baseline="0" dirty="0"/>
              <a:t>καθήκοντα </a:t>
            </a:r>
            <a:r>
              <a:rPr lang="el-GR" sz="1800" b="1" i="0" u="sng" strike="noStrike" baseline="0" dirty="0"/>
              <a:t>Συντονιστή Τάξεων </a:t>
            </a:r>
            <a:r>
              <a:rPr lang="el-GR" sz="1800" b="0" i="0" u="sng" strike="noStrike" baseline="0" dirty="0"/>
              <a:t>και </a:t>
            </a:r>
            <a:r>
              <a:rPr lang="el-GR" sz="1800" b="1" i="0" u="sng" strike="noStrike" baseline="0" dirty="0"/>
              <a:t>Γνωστικών Πεδίων</a:t>
            </a:r>
            <a:r>
              <a:rPr lang="el-GR" sz="1800" b="0" i="0" u="none" strike="noStrike" baseline="0" dirty="0"/>
              <a:t>, εφόσον αυτό εξυπηρετεί τις ανάγκες της συγκεκριμένης σχολικής μονάδας.</a:t>
            </a:r>
          </a:p>
          <a:p>
            <a:pPr algn="just">
              <a:lnSpc>
                <a:spcPct val="110000"/>
              </a:lnSpc>
            </a:pPr>
            <a:r>
              <a:rPr lang="el-GR" sz="1800" b="0" i="0" u="none" strike="noStrike" baseline="0" dirty="0"/>
              <a:t>Οι Συντονιστές/</a:t>
            </a:r>
            <a:r>
              <a:rPr lang="el-GR" sz="1800" b="0" i="0" u="none" strike="noStrike" baseline="0" dirty="0" err="1"/>
              <a:t>ριες</a:t>
            </a:r>
            <a:r>
              <a:rPr lang="el-GR" sz="1800" b="0" i="0" u="none" strike="noStrike" baseline="0" dirty="0"/>
              <a:t> Τάξεων ή Γνωστικών Πεδίων </a:t>
            </a:r>
            <a:r>
              <a:rPr lang="el-GR" sz="1800" b="0" i="0" u="sng" strike="noStrike" baseline="0" dirty="0"/>
              <a:t>μπορούν να αναλαμβάνουν, </a:t>
            </a:r>
            <a:r>
              <a:rPr lang="el-GR" sz="1800" b="1" i="0" u="sng" strike="noStrike" baseline="0" dirty="0"/>
              <a:t>παράλληλα</a:t>
            </a:r>
            <a:r>
              <a:rPr lang="el-GR" sz="1800" b="0" i="0" u="sng" strike="noStrike" baseline="0" dirty="0"/>
              <a:t>, </a:t>
            </a:r>
            <a:r>
              <a:rPr lang="el-GR" sz="1800" b="1" i="0" u="sng" strike="noStrike" baseline="0" dirty="0"/>
              <a:t>καθήκοντα Παιδαγωγικού Συμβούλου -</a:t>
            </a:r>
            <a:r>
              <a:rPr lang="el-GR" sz="1800" b="0" i="0" u="sng" strike="noStrike" baseline="0" dirty="0"/>
              <a:t> </a:t>
            </a:r>
            <a:r>
              <a:rPr lang="el-GR" sz="1800" b="1" i="0" u="sng" strike="noStrike" baseline="0" dirty="0"/>
              <a:t>Μέντορα</a:t>
            </a:r>
            <a:r>
              <a:rPr lang="el-GR" sz="1800" b="0" i="0" u="none" strike="noStrike" baseline="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el-GR" sz="1800" b="0" i="0" u="none" strike="noStrike" baseline="0" dirty="0"/>
              <a:t>Τα </a:t>
            </a:r>
            <a:r>
              <a:rPr lang="el-GR" sz="1800" b="1" i="0" u="none" strike="noStrike" baseline="0" dirty="0"/>
              <a:t>κριτήρια</a:t>
            </a:r>
            <a:r>
              <a:rPr lang="el-GR" sz="1800" b="0" i="0" u="none" strike="noStrike" baseline="0" dirty="0"/>
              <a:t>, βάσει των οποίων επιλέγονται οι Ε.Σ., ορίζονται από το ισχύον ΦΕΚ.</a:t>
            </a:r>
          </a:p>
          <a:p>
            <a:pPr algn="just"/>
            <a:r>
              <a:rPr lang="el-GR" sz="1800" b="0" i="0" u="none" strike="noStrike" baseline="0" dirty="0"/>
              <a:t>Η </a:t>
            </a:r>
            <a:r>
              <a:rPr lang="el-GR" sz="1800" b="1" i="0" u="none" strike="noStrike" baseline="0" dirty="0"/>
              <a:t>τοποθέτηση</a:t>
            </a:r>
            <a:r>
              <a:rPr lang="el-GR" sz="1800" b="0" i="0" u="none" strike="noStrike" baseline="0" dirty="0"/>
              <a:t> των εκπαιδευτικών στη θέση των </a:t>
            </a:r>
            <a:r>
              <a:rPr lang="el-GR" sz="1800" b="0" i="0" u="none" strike="noStrike" baseline="0" dirty="0" err="1"/>
              <a:t>Ενδοσχολικών</a:t>
            </a:r>
            <a:r>
              <a:rPr lang="el-GR" sz="1800" b="0" i="0" u="none" strike="noStrike" baseline="0" dirty="0"/>
              <a:t> Συντονιστών πραγματοποιείται με </a:t>
            </a:r>
            <a:r>
              <a:rPr lang="el-GR" sz="1800" b="1" i="0" u="none" strike="noStrike" baseline="0" dirty="0"/>
              <a:t>απόφαση του/της Διευθυντή/</a:t>
            </a:r>
            <a:r>
              <a:rPr lang="el-GR" sz="1800" b="1" i="0" u="none" strike="noStrike" baseline="0" dirty="0" err="1"/>
              <a:t>ντριας</a:t>
            </a:r>
            <a:r>
              <a:rPr lang="el-GR" sz="1800" b="1" i="0" u="none" strike="noStrike" baseline="0" dirty="0"/>
              <a:t> </a:t>
            </a:r>
            <a:r>
              <a:rPr lang="el-GR" sz="1800" b="0" i="0" u="none" strike="noStrike" baseline="0" dirty="0"/>
              <a:t>της σχολικής μονάδας.</a:t>
            </a:r>
          </a:p>
          <a:p>
            <a:pPr algn="just">
              <a:lnSpc>
                <a:spcPct val="110000"/>
              </a:lnSpc>
            </a:pPr>
            <a:r>
              <a:rPr lang="el-GR" sz="1800" b="1" dirty="0"/>
              <a:t>Ι</a:t>
            </a:r>
            <a:r>
              <a:rPr lang="el-GR" sz="1800" b="1" i="0" u="none" strike="noStrike" baseline="0" dirty="0"/>
              <a:t>εραρχική προσφυγή </a:t>
            </a:r>
            <a:r>
              <a:rPr lang="el-GR" sz="1800" b="0" i="0" u="none" strike="noStrike" baseline="0" dirty="0"/>
              <a:t>σχετικά με την επιλογή του υποβάλλεται στον/στην </a:t>
            </a:r>
            <a:r>
              <a:rPr lang="el-GR" sz="1800" b="1" i="0" u="none" strike="noStrike" baseline="0" dirty="0"/>
              <a:t>Διευθυντή/-</a:t>
            </a:r>
            <a:r>
              <a:rPr lang="el-GR" sz="1800" b="1" i="0" u="none" strike="noStrike" baseline="0" dirty="0" err="1"/>
              <a:t>ρια</a:t>
            </a:r>
            <a:r>
              <a:rPr lang="el-GR" sz="1800" b="1" i="0" u="none" strike="noStrike" baseline="0" dirty="0"/>
              <a:t> Εκπαίδευσης </a:t>
            </a:r>
            <a:r>
              <a:rPr lang="el-GR" sz="1800" b="0" i="0" u="sng" strike="noStrike" baseline="0" dirty="0">
                <a:solidFill>
                  <a:srgbClr val="C00000"/>
                </a:solidFill>
              </a:rPr>
              <a:t>το αργότερο μέχρι τη λήξη του πρώτου μηνός</a:t>
            </a:r>
            <a:r>
              <a:rPr lang="el-GR" sz="1800" b="0" i="0" u="none" strike="noStrike" baseline="0" dirty="0">
                <a:solidFill>
                  <a:srgbClr val="C00000"/>
                </a:solidFill>
              </a:rPr>
              <a:t> </a:t>
            </a:r>
            <a:r>
              <a:rPr lang="el-GR" sz="1800" b="0" i="0" u="none" strike="noStrike" baseline="0" dirty="0"/>
              <a:t>του οικείου σχολικού έτους.</a:t>
            </a:r>
          </a:p>
        </p:txBody>
      </p:sp>
    </p:spTree>
    <p:extLst>
      <p:ext uri="{BB962C8B-B14F-4D97-AF65-F5344CB8AC3E}">
        <p14:creationId xmlns:p14="http://schemas.microsoft.com/office/powerpoint/2010/main" val="31018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/>
        </p:nvSpPr>
        <p:spPr>
          <a:xfrm>
            <a:off x="1764632" y="256674"/>
            <a:ext cx="8277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Γενικά: Ο θεσμός του Ενδοσχολικού Συντονιστή 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545431" y="1645123"/>
            <a:ext cx="11101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Υποστήριξη της επαγγελματικής ανάπτυξης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/μάθησης των εκπαιδευτικών.</a:t>
            </a:r>
            <a:endParaRPr dirty="0"/>
          </a:p>
        </p:txBody>
      </p:sp>
      <p:sp>
        <p:nvSpPr>
          <p:cNvPr id="274" name="Google Shape;274;p13"/>
          <p:cNvSpPr txBox="1"/>
          <p:nvPr/>
        </p:nvSpPr>
        <p:spPr>
          <a:xfrm>
            <a:off x="545431" y="2782088"/>
            <a:ext cx="113257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Βελτίωση της διδακτικής πρακτικής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προς όφελος των ίδιων και των μαθητών.</a:t>
            </a:r>
            <a:endParaRPr dirty="0"/>
          </a:p>
        </p:txBody>
      </p:sp>
      <p:sp>
        <p:nvSpPr>
          <p:cNvPr id="275" name="Google Shape;275;p13"/>
          <p:cNvSpPr txBox="1"/>
          <p:nvPr/>
        </p:nvSpPr>
        <p:spPr>
          <a:xfrm>
            <a:off x="338813" y="4109962"/>
            <a:ext cx="117107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Μάθηση που λαμβάνει χώρα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μέσα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συνεργατικές διαδικασίες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 Σ.Μ.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λαμβάνει υπόψη: ανάγκες εκπαιδευτικών και μαθητών &amp; ιδιαιτερότητες Σ.Μ.</a:t>
            </a:r>
            <a:endParaRPr dirty="0"/>
          </a:p>
        </p:txBody>
      </p:sp>
      <p:sp>
        <p:nvSpPr>
          <p:cNvPr id="276" name="Google Shape;276;p13"/>
          <p:cNvSpPr/>
          <p:nvPr/>
        </p:nvSpPr>
        <p:spPr>
          <a:xfrm>
            <a:off x="5421650" y="1183233"/>
            <a:ext cx="457783" cy="5969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5967663" y="1147619"/>
            <a:ext cx="1491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στοχεύει</a:t>
            </a:r>
            <a:endParaRPr dirty="0"/>
          </a:p>
        </p:txBody>
      </p:sp>
      <p:sp>
        <p:nvSpPr>
          <p:cNvPr id="278" name="Google Shape;278;p13"/>
          <p:cNvSpPr/>
          <p:nvPr/>
        </p:nvSpPr>
        <p:spPr>
          <a:xfrm>
            <a:off x="5406189" y="2172224"/>
            <a:ext cx="473244" cy="6683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6297880" y="2094845"/>
            <a:ext cx="7700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δηλ.</a:t>
            </a:r>
            <a:endParaRPr dirty="0"/>
          </a:p>
        </p:txBody>
      </p:sp>
      <p:sp>
        <p:nvSpPr>
          <p:cNvPr id="280" name="Google Shape;280;p13"/>
          <p:cNvSpPr/>
          <p:nvPr/>
        </p:nvSpPr>
        <p:spPr>
          <a:xfrm>
            <a:off x="5421650" y="3376155"/>
            <a:ext cx="457783" cy="7283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6095999" y="3460157"/>
            <a:ext cx="32084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πώς επιτυγχάνεται; </a:t>
            </a:r>
            <a:endParaRPr dirty="0"/>
          </a:p>
        </p:txBody>
      </p:sp>
      <p:sp>
        <p:nvSpPr>
          <p:cNvPr id="282" name="Google Shape;282;p13"/>
          <p:cNvSpPr txBox="1"/>
          <p:nvPr/>
        </p:nvSpPr>
        <p:spPr>
          <a:xfrm>
            <a:off x="1176096" y="5674767"/>
            <a:ext cx="104704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Προσέγγιση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εκπαιδευτικών θεμάτων όχι ατομικά αλλά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ανταλλαγή ιδεών / σκέψεων / προτάσεων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στην κοινότητα μάθησης των εκπαιδευτικών.</a:t>
            </a:r>
            <a:endParaRPr dirty="0"/>
          </a:p>
        </p:txBody>
      </p:sp>
      <p:sp>
        <p:nvSpPr>
          <p:cNvPr id="283" name="Google Shape;283;p13"/>
          <p:cNvSpPr/>
          <p:nvPr/>
        </p:nvSpPr>
        <p:spPr>
          <a:xfrm>
            <a:off x="5504368" y="4970675"/>
            <a:ext cx="463295" cy="72280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4" name="Google Shape;284;p13"/>
          <p:cNvSpPr txBox="1"/>
          <p:nvPr/>
        </p:nvSpPr>
        <p:spPr>
          <a:xfrm>
            <a:off x="6194182" y="4908648"/>
            <a:ext cx="18769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δηλ.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112141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ct val="100000"/>
              <a:buFont typeface="Calibri"/>
              <a:buNone/>
            </a:pPr>
            <a:r>
              <a:rPr lang="el-GR" sz="4400">
                <a:latin typeface="Calibri"/>
                <a:ea typeface="Calibri"/>
                <a:cs typeface="Calibri"/>
                <a:sym typeface="Calibri"/>
              </a:rPr>
              <a:t>Άρθρο 2: Καθήκοντα και αρμοδιότητες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187833" y="1444371"/>
            <a:ext cx="11308842" cy="136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Υποστηρίζουν και συντονίζουν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τους/τις εκπαιδευτικούς ανά ομάδες τάξεων ή ανά ομάδες ειδικοτήτων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συνεργασία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αυτούς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-G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ές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 τους/τις αντίστοιχους/ες κάθε φορά Σ.Ε.Ε./</a:t>
            </a:r>
            <a:r>
              <a:rPr lang="el-G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Συμβούλους Εκπαίδευσης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(παιδαγωγικής/επιστημονικής ευθύνης).</a:t>
            </a:r>
            <a:endParaRPr dirty="0"/>
          </a:p>
        </p:txBody>
      </p:sp>
      <p:sp>
        <p:nvSpPr>
          <p:cNvPr id="294" name="Google Shape;294;p14"/>
          <p:cNvSpPr txBox="1"/>
          <p:nvPr/>
        </p:nvSpPr>
        <p:spPr>
          <a:xfrm>
            <a:off x="935478" y="3070002"/>
            <a:ext cx="1020769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Άρα: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Αποτελούν τον/την ενδιάμεσο, τον 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σύνδεσμο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για ζητήματα παιδαγωγικού ενδιαφέροντος μεταξύ εκπαιδευτικών και ΣΕ/ΣΕΕ και βοηθούν σε αποφάσεις που αφορούν ειδικότητες εκπαιδευτικών και εκπαιδευτικούς τάξεων. </a:t>
            </a:r>
            <a:endParaRPr dirty="0"/>
          </a:p>
        </p:txBody>
      </p:sp>
      <p:sp>
        <p:nvSpPr>
          <p:cNvPr id="295" name="Google Shape;295;p14"/>
          <p:cNvSpPr txBox="1"/>
          <p:nvPr/>
        </p:nvSpPr>
        <p:spPr>
          <a:xfrm>
            <a:off x="1113345" y="4923708"/>
            <a:ext cx="1002982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Πώς;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Ανίχνευση αναγκών μέσω ανώνυμου ερωτηματολογίου ή  συνεντεύξεων (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-G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το τι ανάγκες έχουν και πώς θα ήθελαν να υποστηριχθούν οι συνάδελφοι.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Έγγραφο Υποδοχής">
  <a:themeElements>
    <a:clrScheme name="Cartoon People Tutor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CF3D1C"/>
      </a:accent2>
      <a:accent3>
        <a:srgbClr val="D8AA7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2345</Words>
  <Application>Microsoft Office PowerPoint</Application>
  <PresentationFormat>Ευρεία οθόνη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Quattrocento Sans</vt:lpstr>
      <vt:lpstr>Wingdings</vt:lpstr>
      <vt:lpstr>Open Sans</vt:lpstr>
      <vt:lpstr>Calibri</vt:lpstr>
      <vt:lpstr>Noto Sans Symbols</vt:lpstr>
      <vt:lpstr>Open Sans SemiBold</vt:lpstr>
      <vt:lpstr>Arial</vt:lpstr>
      <vt:lpstr>Έγγραφο Υποδοχής</vt:lpstr>
      <vt:lpstr>Ενδοσχολικός συντονιστής/τρια</vt:lpstr>
      <vt:lpstr>Διάσπαρτα, άνευ σημασίας ή νοήματος, μικρά εικονίδια … ίσως αν ενωθούν …</vt:lpstr>
      <vt:lpstr>Συνθέτουν μία ολοκληρωμένη εικόνα… </vt:lpstr>
      <vt:lpstr>Καθήκοντα και αρμοδιότητες (Ενδοσχολικός Συντονιστής/στρια) </vt:lpstr>
      <vt:lpstr>Ερώτημα:  Ποιος είναι ο ρόλος του Ενδοσχολικού Συντονιστή; </vt:lpstr>
      <vt:lpstr>Άρθρο 1: Ορισμός Ενδοσχολικού Συντονιστή</vt:lpstr>
      <vt:lpstr>Ενδοσχολικός Συντονιστής (2/4) ΦΕΚ 4509 Β΄/25-08-2022 (Φ12/102913/ΓΔ4)</vt:lpstr>
      <vt:lpstr>Παρουσίαση του PowerPoint</vt:lpstr>
      <vt:lpstr>Άρθρο 2: Καθήκοντα και αρμοδιότητες</vt:lpstr>
      <vt:lpstr>Άρθρο 2: Καθήκοντα και αρμοδιότητες, παρ. 11</vt:lpstr>
      <vt:lpstr>Εργασία σε ομάδες: </vt:lpstr>
      <vt:lpstr>Άρθρο 2: Καθήκοντα και αρμοδιότητες, παρ. 2 </vt:lpstr>
      <vt:lpstr>Άρθρο 2: Καθήκοντα και αρμοδιότητες, παρ. 2 </vt:lpstr>
      <vt:lpstr>Παράδειγμα ως προς τον Προγραμματισμό Διδακτέας ύλης </vt:lpstr>
      <vt:lpstr>Άρθρο 2: Καθήκοντα και αρμοδιότητες, παρ. 3</vt:lpstr>
      <vt:lpstr>Άρθρο 2: Καθήκοντα και αρμοδιότητες, παρ. 4 (α)</vt:lpstr>
      <vt:lpstr>Άρθρο 2: Καθήκοντα και αρμοδιότητες, παρ. 4 (β)</vt:lpstr>
      <vt:lpstr>Άρθρο 2: Καθήκοντα και αρμοδιότητες, παρ. 5</vt:lpstr>
      <vt:lpstr>Άρθρο 2: Καθήκοντα και αρμοδιότητες, παρ. 8 (α)</vt:lpstr>
      <vt:lpstr>Άρθρο 2: Καθήκοντα και αρμοδιότητες, παρ. 8 (β)</vt:lpstr>
      <vt:lpstr>Άρθρο 2: Καθήκοντα και αρμοδιότητες, παρ. 7 (α)</vt:lpstr>
      <vt:lpstr>Άρθρο 2: Καθήκοντα και αρμοδιότητες, παρ. 7 (β)</vt:lpstr>
      <vt:lpstr>Άρθρο 2: Καθήκοντα και αρμοδιότητες, παρ. 10 (α)</vt:lpstr>
      <vt:lpstr>Άρθρο 2: Καθήκοντα και αρμοδιότητες, παρ. 10 (β)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Ενδοσχολικός συντονιστής/τρια</dc:title>
  <dc:creator>Σία</dc:creator>
  <cp:lastModifiedBy>Spyros Papadakis Σπύρος Παπαδάκης</cp:lastModifiedBy>
  <cp:revision>68</cp:revision>
  <dcterms:modified xsi:type="dcterms:W3CDTF">2023-03-01T16:28:14Z</dcterms:modified>
</cp:coreProperties>
</file>