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1"/>
  </p:notesMasterIdLst>
  <p:handoutMasterIdLst>
    <p:handoutMasterId r:id="rId32"/>
  </p:handoutMasterIdLst>
  <p:sldIdLst>
    <p:sldId id="308" r:id="rId2"/>
    <p:sldId id="256" r:id="rId3"/>
    <p:sldId id="258" r:id="rId4"/>
    <p:sldId id="257" r:id="rId5"/>
    <p:sldId id="259" r:id="rId6"/>
    <p:sldId id="296" r:id="rId7"/>
    <p:sldId id="263" r:id="rId8"/>
    <p:sldId id="297" r:id="rId9"/>
    <p:sldId id="298" r:id="rId10"/>
    <p:sldId id="299" r:id="rId11"/>
    <p:sldId id="300" r:id="rId12"/>
    <p:sldId id="301" r:id="rId13"/>
    <p:sldId id="304" r:id="rId14"/>
    <p:sldId id="266" r:id="rId15"/>
    <p:sldId id="305" r:id="rId16"/>
    <p:sldId id="269" r:id="rId17"/>
    <p:sldId id="303" r:id="rId18"/>
    <p:sldId id="306" r:id="rId19"/>
    <p:sldId id="307" r:id="rId20"/>
    <p:sldId id="267" r:id="rId21"/>
    <p:sldId id="270" r:id="rId22"/>
    <p:sldId id="282" r:id="rId23"/>
    <p:sldId id="272" r:id="rId24"/>
    <p:sldId id="273" r:id="rId25"/>
    <p:sldId id="285" r:id="rId26"/>
    <p:sldId id="274" r:id="rId27"/>
    <p:sldId id="275" r:id="rId28"/>
    <p:sldId id="277" r:id="rId29"/>
    <p:sldId id="309" r:id="rId3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96" autoAdjust="0"/>
    <p:restoredTop sz="91066" autoAdjust="0"/>
  </p:normalViewPr>
  <p:slideViewPr>
    <p:cSldViewPr>
      <p:cViewPr varScale="1">
        <p:scale>
          <a:sx n="40" d="100"/>
          <a:sy n="40" d="100"/>
        </p:scale>
        <p:origin x="-94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8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B717BC2-2A9B-429D-9282-7553C8A06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0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F02F8F8-4F27-4977-93B6-41D063290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75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BDCDFF-9BC6-4A5F-8D47-6B4F5763A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6189C4-77FC-4105-9E59-98C37F1DC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9288B-C8F7-4159-A49B-29976241B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467DAC-8A5C-4139-8053-72CD1CAFA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74ABB-8EEB-48BC-8FCD-E27B6ECC42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Title, Media Clip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Media Placeholder 2"/>
          <p:cNvSpPr>
            <a:spLocks noGrp="1"/>
          </p:cNvSpPr>
          <p:nvPr>
            <p:ph type="media"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/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4965AE-F471-425B-99E4-134A49F28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693988" y="274638"/>
            <a:ext cx="6326187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588D90-A8A6-4A9C-9FEC-B25C32CB7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3513" y="274638"/>
            <a:ext cx="6316662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693988" y="1600200"/>
            <a:ext cx="6326187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3988" y="3938588"/>
            <a:ext cx="6326187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BBFDC-5506-4D0C-8C6C-40573692D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ACFF1-5C46-4D7E-9E64-EF5752DCB9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224F5-3107-4AC5-9BF3-8358FF7B6F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56EFA4-1807-45B6-9752-F8D1E0D118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F420D3-10AF-4AAB-BA8E-8CE821128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9CF7E-C990-445A-A4C3-9A87E746F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1FE9D-8977-46F5-BBBC-D02CE0D8A6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2E394E-9B30-4AFE-A50C-3364B02944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D759E-8A0E-42FC-9428-0A9BEC724C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  <p:custDataLst>
              <p:tags r:id="rId18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  <p:custDataLst>
              <p:tags r:id="rId19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B62C98A6-B510-47A9-8A9D-298B341DFE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pauline\Documents\&#931;&#967;&#959;&#955;&#949;&#943;&#959;\&#914;&#953;&#959;&#955;&#959;&#947;&#943;&#945;%20&#915;'%20&#915;&#965;&#956;&#957;&#945;&#963;&#943;&#959;&#965;\Parousiaseis\&#916;&#959;&#956;&#942;%20DNA\&#916;&#959;&#956;&#942;%20DNA.Video1.&#917;&#955;&#955;&#951;&#957;&#953;&#954;&#959;&#943;%20&#965;&#960;&#972;&#964;&#953;&#964;&#955;&#959;&#953;.mp4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l.wikipedia.org/wiki/DN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pauline\Documents\&#931;&#967;&#959;&#955;&#949;&#943;&#959;\&#914;&#953;&#959;&#955;&#959;&#947;&#943;&#945;%20&#915;'%20&#915;&#965;&#956;&#957;&#945;&#963;&#943;&#959;&#965;\Parousiaseis\&#916;&#959;&#956;&#942;%20DNA\&#913;&#957;&#964;&#953;&#947;&#961;&#945;&#966;&#942;%20DNA.Video2.%20&#917;&#955;&#955;&#951;&#957;&#953;&#954;&#959;&#943;%20&#965;&#960;&#972;&#964;&#953;&#964;&#955;&#959;&#953;..mp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pauline\Documents\&#931;&#967;&#959;&#955;&#949;&#943;&#959;\&#914;&#953;&#959;&#955;&#959;&#947;&#943;&#945;%20&#915;'%20&#915;&#965;&#956;&#957;&#945;&#963;&#943;&#959;&#965;\Parousiaseis\&#916;&#959;&#956;&#942;%20DNA\&#924;&#949;&#964;&#945;&#947;&#961;&#945;&#966;&#942;%20DNA-Video1.%20&#917;&#955;&#955;&#951;&#957;&#953;&#954;&#959;&#943;%20&#965;&#960;&#972;&#964;&#953;&#964;&#955;&#959;&#953;.mp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pauline\Documents\&#931;&#967;&#959;&#955;&#949;&#943;&#959;\&#914;&#953;&#959;&#955;&#959;&#947;&#943;&#945;%20&#915;'%20&#915;&#965;&#956;&#957;&#945;&#963;&#943;&#959;&#965;\Parousiaseis\&#916;&#959;&#956;&#942;%20DNA\&#924;&#949;&#964;&#940;&#966;&#961;&#945;&#963;&#951;%20RNA%20-Video2.%20&#917;&#955;&#955;&#951;&#957;&#953;&#954;&#959;&#943;%20&#965;&#960;&#972;&#964;&#953;&#964;&#955;&#959;&#953;.mp4" TargetMode="Externa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hyperlink" Target="http://www.daviddeerfield.com/NIH/b-DNA-bond-thick_white.gif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daviddeerfield.com/NIH/b-DNA-CPK_white.gif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www.daviddeerfield.com/NIH/b-DNA-spline_white.gi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ctrTitle"/>
          </p:nvPr>
        </p:nvSpPr>
        <p:spPr>
          <a:xfrm>
            <a:off x="2701925" y="1700213"/>
            <a:ext cx="4800600" cy="1900237"/>
          </a:xfrm>
        </p:spPr>
        <p:txBody>
          <a:bodyPr/>
          <a:lstStyle/>
          <a:p>
            <a:pPr eaLnBrk="1" hangingPunct="1"/>
            <a:r>
              <a:rPr lang="el-GR" sz="3600" dirty="0" smtClean="0">
                <a:latin typeface="Calibri" pitchFamily="34" charset="0"/>
              </a:rPr>
              <a:t>ΑΝΤΙΓΡΑΦΗ </a:t>
            </a:r>
            <a:br>
              <a:rPr lang="el-GR" sz="3600" dirty="0" smtClean="0">
                <a:latin typeface="Calibri" pitchFamily="34" charset="0"/>
              </a:rPr>
            </a:br>
            <a:r>
              <a:rPr lang="el-GR" sz="3600" dirty="0" smtClean="0">
                <a:latin typeface="Calibri" pitchFamily="34" charset="0"/>
              </a:rPr>
              <a:t>ΜΕΤΑΓΡΑΦΗ</a:t>
            </a:r>
            <a:br>
              <a:rPr lang="el-GR" sz="3600" dirty="0" smtClean="0">
                <a:latin typeface="Calibri" pitchFamily="34" charset="0"/>
              </a:rPr>
            </a:br>
            <a:r>
              <a:rPr lang="el-GR" sz="3600" dirty="0" smtClean="0">
                <a:latin typeface="Calibri" pitchFamily="34" charset="0"/>
              </a:rPr>
              <a:t>ΜΕΤΑΦΡΑΣΗ</a:t>
            </a:r>
          </a:p>
        </p:txBody>
      </p:sp>
      <p:sp>
        <p:nvSpPr>
          <p:cNvPr id="6147" name="Subtitle 2"/>
          <p:cNvSpPr>
            <a:spLocks noGrp="1"/>
          </p:cNvSpPr>
          <p:nvPr>
            <p:ph type="subTitle" idx="1"/>
          </p:nvPr>
        </p:nvSpPr>
        <p:spPr>
          <a:xfrm>
            <a:off x="2701925" y="3886200"/>
            <a:ext cx="4965700" cy="1752600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Calibri" pitchFamily="34" charset="0"/>
              </a:rPr>
              <a:t>Η ροή της γενετικής πληροφορίας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657225"/>
          </a:xfrm>
        </p:spPr>
        <p:txBody>
          <a:bodyPr/>
          <a:lstStyle/>
          <a:p>
            <a:pPr eaLnBrk="1" hangingPunct="1"/>
            <a:r>
              <a:rPr lang="el-GR" sz="2800" b="1" u="sng" smtClean="0">
                <a:solidFill>
                  <a:srgbClr val="990000"/>
                </a:solidFill>
              </a:rPr>
              <a:t>Η χημική φύση των νουκλεοτιδίων</a:t>
            </a:r>
            <a:endParaRPr lang="en-US" sz="2800" b="1" u="sng" smtClean="0">
              <a:solidFill>
                <a:srgbClr val="99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33525"/>
            <a:ext cx="8229600" cy="43243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b="1" smtClean="0">
                <a:latin typeface="Calibri" pitchFamily="34" charset="0"/>
              </a:rPr>
              <a:t>Υπάρχουν 4 διαφορετικοί τύποι </a:t>
            </a:r>
            <a:r>
              <a:rPr lang="el-GR" b="1" u="sng" smtClean="0">
                <a:solidFill>
                  <a:srgbClr val="C00000"/>
                </a:solidFill>
                <a:latin typeface="Calibri" pitchFamily="34" charset="0"/>
              </a:rPr>
              <a:t>νουκλεοτιδίων</a:t>
            </a:r>
            <a:r>
              <a:rPr lang="el-GR" b="1" smtClean="0">
                <a:latin typeface="Calibri" pitchFamily="34" charset="0"/>
              </a:rPr>
              <a:t> στο </a:t>
            </a:r>
            <a:r>
              <a:rPr lang="en-US" b="1" smtClean="0">
                <a:solidFill>
                  <a:srgbClr val="995200"/>
                </a:solidFill>
                <a:latin typeface="Calibri" pitchFamily="34" charset="0"/>
              </a:rPr>
              <a:t>DNA</a:t>
            </a:r>
            <a:r>
              <a:rPr lang="en-US" b="1" smtClean="0">
                <a:latin typeface="Calibri" pitchFamily="34" charset="0"/>
              </a:rPr>
              <a:t> </a:t>
            </a:r>
            <a:r>
              <a:rPr lang="el-GR" b="1" smtClean="0">
                <a:latin typeface="Calibri" pitchFamily="34" charset="0"/>
              </a:rPr>
              <a:t>και διαφέρουν μόνο στην αζωτούχο βάση: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b="1" smtClean="0">
                <a:solidFill>
                  <a:schemeClr val="hlink"/>
                </a:solidFill>
                <a:latin typeface="Calibri" pitchFamily="34" charset="0"/>
              </a:rPr>
              <a:t>	</a:t>
            </a:r>
            <a:r>
              <a:rPr lang="en-US" b="1" u="sng" smtClean="0">
                <a:solidFill>
                  <a:schemeClr val="hlink"/>
                </a:solidFill>
                <a:latin typeface="Calibri" pitchFamily="34" charset="0"/>
              </a:rPr>
              <a:t>A</a:t>
            </a:r>
            <a:r>
              <a:rPr lang="en-US" b="1" smtClean="0">
                <a:latin typeface="Calibri" pitchFamily="34" charset="0"/>
              </a:rPr>
              <a:t> </a:t>
            </a:r>
            <a:r>
              <a:rPr lang="el-GR" b="1" smtClean="0">
                <a:latin typeface="Calibri" pitchFamily="34" charset="0"/>
              </a:rPr>
              <a:t>είναι η αδενίνη	</a:t>
            </a:r>
            <a:r>
              <a:rPr lang="en-US" b="1" u="sng" smtClean="0">
                <a:solidFill>
                  <a:srgbClr val="663300"/>
                </a:solidFill>
                <a:latin typeface="Calibri" pitchFamily="34" charset="0"/>
              </a:rPr>
              <a:t> T</a:t>
            </a:r>
            <a:r>
              <a:rPr lang="en-US" b="1" smtClean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el-GR" b="1" smtClean="0">
                <a:latin typeface="Calibri" pitchFamily="34" charset="0"/>
              </a:rPr>
              <a:t>είναι η θυμίνη</a:t>
            </a:r>
            <a:endParaRPr lang="el-GR" b="1" smtClean="0">
              <a:solidFill>
                <a:srgbClr val="003366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b="1" smtClean="0">
                <a:solidFill>
                  <a:srgbClr val="003366"/>
                </a:solidFill>
                <a:latin typeface="Calibri" pitchFamily="34" charset="0"/>
              </a:rPr>
              <a:t>	</a:t>
            </a:r>
            <a:r>
              <a:rPr lang="en-US" b="1" u="sng" smtClean="0">
                <a:solidFill>
                  <a:srgbClr val="663300"/>
                </a:solidFill>
                <a:latin typeface="Calibri" pitchFamily="34" charset="0"/>
              </a:rPr>
              <a:t>C</a:t>
            </a:r>
            <a:r>
              <a:rPr lang="en-US" b="1" smtClean="0">
                <a:solidFill>
                  <a:srgbClr val="004E4C"/>
                </a:solidFill>
                <a:latin typeface="Calibri" pitchFamily="34" charset="0"/>
              </a:rPr>
              <a:t> </a:t>
            </a:r>
            <a:r>
              <a:rPr lang="el-GR" b="1" smtClean="0">
                <a:latin typeface="Calibri" pitchFamily="34" charset="0"/>
              </a:rPr>
              <a:t>είναι η κυτοσίνη και </a:t>
            </a:r>
            <a:r>
              <a:rPr lang="en-US" b="1" u="sng" smtClean="0">
                <a:solidFill>
                  <a:schemeClr val="hlink"/>
                </a:solidFill>
                <a:latin typeface="Calibri" pitchFamily="34" charset="0"/>
              </a:rPr>
              <a:t>G</a:t>
            </a:r>
            <a:r>
              <a:rPr lang="en-US" b="1" smtClean="0">
                <a:latin typeface="Calibri" pitchFamily="34" charset="0"/>
              </a:rPr>
              <a:t> </a:t>
            </a:r>
            <a:r>
              <a:rPr lang="el-GR" b="1" smtClean="0">
                <a:latin typeface="Calibri" pitchFamily="34" charset="0"/>
              </a:rPr>
              <a:t>είναι η γουανίνη.</a:t>
            </a:r>
            <a:endParaRPr lang="en-US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l-GR" sz="2800" b="1" smtClean="0">
                <a:latin typeface="Calibri" pitchFamily="34" charset="0"/>
              </a:rPr>
              <a:t>Οι βάσεις ζευγαρώνουν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b="1" smtClean="0">
                <a:latin typeface="Calibri" pitchFamily="34" charset="0"/>
              </a:rPr>
              <a:t>	</a:t>
            </a:r>
            <a:r>
              <a:rPr lang="el-GR" sz="2800" b="1" smtClean="0">
                <a:latin typeface="Calibri" pitchFamily="34" charset="0"/>
              </a:rPr>
              <a:t>με συγκεκριμένο τρόπο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b="1" smtClean="0">
                <a:latin typeface="Calibri" pitchFamily="34" charset="0"/>
              </a:rPr>
              <a:t>	</a:t>
            </a:r>
            <a:r>
              <a:rPr lang="el-GR" sz="2800" b="1" smtClean="0">
                <a:latin typeface="Calibri" pitchFamily="34" charset="0"/>
              </a:rPr>
              <a:t>(</a:t>
            </a:r>
            <a:r>
              <a:rPr lang="el-GR" sz="2800" b="1" smtClean="0">
                <a:solidFill>
                  <a:srgbClr val="006600"/>
                </a:solidFill>
                <a:latin typeface="Calibri" pitchFamily="34" charset="0"/>
              </a:rPr>
              <a:t>συμπληρωματικές</a:t>
            </a:r>
            <a:r>
              <a:rPr lang="el-GR" sz="2800" b="1" smtClean="0">
                <a:latin typeface="Calibri" pitchFamily="34" charset="0"/>
              </a:rPr>
              <a:t>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b="1" smtClean="0">
                <a:latin typeface="Calibri" pitchFamily="34" charset="0"/>
              </a:rPr>
              <a:t>	</a:t>
            </a:r>
            <a:r>
              <a:rPr lang="el-GR" sz="2800" b="1" smtClean="0">
                <a:latin typeface="Calibri" pitchFamily="34" charset="0"/>
              </a:rPr>
              <a:t>Αδενίνη</a:t>
            </a:r>
            <a:r>
              <a:rPr lang="en-US" sz="2800" b="1" smtClean="0">
                <a:solidFill>
                  <a:schemeClr val="hlink"/>
                </a:solidFill>
                <a:latin typeface="Calibri" pitchFamily="34" charset="0"/>
              </a:rPr>
              <a:t> </a:t>
            </a:r>
            <a:r>
              <a:rPr lang="en-US" sz="2800" b="1" u="sng" smtClean="0">
                <a:solidFill>
                  <a:schemeClr val="hlink"/>
                </a:solidFill>
                <a:latin typeface="Calibri" pitchFamily="34" charset="0"/>
              </a:rPr>
              <a:t>A</a:t>
            </a:r>
            <a:r>
              <a:rPr lang="el-GR" b="1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b="1" smtClean="0">
                <a:latin typeface="Calibri" pitchFamily="34" charset="0"/>
              </a:rPr>
              <a:t>με</a:t>
            </a:r>
            <a:r>
              <a:rPr lang="en-US" sz="2800" b="1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l-GR" b="1" smtClean="0">
                <a:latin typeface="Calibri" pitchFamily="34" charset="0"/>
              </a:rPr>
              <a:t>θυμίνη</a:t>
            </a:r>
            <a:r>
              <a:rPr lang="en-US" sz="2800" b="1" smtClean="0">
                <a:solidFill>
                  <a:srgbClr val="663300"/>
                </a:solidFill>
                <a:latin typeface="Calibri" pitchFamily="34" charset="0"/>
              </a:rPr>
              <a:t> </a:t>
            </a:r>
            <a:r>
              <a:rPr lang="en-US" sz="2800" b="1" u="sng" smtClean="0">
                <a:solidFill>
                  <a:srgbClr val="663300"/>
                </a:solidFill>
                <a:latin typeface="Calibri" pitchFamily="34" charset="0"/>
              </a:rPr>
              <a:t>T</a:t>
            </a:r>
            <a:r>
              <a:rPr lang="en-US" sz="2800" b="1" smtClean="0">
                <a:solidFill>
                  <a:srgbClr val="99FFCC"/>
                </a:solidFill>
                <a:latin typeface="Calibri" pitchFamily="34" charset="0"/>
              </a:rPr>
              <a:t> </a:t>
            </a:r>
            <a:r>
              <a:rPr lang="el-GR" sz="2800" b="1" smtClean="0">
                <a:solidFill>
                  <a:srgbClr val="99FFCC"/>
                </a:solidFill>
                <a:latin typeface="Calibri" pitchFamily="34" charset="0"/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l-GR" b="1" smtClean="0">
                <a:solidFill>
                  <a:srgbClr val="99FFCC"/>
                </a:solidFill>
                <a:latin typeface="Calibri" pitchFamily="34" charset="0"/>
              </a:rPr>
              <a:t>	</a:t>
            </a:r>
            <a:r>
              <a:rPr lang="el-GR" b="1" smtClean="0">
                <a:latin typeface="Calibri" pitchFamily="34" charset="0"/>
              </a:rPr>
              <a:t>Γουανίνη </a:t>
            </a:r>
            <a:r>
              <a:rPr lang="en-US" sz="2800" b="1" u="sng" smtClean="0">
                <a:solidFill>
                  <a:schemeClr val="hlink"/>
                </a:solidFill>
                <a:latin typeface="Calibri" pitchFamily="34" charset="0"/>
              </a:rPr>
              <a:t>G</a:t>
            </a:r>
            <a:r>
              <a:rPr lang="en-US" sz="2800" b="1" smtClean="0">
                <a:latin typeface="Calibri" pitchFamily="34" charset="0"/>
              </a:rPr>
              <a:t> </a:t>
            </a:r>
            <a:r>
              <a:rPr lang="el-GR" sz="2800" b="1" smtClean="0">
                <a:latin typeface="Calibri" pitchFamily="34" charset="0"/>
              </a:rPr>
              <a:t>με</a:t>
            </a:r>
            <a:r>
              <a:rPr lang="en-US" sz="2800" b="1" smtClean="0">
                <a:latin typeface="Calibri" pitchFamily="34" charset="0"/>
              </a:rPr>
              <a:t> </a:t>
            </a:r>
            <a:r>
              <a:rPr lang="el-GR" sz="2800" b="1" smtClean="0">
                <a:latin typeface="Calibri" pitchFamily="34" charset="0"/>
              </a:rPr>
              <a:t>κυτοσίνη</a:t>
            </a:r>
            <a:r>
              <a:rPr lang="en-US" sz="2800" b="1" smtClean="0">
                <a:solidFill>
                  <a:srgbClr val="663300"/>
                </a:solidFill>
                <a:latin typeface="Calibri" pitchFamily="34" charset="0"/>
              </a:rPr>
              <a:t> </a:t>
            </a:r>
            <a:r>
              <a:rPr lang="en-US" sz="2800" b="1" u="sng" smtClean="0">
                <a:solidFill>
                  <a:srgbClr val="663300"/>
                </a:solidFill>
                <a:latin typeface="Calibri" pitchFamily="34" charset="0"/>
              </a:rPr>
              <a:t>C</a:t>
            </a:r>
            <a:r>
              <a:rPr lang="el-GR" sz="2800" b="1" u="sng" smtClean="0">
                <a:solidFill>
                  <a:srgbClr val="663300"/>
                </a:solidFill>
                <a:latin typeface="Calibri" pitchFamily="34" charset="0"/>
              </a:rPr>
              <a:t>.</a:t>
            </a:r>
            <a:endParaRPr lang="en-US" sz="2800" b="1" smtClean="0">
              <a:solidFill>
                <a:srgbClr val="663300"/>
              </a:solidFill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</a:pPr>
            <a:endParaRPr lang="el-GR" sz="28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smtClean="0">
              <a:latin typeface="Calibri" pitchFamily="34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2800" b="1" smtClean="0">
              <a:latin typeface="Calibri" pitchFamily="34" charset="0"/>
            </a:endParaRPr>
          </a:p>
        </p:txBody>
      </p:sp>
      <p:pic>
        <p:nvPicPr>
          <p:cNvPr id="15364" name="Picture 7" descr="image0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2976563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755650" y="6308725"/>
            <a:ext cx="18002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000">
                <a:latin typeface="Calibri" pitchFamily="34" charset="0"/>
              </a:rPr>
              <a:t>Ερώτηση 2</a:t>
            </a:r>
            <a:r>
              <a:rPr lang="el-GR" sz="2000" baseline="30000">
                <a:latin typeface="Calibri" pitchFamily="34" charset="0"/>
              </a:rPr>
              <a:t>η</a:t>
            </a:r>
            <a:endParaRPr lang="el-GR" sz="2000">
              <a:latin typeface="Calibri" pitchFamily="34" charset="0"/>
            </a:endParaRPr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843213" y="115888"/>
            <a:ext cx="3529012" cy="477837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Calibri" pitchFamily="34" charset="0"/>
              </a:rPr>
              <a:t>ΔΟΜΗ ΤΟΥ </a:t>
            </a:r>
            <a:r>
              <a:rPr lang="en-US" dirty="0" smtClean="0">
                <a:latin typeface="Calibri" pitchFamily="34" charset="0"/>
              </a:rPr>
              <a:t>DNA</a:t>
            </a:r>
            <a:endParaRPr lang="el-GR" dirty="0" smtClean="0">
              <a:latin typeface="Calibri" pitchFamily="34" charset="0"/>
            </a:endParaRPr>
          </a:p>
        </p:txBody>
      </p:sp>
      <p:sp>
        <p:nvSpPr>
          <p:cNvPr id="16387" name="Action Button: Movie 5">
            <a:hlinkClick r:id="rId2" action="ppaction://hlinkfile" highlightClick="1"/>
          </p:cNvPr>
          <p:cNvSpPr>
            <a:spLocks noChangeArrowheads="1"/>
          </p:cNvSpPr>
          <p:nvPr/>
        </p:nvSpPr>
        <p:spPr bwMode="auto">
          <a:xfrm>
            <a:off x="3276600" y="2781300"/>
            <a:ext cx="2447925" cy="1368425"/>
          </a:xfrm>
          <a:prstGeom prst="actionButtonMovi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8625" y="857250"/>
            <a:ext cx="8229600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l-GR" sz="4400" b="1" u="sng">
                <a:latin typeface="Calibri" pitchFamily="34" charset="0"/>
              </a:rPr>
              <a:t>Λειτουργίες του γενετικού υλικού</a:t>
            </a:r>
            <a:r>
              <a:rPr lang="el-GR" sz="4400" b="1">
                <a:latin typeface="Calibri" pitchFamily="34" charset="0"/>
              </a:rPr>
              <a:t>: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endParaRPr lang="el-GR">
              <a:latin typeface="Calibri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l-GR" b="1" i="1">
                <a:latin typeface="Calibri" pitchFamily="34" charset="0"/>
              </a:rPr>
              <a:t>Αποθήκευση της γενετικής πληροφορίας. (</a:t>
            </a:r>
            <a:r>
              <a:rPr lang="el-GR" b="1" i="1">
                <a:solidFill>
                  <a:srgbClr val="C00000"/>
                </a:solidFill>
                <a:latin typeface="Calibri" pitchFamily="34" charset="0"/>
              </a:rPr>
              <a:t>ΓΟΝΙΔΙΑ</a:t>
            </a:r>
            <a:r>
              <a:rPr lang="el-GR" b="1" i="1">
                <a:latin typeface="Calibri" pitchFamily="34" charset="0"/>
              </a:rPr>
              <a:t>)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el-GR" b="1" i="1">
              <a:latin typeface="Calibri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l-GR" b="1" i="1">
                <a:latin typeface="Calibri" pitchFamily="34" charset="0"/>
              </a:rPr>
              <a:t>Διατήρηση και μεταβίβαση της γενετικής πληροφορίας. (</a:t>
            </a:r>
            <a:r>
              <a:rPr lang="el-GR" b="1" i="1">
                <a:solidFill>
                  <a:srgbClr val="C00000"/>
                </a:solidFill>
                <a:latin typeface="Calibri" pitchFamily="34" charset="0"/>
              </a:rPr>
              <a:t>ΑΥΤΟΔΙΠΛΑΣΙΑΣΜΟΣ</a:t>
            </a:r>
            <a:r>
              <a:rPr lang="el-GR" b="1" i="1">
                <a:latin typeface="Calibri" pitchFamily="34" charset="0"/>
              </a:rPr>
              <a:t>)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el-GR" b="1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066800"/>
          </a:xfrm>
        </p:spPr>
        <p:txBody>
          <a:bodyPr/>
          <a:lstStyle/>
          <a:p>
            <a:pPr eaLnBrk="1" hangingPunct="1"/>
            <a:r>
              <a:rPr lang="el-GR" smtClean="0">
                <a:latin typeface="Calibri" pitchFamily="34" charset="0"/>
              </a:rPr>
              <a:t>Αντιγραφή του </a:t>
            </a:r>
            <a:r>
              <a:rPr lang="en-US" smtClean="0">
                <a:latin typeface="Calibri" pitchFamily="34" charset="0"/>
              </a:rPr>
              <a:t>DNA – </a:t>
            </a:r>
            <a:r>
              <a:rPr lang="el-GR" smtClean="0">
                <a:latin typeface="Calibri" pitchFamily="34" charset="0"/>
              </a:rPr>
              <a:t>Διατήρηση και μεταβίβαση της γενετικής πληροφορίας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214313" y="2249488"/>
            <a:ext cx="8715375" cy="4324350"/>
          </a:xfrm>
        </p:spPr>
        <p:txBody>
          <a:bodyPr/>
          <a:lstStyle/>
          <a:p>
            <a:pPr algn="just" eaLnBrk="1" hangingPunct="1"/>
            <a:r>
              <a:rPr lang="el-GR" smtClean="0">
                <a:latin typeface="Calibri" pitchFamily="34" charset="0"/>
              </a:rPr>
              <a:t>Η αντιγραφή του DNA είναι η διαδικασία κατά την οποία το DNA </a:t>
            </a:r>
            <a:r>
              <a:rPr lang="el-GR" u="sng" smtClean="0">
                <a:solidFill>
                  <a:srgbClr val="C00000"/>
                </a:solidFill>
                <a:latin typeface="Calibri" pitchFamily="34" charset="0"/>
              </a:rPr>
              <a:t>αυτοδιπλασιάζεται</a:t>
            </a:r>
            <a:r>
              <a:rPr lang="el-GR" smtClean="0">
                <a:latin typeface="Calibri" pitchFamily="34" charset="0"/>
              </a:rPr>
              <a:t> προκειμένου να διατήρησει και να μεταβιβάσει τη γενετική πληροφορία από κύτταρο σε κύτταρο.</a:t>
            </a:r>
          </a:p>
          <a:p>
            <a:pPr algn="just" eaLnBrk="1" hangingPunct="1"/>
            <a:endParaRPr lang="el-GR" smtClean="0">
              <a:latin typeface="Calibri" pitchFamily="34" charset="0"/>
            </a:endParaRPr>
          </a:p>
          <a:p>
            <a:pPr algn="just" eaLnBrk="1" hangingPunct="1"/>
            <a:r>
              <a:rPr lang="el-GR" smtClean="0">
                <a:latin typeface="Calibri" pitchFamily="34" charset="0"/>
              </a:rPr>
              <a:t>Η αντιγραφή του </a:t>
            </a:r>
            <a:r>
              <a:rPr lang="el-GR" smtClean="0">
                <a:latin typeface="Calibri" pitchFamily="34" charset="0"/>
                <a:hlinkClick r:id="rId2" tooltip="DNA"/>
              </a:rPr>
              <a:t>DNA</a:t>
            </a:r>
            <a:r>
              <a:rPr lang="el-GR" smtClean="0">
                <a:latin typeface="Calibri" pitchFamily="34" charset="0"/>
              </a:rPr>
              <a:t> αρχίζει από καθορισμένα σημεία και συμμετέχουν πάνω από 30 διαφορετικά ένζυμα για να ολοκληρωθεί.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48200" y="990600"/>
            <a:ext cx="4267200" cy="5715000"/>
          </a:xfrm>
        </p:spPr>
        <p:txBody>
          <a:bodyPr/>
          <a:lstStyle/>
          <a:p>
            <a:pPr marL="838200" lvl="1" indent="-381000" eaLnBrk="1" hangingPunct="1">
              <a:lnSpc>
                <a:spcPct val="90000"/>
              </a:lnSpc>
              <a:buFont typeface="Times"/>
              <a:buAutoNum type="arabicPeriod"/>
            </a:pPr>
            <a:r>
              <a:rPr lang="el-GR" sz="2800" smtClean="0">
                <a:latin typeface="Calibri" pitchFamily="34" charset="0"/>
              </a:rPr>
              <a:t>Οι δυο κλώνοι χωρίζονται</a:t>
            </a:r>
            <a:endParaRPr lang="en-US" sz="2800" smtClean="0">
              <a:latin typeface="Calibri" pitchFamily="34" charset="0"/>
            </a:endParaRPr>
          </a:p>
          <a:p>
            <a:pPr marL="838200" lvl="1" indent="-381000" eaLnBrk="1" hangingPunct="1">
              <a:lnSpc>
                <a:spcPct val="90000"/>
              </a:lnSpc>
              <a:buFont typeface="Times"/>
              <a:buAutoNum type="arabicPeriod"/>
            </a:pPr>
            <a:endParaRPr lang="en-US" sz="2800" smtClean="0">
              <a:latin typeface="Calibri" pitchFamily="34" charset="0"/>
            </a:endParaRPr>
          </a:p>
          <a:p>
            <a:pPr marL="838200" lvl="1" indent="-381000" eaLnBrk="1" hangingPunct="1">
              <a:lnSpc>
                <a:spcPct val="90000"/>
              </a:lnSpc>
              <a:buFont typeface="Times"/>
              <a:buAutoNum type="arabicPeriod"/>
            </a:pPr>
            <a:r>
              <a:rPr lang="el-GR" sz="2800" smtClean="0">
                <a:latin typeface="Calibri" pitchFamily="34" charset="0"/>
              </a:rPr>
              <a:t>Ελεύθερα νουκλεοτίδια ζευγαρώνουν με τα νουκλεοτίδια σε κάθε κλώνο</a:t>
            </a:r>
            <a:endParaRPr lang="en-US" sz="2800" smtClean="0">
              <a:latin typeface="Calibri" pitchFamily="34" charset="0"/>
            </a:endParaRPr>
          </a:p>
          <a:p>
            <a:pPr marL="838200" lvl="1" indent="-381000" eaLnBrk="1" hangingPunct="1">
              <a:lnSpc>
                <a:spcPct val="90000"/>
              </a:lnSpc>
              <a:buFont typeface="Times"/>
              <a:buAutoNum type="arabicPeriod"/>
            </a:pPr>
            <a:endParaRPr lang="el-GR" sz="2800" smtClean="0">
              <a:latin typeface="Calibri" pitchFamily="34" charset="0"/>
            </a:endParaRPr>
          </a:p>
          <a:p>
            <a:pPr marL="838200" lvl="1" indent="-381000" eaLnBrk="1" hangingPunct="1">
              <a:lnSpc>
                <a:spcPct val="90000"/>
              </a:lnSpc>
              <a:buFont typeface="Times"/>
              <a:buAutoNum type="arabicPeriod"/>
            </a:pPr>
            <a:r>
              <a:rPr lang="el-GR" sz="2800" smtClean="0">
                <a:latin typeface="Calibri" pitchFamily="34" charset="0"/>
              </a:rPr>
              <a:t>Δημιουργούνται δύο ολόιδια μόρια </a:t>
            </a:r>
            <a:r>
              <a:rPr lang="en-US" sz="2800" smtClean="0">
                <a:latin typeface="Calibri" pitchFamily="34" charset="0"/>
              </a:rPr>
              <a:t>DNA.</a:t>
            </a:r>
            <a:endParaRPr lang="en-US" smtClean="0">
              <a:latin typeface="Calibri" pitchFamily="34" charset="0"/>
            </a:endParaRPr>
          </a:p>
        </p:txBody>
      </p:sp>
      <p:pic>
        <p:nvPicPr>
          <p:cNvPr id="21507" name="Picture 5" descr="230204_trans98.jpg                                             0026F3B2Macintosh HD                   C375CBE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914400"/>
            <a:ext cx="32956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Movie 2">
            <a:hlinkClick r:id="rId2" action="ppaction://hlinkfile" highlightClick="1"/>
          </p:cNvPr>
          <p:cNvSpPr/>
          <p:nvPr/>
        </p:nvSpPr>
        <p:spPr bwMode="auto">
          <a:xfrm>
            <a:off x="3203848" y="2780928"/>
            <a:ext cx="2520280" cy="1152128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4176489" cy="477837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Calibri" pitchFamily="34" charset="0"/>
              </a:rPr>
              <a:t>ΑΝΤΙΓΡΑΦΗ ΤΟΥ </a:t>
            </a:r>
            <a:r>
              <a:rPr lang="en-US" dirty="0" smtClean="0">
                <a:latin typeface="Calibri" pitchFamily="34" charset="0"/>
              </a:rPr>
              <a:t>DNA</a:t>
            </a:r>
            <a:endParaRPr lang="el-GR" dirty="0" smtClean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31840" y="623731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latin typeface="Calibri" pitchFamily="34" charset="0"/>
              </a:rPr>
              <a:t>Ερώτηση 3</a:t>
            </a:r>
            <a:r>
              <a:rPr lang="el-GR" baseline="30000" dirty="0" smtClean="0">
                <a:latin typeface="Calibri" pitchFamily="34" charset="0"/>
              </a:rPr>
              <a:t>η</a:t>
            </a:r>
            <a:endParaRPr lang="el-GR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267575" cy="487363"/>
          </a:xfrm>
        </p:spPr>
        <p:txBody>
          <a:bodyPr/>
          <a:lstStyle/>
          <a:p>
            <a:pPr eaLnBrk="1" hangingPunct="1"/>
            <a:r>
              <a:rPr lang="el-GR" b="1" smtClean="0">
                <a:latin typeface="Chalkboard" charset="0"/>
              </a:rPr>
              <a:t>Ερωτήσεις κατανόησης</a:t>
            </a:r>
            <a:endParaRPr lang="en-US" smtClean="0">
              <a:latin typeface="Chalkboard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838200"/>
            <a:ext cx="7315200" cy="5867400"/>
          </a:xfrm>
        </p:spPr>
        <p:txBody>
          <a:bodyPr/>
          <a:lstStyle/>
          <a:p>
            <a:pPr marL="457200" indent="-457200" eaLnBrk="1" hangingPunct="1"/>
            <a:r>
              <a:rPr lang="el-GR" smtClean="0">
                <a:latin typeface="Chalkboard" charset="0"/>
              </a:rPr>
              <a:t>Ποιες είναι οι τέσσερις βάσεις των νουκλεικών οξέων και πως ζευγαρώνουν;</a:t>
            </a:r>
            <a:endParaRPr lang="en-US" smtClean="0">
              <a:latin typeface="Chalkboard" charset="0"/>
            </a:endParaRPr>
          </a:p>
          <a:p>
            <a:pPr marL="914400" lvl="1" indent="-457200" eaLnBrk="1" hangingPunct="1"/>
            <a:r>
              <a:rPr lang="el-GR" b="1" smtClean="0">
                <a:latin typeface="Chalkboard" charset="0"/>
              </a:rPr>
              <a:t>Αδενίνη με Θυμίνη</a:t>
            </a:r>
            <a:endParaRPr lang="en-US" b="1" smtClean="0">
              <a:latin typeface="Chalkboard" charset="0"/>
            </a:endParaRPr>
          </a:p>
          <a:p>
            <a:pPr marL="914400" lvl="1" indent="-457200" eaLnBrk="1" hangingPunct="1"/>
            <a:r>
              <a:rPr lang="el-GR" b="1" smtClean="0">
                <a:latin typeface="Chalkboard" charset="0"/>
              </a:rPr>
              <a:t>Κυτοσίνη με Γουανίνη</a:t>
            </a:r>
          </a:p>
          <a:p>
            <a:pPr marL="914400" lvl="1" indent="-457200" eaLnBrk="1" hangingPunct="1">
              <a:buFontTx/>
              <a:buNone/>
            </a:pPr>
            <a:endParaRPr lang="en-US" smtClean="0">
              <a:latin typeface="Chalkboard" charset="0"/>
            </a:endParaRPr>
          </a:p>
          <a:p>
            <a:pPr marL="457200" indent="-457200" eaLnBrk="1" hangingPunct="1"/>
            <a:r>
              <a:rPr lang="el-GR" smtClean="0">
                <a:latin typeface="Chalkboard" charset="0"/>
              </a:rPr>
              <a:t>Ποια είναι τα βήματα της αντιγραφής του </a:t>
            </a:r>
            <a:r>
              <a:rPr lang="en-US" smtClean="0">
                <a:latin typeface="Chalkboard" charset="0"/>
              </a:rPr>
              <a:t>DNA</a:t>
            </a:r>
            <a:r>
              <a:rPr lang="el-GR" smtClean="0">
                <a:latin typeface="Chalkboard" charset="0"/>
              </a:rPr>
              <a:t>;</a:t>
            </a:r>
            <a:endParaRPr lang="en-US" smtClean="0">
              <a:latin typeface="Chalkboard" charset="0"/>
            </a:endParaRPr>
          </a:p>
          <a:p>
            <a:pPr marL="914400" lvl="1" indent="-457200" eaLnBrk="1" hangingPunct="1">
              <a:buFont typeface="Times"/>
              <a:buAutoNum type="arabicPeriod"/>
            </a:pPr>
            <a:r>
              <a:rPr lang="el-GR" b="1" smtClean="0">
                <a:latin typeface="Chalkboard" charset="0"/>
              </a:rPr>
              <a:t>Οι κλώνοι χωρίζονται</a:t>
            </a:r>
            <a:endParaRPr lang="en-US" b="1" smtClean="0">
              <a:latin typeface="Chalkboard" charset="0"/>
            </a:endParaRPr>
          </a:p>
          <a:p>
            <a:pPr marL="914400" lvl="1" indent="-457200" eaLnBrk="1" hangingPunct="1">
              <a:buFont typeface="Times"/>
              <a:buAutoNum type="arabicPeriod"/>
            </a:pPr>
            <a:r>
              <a:rPr lang="el-GR" b="1" smtClean="0">
                <a:latin typeface="Chalkboard" charset="0"/>
              </a:rPr>
              <a:t>Τα νουκλεοτίδια ζευγαρώνουν</a:t>
            </a:r>
            <a:endParaRPr lang="en-US" b="1" smtClean="0">
              <a:latin typeface="Chalkboard" charset="0"/>
            </a:endParaRPr>
          </a:p>
          <a:p>
            <a:pPr marL="914400" lvl="1" indent="-457200" eaLnBrk="1" hangingPunct="1">
              <a:buFont typeface="Times"/>
              <a:buAutoNum type="arabicPeriod"/>
            </a:pPr>
            <a:r>
              <a:rPr lang="el-GR" b="1" smtClean="0">
                <a:latin typeface="Chalkboard" charset="0"/>
              </a:rPr>
              <a:t>Σχηματίζονται δυο πανομοιότυπα μόρια </a:t>
            </a:r>
            <a:r>
              <a:rPr lang="en-US" b="1" smtClean="0">
                <a:latin typeface="Chalkboard" charset="0"/>
              </a:rPr>
              <a:t>DNA</a:t>
            </a:r>
            <a:endParaRPr lang="en-US" smtClean="0">
              <a:latin typeface="Chalkboard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bldLvl="2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8625" y="857250"/>
            <a:ext cx="82296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l-GR" sz="4400" b="1" u="sng">
                <a:latin typeface="Calibri" pitchFamily="34" charset="0"/>
              </a:rPr>
              <a:t>Λειτουργίες του γενετικού υλικού</a:t>
            </a:r>
            <a:r>
              <a:rPr lang="el-GR" sz="4400" b="1">
                <a:latin typeface="Calibri" pitchFamily="34" charset="0"/>
              </a:rPr>
              <a:t>: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endParaRPr lang="el-GR">
              <a:latin typeface="Calibri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l-GR" b="1" i="1">
                <a:latin typeface="Calibri" pitchFamily="34" charset="0"/>
              </a:rPr>
              <a:t>Αποθήκευση της γενετικής πληροφορίας. (</a:t>
            </a:r>
            <a:r>
              <a:rPr lang="el-GR" b="1" i="1">
                <a:solidFill>
                  <a:srgbClr val="C00000"/>
                </a:solidFill>
                <a:latin typeface="Calibri" pitchFamily="34" charset="0"/>
              </a:rPr>
              <a:t>ΓΟΝΙΔΙΑ</a:t>
            </a:r>
            <a:r>
              <a:rPr lang="el-GR" b="1" i="1">
                <a:latin typeface="Calibri" pitchFamily="34" charset="0"/>
              </a:rPr>
              <a:t>)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el-GR" b="1" i="1">
              <a:latin typeface="Calibri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l-GR" b="1" i="1">
                <a:latin typeface="Calibri" pitchFamily="34" charset="0"/>
              </a:rPr>
              <a:t>Διατήρηση και μεταβίβαση της γενετικής πληροφορίας. (</a:t>
            </a:r>
            <a:r>
              <a:rPr lang="el-GR" b="1" i="1">
                <a:solidFill>
                  <a:srgbClr val="C00000"/>
                </a:solidFill>
                <a:latin typeface="Calibri" pitchFamily="34" charset="0"/>
              </a:rPr>
              <a:t>ΑΥΤΟΔΙΠΛΑΣΙΑΣΜΟΣ</a:t>
            </a:r>
            <a:r>
              <a:rPr lang="el-GR" b="1" i="1">
                <a:latin typeface="Calibri" pitchFamily="34" charset="0"/>
              </a:rPr>
              <a:t>)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el-GR" b="1" i="1">
              <a:latin typeface="Calibri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l-GR" b="1" i="1">
                <a:latin typeface="Calibri" pitchFamily="34" charset="0"/>
              </a:rPr>
              <a:t>‘Εκφραση των γενετικών πληροφοριών. (</a:t>
            </a:r>
            <a:r>
              <a:rPr lang="el-GR" b="1" i="1">
                <a:solidFill>
                  <a:srgbClr val="C00000"/>
                </a:solidFill>
                <a:latin typeface="Calibri" pitchFamily="34" charset="0"/>
              </a:rPr>
              <a:t>ΠΡΩΤΕΪΝΟΣΥΝΘΕΣΗ</a:t>
            </a:r>
            <a:r>
              <a:rPr lang="el-GR" b="1" i="1">
                <a:latin typeface="Calibri" pitchFamily="34" charset="0"/>
              </a:rPr>
              <a:t>).</a:t>
            </a:r>
            <a:r>
              <a:rPr lang="el-GR"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835150" y="274638"/>
            <a:ext cx="7185025" cy="706437"/>
          </a:xfrm>
        </p:spPr>
        <p:txBody>
          <a:bodyPr/>
          <a:lstStyle/>
          <a:p>
            <a:pPr eaLnBrk="1" hangingPunct="1"/>
            <a:r>
              <a:rPr lang="el-GR" sz="3600" smtClean="0">
                <a:latin typeface="Calibri" pitchFamily="34" charset="0"/>
              </a:rPr>
              <a:t>Για να θυμηθούμε…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051050" y="1341438"/>
            <a:ext cx="6769100" cy="4525962"/>
          </a:xfrm>
        </p:spPr>
        <p:txBody>
          <a:bodyPr/>
          <a:lstStyle/>
          <a:p>
            <a:pPr eaLnBrk="1" hangingPunct="1"/>
            <a:r>
              <a:rPr lang="el-GR" smtClean="0"/>
              <a:t>Ποιο οργανίδιο είναι υπεύθυνο για τη σύνθεση των πρωτεϊνών;</a:t>
            </a:r>
          </a:p>
          <a:p>
            <a:pPr lvl="1" eaLnBrk="1" hangingPunct="1">
              <a:buFontTx/>
              <a:buNone/>
            </a:pPr>
            <a:endParaRPr lang="el-GR" smtClean="0"/>
          </a:p>
          <a:p>
            <a:pPr lvl="1" eaLnBrk="1" hangingPunct="1">
              <a:buFontTx/>
              <a:buNone/>
            </a:pPr>
            <a:r>
              <a:rPr lang="el-GR" b="1" smtClean="0"/>
              <a:t>- Τα ριβοσώματα</a:t>
            </a:r>
          </a:p>
          <a:p>
            <a:pPr lvl="1" eaLnBrk="1" hangingPunct="1">
              <a:buFontTx/>
              <a:buNone/>
            </a:pPr>
            <a:endParaRPr lang="el-GR" b="1" smtClean="0"/>
          </a:p>
          <a:p>
            <a:pPr eaLnBrk="1" hangingPunct="1">
              <a:buClr>
                <a:srgbClr val="3A1C08"/>
              </a:buClr>
            </a:pPr>
            <a:r>
              <a:rPr lang="el-GR" smtClean="0">
                <a:solidFill>
                  <a:srgbClr val="3A1C08"/>
                </a:solidFill>
              </a:rPr>
              <a:t>Που βρίσκονται τα ριβοσώματα στο κύτταρο;</a:t>
            </a:r>
          </a:p>
          <a:p>
            <a:pPr lvl="1" eaLnBrk="1" hangingPunct="1">
              <a:buFontTx/>
              <a:buNone/>
            </a:pPr>
            <a:endParaRPr lang="el-GR" b="1" smtClean="0"/>
          </a:p>
          <a:p>
            <a:pPr lvl="1" eaLnBrk="1" hangingPunct="1">
              <a:buFontTx/>
              <a:buNone/>
            </a:pPr>
            <a:r>
              <a:rPr lang="el-GR" b="1" smtClean="0"/>
              <a:t>- Στο κυτταρόπλασμα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403350" y="274638"/>
            <a:ext cx="7616825" cy="706437"/>
          </a:xfrm>
        </p:spPr>
        <p:txBody>
          <a:bodyPr/>
          <a:lstStyle/>
          <a:p>
            <a:pPr eaLnBrk="1" hangingPunct="1"/>
            <a:r>
              <a:rPr lang="el-GR" sz="3600" smtClean="0">
                <a:latin typeface="Calibri" pitchFamily="34" charset="0"/>
              </a:rPr>
              <a:t>Για να σκεφτούμε…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1913" y="1600200"/>
            <a:ext cx="7688262" cy="4525963"/>
          </a:xfrm>
        </p:spPr>
        <p:txBody>
          <a:bodyPr/>
          <a:lstStyle/>
          <a:p>
            <a:pPr eaLnBrk="1" hangingPunct="1"/>
            <a:r>
              <a:rPr lang="el-GR" smtClean="0"/>
              <a:t>Εφόσον το </a:t>
            </a:r>
            <a:r>
              <a:rPr lang="en-US" smtClean="0"/>
              <a:t>DNA </a:t>
            </a:r>
            <a:r>
              <a:rPr lang="el-GR" smtClean="0"/>
              <a:t>που περιέχει τον γενετικό κώδικα, βρίσκεται στον πυρήνα…</a:t>
            </a:r>
          </a:p>
          <a:p>
            <a:pPr eaLnBrk="1" hangingPunct="1"/>
            <a:endParaRPr lang="el-GR" smtClean="0"/>
          </a:p>
          <a:p>
            <a:pPr eaLnBrk="1" hangingPunct="1">
              <a:buFontTx/>
              <a:buNone/>
            </a:pPr>
            <a:r>
              <a:rPr lang="el-GR" smtClean="0"/>
              <a:t>	…πως φτάνει στα ριβοσώματα στο κυτταρόπλασμα και φτιάχνονται οι πρωτεΐνες;</a:t>
            </a:r>
          </a:p>
          <a:p>
            <a:pPr eaLnBrk="1" hangingPunct="1">
              <a:buFontTx/>
              <a:buNone/>
            </a:pPr>
            <a:endParaRPr lang="el-GR" smtClean="0"/>
          </a:p>
          <a:p>
            <a:pPr eaLnBrk="1" hangingPunct="1">
              <a:buFontTx/>
              <a:buNone/>
            </a:pPr>
            <a:endParaRPr lang="el-GR" smtClean="0"/>
          </a:p>
          <a:p>
            <a:pPr eaLnBrk="1" hangingPunct="1">
              <a:buFontTx/>
              <a:buNone/>
            </a:pPr>
            <a:r>
              <a:rPr lang="el-GR" smtClean="0"/>
              <a:t>	Η απάντηση είναι …</a:t>
            </a:r>
          </a:p>
          <a:p>
            <a:pPr eaLnBrk="1" hangingPunct="1">
              <a:buFontTx/>
              <a:buNone/>
            </a:pPr>
            <a:endParaRPr lang="el-GR" smtClean="0"/>
          </a:p>
          <a:p>
            <a:pPr eaLnBrk="1" hangingPunct="1">
              <a:buFontTx/>
              <a:buNone/>
            </a:pPr>
            <a:r>
              <a:rPr lang="el-GR" smtClean="0"/>
              <a:t>	</a:t>
            </a:r>
            <a:r>
              <a:rPr lang="en-US" smtClean="0"/>
              <a:t>To </a:t>
            </a:r>
            <a:r>
              <a:rPr lang="en-US" b="1" i="1" smtClean="0"/>
              <a:t>RNA</a:t>
            </a:r>
            <a:endParaRPr lang="el-GR" b="1" i="1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6316663" cy="579438"/>
          </a:xfrm>
        </p:spPr>
        <p:txBody>
          <a:bodyPr/>
          <a:lstStyle/>
          <a:p>
            <a:pPr eaLnBrk="1" hangingPunct="1"/>
            <a:r>
              <a:rPr lang="el-GR" b="1" dirty="0" smtClean="0">
                <a:latin typeface="Calibri" pitchFamily="34" charset="0"/>
              </a:rPr>
              <a:t>Τι ξέρουμε ήδη</a:t>
            </a:r>
            <a:r>
              <a:rPr lang="en-US" b="1" dirty="0" smtClean="0">
                <a:latin typeface="Calibri" pitchFamily="34" charset="0"/>
              </a:rPr>
              <a:t>:</a:t>
            </a:r>
            <a:endParaRPr lang="en-US" dirty="0" smtClean="0">
              <a:latin typeface="Calibri" pitchFamily="34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6326188" cy="2971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smtClean="0">
                <a:latin typeface="Calibri" pitchFamily="34" charset="0"/>
              </a:rPr>
              <a:t>Ο πυρήνας περιέχει το γενετικό μας υλικό, δηλαδή το </a:t>
            </a:r>
            <a:r>
              <a:rPr lang="en-US" sz="2800" smtClean="0">
                <a:latin typeface="Calibri" pitchFamily="34" charset="0"/>
              </a:rPr>
              <a:t>DNA.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000" smtClean="0">
              <a:latin typeface="Calibri" pitchFamily="34" charset="0"/>
            </a:endParaRPr>
          </a:p>
        </p:txBody>
      </p:sp>
      <p:pic>
        <p:nvPicPr>
          <p:cNvPr id="7172" name="Picture 4" descr="08 Prokaryote vs Eukaryote.JPG                                 0026F3B2Macintosh HD                   C375CBE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398713"/>
            <a:ext cx="6732587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39763"/>
          </a:xfrm>
        </p:spPr>
        <p:txBody>
          <a:bodyPr/>
          <a:lstStyle/>
          <a:p>
            <a:pPr eaLnBrk="1" hangingPunct="1"/>
            <a:r>
              <a:rPr lang="el-GR" b="1" smtClean="0">
                <a:latin typeface="Chalkboard" charset="0"/>
              </a:rPr>
              <a:t>Το </a:t>
            </a:r>
            <a:r>
              <a:rPr lang="en-US" b="1" smtClean="0">
                <a:latin typeface="Chalkboard" charset="0"/>
              </a:rPr>
              <a:t>RNA </a:t>
            </a:r>
            <a:r>
              <a:rPr lang="el-GR" b="1" smtClean="0">
                <a:latin typeface="Chalkboard" charset="0"/>
              </a:rPr>
              <a:t>χρειάζεται για την πρωτεϊνοσύνθεση</a:t>
            </a:r>
            <a:r>
              <a:rPr lang="en-US" b="1" smtClean="0">
                <a:latin typeface="Chalkboard" charset="0"/>
              </a:rPr>
              <a:t>:</a:t>
            </a:r>
            <a:endParaRPr lang="en-US" smtClean="0">
              <a:latin typeface="Chalkboard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19600" y="914400"/>
            <a:ext cx="4524375" cy="5715000"/>
          </a:xfrm>
        </p:spPr>
        <p:txBody>
          <a:bodyPr/>
          <a:lstStyle/>
          <a:p>
            <a:pPr marL="457200" indent="-457200" eaLnBrk="1" hangingPunct="1"/>
            <a:r>
              <a:rPr lang="el-GR" smtClean="0">
                <a:latin typeface="Chalkboard" charset="0"/>
              </a:rPr>
              <a:t>Το </a:t>
            </a:r>
            <a:r>
              <a:rPr lang="en-US" smtClean="0">
                <a:latin typeface="Chalkboard" charset="0"/>
              </a:rPr>
              <a:t>RNA </a:t>
            </a:r>
            <a:r>
              <a:rPr lang="el-GR" smtClean="0">
                <a:latin typeface="Chalkboard" charset="0"/>
              </a:rPr>
              <a:t>είναι νουκλεϊκό οξύ που μοιάζει με το </a:t>
            </a:r>
            <a:r>
              <a:rPr lang="en-US" smtClean="0">
                <a:latin typeface="Chalkboard" charset="0"/>
              </a:rPr>
              <a:t>DNA</a:t>
            </a:r>
            <a:r>
              <a:rPr lang="el-GR" smtClean="0">
                <a:latin typeface="Chalkboard" charset="0"/>
              </a:rPr>
              <a:t> αλλά εμφανίζει τις εξής διαφορές:</a:t>
            </a:r>
            <a:r>
              <a:rPr lang="en-US" smtClean="0">
                <a:latin typeface="Chalkboard" charset="0"/>
              </a:rPr>
              <a:t>	</a:t>
            </a:r>
          </a:p>
          <a:p>
            <a:pPr marL="914400" lvl="1" indent="-457200" eaLnBrk="1" hangingPunct="1">
              <a:buFont typeface="Times"/>
              <a:buAutoNum type="arabicPeriod"/>
            </a:pPr>
            <a:r>
              <a:rPr lang="el-GR" smtClean="0">
                <a:latin typeface="Chalkboard" charset="0"/>
              </a:rPr>
              <a:t>Έχει ως σάκχαρο </a:t>
            </a:r>
            <a:r>
              <a:rPr lang="el-GR" b="1" smtClean="0">
                <a:latin typeface="Chalkboard" charset="0"/>
              </a:rPr>
              <a:t>ριβόζη</a:t>
            </a:r>
            <a:r>
              <a:rPr lang="el-GR" smtClean="0">
                <a:latin typeface="Chalkboard" charset="0"/>
              </a:rPr>
              <a:t> αντί για δεοξυριβόζη</a:t>
            </a:r>
          </a:p>
          <a:p>
            <a:pPr marL="914400" lvl="1" indent="-457200" eaLnBrk="1" hangingPunct="1">
              <a:buFont typeface="Times"/>
              <a:buAutoNum type="arabicPeriod"/>
            </a:pPr>
            <a:endParaRPr lang="en-US" smtClean="0">
              <a:latin typeface="Chalkboard" charset="0"/>
            </a:endParaRPr>
          </a:p>
          <a:p>
            <a:pPr marL="914400" lvl="1" indent="-457200" eaLnBrk="1" hangingPunct="1">
              <a:buFont typeface="Times"/>
              <a:buAutoNum type="arabicPeriod"/>
            </a:pPr>
            <a:r>
              <a:rPr lang="el-GR" smtClean="0">
                <a:latin typeface="Chalkboard" charset="0"/>
              </a:rPr>
              <a:t>Έχει </a:t>
            </a:r>
            <a:r>
              <a:rPr lang="el-GR" b="1" smtClean="0">
                <a:latin typeface="Chalkboard" charset="0"/>
              </a:rPr>
              <a:t>ουρακίλη </a:t>
            </a:r>
            <a:r>
              <a:rPr lang="el-GR" smtClean="0">
                <a:latin typeface="Chalkboard" charset="0"/>
              </a:rPr>
              <a:t>αντί για θυμίνη.</a:t>
            </a:r>
          </a:p>
          <a:p>
            <a:pPr marL="914400" lvl="1" indent="-457200" eaLnBrk="1" hangingPunct="1">
              <a:buFont typeface="Times"/>
              <a:buAutoNum type="arabicPeriod"/>
            </a:pPr>
            <a:endParaRPr lang="en-US" smtClean="0">
              <a:latin typeface="Chalkboard" charset="0"/>
            </a:endParaRPr>
          </a:p>
          <a:p>
            <a:pPr marL="914400" lvl="1" indent="-457200" eaLnBrk="1" hangingPunct="1">
              <a:buFont typeface="Times"/>
              <a:buAutoNum type="arabicPeriod"/>
            </a:pPr>
            <a:r>
              <a:rPr lang="el-GR" smtClean="0">
                <a:latin typeface="Chalkboard" charset="0"/>
              </a:rPr>
              <a:t>Είναι μονόκλωνο</a:t>
            </a:r>
            <a:endParaRPr lang="en-US" sz="2800" smtClean="0">
              <a:latin typeface="Chalkboard" charset="0"/>
            </a:endParaRPr>
          </a:p>
          <a:p>
            <a:pPr marL="457200" indent="-457200" eaLnBrk="1" hangingPunct="1">
              <a:buFontTx/>
              <a:buNone/>
            </a:pPr>
            <a:endParaRPr lang="en-US" smtClean="0">
              <a:latin typeface="Chalkboard" charset="0"/>
            </a:endParaRPr>
          </a:p>
        </p:txBody>
      </p:sp>
      <p:pic>
        <p:nvPicPr>
          <p:cNvPr id="26628" name="Picture 4" descr="RNA_sstrand.jpg                                                0026F3B2Macintosh HD                   C375CBE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41211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990600"/>
            <a:ext cx="7472362" cy="5715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l-GR" sz="2800" smtClean="0">
                <a:latin typeface="Calibri" pitchFamily="34" charset="0"/>
              </a:rPr>
              <a:t>Τρεις διαφορετικοί τύποι </a:t>
            </a:r>
            <a:r>
              <a:rPr lang="en-US" sz="2800" smtClean="0">
                <a:latin typeface="Calibri" pitchFamily="34" charset="0"/>
              </a:rPr>
              <a:t>RNA</a:t>
            </a:r>
            <a:r>
              <a:rPr lang="el-GR" sz="2800" smtClean="0">
                <a:latin typeface="Calibri" pitchFamily="34" charset="0"/>
              </a:rPr>
              <a:t> εμπλέκονται στην πρωτεϊνοσύνθεση:</a:t>
            </a:r>
            <a:endParaRPr lang="en-US" sz="280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sz="2800" smtClean="0">
                <a:latin typeface="Calibri" pitchFamily="34" charset="0"/>
              </a:rPr>
              <a:t>Αγγελιαφόρο </a:t>
            </a:r>
            <a:r>
              <a:rPr lang="en-US" sz="2800" smtClean="0">
                <a:latin typeface="Calibri" pitchFamily="34" charset="0"/>
              </a:rPr>
              <a:t>(mRNA)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800" smtClean="0">
                <a:latin typeface="Calibri" pitchFamily="34" charset="0"/>
              </a:rPr>
              <a:t>Ριβοσωμικό </a:t>
            </a:r>
            <a:r>
              <a:rPr lang="en-US" sz="2800" smtClean="0">
                <a:latin typeface="Calibri" pitchFamily="34" charset="0"/>
              </a:rPr>
              <a:t>(rRNA)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800" smtClean="0">
                <a:latin typeface="Calibri" pitchFamily="34" charset="0"/>
              </a:rPr>
              <a:t>Μεταφορικό </a:t>
            </a:r>
            <a:r>
              <a:rPr lang="en-US" sz="2800" smtClean="0">
                <a:latin typeface="Calibri" pitchFamily="34" charset="0"/>
              </a:rPr>
              <a:t> (tRNA)</a:t>
            </a:r>
            <a:endParaRPr lang="el-GR" sz="2800" smtClean="0">
              <a:latin typeface="Calibri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en-US" sz="2800" smtClean="0">
              <a:latin typeface="Calibri" pitchFamily="34" charset="0"/>
            </a:endParaRPr>
          </a:p>
          <a:p>
            <a:pPr marL="0" indent="0" eaLnBrk="1" hangingPunct="1">
              <a:lnSpc>
                <a:spcPct val="90000"/>
              </a:lnSpc>
            </a:pPr>
            <a:r>
              <a:rPr lang="en-US" sz="2800" smtClean="0">
                <a:latin typeface="Calibri" pitchFamily="34" charset="0"/>
              </a:rPr>
              <a:t>To mRNA </a:t>
            </a:r>
            <a:r>
              <a:rPr lang="el-GR" sz="2800" smtClean="0">
                <a:latin typeface="Calibri" pitchFamily="34" charset="0"/>
              </a:rPr>
              <a:t>μεταφέρει το μήνυμα ή τον κώδικα έξω από τον πυρήνα.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l-GR" sz="2800" smtClean="0">
                <a:latin typeface="Calibri" pitchFamily="34" charset="0"/>
              </a:rPr>
              <a:t>Το</a:t>
            </a:r>
            <a:r>
              <a:rPr lang="en-US" sz="2800" smtClean="0">
                <a:latin typeface="Calibri" pitchFamily="34" charset="0"/>
              </a:rPr>
              <a:t> rRNA </a:t>
            </a:r>
            <a:r>
              <a:rPr lang="el-GR" sz="2800" smtClean="0">
                <a:latin typeface="Calibri" pitchFamily="34" charset="0"/>
              </a:rPr>
              <a:t>αποτελεί τμήμα του ριβοσώματος</a:t>
            </a:r>
          </a:p>
          <a:p>
            <a:pPr marL="0" indent="0" eaLnBrk="1" hangingPunct="1">
              <a:lnSpc>
                <a:spcPct val="90000"/>
              </a:lnSpc>
            </a:pPr>
            <a:r>
              <a:rPr lang="el-GR" sz="2800" smtClean="0">
                <a:latin typeface="Calibri" pitchFamily="34" charset="0"/>
              </a:rPr>
              <a:t>Το </a:t>
            </a:r>
            <a:r>
              <a:rPr lang="en-US" sz="2800" smtClean="0">
                <a:latin typeface="Calibri" pitchFamily="34" charset="0"/>
              </a:rPr>
              <a:t>tRNA </a:t>
            </a:r>
            <a:r>
              <a:rPr lang="el-GR" sz="2800" smtClean="0">
                <a:latin typeface="Calibri" pitchFamily="34" charset="0"/>
              </a:rPr>
              <a:t>μεταφέρει τα σωστά αμινοξέα στο ριβόσωμα για την κατασκευή της πρωτεΐνης.</a:t>
            </a:r>
            <a:endParaRPr lang="en-US" sz="2000" smtClean="0">
              <a:latin typeface="Calibri" pitchFamily="34" charset="0"/>
            </a:endParaRPr>
          </a:p>
        </p:txBody>
      </p:sp>
      <p:sp>
        <p:nvSpPr>
          <p:cNvPr id="27651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>
              <a:buClr>
                <a:schemeClr val="tx1"/>
              </a:buClr>
            </a:pPr>
            <a:r>
              <a:rPr lang="el-GR" sz="3200" b="1">
                <a:latin typeface="Calibri" pitchFamily="34" charset="0"/>
              </a:rPr>
              <a:t>Το </a:t>
            </a:r>
            <a:r>
              <a:rPr lang="en-US" sz="3200" b="1">
                <a:latin typeface="Calibri" pitchFamily="34" charset="0"/>
              </a:rPr>
              <a:t>RNA </a:t>
            </a:r>
            <a:r>
              <a:rPr lang="el-GR" sz="3200" b="1">
                <a:latin typeface="Calibri" pitchFamily="34" charset="0"/>
              </a:rPr>
              <a:t>χρειάζεται για την πρωτεϊνοσύνθεση</a:t>
            </a:r>
            <a:r>
              <a:rPr lang="en-US" sz="3200" b="1">
                <a:latin typeface="Calibri" pitchFamily="34" charset="0"/>
              </a:rPr>
              <a:t>:</a:t>
            </a:r>
            <a:endParaRPr lang="en-US" sz="32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bldLvl="3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28600"/>
            <a:ext cx="6316663" cy="655638"/>
          </a:xfrm>
        </p:spPr>
        <p:txBody>
          <a:bodyPr/>
          <a:lstStyle/>
          <a:p>
            <a:pPr eaLnBrk="1" hangingPunct="1"/>
            <a:r>
              <a:rPr lang="el-GR" smtClean="0">
                <a:latin typeface="Calibri" pitchFamily="34" charset="0"/>
              </a:rPr>
              <a:t>Ερωτήσεις κατανόησης: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7239000" cy="5486400"/>
          </a:xfrm>
        </p:spPr>
        <p:txBody>
          <a:bodyPr/>
          <a:lstStyle/>
          <a:p>
            <a:pPr marL="457200" indent="-457200" eaLnBrk="1" hangingPunct="1"/>
            <a:r>
              <a:rPr lang="el-GR" smtClean="0">
                <a:latin typeface="Calibri" pitchFamily="34" charset="0"/>
              </a:rPr>
              <a:t>Σε τι διαφέρει το </a:t>
            </a:r>
            <a:r>
              <a:rPr lang="en-US" smtClean="0">
                <a:latin typeface="Calibri" pitchFamily="34" charset="0"/>
              </a:rPr>
              <a:t>RNA </a:t>
            </a:r>
            <a:r>
              <a:rPr lang="el-GR" smtClean="0">
                <a:latin typeface="Calibri" pitchFamily="34" charset="0"/>
              </a:rPr>
              <a:t>από το </a:t>
            </a:r>
            <a:r>
              <a:rPr lang="en-US" smtClean="0">
                <a:latin typeface="Calibri" pitchFamily="34" charset="0"/>
              </a:rPr>
              <a:t>DNA</a:t>
            </a:r>
            <a:r>
              <a:rPr lang="el-GR" smtClean="0">
                <a:latin typeface="Calibri" pitchFamily="34" charset="0"/>
              </a:rPr>
              <a:t>;</a:t>
            </a:r>
            <a:endParaRPr lang="en-US" smtClean="0">
              <a:latin typeface="Calibri" pitchFamily="34" charset="0"/>
            </a:endParaRPr>
          </a:p>
          <a:p>
            <a:pPr marL="1371600" lvl="2" indent="-457200" eaLnBrk="1" hangingPunct="1">
              <a:buFont typeface="Times"/>
              <a:buAutoNum type="arabicPeriod"/>
            </a:pPr>
            <a:r>
              <a:rPr lang="el-GR" b="1" smtClean="0">
                <a:latin typeface="Calibri" pitchFamily="34" charset="0"/>
              </a:rPr>
              <a:t>Το </a:t>
            </a:r>
            <a:r>
              <a:rPr lang="en-US" b="1" smtClean="0">
                <a:latin typeface="Calibri" pitchFamily="34" charset="0"/>
              </a:rPr>
              <a:t>RNA </a:t>
            </a:r>
            <a:r>
              <a:rPr lang="el-GR" b="1" smtClean="0">
                <a:latin typeface="Calibri" pitchFamily="34" charset="0"/>
              </a:rPr>
              <a:t>έχει ριβόζη αντί για δεοξυριβόζη.</a:t>
            </a:r>
          </a:p>
          <a:p>
            <a:pPr marL="1371600" lvl="2" indent="-457200" eaLnBrk="1" hangingPunct="1">
              <a:buFont typeface="Times"/>
              <a:buAutoNum type="arabicPeriod"/>
            </a:pPr>
            <a:r>
              <a:rPr lang="el-GR" b="1" smtClean="0">
                <a:latin typeface="Calibri" pitchFamily="34" charset="0"/>
              </a:rPr>
              <a:t>Το </a:t>
            </a:r>
            <a:r>
              <a:rPr lang="en-US" b="1" smtClean="0">
                <a:latin typeface="Calibri" pitchFamily="34" charset="0"/>
              </a:rPr>
              <a:t>RNA </a:t>
            </a:r>
            <a:r>
              <a:rPr lang="el-GR" b="1" smtClean="0">
                <a:latin typeface="Calibri" pitchFamily="34" charset="0"/>
              </a:rPr>
              <a:t>έχει ουρακίλη αντί για θυμίνη.</a:t>
            </a:r>
            <a:endParaRPr lang="en-US" b="1" smtClean="0">
              <a:latin typeface="Calibri" pitchFamily="34" charset="0"/>
            </a:endParaRPr>
          </a:p>
          <a:p>
            <a:pPr marL="1371600" lvl="2" indent="-457200" eaLnBrk="1" hangingPunct="1">
              <a:buFont typeface="Times"/>
              <a:buAutoNum type="arabicPeriod"/>
            </a:pPr>
            <a:r>
              <a:rPr lang="el-GR" b="1" smtClean="0">
                <a:latin typeface="Calibri" pitchFamily="34" charset="0"/>
              </a:rPr>
              <a:t>Το </a:t>
            </a:r>
            <a:r>
              <a:rPr lang="en-US" b="1" smtClean="0">
                <a:latin typeface="Calibri" pitchFamily="34" charset="0"/>
              </a:rPr>
              <a:t>RNA </a:t>
            </a:r>
            <a:r>
              <a:rPr lang="el-GR" b="1" smtClean="0">
                <a:latin typeface="Calibri" pitchFamily="34" charset="0"/>
              </a:rPr>
              <a:t>είναι μονόκλωνο.</a:t>
            </a:r>
          </a:p>
          <a:p>
            <a:pPr marL="1371600" lvl="2" indent="-457200" eaLnBrk="1" hangingPunct="1">
              <a:buFontTx/>
              <a:buNone/>
            </a:pPr>
            <a:endParaRPr lang="en-US" smtClean="0">
              <a:latin typeface="Calibri" pitchFamily="34" charset="0"/>
            </a:endParaRPr>
          </a:p>
          <a:p>
            <a:pPr marL="457200" indent="-457200" eaLnBrk="1" hangingPunct="1"/>
            <a:r>
              <a:rPr lang="el-GR" smtClean="0">
                <a:latin typeface="Calibri" pitchFamily="34" charset="0"/>
              </a:rPr>
              <a:t>Ποιοι είναι οι τρεις τύποι </a:t>
            </a:r>
            <a:r>
              <a:rPr lang="en-US" smtClean="0">
                <a:latin typeface="Calibri" pitchFamily="34" charset="0"/>
              </a:rPr>
              <a:t>RNA </a:t>
            </a:r>
            <a:r>
              <a:rPr lang="el-GR" smtClean="0">
                <a:latin typeface="Calibri" pitchFamily="34" charset="0"/>
              </a:rPr>
              <a:t>που εμπλέκονται στην πρωτεϊνοσύνθεση;</a:t>
            </a:r>
            <a:endParaRPr lang="en-US" smtClean="0">
              <a:latin typeface="Calibri" pitchFamily="34" charset="0"/>
            </a:endParaRPr>
          </a:p>
          <a:p>
            <a:pPr marL="1371600" lvl="2" indent="-457200" eaLnBrk="1" hangingPunct="1">
              <a:buFont typeface="Times"/>
              <a:buAutoNum type="arabicPeriod"/>
            </a:pPr>
            <a:r>
              <a:rPr lang="el-GR" b="1" smtClean="0">
                <a:latin typeface="Calibri" pitchFamily="34" charset="0"/>
              </a:rPr>
              <a:t>Αγγελιοφόρο</a:t>
            </a:r>
            <a:r>
              <a:rPr lang="en-US" b="1" smtClean="0">
                <a:latin typeface="Calibri" pitchFamily="34" charset="0"/>
              </a:rPr>
              <a:t> RNA (mRNA)</a:t>
            </a:r>
          </a:p>
          <a:p>
            <a:pPr marL="1371600" lvl="2" indent="-457200" eaLnBrk="1" hangingPunct="1">
              <a:buFont typeface="Times"/>
              <a:buAutoNum type="arabicPeriod"/>
            </a:pPr>
            <a:r>
              <a:rPr lang="el-GR" b="1" smtClean="0">
                <a:latin typeface="Calibri" pitchFamily="34" charset="0"/>
              </a:rPr>
              <a:t>Ριβοσωμικό</a:t>
            </a:r>
            <a:r>
              <a:rPr lang="en-US" b="1" smtClean="0">
                <a:latin typeface="Calibri" pitchFamily="34" charset="0"/>
              </a:rPr>
              <a:t> RNA (rRNA)</a:t>
            </a:r>
          </a:p>
          <a:p>
            <a:pPr marL="1371600" lvl="2" indent="-457200" eaLnBrk="1" hangingPunct="1">
              <a:buFont typeface="Times"/>
              <a:buAutoNum type="arabicPeriod"/>
            </a:pPr>
            <a:r>
              <a:rPr lang="el-GR" b="1" smtClean="0">
                <a:latin typeface="Calibri" pitchFamily="34" charset="0"/>
              </a:rPr>
              <a:t>Μεταφορικό</a:t>
            </a:r>
            <a:r>
              <a:rPr lang="en-US" b="1" smtClean="0">
                <a:latin typeface="Calibri" pitchFamily="34" charset="0"/>
              </a:rPr>
              <a:t> RNA (tRNA)</a:t>
            </a:r>
            <a:endParaRPr lang="en-US" sz="2800" smtClean="0">
              <a:latin typeface="Calibri" pitchFamily="34" charset="0"/>
            </a:endParaRPr>
          </a:p>
          <a:p>
            <a:pPr marL="914400" lvl="1" indent="-457200" eaLnBrk="1" hangingPunct="1"/>
            <a:endParaRPr lang="en-US" sz="200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build="p" bldLvl="3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3886200" cy="487363"/>
          </a:xfrm>
        </p:spPr>
        <p:txBody>
          <a:bodyPr/>
          <a:lstStyle/>
          <a:p>
            <a:pPr eaLnBrk="1" hangingPunct="1"/>
            <a:r>
              <a:rPr lang="el-GR" b="1" smtClean="0">
                <a:latin typeface="Calibri" pitchFamily="34" charset="0"/>
              </a:rPr>
              <a:t>ΜΕΤΑΓΡΑΦΗ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0" y="152400"/>
            <a:ext cx="3838575" cy="6400800"/>
          </a:xfrm>
        </p:spPr>
        <p:txBody>
          <a:bodyPr/>
          <a:lstStyle/>
          <a:p>
            <a:pPr marL="457200" indent="-457200" eaLnBrk="1" hangingPunct="1"/>
            <a:r>
              <a:rPr lang="el-GR" sz="2000" smtClean="0">
                <a:latin typeface="Calibri" pitchFamily="34" charset="0"/>
              </a:rPr>
              <a:t>Η μεταγραφή έχει ως αποτέλεσμα την δημιουργία ενός μονόκλωνου </a:t>
            </a:r>
            <a:r>
              <a:rPr lang="en-US" sz="2000" smtClean="0">
                <a:latin typeface="Calibri" pitchFamily="34" charset="0"/>
              </a:rPr>
              <a:t>RNA</a:t>
            </a:r>
          </a:p>
          <a:p>
            <a:pPr marL="457200" indent="-457200" eaLnBrk="1" hangingPunct="1"/>
            <a:r>
              <a:rPr lang="el-GR" sz="2000" smtClean="0">
                <a:latin typeface="Calibri" pitchFamily="34" charset="0"/>
              </a:rPr>
              <a:t>Χρησιμοποιείται ένας από τους δυο κλώνους ως καλούπι.</a:t>
            </a:r>
          </a:p>
          <a:p>
            <a:pPr marL="457200" indent="-457200" eaLnBrk="1" hangingPunct="1"/>
            <a:endParaRPr lang="en-US" sz="2000" smtClean="0">
              <a:latin typeface="Calibri" pitchFamily="34" charset="0"/>
            </a:endParaRPr>
          </a:p>
          <a:p>
            <a:pPr marL="457200" indent="-457200" eaLnBrk="1" hangingPunct="1"/>
            <a:r>
              <a:rPr lang="el-GR" sz="2000" smtClean="0">
                <a:latin typeface="Calibri" pitchFamily="34" charset="0"/>
              </a:rPr>
              <a:t>Τα βήματα της μεταγραφής:</a:t>
            </a:r>
            <a:endParaRPr lang="en-US" sz="2000" smtClean="0">
              <a:latin typeface="Calibri" pitchFamily="34" charset="0"/>
            </a:endParaRPr>
          </a:p>
          <a:p>
            <a:pPr marL="914400" lvl="1" indent="-457200" eaLnBrk="1" hangingPunct="1">
              <a:buFont typeface="Times"/>
              <a:buAutoNum type="arabicPeriod"/>
            </a:pPr>
            <a:r>
              <a:rPr lang="el-GR" sz="2000" smtClean="0">
                <a:latin typeface="Calibri" pitchFamily="34" charset="0"/>
              </a:rPr>
              <a:t>Το μόριο του </a:t>
            </a:r>
            <a:r>
              <a:rPr lang="en-US" sz="2000" smtClean="0">
                <a:latin typeface="Calibri" pitchFamily="34" charset="0"/>
              </a:rPr>
              <a:t>DNA </a:t>
            </a:r>
            <a:r>
              <a:rPr lang="el-GR" sz="2000" smtClean="0">
                <a:latin typeface="Calibri" pitchFamily="34" charset="0"/>
              </a:rPr>
              <a:t>ανοίγει κατά μήκος ενός γονιδίου.</a:t>
            </a:r>
            <a:endParaRPr lang="en-US" sz="2000" smtClean="0">
              <a:latin typeface="Calibri" pitchFamily="34" charset="0"/>
            </a:endParaRPr>
          </a:p>
          <a:p>
            <a:pPr marL="914400" lvl="1" indent="-457200" eaLnBrk="1" hangingPunct="1">
              <a:buFont typeface="Times"/>
              <a:buAutoNum type="arabicPeriod"/>
            </a:pPr>
            <a:r>
              <a:rPr lang="el-GR" sz="2000" smtClean="0">
                <a:latin typeface="Calibri" pitchFamily="34" charset="0"/>
              </a:rPr>
              <a:t>Τα νουκλεοτίδια του </a:t>
            </a:r>
            <a:r>
              <a:rPr lang="en-US" sz="2000" smtClean="0">
                <a:latin typeface="Calibri" pitchFamily="34" charset="0"/>
              </a:rPr>
              <a:t>RNA (A,U,C,G)</a:t>
            </a:r>
            <a:r>
              <a:rPr lang="el-GR" sz="2000" smtClean="0">
                <a:latin typeface="Calibri" pitchFamily="34" charset="0"/>
              </a:rPr>
              <a:t> ζευγαρώνουν και ενώνονται κατά μήκος της ανοιχτής αλυσίδας.</a:t>
            </a:r>
          </a:p>
          <a:p>
            <a:pPr marL="914400" lvl="1" indent="-457200" eaLnBrk="1" hangingPunct="1">
              <a:buFont typeface="Times"/>
              <a:buAutoNum type="arabicPeriod"/>
            </a:pPr>
            <a:r>
              <a:rPr lang="el-GR" sz="2000" smtClean="0">
                <a:latin typeface="Calibri" pitchFamily="34" charset="0"/>
              </a:rPr>
              <a:t>Το ολοκληρωμένο </a:t>
            </a:r>
            <a:r>
              <a:rPr lang="en-US" sz="2000" smtClean="0">
                <a:latin typeface="Calibri" pitchFamily="34" charset="0"/>
              </a:rPr>
              <a:t>RNA </a:t>
            </a:r>
            <a:r>
              <a:rPr lang="el-GR" sz="2000" smtClean="0">
                <a:latin typeface="Calibri" pitchFamily="34" charset="0"/>
              </a:rPr>
              <a:t>απελευθερώνεται και κινείται προς το κυτταρόπλασμα.</a:t>
            </a:r>
            <a:endParaRPr lang="en-US" sz="2000" smtClean="0">
              <a:latin typeface="Calibri" pitchFamily="34" charset="0"/>
            </a:endParaRPr>
          </a:p>
        </p:txBody>
      </p:sp>
      <p:pic>
        <p:nvPicPr>
          <p:cNvPr id="29700" name="Picture 4" descr="transcription_1.jpg                                            0026F3B2Macintosh HD                   C375CBE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46021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bldLvl="2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ction Button: Movie 5">
            <a:hlinkClick r:id="rId2" action="ppaction://hlinkfile" highlightClick="1"/>
          </p:cNvPr>
          <p:cNvSpPr/>
          <p:nvPr/>
        </p:nvSpPr>
        <p:spPr bwMode="auto">
          <a:xfrm>
            <a:off x="2843808" y="2636912"/>
            <a:ext cx="3456384" cy="1224136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27784" y="188640"/>
            <a:ext cx="4176489" cy="477837"/>
          </a:xfrm>
        </p:spPr>
        <p:txBody>
          <a:bodyPr/>
          <a:lstStyle/>
          <a:p>
            <a:pPr eaLnBrk="1" hangingPunct="1"/>
            <a:r>
              <a:rPr lang="el-GR" dirty="0" smtClean="0">
                <a:latin typeface="Calibri" pitchFamily="34" charset="0"/>
              </a:rPr>
              <a:t>ΜΕΤΑΓΡΑΦΗ ΤΟΥ </a:t>
            </a:r>
            <a:r>
              <a:rPr lang="en-US" dirty="0" smtClean="0">
                <a:latin typeface="Calibri" pitchFamily="34" charset="0"/>
              </a:rPr>
              <a:t>DNA</a:t>
            </a:r>
            <a:endParaRPr lang="el-GR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0"/>
            <a:ext cx="6316662" cy="685800"/>
          </a:xfrm>
        </p:spPr>
        <p:txBody>
          <a:bodyPr/>
          <a:lstStyle/>
          <a:p>
            <a:pPr eaLnBrk="1" hangingPunct="1"/>
            <a:r>
              <a:rPr lang="el-GR" b="1" smtClean="0">
                <a:latin typeface="Calibri" pitchFamily="34" charset="0"/>
              </a:rPr>
              <a:t>Ερωτήσεις κατανόησης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125538"/>
            <a:ext cx="7239000" cy="25908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l-GR" smtClean="0">
                <a:latin typeface="Calibri" pitchFamily="34" charset="0"/>
              </a:rPr>
              <a:t>Ποια είναι τα βήματα της μεταγραφής;</a:t>
            </a:r>
            <a:endParaRPr lang="en-US" smtClean="0">
              <a:latin typeface="Calibri" pitchFamily="34" charset="0"/>
            </a:endParaRPr>
          </a:p>
          <a:p>
            <a:pPr marL="1371600" lvl="2" indent="-457200" eaLnBrk="1" hangingPunct="1">
              <a:lnSpc>
                <a:spcPct val="90000"/>
              </a:lnSpc>
              <a:buFont typeface="Times"/>
              <a:buAutoNum type="arabicPeriod"/>
            </a:pPr>
            <a:r>
              <a:rPr lang="el-GR" sz="2000" b="1" smtClean="0">
                <a:latin typeface="Calibri" pitchFamily="34" charset="0"/>
              </a:rPr>
              <a:t>Το μόριο του </a:t>
            </a:r>
            <a:r>
              <a:rPr lang="en-US" sz="2000" b="1" smtClean="0">
                <a:latin typeface="Calibri" pitchFamily="34" charset="0"/>
              </a:rPr>
              <a:t>DNA </a:t>
            </a:r>
            <a:r>
              <a:rPr lang="el-GR" sz="2000" b="1" smtClean="0">
                <a:latin typeface="Calibri" pitchFamily="34" charset="0"/>
              </a:rPr>
              <a:t>ξεδιπλώνεται κατά μήκος ενός γονιδίου</a:t>
            </a:r>
            <a:endParaRPr lang="en-US" sz="2000" b="1" smtClean="0">
              <a:latin typeface="Calibri" pitchFamily="34" charset="0"/>
            </a:endParaRPr>
          </a:p>
          <a:p>
            <a:pPr marL="1371600" lvl="2" indent="-457200" eaLnBrk="1" hangingPunct="1">
              <a:lnSpc>
                <a:spcPct val="90000"/>
              </a:lnSpc>
              <a:buFont typeface="Times"/>
              <a:buAutoNum type="arabicPeriod"/>
            </a:pPr>
            <a:r>
              <a:rPr lang="el-GR" sz="2000" b="1" smtClean="0">
                <a:latin typeface="Calibri" pitchFamily="34" charset="0"/>
              </a:rPr>
              <a:t>Τα νουκλεοτίδια του </a:t>
            </a:r>
            <a:r>
              <a:rPr lang="en-US" sz="2000" b="1" smtClean="0">
                <a:latin typeface="Calibri" pitchFamily="34" charset="0"/>
              </a:rPr>
              <a:t>RNA (A,U,C,G) </a:t>
            </a:r>
            <a:r>
              <a:rPr lang="el-GR" sz="2000" b="1" smtClean="0">
                <a:latin typeface="Calibri" pitchFamily="34" charset="0"/>
              </a:rPr>
              <a:t>ζευγαρώνουν και ενώνονται στον ανοιχτό κλώνο του </a:t>
            </a:r>
            <a:r>
              <a:rPr lang="en-US" sz="2000" b="1" smtClean="0">
                <a:latin typeface="Calibri" pitchFamily="34" charset="0"/>
              </a:rPr>
              <a:t>DNA</a:t>
            </a:r>
          </a:p>
          <a:p>
            <a:pPr marL="1371600" lvl="2" indent="-457200" eaLnBrk="1" hangingPunct="1">
              <a:lnSpc>
                <a:spcPct val="90000"/>
              </a:lnSpc>
              <a:buFont typeface="Times"/>
              <a:buAutoNum type="arabicPeriod"/>
            </a:pPr>
            <a:r>
              <a:rPr lang="el-GR" sz="2000" b="1" smtClean="0">
                <a:latin typeface="Calibri" pitchFamily="34" charset="0"/>
              </a:rPr>
              <a:t>Ο ολοκληρωμένος κλώνος του </a:t>
            </a:r>
            <a:r>
              <a:rPr lang="en-US" sz="2000" b="1" smtClean="0">
                <a:latin typeface="Calibri" pitchFamily="34" charset="0"/>
              </a:rPr>
              <a:t>RNA </a:t>
            </a:r>
            <a:r>
              <a:rPr lang="el-GR" sz="2000" b="1" smtClean="0">
                <a:latin typeface="Calibri" pitchFamily="34" charset="0"/>
              </a:rPr>
              <a:t>απελευθερώνεται και κινείται προς το κυτταρόπλασμα.</a:t>
            </a:r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bldLvl="3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4038600" cy="487363"/>
          </a:xfrm>
        </p:spPr>
        <p:txBody>
          <a:bodyPr/>
          <a:lstStyle/>
          <a:p>
            <a:pPr eaLnBrk="1" hangingPunct="1"/>
            <a:r>
              <a:rPr lang="el-GR" b="1" smtClean="0">
                <a:latin typeface="Calibri" pitchFamily="34" charset="0"/>
              </a:rPr>
              <a:t>Μετάφραση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33800" y="1066800"/>
            <a:ext cx="5057775" cy="5486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el-GR" sz="2800" smtClean="0">
                <a:latin typeface="Calibri" pitchFamily="34" charset="0"/>
              </a:rPr>
              <a:t>Η διαδικασία της μετάφρασης είναι η ΜΕΤΑΦΡΑΣΗ του «κωδικού» των νουκλεοτιδίων στη γλώσσα των αμινοξέων.</a:t>
            </a:r>
          </a:p>
          <a:p>
            <a:pPr marL="457200" indent="-457200" eaLnBrk="1" hangingPunct="1">
              <a:lnSpc>
                <a:spcPct val="90000"/>
              </a:lnSpc>
            </a:pPr>
            <a:r>
              <a:rPr lang="el-GR" sz="2800" smtClean="0">
                <a:latin typeface="Calibri" pitchFamily="34" charset="0"/>
              </a:rPr>
              <a:t>Η μετάφραση συμβαίνει στο κυτταρόπλασμα, στα ριβοσώματα.</a:t>
            </a:r>
            <a:endParaRPr lang="en-US" sz="2800" smtClean="0">
              <a:latin typeface="Calibri" pitchFamily="34" charset="0"/>
            </a:endParaRPr>
          </a:p>
          <a:p>
            <a:pPr marL="457200" indent="-457200" eaLnBrk="1" hangingPunct="1">
              <a:lnSpc>
                <a:spcPct val="90000"/>
              </a:lnSpc>
            </a:pPr>
            <a:r>
              <a:rPr lang="el-GR" sz="2800" smtClean="0">
                <a:latin typeface="Calibri" pitchFamily="34" charset="0"/>
              </a:rPr>
              <a:t>Εάν το </a:t>
            </a:r>
            <a:r>
              <a:rPr lang="en-US" sz="2800" smtClean="0">
                <a:latin typeface="Calibri" pitchFamily="34" charset="0"/>
              </a:rPr>
              <a:t>DNA </a:t>
            </a:r>
            <a:r>
              <a:rPr lang="el-GR" sz="2800" smtClean="0">
                <a:latin typeface="Calibri" pitchFamily="34" charset="0"/>
              </a:rPr>
              <a:t>είναι το βιβλίο συνταγών και το </a:t>
            </a:r>
            <a:r>
              <a:rPr lang="en-US" sz="2800" smtClean="0">
                <a:latin typeface="Calibri" pitchFamily="34" charset="0"/>
              </a:rPr>
              <a:t>mRNA </a:t>
            </a:r>
            <a:r>
              <a:rPr lang="el-GR" sz="2800" smtClean="0">
                <a:latin typeface="Calibri" pitchFamily="34" charset="0"/>
              </a:rPr>
              <a:t>είναι η συνταγή, τότε το ριβόσωμα είναι η κουζίνα και το </a:t>
            </a:r>
            <a:r>
              <a:rPr lang="en-US" sz="2800" smtClean="0">
                <a:latin typeface="Calibri" pitchFamily="34" charset="0"/>
              </a:rPr>
              <a:t>tRNA </a:t>
            </a:r>
            <a:r>
              <a:rPr lang="el-GR" sz="2800" smtClean="0">
                <a:latin typeface="Calibri" pitchFamily="34" charset="0"/>
              </a:rPr>
              <a:t>είναι ο σεφ!</a:t>
            </a:r>
            <a:endParaRPr lang="en-US" smtClean="0">
              <a:latin typeface="Calibri" pitchFamily="34" charset="0"/>
            </a:endParaRPr>
          </a:p>
        </p:txBody>
      </p:sp>
      <p:pic>
        <p:nvPicPr>
          <p:cNvPr id="24581" name="Picture 5" descr="chef.jpg                                                       0026F3B2Macintosh HD                   C375CBE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3268663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bldLvl="3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3581400" cy="487363"/>
          </a:xfrm>
        </p:spPr>
        <p:txBody>
          <a:bodyPr/>
          <a:lstStyle/>
          <a:p>
            <a:pPr eaLnBrk="1" hangingPunct="1"/>
            <a:r>
              <a:rPr lang="el-GR" b="1" smtClean="0">
                <a:latin typeface="Calibri" pitchFamily="34" charset="0"/>
              </a:rPr>
              <a:t>Μετάφραση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908050"/>
            <a:ext cx="4295775" cy="4752975"/>
          </a:xfrm>
        </p:spPr>
        <p:txBody>
          <a:bodyPr/>
          <a:lstStyle/>
          <a:p>
            <a:pPr marL="457200" indent="-457200" eaLnBrk="1" hangingPunct="1"/>
            <a:r>
              <a:rPr lang="el-GR" smtClean="0">
                <a:latin typeface="Calibri" pitchFamily="34" charset="0"/>
              </a:rPr>
              <a:t>Το </a:t>
            </a:r>
            <a:r>
              <a:rPr lang="en-US" smtClean="0">
                <a:latin typeface="Calibri" pitchFamily="34" charset="0"/>
              </a:rPr>
              <a:t>rRNA </a:t>
            </a:r>
            <a:r>
              <a:rPr lang="el-GR" smtClean="0">
                <a:latin typeface="Calibri" pitchFamily="34" charset="0"/>
              </a:rPr>
              <a:t>είναι τμήμα του ριβοσώματος που προσκολλάται στο </a:t>
            </a:r>
            <a:r>
              <a:rPr lang="en-US" smtClean="0">
                <a:latin typeface="Calibri" pitchFamily="34" charset="0"/>
              </a:rPr>
              <a:t>mRNA</a:t>
            </a:r>
          </a:p>
          <a:p>
            <a:pPr marL="457200" indent="-457200" eaLnBrk="1" hangingPunct="1"/>
            <a:r>
              <a:rPr lang="el-GR" smtClean="0">
                <a:latin typeface="Calibri" pitchFamily="34" charset="0"/>
              </a:rPr>
              <a:t>Το </a:t>
            </a:r>
            <a:r>
              <a:rPr lang="en-US" smtClean="0">
                <a:latin typeface="Calibri" pitchFamily="34" charset="0"/>
              </a:rPr>
              <a:t>tRNA </a:t>
            </a:r>
            <a:r>
              <a:rPr lang="el-GR" smtClean="0">
                <a:latin typeface="Calibri" pitchFamily="34" charset="0"/>
              </a:rPr>
              <a:t>έχει μια τριπλέτα βάσεων στην μια ακρη και μπορεί να κουβαλάει ένα αμινοξύ στην άλλη άκρη.</a:t>
            </a:r>
            <a:endParaRPr lang="en-US" smtClean="0">
              <a:latin typeface="Calibri" pitchFamily="34" charset="0"/>
            </a:endParaRPr>
          </a:p>
          <a:p>
            <a:pPr marL="457200" indent="-457200" eaLnBrk="1" hangingPunct="1"/>
            <a:r>
              <a:rPr lang="el-GR" smtClean="0">
                <a:latin typeface="Calibri" pitchFamily="34" charset="0"/>
              </a:rPr>
              <a:t>Το </a:t>
            </a:r>
            <a:r>
              <a:rPr lang="en-US" smtClean="0">
                <a:latin typeface="Calibri" pitchFamily="34" charset="0"/>
              </a:rPr>
              <a:t>tRNA </a:t>
            </a:r>
            <a:r>
              <a:rPr lang="el-GR" smtClean="0">
                <a:latin typeface="Calibri" pitchFamily="34" charset="0"/>
              </a:rPr>
              <a:t>«μεταφράζει» τις βάσεις σε αμινοξέα όταν συνταιριάζεται με το </a:t>
            </a:r>
            <a:r>
              <a:rPr lang="en-US" smtClean="0">
                <a:latin typeface="Calibri" pitchFamily="34" charset="0"/>
              </a:rPr>
              <a:t>mRNA</a:t>
            </a:r>
            <a:endParaRPr lang="en-US" sz="2000" smtClean="0">
              <a:latin typeface="Calibri" pitchFamily="34" charset="0"/>
            </a:endParaRPr>
          </a:p>
          <a:p>
            <a:pPr marL="457200" indent="-457200" eaLnBrk="1" hangingPunct="1"/>
            <a:endParaRPr lang="en-US" sz="2000" smtClean="0">
              <a:latin typeface="Calibri" pitchFamily="34" charset="0"/>
            </a:endParaRPr>
          </a:p>
        </p:txBody>
      </p:sp>
      <p:pic>
        <p:nvPicPr>
          <p:cNvPr id="33796" name="Picture 5" descr="translation.gif                                                0026F3B2Macintosh HD                   C375CBE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914400"/>
            <a:ext cx="4308475" cy="373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627784" y="188640"/>
            <a:ext cx="4176489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l-G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</a:t>
            </a:r>
            <a:r>
              <a:rPr kumimoji="0" lang="el-GR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ΜΕΤΑΦΡΑΣΗ </a:t>
            </a:r>
            <a:r>
              <a:rPr kumimoji="0" lang="el-G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ΤΟΥ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RNA</a:t>
            </a:r>
            <a:endParaRPr kumimoji="0" lang="el-GR" sz="32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6" name="Action Button: Movie 5">
            <a:hlinkClick r:id="rId2" action="ppaction://hlinkfile" highlightClick="1"/>
          </p:cNvPr>
          <p:cNvSpPr/>
          <p:nvPr/>
        </p:nvSpPr>
        <p:spPr bwMode="auto">
          <a:xfrm>
            <a:off x="2987824" y="2924944"/>
            <a:ext cx="3168352" cy="1080120"/>
          </a:xfrm>
          <a:prstGeom prst="actionButtonMovi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6048375" cy="685800"/>
          </a:xfrm>
        </p:spPr>
        <p:txBody>
          <a:bodyPr/>
          <a:lstStyle/>
          <a:p>
            <a:pPr algn="ctr" eaLnBrk="1" hangingPunct="1"/>
            <a:r>
              <a:rPr lang="el-GR" b="1" smtClean="0">
                <a:latin typeface="Calibri" pitchFamily="34" charset="0"/>
              </a:rPr>
              <a:t>Το Κεντρικό Δόγμα της Βιολογίας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0" y="914400"/>
            <a:ext cx="4572000" cy="2801938"/>
          </a:xfrm>
        </p:spPr>
        <p:txBody>
          <a:bodyPr/>
          <a:lstStyle/>
          <a:p>
            <a:pPr eaLnBrk="1" hangingPunct="1"/>
            <a:r>
              <a:rPr lang="el-GR" smtClean="0">
                <a:latin typeface="Calibri" pitchFamily="34" charset="0"/>
              </a:rPr>
              <a:t>Η διαδικασία της πρωτεϊνοσύνθεσης είναι ίδια σε όλα τα κύτταρα.</a:t>
            </a:r>
            <a:endParaRPr lang="en-US" smtClean="0">
              <a:latin typeface="Calibri" pitchFamily="34" charset="0"/>
            </a:endParaRPr>
          </a:p>
          <a:p>
            <a:pPr eaLnBrk="1" hangingPunct="1"/>
            <a:r>
              <a:rPr lang="el-GR" smtClean="0">
                <a:latin typeface="Calibri" pitchFamily="34" charset="0"/>
              </a:rPr>
              <a:t>Η ροή της γενετικής πληροφορίας είναι η βάση της μοριακής βιολογίας, της βιοχημείας και της γενετικής.</a:t>
            </a:r>
            <a:endParaRPr lang="en-US" sz="2000" smtClean="0">
              <a:latin typeface="Calibri" pitchFamily="34" charset="0"/>
            </a:endParaRPr>
          </a:p>
        </p:txBody>
      </p:sp>
      <p:pic>
        <p:nvPicPr>
          <p:cNvPr id="31749" name="Picture 5" descr="Central_Dogma_of_Mol#26F5E7.jpg                                0026F3B2Macintosh HD                   C375CBED: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066800"/>
            <a:ext cx="3051175" cy="3733800"/>
          </a:xfrm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1066800" y="5364163"/>
            <a:ext cx="9556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DNA</a:t>
            </a:r>
          </a:p>
        </p:txBody>
      </p:sp>
      <p:sp>
        <p:nvSpPr>
          <p:cNvPr id="31751" name="AutoShape 7"/>
          <p:cNvSpPr>
            <a:spLocks noChangeArrowheads="1"/>
          </p:cNvSpPr>
          <p:nvPr/>
        </p:nvSpPr>
        <p:spPr bwMode="auto">
          <a:xfrm>
            <a:off x="2209800" y="5334000"/>
            <a:ext cx="175260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4267200" y="5410200"/>
            <a:ext cx="9556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/>
              <a:t>RNA</a:t>
            </a: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7272338" y="5410200"/>
            <a:ext cx="1908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 b="1">
                <a:latin typeface="Calibri" pitchFamily="34" charset="0"/>
              </a:rPr>
              <a:t>Πρωτεΐνη</a:t>
            </a:r>
            <a:endParaRPr lang="en-US" sz="2800" b="1">
              <a:latin typeface="Calibri" pitchFamily="34" charset="0"/>
            </a:endParaRPr>
          </a:p>
        </p:txBody>
      </p:sp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5562600" y="5334000"/>
            <a:ext cx="1752600" cy="685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56" name="Rectangle 12"/>
          <p:cNvSpPr>
            <a:spLocks noChangeArrowheads="1"/>
          </p:cNvSpPr>
          <p:nvPr/>
        </p:nvSpPr>
        <p:spPr bwMode="auto">
          <a:xfrm>
            <a:off x="1981200" y="4876800"/>
            <a:ext cx="176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alibri" pitchFamily="34" charset="0"/>
              </a:rPr>
              <a:t>Μεταγραφή</a:t>
            </a:r>
            <a:endParaRPr lang="en-US" b="1">
              <a:latin typeface="Calibri" pitchFamily="34" charset="0"/>
            </a:endParaRPr>
          </a:p>
        </p:txBody>
      </p:sp>
      <p:sp>
        <p:nvSpPr>
          <p:cNvPr id="31758" name="Rectangle 14"/>
          <p:cNvSpPr>
            <a:spLocks noChangeArrowheads="1"/>
          </p:cNvSpPr>
          <p:nvPr/>
        </p:nvSpPr>
        <p:spPr bwMode="auto">
          <a:xfrm>
            <a:off x="5562600" y="4800600"/>
            <a:ext cx="17859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alibri" pitchFamily="34" charset="0"/>
              </a:rPr>
              <a:t>Μετάφραση</a:t>
            </a:r>
            <a:endParaRPr lang="en-US" b="1">
              <a:latin typeface="Calibri" pitchFamily="34" charset="0"/>
            </a:endParaRPr>
          </a:p>
        </p:txBody>
      </p:sp>
      <p:sp>
        <p:nvSpPr>
          <p:cNvPr id="13" name="Circular Arrow 12"/>
          <p:cNvSpPr/>
          <p:nvPr/>
        </p:nvSpPr>
        <p:spPr bwMode="auto">
          <a:xfrm rot="16415715">
            <a:off x="286543" y="5412582"/>
            <a:ext cx="1217613" cy="136525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246874"/>
              <a:gd name="adj5" fmla="val 125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l-GR">
              <a:cs typeface="+mn-cs"/>
            </a:endParaRPr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1331913" y="6400800"/>
            <a:ext cx="16097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alibri" pitchFamily="34" charset="0"/>
              </a:rPr>
              <a:t>Αντιγραφή</a:t>
            </a:r>
            <a:endParaRPr lang="en-US" b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776256" presetClass="entr" presetSubtype="8430864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  <p:bldP spid="31750" grpId="0" autoUpdateAnimBg="0"/>
      <p:bldP spid="31751" grpId="0" animBg="1"/>
      <p:bldP spid="31752" grpId="0" autoUpdateAnimBg="0"/>
      <p:bldP spid="31753" grpId="0" autoUpdateAnimBg="0"/>
      <p:bldP spid="31754" grpId="0" animBg="1"/>
      <p:bldP spid="31756" grpId="0" autoUpdateAnimBg="0"/>
      <p:bldP spid="31758" grpId="0" autoUpdateAnimBg="0"/>
      <p:bldP spid="14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6316663" cy="579438"/>
          </a:xfrm>
        </p:spPr>
        <p:txBody>
          <a:bodyPr/>
          <a:lstStyle/>
          <a:p>
            <a:pPr eaLnBrk="1" hangingPunct="1"/>
            <a:r>
              <a:rPr lang="el-GR" b="1" smtClean="0">
                <a:latin typeface="Calibri" pitchFamily="34" charset="0"/>
              </a:rPr>
              <a:t>Τι ξέρουμε ήδη</a:t>
            </a:r>
            <a:r>
              <a:rPr lang="en-US" b="1" smtClean="0">
                <a:latin typeface="Calibri" pitchFamily="34" charset="0"/>
              </a:rPr>
              <a:t>: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8200" y="990600"/>
            <a:ext cx="4344988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800" smtClean="0">
                <a:latin typeface="Calibri" pitchFamily="34" charset="0"/>
              </a:rPr>
              <a:t>Τα χαρακτηριστικά ενός οργανισμού περνάνε από γονέα σε παιδί</a:t>
            </a:r>
            <a:endParaRPr lang="en-US" sz="28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latin typeface="Calibri" pitchFamily="34" charset="0"/>
              </a:rPr>
              <a:t>Τα χαρακτηριστικά κληρονομούνται μέσω </a:t>
            </a:r>
            <a:r>
              <a:rPr lang="el-GR" sz="2800" b="1" smtClean="0">
                <a:latin typeface="Calibri" pitchFamily="34" charset="0"/>
              </a:rPr>
              <a:t>γονιδίων</a:t>
            </a:r>
            <a:endParaRPr lang="en-US" sz="2800" b="1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latin typeface="Calibri" pitchFamily="34" charset="0"/>
              </a:rPr>
              <a:t>Τα γονίδια είναι συγκεκριμένα τμήματα του </a:t>
            </a:r>
            <a:r>
              <a:rPr lang="en-US" sz="2800" smtClean="0">
                <a:latin typeface="Calibri" pitchFamily="34" charset="0"/>
              </a:rPr>
              <a:t>DNA</a:t>
            </a: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latin typeface="Calibri" pitchFamily="34" charset="0"/>
              </a:rPr>
              <a:t>Κατά την αναπαραγωγή, τα παιδιά παίρνουν τα μισά γονίδια από τον πατέρα και τα άλλα μισά από την μητέρα.</a:t>
            </a:r>
            <a:endParaRPr lang="en-US" sz="2000" smtClean="0">
              <a:latin typeface="Calibri" pitchFamily="34" charset="0"/>
            </a:endParaRPr>
          </a:p>
        </p:txBody>
      </p:sp>
      <p:pic>
        <p:nvPicPr>
          <p:cNvPr id="8196" name="Picture 4" descr="redhead.jpg                                                    0026F3B2Macintosh HD                   C375CBED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44958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4"/>
          <p:cNvSpPr txBox="1">
            <a:spLocks noChangeArrowheads="1"/>
          </p:cNvSpPr>
          <p:nvPr/>
        </p:nvSpPr>
        <p:spPr bwMode="auto">
          <a:xfrm>
            <a:off x="1331913" y="6381750"/>
            <a:ext cx="23764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>
                <a:latin typeface="Calibri" pitchFamily="34" charset="0"/>
              </a:rPr>
              <a:t>Ερώτηση 1</a:t>
            </a:r>
            <a:r>
              <a:rPr lang="el-GR" baseline="30000">
                <a:latin typeface="Calibri" pitchFamily="34" charset="0"/>
              </a:rPr>
              <a:t>η</a:t>
            </a:r>
            <a:endParaRPr lang="el-GR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381000"/>
            <a:ext cx="6316663" cy="762000"/>
          </a:xfrm>
        </p:spPr>
        <p:txBody>
          <a:bodyPr/>
          <a:lstStyle/>
          <a:p>
            <a:pPr eaLnBrk="1" hangingPunct="1"/>
            <a:r>
              <a:rPr lang="el-GR" sz="4000" b="1" smtClean="0">
                <a:latin typeface="Calibri" pitchFamily="34" charset="0"/>
              </a:rPr>
              <a:t>Το </a:t>
            </a:r>
            <a:r>
              <a:rPr lang="en-US" sz="4000" b="1" smtClean="0">
                <a:latin typeface="Calibri" pitchFamily="34" charset="0"/>
              </a:rPr>
              <a:t>DNA </a:t>
            </a:r>
            <a:r>
              <a:rPr lang="el-GR" sz="4000" b="1" smtClean="0">
                <a:latin typeface="Calibri" pitchFamily="34" charset="0"/>
              </a:rPr>
              <a:t>είναι πληροφορία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557338"/>
            <a:ext cx="4535487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>
                <a:latin typeface="Calibri" pitchFamily="34" charset="0"/>
              </a:rPr>
              <a:t>DNA=</a:t>
            </a:r>
            <a:r>
              <a:rPr lang="el-GR" sz="2800" smtClean="0">
                <a:latin typeface="Calibri" pitchFamily="34" charset="0"/>
              </a:rPr>
              <a:t>δεοξυριβονουκλεϊκό 	    οξύ</a:t>
            </a:r>
            <a:endParaRPr lang="en-US" sz="28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latin typeface="Calibri" pitchFamily="34" charset="0"/>
              </a:rPr>
              <a:t>Ένα μόριο που περιέχει πληροφορία</a:t>
            </a:r>
            <a:endParaRPr lang="en-US" sz="28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latin typeface="Calibri" pitchFamily="34" charset="0"/>
              </a:rPr>
              <a:t>Περιέχει οδηγίες για τη σύνθεση πρωτεϊνών</a:t>
            </a:r>
            <a:endParaRPr lang="en-US" sz="28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l-GR" sz="2800" smtClean="0">
                <a:latin typeface="Calibri" pitchFamily="34" charset="0"/>
              </a:rPr>
              <a:t>Όπως ένα βιβλίο συνταγών περιέχει την συνταγή για την παρασκευή ενός κέικ.</a:t>
            </a:r>
            <a:endParaRPr lang="en-US" sz="2000" smtClean="0">
              <a:latin typeface="Calibri" pitchFamily="34" charset="0"/>
            </a:endParaRPr>
          </a:p>
        </p:txBody>
      </p:sp>
      <p:sp>
        <p:nvSpPr>
          <p:cNvPr id="9220" name="Rectangle 6"/>
          <p:cNvSpPr>
            <a:spLocks noChangeArrowheads="1"/>
          </p:cNvSpPr>
          <p:nvPr/>
        </p:nvSpPr>
        <p:spPr bwMode="auto">
          <a:xfrm>
            <a:off x="5181600" y="2133600"/>
            <a:ext cx="3659188" cy="3733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922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3659188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28600"/>
            <a:ext cx="4495800" cy="1143000"/>
          </a:xfrm>
        </p:spPr>
        <p:txBody>
          <a:bodyPr/>
          <a:lstStyle/>
          <a:p>
            <a:pPr algn="ctr" eaLnBrk="1" hangingPunct="1"/>
            <a:r>
              <a:rPr lang="el-GR" sz="4000" b="1" smtClean="0">
                <a:latin typeface="Calibri" pitchFamily="34" charset="0"/>
              </a:rPr>
              <a:t>Πρωτεΐνες και αμινοξέα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19600" y="1600200"/>
            <a:ext cx="4495800" cy="4953000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Calibri" pitchFamily="34" charset="0"/>
              </a:rPr>
              <a:t>Οι πρωτεΐνες είναι μεγάλα μόρια που φτιάχνονται από αλυσίδες αμινοξέων.</a:t>
            </a:r>
            <a:endParaRPr lang="en-US" sz="2800" smtClean="0">
              <a:latin typeface="Calibri" pitchFamily="34" charset="0"/>
            </a:endParaRPr>
          </a:p>
          <a:p>
            <a:pPr eaLnBrk="1" hangingPunct="1"/>
            <a:r>
              <a:rPr lang="el-GR" sz="2800" smtClean="0">
                <a:latin typeface="Calibri" pitchFamily="34" charset="0"/>
              </a:rPr>
              <a:t>Υπάρχουν 20 αμινοξέα που συνδυάζονται για να φτιάξουν άπειρες πρωτεΐνες</a:t>
            </a:r>
            <a:endParaRPr lang="en-US" sz="2800" smtClean="0">
              <a:latin typeface="Calibri" pitchFamily="34" charset="0"/>
            </a:endParaRP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1447800" y="304800"/>
            <a:ext cx="2795588" cy="6096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l-GR">
              <a:latin typeface="Calibri" pitchFamily="34" charset="0"/>
            </a:endParaRPr>
          </a:p>
        </p:txBody>
      </p:sp>
      <p:pic>
        <p:nvPicPr>
          <p:cNvPr id="1024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04800"/>
            <a:ext cx="2795588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457200"/>
            <a:ext cx="6316663" cy="655638"/>
          </a:xfrm>
        </p:spPr>
        <p:txBody>
          <a:bodyPr/>
          <a:lstStyle/>
          <a:p>
            <a:pPr eaLnBrk="1" hangingPunct="1"/>
            <a:r>
              <a:rPr lang="el-GR" b="1" smtClean="0">
                <a:latin typeface="Calibri" pitchFamily="34" charset="0"/>
              </a:rPr>
              <a:t>Ερωτήσεις κατανόησης</a:t>
            </a:r>
            <a:r>
              <a:rPr lang="en-US" b="1" smtClean="0">
                <a:latin typeface="Calibri" pitchFamily="34" charset="0"/>
              </a:rPr>
              <a:t>:</a:t>
            </a:r>
            <a:endParaRPr lang="en-US" smtClean="0">
              <a:latin typeface="Calibri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371600"/>
            <a:ext cx="6326188" cy="4525963"/>
          </a:xfrm>
        </p:spPr>
        <p:txBody>
          <a:bodyPr/>
          <a:lstStyle/>
          <a:p>
            <a:pPr eaLnBrk="1" hangingPunct="1"/>
            <a:r>
              <a:rPr lang="el-GR" sz="2800" smtClean="0">
                <a:latin typeface="Calibri" pitchFamily="34" charset="0"/>
              </a:rPr>
              <a:t>Ποια είναι η σχέση μεταξύ πρωτεϊνών και αμινοξέων;</a:t>
            </a:r>
          </a:p>
          <a:p>
            <a:pPr eaLnBrk="1" hangingPunct="1">
              <a:buFontTx/>
              <a:buNone/>
            </a:pPr>
            <a:r>
              <a:rPr lang="el-GR" sz="2800" i="1" smtClean="0">
                <a:latin typeface="Calibri" pitchFamily="34" charset="0"/>
              </a:rPr>
              <a:t>-  Τα αμινοξέα συνδυάζονται και μας δίνουν τις πρωτεΐνες.</a:t>
            </a:r>
          </a:p>
          <a:p>
            <a:pPr eaLnBrk="1" hangingPunct="1">
              <a:buFontTx/>
              <a:buNone/>
            </a:pPr>
            <a:endParaRPr lang="en-US" sz="2800" smtClean="0">
              <a:latin typeface="Calibri" pitchFamily="34" charset="0"/>
            </a:endParaRPr>
          </a:p>
          <a:p>
            <a:pPr eaLnBrk="1" hangingPunct="1"/>
            <a:r>
              <a:rPr lang="el-GR" sz="2800" smtClean="0">
                <a:latin typeface="Calibri" pitchFamily="34" charset="0"/>
              </a:rPr>
              <a:t>Τι είναι ένα γονίδιο;</a:t>
            </a:r>
          </a:p>
          <a:p>
            <a:pPr eaLnBrk="1" hangingPunct="1">
              <a:buFontTx/>
              <a:buNone/>
            </a:pPr>
            <a:r>
              <a:rPr lang="el-GR" sz="2800" i="1" smtClean="0">
                <a:latin typeface="Calibri" pitchFamily="34" charset="0"/>
              </a:rPr>
              <a:t>-   Το γονίδιο είναι τμήμα του </a:t>
            </a:r>
            <a:r>
              <a:rPr lang="en-US" sz="2800" i="1" smtClean="0">
                <a:latin typeface="Calibri" pitchFamily="34" charset="0"/>
              </a:rPr>
              <a:t>DNA </a:t>
            </a:r>
            <a:r>
              <a:rPr lang="el-GR" sz="2800" i="1" smtClean="0">
                <a:latin typeface="Calibri" pitchFamily="34" charset="0"/>
              </a:rPr>
              <a:t>που περιέχει την πληροφορία για την σύνθεση μιας πρωτεΐνης.</a:t>
            </a:r>
            <a:endParaRPr lang="en-US" i="1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28625" y="857250"/>
            <a:ext cx="8229600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</a:pPr>
            <a:r>
              <a:rPr lang="el-GR" sz="4400" b="1" u="sng">
                <a:latin typeface="Calibri" pitchFamily="34" charset="0"/>
              </a:rPr>
              <a:t>Λειτουργίες του γενετικού υλικού</a:t>
            </a:r>
            <a:r>
              <a:rPr lang="el-GR" sz="4400" b="1">
                <a:latin typeface="Calibri" pitchFamily="34" charset="0"/>
              </a:rPr>
              <a:t>: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endParaRPr lang="el-GR">
              <a:latin typeface="Calibri" pitchFamily="34" charset="0"/>
            </a:endParaRP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r>
              <a:rPr lang="el-GR" b="1" i="1">
                <a:latin typeface="Calibri" pitchFamily="34" charset="0"/>
              </a:rPr>
              <a:t>Αποθήκευση της γενετικής πληροφορίας. (</a:t>
            </a:r>
            <a:r>
              <a:rPr lang="el-GR" b="1" i="1">
                <a:solidFill>
                  <a:srgbClr val="C00000"/>
                </a:solidFill>
                <a:latin typeface="Calibri" pitchFamily="34" charset="0"/>
              </a:rPr>
              <a:t>ΓΟΝΙΔΙΑ</a:t>
            </a:r>
            <a:r>
              <a:rPr lang="el-GR" b="1" i="1">
                <a:latin typeface="Calibri" pitchFamily="34" charset="0"/>
              </a:rPr>
              <a:t>)</a:t>
            </a:r>
          </a:p>
          <a:p>
            <a:pPr marL="342900" indent="-342900" eaLnBrk="1" hangingPunct="1">
              <a:spcBef>
                <a:spcPct val="50000"/>
              </a:spcBef>
              <a:buClr>
                <a:schemeClr val="tx1"/>
              </a:buClr>
              <a:buFont typeface="Wingdings" pitchFamily="2" charset="2"/>
              <a:buChar char="ü"/>
            </a:pPr>
            <a:endParaRPr lang="el-GR" b="1" i="1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8229600" cy="857250"/>
          </a:xfrm>
        </p:spPr>
        <p:txBody>
          <a:bodyPr/>
          <a:lstStyle/>
          <a:p>
            <a:pPr eaLnBrk="1" hangingPunct="1"/>
            <a:r>
              <a:rPr lang="el-GR" b="1" u="sng" smtClean="0">
                <a:solidFill>
                  <a:srgbClr val="990000"/>
                </a:solidFill>
              </a:rPr>
              <a:t>Γενική δομή των Νουκλεικών Οξέων</a:t>
            </a:r>
            <a:endParaRPr lang="en-US" b="1" u="sng" smtClean="0">
              <a:solidFill>
                <a:srgbClr val="990000"/>
              </a:solidFill>
            </a:endParaRPr>
          </a:p>
        </p:txBody>
      </p:sp>
      <p:sp>
        <p:nvSpPr>
          <p:cNvPr id="13315" name="Rectangle 9"/>
          <p:cNvSpPr>
            <a:spLocks noGrp="1" noChangeArrowheads="1"/>
          </p:cNvSpPr>
          <p:nvPr>
            <p:ph sz="half" idx="1"/>
          </p:nvPr>
        </p:nvSpPr>
        <p:spPr>
          <a:xfrm>
            <a:off x="395536" y="1628775"/>
            <a:ext cx="4824165" cy="4525963"/>
          </a:xfrm>
        </p:spPr>
        <p:txBody>
          <a:bodyPr/>
          <a:lstStyle/>
          <a:p>
            <a:pPr eaLnBrk="1" hangingPunct="1"/>
            <a:r>
              <a:rPr lang="el-GR" sz="2400" b="1" u="sng" dirty="0" smtClean="0">
                <a:solidFill>
                  <a:srgbClr val="990000"/>
                </a:solidFill>
                <a:latin typeface="Calibri" pitchFamily="34" charset="0"/>
              </a:rPr>
              <a:t>Το </a:t>
            </a:r>
            <a:r>
              <a:rPr lang="en-US" sz="2400" b="1" u="sng" dirty="0" smtClean="0">
                <a:solidFill>
                  <a:srgbClr val="990000"/>
                </a:solidFill>
                <a:latin typeface="Calibri" pitchFamily="34" charset="0"/>
              </a:rPr>
              <a:t>DNA 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l-GR" sz="2400" b="1" dirty="0" smtClean="0">
                <a:latin typeface="Calibri" pitchFamily="34" charset="0"/>
              </a:rPr>
              <a:t>είναι μια μακριά δίκλωνη αλυσίδα από μικρότερες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l-GR" sz="2400" b="1" dirty="0" smtClean="0">
                <a:latin typeface="Calibri" pitchFamily="34" charset="0"/>
              </a:rPr>
              <a:t>επαναλαμβανόμενες μονάδες, τα </a:t>
            </a:r>
            <a:r>
              <a:rPr lang="el-GR" sz="2400" b="1" dirty="0" smtClean="0">
                <a:solidFill>
                  <a:srgbClr val="990000"/>
                </a:solidFill>
                <a:latin typeface="Calibri" pitchFamily="34" charset="0"/>
              </a:rPr>
              <a:t>νουκλεοτίδια</a:t>
            </a:r>
            <a:r>
              <a:rPr lang="en-US" sz="2400" b="1" dirty="0" smtClean="0">
                <a:solidFill>
                  <a:srgbClr val="990000"/>
                </a:solidFill>
                <a:latin typeface="Calibri" pitchFamily="34" charset="0"/>
              </a:rPr>
              <a:t>.</a:t>
            </a:r>
          </a:p>
          <a:p>
            <a:pPr eaLnBrk="1" hangingPunct="1"/>
            <a:r>
              <a:rPr lang="el-GR" sz="2400" b="1" dirty="0" smtClean="0">
                <a:latin typeface="Calibri" pitchFamily="34" charset="0"/>
              </a:rPr>
              <a:t>Οι δύο </a:t>
            </a:r>
            <a:r>
              <a:rPr lang="el-GR" sz="2400" b="1" dirty="0" err="1" smtClean="0">
                <a:latin typeface="Calibri" pitchFamily="34" charset="0"/>
              </a:rPr>
              <a:t>πολυνουκλεοτιδικές</a:t>
            </a:r>
            <a:r>
              <a:rPr lang="el-GR" sz="2400" b="1" dirty="0" smtClean="0">
                <a:latin typeface="Calibri" pitchFamily="34" charset="0"/>
              </a:rPr>
              <a:t> αλυσίδες ενώνονται μεταξύ τους με ασθενείς δεσμούς.</a:t>
            </a:r>
            <a:endParaRPr lang="en-US" sz="2400" b="1" dirty="0" smtClean="0">
              <a:latin typeface="Calibri" pitchFamily="34" charset="0"/>
            </a:endParaRPr>
          </a:p>
        </p:txBody>
      </p:sp>
      <p:pic>
        <p:nvPicPr>
          <p:cNvPr id="13316" name="Picture 6" descr="b-DNA-bond-thick_white_Thumb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7488" y="1571625"/>
            <a:ext cx="12382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7" descr="b-DNA-spline_white_Thumb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1557338"/>
            <a:ext cx="12382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5" descr="b-DNA-CPK_white_Thumb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35888" y="1557338"/>
            <a:ext cx="123825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066800"/>
          </a:xfrm>
        </p:spPr>
        <p:txBody>
          <a:bodyPr/>
          <a:lstStyle/>
          <a:p>
            <a:pPr eaLnBrk="1" hangingPunct="1"/>
            <a:r>
              <a:rPr lang="en-US" sz="2800" b="1" u="sng" smtClean="0">
                <a:solidFill>
                  <a:srgbClr val="990000"/>
                </a:solidFill>
              </a:rPr>
              <a:t/>
            </a:r>
            <a:br>
              <a:rPr lang="en-US" sz="2800" b="1" u="sng" smtClean="0">
                <a:solidFill>
                  <a:srgbClr val="990000"/>
                </a:solidFill>
              </a:rPr>
            </a:br>
            <a:r>
              <a:rPr lang="el-GR" sz="2800" b="1" u="sng" smtClean="0">
                <a:solidFill>
                  <a:srgbClr val="990000"/>
                </a:solidFill>
              </a:rPr>
              <a:t>Οι δομικοί λίθοι των νουκλεϊκών οξέων</a:t>
            </a:r>
            <a:endParaRPr lang="en-US" sz="2800" b="1" u="sng" smtClean="0">
              <a:solidFill>
                <a:srgbClr val="990000"/>
              </a:solidFill>
            </a:endParaRPr>
          </a:p>
        </p:txBody>
      </p:sp>
      <p:sp>
        <p:nvSpPr>
          <p:cNvPr id="14339" name="Rectangle 7"/>
          <p:cNvSpPr>
            <a:spLocks noGrp="1" noChangeArrowheads="1"/>
          </p:cNvSpPr>
          <p:nvPr>
            <p:ph sz="half" idx="1"/>
          </p:nvPr>
        </p:nvSpPr>
        <p:spPr>
          <a:xfrm>
            <a:off x="1476375" y="1916113"/>
            <a:ext cx="3086100" cy="4525962"/>
          </a:xfrm>
        </p:spPr>
        <p:txBody>
          <a:bodyPr/>
          <a:lstStyle/>
          <a:p>
            <a:pPr eaLnBrk="1" hangingPunct="1"/>
            <a:r>
              <a:rPr lang="el-GR" sz="2400" b="1" smtClean="0">
                <a:latin typeface="Calibri" pitchFamily="34" charset="0"/>
              </a:rPr>
              <a:t>Κάθε νουκλεοτίδιο αποτελείται από μια </a:t>
            </a:r>
            <a:r>
              <a:rPr lang="el-GR" sz="2400" b="1" smtClean="0">
                <a:solidFill>
                  <a:srgbClr val="736A00"/>
                </a:solidFill>
                <a:latin typeface="Calibri" pitchFamily="34" charset="0"/>
              </a:rPr>
              <a:t>αζωτούχο βάση</a:t>
            </a:r>
            <a:r>
              <a:rPr lang="el-GR" sz="2400" b="1" smtClean="0">
                <a:latin typeface="Calibri" pitchFamily="34" charset="0"/>
              </a:rPr>
              <a:t>, ένα </a:t>
            </a:r>
            <a:r>
              <a:rPr lang="el-GR" sz="2400" b="1" smtClean="0">
                <a:solidFill>
                  <a:srgbClr val="FF7C80"/>
                </a:solidFill>
                <a:latin typeface="Calibri" pitchFamily="34" charset="0"/>
              </a:rPr>
              <a:t>σάκχαρο (δεοξυριβόζη) </a:t>
            </a:r>
            <a:r>
              <a:rPr lang="el-GR" sz="2400" b="1" smtClean="0">
                <a:latin typeface="Calibri" pitchFamily="34" charset="0"/>
              </a:rPr>
              <a:t>και μια </a:t>
            </a:r>
            <a:r>
              <a:rPr lang="el-GR" sz="2400" b="1" smtClean="0">
                <a:solidFill>
                  <a:srgbClr val="FF9900"/>
                </a:solidFill>
                <a:latin typeface="Calibri" pitchFamily="34" charset="0"/>
              </a:rPr>
              <a:t>φωσφορική ομάδα</a:t>
            </a:r>
            <a:r>
              <a:rPr lang="el-GR" sz="2400" b="1" smtClean="0">
                <a:latin typeface="Calibri" pitchFamily="34" charset="0"/>
              </a:rPr>
              <a:t>.</a:t>
            </a:r>
            <a:endParaRPr lang="en-US" sz="2400" b="1" smtClean="0">
              <a:latin typeface="Calibri" pitchFamily="34" charset="0"/>
            </a:endParaRPr>
          </a:p>
          <a:p>
            <a:pPr eaLnBrk="1" hangingPunct="1"/>
            <a:endParaRPr lang="en-US" sz="2400" b="1" smtClean="0">
              <a:latin typeface="Calibri" pitchFamily="34" charset="0"/>
            </a:endParaRPr>
          </a:p>
        </p:txBody>
      </p:sp>
      <p:pic>
        <p:nvPicPr>
          <p:cNvPr id="14340" name="Picture 5" descr="nucleot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263" y="2060575"/>
            <a:ext cx="3775075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heme/theme1.xml><?xml version="1.0" encoding="utf-8"?>
<a:theme xmlns:a="http://schemas.openxmlformats.org/drawingml/2006/main" name="ind_0527_slide">
  <a:themeElements>
    <a:clrScheme name="">
      <a:dk1>
        <a:srgbClr val="3A1C08"/>
      </a:dk1>
      <a:lt1>
        <a:srgbClr val="FFB663"/>
      </a:lt1>
      <a:dk2>
        <a:srgbClr val="341D08"/>
      </a:dk2>
      <a:lt2>
        <a:srgbClr val="808080"/>
      </a:lt2>
      <a:accent1>
        <a:srgbClr val="998E00"/>
      </a:accent1>
      <a:accent2>
        <a:srgbClr val="CC6D00"/>
      </a:accent2>
      <a:accent3>
        <a:srgbClr val="FFD7B7"/>
      </a:accent3>
      <a:accent4>
        <a:srgbClr val="301606"/>
      </a:accent4>
      <a:accent5>
        <a:srgbClr val="CAC6AA"/>
      </a:accent5>
      <a:accent6>
        <a:srgbClr val="B96200"/>
      </a:accent6>
      <a:hlink>
        <a:srgbClr val="805D00"/>
      </a:hlink>
      <a:folHlink>
        <a:srgbClr val="AB3808"/>
      </a:folHlink>
    </a:clrScheme>
    <a:fontScheme name="ind_0527_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ind_0527_slide 1">
        <a:dk1>
          <a:srgbClr val="000000"/>
        </a:dk1>
        <a:lt1>
          <a:srgbClr val="FFB663"/>
        </a:lt1>
        <a:dk2>
          <a:srgbClr val="000000"/>
        </a:dk2>
        <a:lt2>
          <a:srgbClr val="808080"/>
        </a:lt2>
        <a:accent1>
          <a:srgbClr val="CD5D32"/>
        </a:accent1>
        <a:accent2>
          <a:srgbClr val="CC6D00"/>
        </a:accent2>
        <a:accent3>
          <a:srgbClr val="FFD7B7"/>
        </a:accent3>
        <a:accent4>
          <a:srgbClr val="000000"/>
        </a:accent4>
        <a:accent5>
          <a:srgbClr val="E3B6AD"/>
        </a:accent5>
        <a:accent6>
          <a:srgbClr val="B96200"/>
        </a:accent6>
        <a:hlink>
          <a:srgbClr val="992D00"/>
        </a:hlink>
        <a:folHlink>
          <a:srgbClr val="6B4E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527_slide 2">
        <a:dk1>
          <a:srgbClr val="000000"/>
        </a:dk1>
        <a:lt1>
          <a:srgbClr val="FFB663"/>
        </a:lt1>
        <a:dk2>
          <a:srgbClr val="000000"/>
        </a:dk2>
        <a:lt2>
          <a:srgbClr val="808080"/>
        </a:lt2>
        <a:accent1>
          <a:srgbClr val="998E00"/>
        </a:accent1>
        <a:accent2>
          <a:srgbClr val="CC6D00"/>
        </a:accent2>
        <a:accent3>
          <a:srgbClr val="FFD7B7"/>
        </a:accent3>
        <a:accent4>
          <a:srgbClr val="000000"/>
        </a:accent4>
        <a:accent5>
          <a:srgbClr val="CAC6AA"/>
        </a:accent5>
        <a:accent6>
          <a:srgbClr val="B96200"/>
        </a:accent6>
        <a:hlink>
          <a:srgbClr val="805D00"/>
        </a:hlink>
        <a:folHlink>
          <a:srgbClr val="AB38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527_slide 3">
        <a:dk1>
          <a:srgbClr val="000000"/>
        </a:dk1>
        <a:lt1>
          <a:srgbClr val="FFB663"/>
        </a:lt1>
        <a:dk2>
          <a:srgbClr val="000000"/>
        </a:dk2>
        <a:lt2>
          <a:srgbClr val="808080"/>
        </a:lt2>
        <a:accent1>
          <a:srgbClr val="0B99A7"/>
        </a:accent1>
        <a:accent2>
          <a:srgbClr val="CC6D00"/>
        </a:accent2>
        <a:accent3>
          <a:srgbClr val="FFD7B7"/>
        </a:accent3>
        <a:accent4>
          <a:srgbClr val="000000"/>
        </a:accent4>
        <a:accent5>
          <a:srgbClr val="AACAD0"/>
        </a:accent5>
        <a:accent6>
          <a:srgbClr val="B96200"/>
        </a:accent6>
        <a:hlink>
          <a:srgbClr val="603A92"/>
        </a:hlink>
        <a:folHlink>
          <a:srgbClr val="3A40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527_slide 4">
        <a:dk1>
          <a:srgbClr val="000000"/>
        </a:dk1>
        <a:lt1>
          <a:srgbClr val="FFB663"/>
        </a:lt1>
        <a:dk2>
          <a:srgbClr val="000000"/>
        </a:dk2>
        <a:lt2>
          <a:srgbClr val="808080"/>
        </a:lt2>
        <a:accent1>
          <a:srgbClr val="CC6D00"/>
        </a:accent1>
        <a:accent2>
          <a:srgbClr val="9BB300"/>
        </a:accent2>
        <a:accent3>
          <a:srgbClr val="FFD7B7"/>
        </a:accent3>
        <a:accent4>
          <a:srgbClr val="000000"/>
        </a:accent4>
        <a:accent5>
          <a:srgbClr val="E2BAAA"/>
        </a:accent5>
        <a:accent6>
          <a:srgbClr val="8CA200"/>
        </a:accent6>
        <a:hlink>
          <a:srgbClr val="1B5F97"/>
        </a:hlink>
        <a:folHlink>
          <a:srgbClr val="8C3A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527_sli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D5D32"/>
        </a:accent1>
        <a:accent2>
          <a:srgbClr val="CC6D00"/>
        </a:accent2>
        <a:accent3>
          <a:srgbClr val="FFFFFF"/>
        </a:accent3>
        <a:accent4>
          <a:srgbClr val="000000"/>
        </a:accent4>
        <a:accent5>
          <a:srgbClr val="E3B6AD"/>
        </a:accent5>
        <a:accent6>
          <a:srgbClr val="B96200"/>
        </a:accent6>
        <a:hlink>
          <a:srgbClr val="992D00"/>
        </a:hlink>
        <a:folHlink>
          <a:srgbClr val="6B4E2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527_sli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8E00"/>
        </a:accent1>
        <a:accent2>
          <a:srgbClr val="CC6D00"/>
        </a:accent2>
        <a:accent3>
          <a:srgbClr val="FFFFFF"/>
        </a:accent3>
        <a:accent4>
          <a:srgbClr val="000000"/>
        </a:accent4>
        <a:accent5>
          <a:srgbClr val="CAC6AA"/>
        </a:accent5>
        <a:accent6>
          <a:srgbClr val="B96200"/>
        </a:accent6>
        <a:hlink>
          <a:srgbClr val="805D00"/>
        </a:hlink>
        <a:folHlink>
          <a:srgbClr val="AB38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527_sli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B99A7"/>
        </a:accent1>
        <a:accent2>
          <a:srgbClr val="CC6D00"/>
        </a:accent2>
        <a:accent3>
          <a:srgbClr val="FFFFFF"/>
        </a:accent3>
        <a:accent4>
          <a:srgbClr val="000000"/>
        </a:accent4>
        <a:accent5>
          <a:srgbClr val="AACAD0"/>
        </a:accent5>
        <a:accent6>
          <a:srgbClr val="B96200"/>
        </a:accent6>
        <a:hlink>
          <a:srgbClr val="603A92"/>
        </a:hlink>
        <a:folHlink>
          <a:srgbClr val="3A40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d_0527_slid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6D00"/>
        </a:accent1>
        <a:accent2>
          <a:srgbClr val="9BB300"/>
        </a:accent2>
        <a:accent3>
          <a:srgbClr val="FFFFFF"/>
        </a:accent3>
        <a:accent4>
          <a:srgbClr val="000000"/>
        </a:accent4>
        <a:accent5>
          <a:srgbClr val="E2BAAA"/>
        </a:accent5>
        <a:accent6>
          <a:srgbClr val="8CA200"/>
        </a:accent6>
        <a:hlink>
          <a:srgbClr val="1B5F97"/>
        </a:hlink>
        <a:folHlink>
          <a:srgbClr val="8C3A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HD:Users:Sarah:Desktop:0527_dna06:ind_0527_slide.pot</Template>
  <TotalTime>6901</TotalTime>
  <Words>843</Words>
  <Application>Microsoft Office PowerPoint</Application>
  <PresentationFormat>On-screen Show (4:3)</PresentationFormat>
  <Paragraphs>153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ind_0527_slide</vt:lpstr>
      <vt:lpstr>ΑΝΤΙΓΡΑΦΗ  ΜΕΤΑΓΡΑΦΗ ΜΕΤΑΦΡΑΣΗ</vt:lpstr>
      <vt:lpstr>Τι ξέρουμε ήδη:</vt:lpstr>
      <vt:lpstr>Τι ξέρουμε ήδη:</vt:lpstr>
      <vt:lpstr>Το DNA είναι πληροφορία</vt:lpstr>
      <vt:lpstr>Πρωτεΐνες και αμινοξέα</vt:lpstr>
      <vt:lpstr>Ερωτήσεις κατανόησης:</vt:lpstr>
      <vt:lpstr>PowerPoint Presentation</vt:lpstr>
      <vt:lpstr>Γενική δομή των Νουκλεικών Οξέων</vt:lpstr>
      <vt:lpstr> Οι δομικοί λίθοι των νουκλεϊκών οξέων</vt:lpstr>
      <vt:lpstr>Η χημική φύση των νουκλεοτιδίων</vt:lpstr>
      <vt:lpstr>ΔΟΜΗ ΤΟΥ DNA</vt:lpstr>
      <vt:lpstr>PowerPoint Presentation</vt:lpstr>
      <vt:lpstr>Αντιγραφή του DNA – Διατήρηση και μεταβίβαση της γενετικής πληροφορίας</vt:lpstr>
      <vt:lpstr>PowerPoint Presentation</vt:lpstr>
      <vt:lpstr>ΑΝΤΙΓΡΑΦΗ ΤΟΥ DNA</vt:lpstr>
      <vt:lpstr>Ερωτήσεις κατανόησης</vt:lpstr>
      <vt:lpstr>PowerPoint Presentation</vt:lpstr>
      <vt:lpstr>Για να θυμηθούμε…</vt:lpstr>
      <vt:lpstr>Για να σκεφτούμε…</vt:lpstr>
      <vt:lpstr>Το RNA χρειάζεται για την πρωτεϊνοσύνθεση:</vt:lpstr>
      <vt:lpstr>PowerPoint Presentation</vt:lpstr>
      <vt:lpstr>Ερωτήσεις κατανόησης:</vt:lpstr>
      <vt:lpstr>ΜΕΤΑΓΡΑΦΗ</vt:lpstr>
      <vt:lpstr>ΜΕΤΑΓΡΑΦΗ ΤΟΥ DNA</vt:lpstr>
      <vt:lpstr>Ερωτήσεις κατανόησης</vt:lpstr>
      <vt:lpstr>Μετάφραση</vt:lpstr>
      <vt:lpstr>Μετάφραση</vt:lpstr>
      <vt:lpstr>PowerPoint Presentation</vt:lpstr>
      <vt:lpstr>Το Κεντρικό Δόγμα της Βιολογίας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ΑΝΤΙΓΡΑΦΗ  ΜΕΤΑΓΡΑΦΗ ΜΕΤΑΦΡΑΣΗ</dc:title>
  <cp:lastModifiedBy>Pauline Kyriakidou</cp:lastModifiedBy>
  <cp:revision>121</cp:revision>
  <cp:lastPrinted>2010-03-03T15:42:22Z</cp:lastPrinted>
  <dcterms:created xsi:type="dcterms:W3CDTF">2010-03-03T06:06:43Z</dcterms:created>
  <dcterms:modified xsi:type="dcterms:W3CDTF">2017-02-20T15:30:45Z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