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8" r:id="rId2"/>
    <p:sldId id="275" r:id="rId3"/>
    <p:sldId id="280" r:id="rId4"/>
    <p:sldId id="281" r:id="rId5"/>
    <p:sldId id="282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6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94" autoAdjust="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8F2E-5F06-4CE2-A139-452A1382A6F0}" type="datetimeFigureOut">
              <a:rPr lang="en-US"/>
              <a:t>1/15/2026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8588A-5C4E-401A-AECC-B6F63A9DE96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C5DC6-1594-414D-9341-ABA08739246C}" type="datetimeFigureOut">
              <a:rPr lang="en-US"/>
              <a:t>1/15/2026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42409-6A04-4DC6-AC3A-D3758287A8F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8" name="Picture 7" descr="Puffy white clouds in deep blue sky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Picture 9" descr="Closeup of plant shoot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Picture 10" descr="Waves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5A74-0919-413E-865C-E0E8D1722ED7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FE46A-5893-4F80-829A-F37AF8AAC03B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Closeup of green plants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Picture 8" descr="Waves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66BA0-BF77-43AC-894A-20AD8220B887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81B4D-F060-418E-A958-B2BDC1A258F8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A3310-D664-4933-9402-AB5DB0887727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/>
              <a:t>‹#›</a:t>
            </a:fld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7A63-5E3D-469C-A0D1-119323F4F95E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CD8D479-8942-46E8-A226-A4E01F7A10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E56E745-E731-42F7-BC46-83DD513FC98F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aveyourhood.gr/el/" TargetMode="External"/><Relationship Id="rId2" Type="http://schemas.openxmlformats.org/officeDocument/2006/relationships/hyperlink" Target="https://fridaysforfuture.org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aclcf.org/" TargetMode="External"/><Relationship Id="rId4" Type="http://schemas.openxmlformats.org/officeDocument/2006/relationships/hyperlink" Target="https://www.globaloptimism.co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Οικολογικό άγχος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943" y="-279084"/>
            <a:ext cx="9824032" cy="1183566"/>
          </a:xfrm>
        </p:spPr>
        <p:txBody>
          <a:bodyPr/>
          <a:lstStyle/>
          <a:p>
            <a:r>
              <a:rPr lang="el-GR" dirty="0"/>
              <a:t>Παραδείγματα και δράσεις για την κλιματική αλλαγή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Θα γνωρίσουμε παραδείγματα και πρακτικές από την Ελλάδα και τον κόσμο που αντιμετωπίζουν δημιουργικά και συλλογικά την κλιματική κρίση. </a:t>
            </a:r>
          </a:p>
          <a:p>
            <a:endParaRPr lang="en-US" dirty="0"/>
          </a:p>
          <a:p>
            <a:r>
              <a:rPr lang="el-GR" dirty="0"/>
              <a:t>Τι κάνει μια δράση, ουσιαστική, μεταδοτική και αποτελεσματική; </a:t>
            </a:r>
          </a:p>
          <a:p>
            <a:endParaRPr lang="en-US" dirty="0"/>
          </a:p>
          <a:p>
            <a:r>
              <a:rPr lang="el-GR" dirty="0"/>
              <a:t>Ποιες ιδέες θα μπορούσαμε να προσαρμόσουμε στη δική μας σχολική κοινότητα; </a:t>
            </a:r>
          </a:p>
          <a:p>
            <a:endParaRPr lang="el-GR" dirty="0"/>
          </a:p>
          <a:p>
            <a:r>
              <a:rPr lang="el-GR" dirty="0"/>
              <a:t>Έχετε ακούσει ή δει σχετικές. ενέργειες που σας έκαναν εντύπωση;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B487-36FD-4CED-B07A-1A81FC6540B1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 δράσεων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AC23-C97B-41FB-9B89-C7FE0FB631CA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DB6908-0D31-56F4-A2EA-0BF1FC33419E}"/>
              </a:ext>
            </a:extLst>
          </p:cNvPr>
          <p:cNvSpPr txBox="1"/>
          <p:nvPr/>
        </p:nvSpPr>
        <p:spPr>
          <a:xfrm>
            <a:off x="953734" y="17584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https://fridaysforfuture.org/</a:t>
            </a:r>
            <a:r>
              <a:rPr lang="el-GR" dirty="0"/>
              <a:t>  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2698B2-6325-BC26-D467-CFDE5DDC39B3}"/>
              </a:ext>
            </a:extLst>
          </p:cNvPr>
          <p:cNvSpPr txBox="1"/>
          <p:nvPr/>
        </p:nvSpPr>
        <p:spPr>
          <a:xfrm>
            <a:off x="849086" y="250954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 </a:t>
            </a:r>
            <a:r>
              <a:rPr lang="en-US" dirty="0">
                <a:hlinkClick r:id="rId3"/>
              </a:rPr>
              <a:t>https://saveyourhood.gr/el/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A048AC-05C5-8164-9759-C7E040C0AF09}"/>
              </a:ext>
            </a:extLst>
          </p:cNvPr>
          <p:cNvSpPr txBox="1"/>
          <p:nvPr/>
        </p:nvSpPr>
        <p:spPr>
          <a:xfrm>
            <a:off x="779563" y="33411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https://www.globaloptimism.com/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27E4C9-224E-2B81-CF0C-9BC16ABAE172}"/>
              </a:ext>
            </a:extLst>
          </p:cNvPr>
          <p:cNvSpPr txBox="1"/>
          <p:nvPr/>
        </p:nvSpPr>
        <p:spPr>
          <a:xfrm>
            <a:off x="779563" y="415367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https://www.aclcf.org/</a:t>
            </a:r>
            <a:r>
              <a:rPr lang="el-G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9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8D479-8942-46E8-A226-A4E01F7A105C}" type="slidenum">
              <a:rPr lang="en-US" smtClean="0"/>
              <a:t>4</a:t>
            </a:fld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9673-AC7F-4F1F-84E4-F0E5EAAE106D}" type="datetime1">
              <a:rPr lang="en-US" smtClean="0"/>
              <a:pPr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EF94FA-22ED-CFBB-502D-9E293B571611}"/>
              </a:ext>
            </a:extLst>
          </p:cNvPr>
          <p:cNvSpPr txBox="1"/>
          <p:nvPr/>
        </p:nvSpPr>
        <p:spPr>
          <a:xfrm>
            <a:off x="96344" y="206829"/>
            <a:ext cx="11560629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>
                <a:latin typeface="Comic Sans MS" panose="030F0702030302020204" pitchFamily="66" charset="0"/>
              </a:rPr>
              <a:t>Δημιουργία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b="1" dirty="0">
                <a:latin typeface="Comic Sans MS" panose="030F0702030302020204" pitchFamily="66" charset="0"/>
              </a:rPr>
              <a:t>καμπάνιας - εργασίας σε </a:t>
            </a:r>
            <a:r>
              <a:rPr lang="en-US" sz="2400" b="1" dirty="0" err="1">
                <a:latin typeface="Comic Sans MS" panose="030F0702030302020204" pitchFamily="66" charset="0"/>
              </a:rPr>
              <a:t>powerpoint</a:t>
            </a:r>
            <a:r>
              <a:rPr lang="en-US" sz="2400" b="1" dirty="0">
                <a:latin typeface="Comic Sans MS" panose="030F0702030302020204" pitchFamily="66" charset="0"/>
              </a:rPr>
              <a:t> </a:t>
            </a:r>
            <a:r>
              <a:rPr lang="el-GR" sz="2400" b="1" dirty="0">
                <a:latin typeface="Comic Sans MS" panose="030F0702030302020204" pitchFamily="66" charset="0"/>
              </a:rPr>
              <a:t>ή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b="1" dirty="0">
                <a:latin typeface="Comic Sans MS" panose="030F0702030302020204" pitchFamily="66" charset="0"/>
              </a:rPr>
              <a:t>ενημερωτικού φυλλαδίου ή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b="1" dirty="0">
                <a:latin typeface="Comic Sans MS" panose="030F0702030302020204" pitchFamily="66" charset="0"/>
              </a:rPr>
              <a:t>αφίσας ή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400" b="1" dirty="0">
                <a:latin typeface="Comic Sans MS" panose="030F0702030302020204" pitchFamily="66" charset="0"/>
              </a:rPr>
              <a:t>βίντεο </a:t>
            </a:r>
          </a:p>
          <a:p>
            <a:pPr algn="just">
              <a:lnSpc>
                <a:spcPct val="150000"/>
              </a:lnSpc>
            </a:pPr>
            <a:r>
              <a:rPr lang="el-GR" sz="2400" b="1" dirty="0">
                <a:latin typeface="Comic Sans MS" panose="030F0702030302020204" pitchFamily="66" charset="0"/>
              </a:rPr>
              <a:t>                                                       με θέμα 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400" b="1" dirty="0">
                <a:latin typeface="Comic Sans MS" panose="030F0702030302020204" pitchFamily="66" charset="0"/>
              </a:rPr>
              <a:t>Τα ακραία καιρικά φαινόμενα (πλημμύρες, πυρκαγιές, καύσωνες)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400" b="1" dirty="0">
                <a:latin typeface="Comic Sans MS" panose="030F0702030302020204" pitchFamily="66" charset="0"/>
              </a:rPr>
              <a:t>Υπερθέρμανση του πλανήτη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400" b="1" dirty="0">
                <a:latin typeface="Comic Sans MS" panose="030F0702030302020204" pitchFamily="66" charset="0"/>
              </a:rPr>
              <a:t>Λειψυδρία – Ξηρασία – Ερημοποίηση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400" b="1" dirty="0">
                <a:latin typeface="Comic Sans MS" panose="030F0702030302020204" pitchFamily="66" charset="0"/>
              </a:rPr>
              <a:t>Εξοικονόμηση ενέργειας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l-GR" sz="2400" b="1" dirty="0" err="1">
                <a:latin typeface="Comic Sans MS" panose="030F0702030302020204" pitchFamily="66" charset="0"/>
              </a:rPr>
              <a:t>Κομποστοποίηση</a:t>
            </a:r>
            <a:r>
              <a:rPr lang="el-GR" sz="2400" b="1" dirty="0">
                <a:latin typeface="Comic Sans MS" panose="030F0702030302020204" pitchFamily="66" charset="0"/>
              </a:rPr>
              <a:t> 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l-GR" sz="2400" dirty="0">
              <a:latin typeface="Comic Sans MS" panose="030F0702030302020204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l-GR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9C7B168-0E8C-932A-0CF1-C727A633343E}"/>
              </a:ext>
            </a:extLst>
          </p:cNvPr>
          <p:cNvSpPr txBox="1">
            <a:spLocks/>
          </p:cNvSpPr>
          <p:nvPr/>
        </p:nvSpPr>
        <p:spPr>
          <a:xfrm>
            <a:off x="7327785" y="4719566"/>
            <a:ext cx="6908380" cy="154369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0312" indent="-210312" algn="l" defTabSz="914400" rtl="0" eaLnBrk="1" latinLnBrk="0" hangingPunct="1">
              <a:lnSpc>
                <a:spcPct val="90000"/>
              </a:lnSpc>
              <a:spcBef>
                <a:spcPts val="11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8912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6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5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38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624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910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196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48256" indent="-155448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Δημιουργία </a:t>
            </a:r>
            <a:r>
              <a:rPr lang="en-US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blog</a:t>
            </a:r>
            <a:r>
              <a:rPr lang="el-GR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 ή άρθρου</a:t>
            </a:r>
          </a:p>
          <a:p>
            <a:r>
              <a:rPr lang="el-GR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Εκδήλωση παρουσίαση σε άλλες τάξεις</a:t>
            </a:r>
          </a:p>
          <a:p>
            <a:r>
              <a:rPr lang="el-GR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κοινοποίηση στις ψηφιακές τάξεις ή τα </a:t>
            </a:r>
          </a:p>
          <a:p>
            <a:pPr marL="0" indent="0">
              <a:buNone/>
            </a:pPr>
            <a:r>
              <a:rPr lang="el-GR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  </a:t>
            </a:r>
            <a:r>
              <a:rPr lang="en-US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social media </a:t>
            </a:r>
            <a:r>
              <a:rPr lang="el-GR" sz="2000" b="1" dirty="0">
                <a:solidFill>
                  <a:srgbClr val="C264C4"/>
                </a:solidFill>
                <a:latin typeface="Comic Sans MS" panose="030F0702030302020204" pitchFamily="66" charset="0"/>
              </a:rPr>
              <a:t> του σχολείου</a:t>
            </a:r>
            <a:endParaRPr lang="en-US" sz="2000" b="1" dirty="0">
              <a:solidFill>
                <a:srgbClr val="C264C4"/>
              </a:solidFill>
              <a:latin typeface="Comic Sans MS" panose="030F0702030302020204" pitchFamily="66" charset="0"/>
            </a:endParaRPr>
          </a:p>
          <a:p>
            <a:endParaRPr lang="en-US" sz="2000" dirty="0">
              <a:solidFill>
                <a:srgbClr val="C264C4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6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9CD8D479-8942-46E8-A226-A4E01F7A105C}" type="slidenum">
              <a:rPr lang="en-US" sz="1200" smtClean="0">
                <a:latin typeface="Comic Sans MS" panose="030F0702030302020204" pitchFamily="66" charset="0"/>
              </a:rPr>
              <a:pPr>
                <a:lnSpc>
                  <a:spcPct val="150000"/>
                </a:lnSpc>
              </a:pPr>
              <a:t>5</a:t>
            </a:fld>
            <a:endParaRPr lang="en-US" sz="1200">
              <a:latin typeface="Comic Sans MS" panose="030F0702030302020204" pitchFamily="66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fld id="{BA2A3310-D664-4933-9402-AB5DB0887727}" type="datetime1">
              <a:rPr lang="en-US" sz="1200" smtClean="0">
                <a:latin typeface="Comic Sans MS" panose="030F0702030302020204" pitchFamily="66" charset="0"/>
              </a:rPr>
              <a:pPr>
                <a:lnSpc>
                  <a:spcPct val="150000"/>
                </a:lnSpc>
              </a:pPr>
              <a:t>1/15/2026</a:t>
            </a:fld>
            <a:endParaRPr lang="en-US" sz="1200" dirty="0">
              <a:latin typeface="Comic Sans MS" panose="030F0702030302020204" pitchFamily="66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200">
                <a:latin typeface="Comic Sans MS" panose="030F0702030302020204" pitchFamily="66" charset="0"/>
              </a:rPr>
              <a:t>Add a footer</a:t>
            </a:r>
            <a:endParaRPr lang="en-US" sz="1200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50B3C8-AA9C-9BA8-3697-DCB00285D5BF}"/>
              </a:ext>
            </a:extLst>
          </p:cNvPr>
          <p:cNvSpPr txBox="1"/>
          <p:nvPr/>
        </p:nvSpPr>
        <p:spPr>
          <a:xfrm>
            <a:off x="108857" y="383335"/>
            <a:ext cx="11184249" cy="3272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000" b="1" u="sng" dirty="0">
                <a:solidFill>
                  <a:srgbClr val="FF0000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Δράση για ανακύκλωση ρούχων: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Αναγνωρίζουμε τη σημασία συλλογής και ανακύκλωσης μεταχειρισμένων ρούχων, 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Οργανώνουμε σχετική καμπάνια ευαισθητοποίησης και ενημέρωσης των υπόλοιπων </a:t>
            </a:r>
            <a:r>
              <a:rPr lang="el-GR" sz="2000" b="1" dirty="0" err="1">
                <a:latin typeface="Comic Sans MS" panose="030F0702030302020204" pitchFamily="66" charset="0"/>
              </a:rPr>
              <a:t>ταξεων</a:t>
            </a:r>
            <a:endParaRPr lang="el-GR" sz="2000" b="1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Συλλέγουμε μεταχειρισμένων παιδικών/εφηβικών ρούχων στο σχολείο. 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Κάνουμε διαλογή των ρούχων για την αξιοποίησή τους (π.χ. κοινοτικές υπηρεσίες και φορείς που στηρίζουν ευπαθείς ομάδες σε δύσκολες καταστάσεις/συνθήκες κρίσης, εταιρείες ανακύκλωσης και διανομής ρούχων – μωβ κάδοι).</a:t>
            </a:r>
            <a:endParaRPr lang="en-US" sz="20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651F95-84FA-3D38-BE27-12E0BF57DC39}"/>
              </a:ext>
            </a:extLst>
          </p:cNvPr>
          <p:cNvSpPr txBox="1"/>
          <p:nvPr/>
        </p:nvSpPr>
        <p:spPr>
          <a:xfrm>
            <a:off x="108857" y="4071776"/>
            <a:ext cx="9972942" cy="2349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2000" b="1" u="sng" dirty="0">
                <a:solidFill>
                  <a:srgbClr val="FF0000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Δράση για τα δέντρα: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Φυτεύουμε  δέντρα σε κενές θέσεις στην αυλή του σχολείου και στο οικοδομικό τετράγωνο γύρω από αυτό.</a:t>
            </a:r>
          </a:p>
          <a:p>
            <a:pPr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Οργανώνουμε καμπάνιες μείωσης της σπατάλης του χαρτιού και ευαισθητοποιούμε τη σχολική κοινότητα για τη σημασία των δέντρων στην κλιματική προσαρμογή.</a:t>
            </a:r>
            <a:endParaRPr lang="en-US" sz="2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19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- 1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6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cology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ture ecology education photo presentation.potx" id="{C2041BFC-79DD-469A-9C9C-CE3A45FF64F3}" vid="{F6D325B2-35D9-40C5-B4CD-C0A8483D5659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Nature ecology education photo presentation</Template>
  <TotalTime>210</TotalTime>
  <Words>296</Words>
  <Application>Microsoft Office PowerPoint</Application>
  <PresentationFormat>Widescreen</PresentationFormat>
  <Paragraphs>52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Comic Sans MS</vt:lpstr>
      <vt:lpstr>Corbel</vt:lpstr>
      <vt:lpstr>Wingdings</vt:lpstr>
      <vt:lpstr>Ecology 16x9</vt:lpstr>
      <vt:lpstr>Οικολογικό άγχος</vt:lpstr>
      <vt:lpstr>Παραδείγματα και δράσεις για την κλιματική αλλαγή </vt:lpstr>
      <vt:lpstr>Παραδείγματα δράσεων</vt:lpstr>
      <vt:lpstr>PowerPoint Presentation</vt:lpstr>
      <vt:lpstr>PowerPoint Presentation</vt:lpstr>
      <vt:lpstr>Add a Slide Title - 1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ΓΙΟΛΑΝΤΑ ΚΑΡΑΧΑΛΙΟΥ</dc:creator>
  <cp:lastModifiedBy>ΓΙΟΛΑΝΤΑ ΚΑΡΑΧΑΛΙΟΥ</cp:lastModifiedBy>
  <cp:revision>1</cp:revision>
  <dcterms:created xsi:type="dcterms:W3CDTF">2026-01-15T13:46:12Z</dcterms:created>
  <dcterms:modified xsi:type="dcterms:W3CDTF">2026-01-15T17:16:41Z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