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8" r:id="rId4"/>
    <p:sldId id="259" r:id="rId5"/>
    <p:sldId id="260" r:id="rId6"/>
    <p:sldId id="263" r:id="rId7"/>
    <p:sldId id="261" r:id="rId8"/>
    <p:sldId id="262" r:id="rId9"/>
    <p:sldId id="264" r:id="rId10"/>
    <p:sldId id="265" r:id="rId11"/>
    <p:sldId id="267"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1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821BCC4-2290-4F68-B9B4-C5BA92242B18}"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485B0A2-C2B1-4021-A2E9-85A76A3702E1}" type="datetimeFigureOut">
              <a:rPr lang="el-GR" smtClean="0"/>
              <a:pPr/>
              <a:t>10/12/2018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B821BCC4-2290-4F68-B9B4-C5BA92242B18}"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85B0A2-C2B1-4021-A2E9-85A76A3702E1}" type="datetimeFigureOut">
              <a:rPr lang="el-GR" smtClean="0"/>
              <a:pPr/>
              <a:t>10/12/2018</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21BCC4-2290-4F68-B9B4-C5BA92242B18}"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el.wikipedia.org/wiki/%CE%91%CF%80%CE%BF%CE%B8%CE%B7%CE%BA%CE%B5%CF%85%CF%84%CE%B9%CE%BA%CF%8C_%CE%BD%CE%AD%CF%86%CE%BF%CF%82" TargetMode="External"/><Relationship Id="rId2" Type="http://schemas.openxmlformats.org/officeDocument/2006/relationships/hyperlink" Target="http://www.epset.gr/el/content/ypologistiko-nefos-cloud-computing" TargetMode="External"/><Relationship Id="rId1" Type="http://schemas.openxmlformats.org/officeDocument/2006/relationships/slideLayout" Target="../slideLayouts/slideLayout5.xml"/><Relationship Id="rId5" Type="http://schemas.openxmlformats.org/officeDocument/2006/relationships/hyperlink" Target="http://aesop.iep.edu.gr/node/11709/6130/" TargetMode="External"/><Relationship Id="rId4" Type="http://schemas.openxmlformats.org/officeDocument/2006/relationships/hyperlink" Target="http://europa.eu/rapid/press-release_MEMO-12-713_el.htm"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500034" y="2643182"/>
            <a:ext cx="8229600" cy="1143000"/>
          </a:xfrm>
        </p:spPr>
        <p:txBody>
          <a:bodyPr>
            <a:normAutofit fontScale="90000"/>
          </a:bodyPr>
          <a:lstStyle/>
          <a:p>
            <a:pPr algn="ctr"/>
            <a:r>
              <a:rPr lang="el-GR" dirty="0" smtClean="0"/>
              <a:t>Δημιουργική εργασία Ά Λυκείου</a:t>
            </a:r>
            <a:br>
              <a:rPr lang="el-GR" dirty="0" smtClean="0"/>
            </a:br>
            <a:r>
              <a:rPr lang="el-GR" dirty="0" smtClean="0"/>
              <a:t>201</a:t>
            </a:r>
            <a:r>
              <a:rPr lang="en-US" dirty="0" smtClean="0"/>
              <a:t>8</a:t>
            </a:r>
            <a:r>
              <a:rPr lang="el-GR" dirty="0" smtClean="0"/>
              <a:t>-201</a:t>
            </a:r>
            <a:r>
              <a:rPr lang="en-US" dirty="0" smtClean="0"/>
              <a:t>9</a:t>
            </a:r>
            <a:endParaRPr lang="el-GR" dirty="0"/>
          </a:p>
        </p:txBody>
      </p:sp>
      <p:sp>
        <p:nvSpPr>
          <p:cNvPr id="10" name="9 - Θέση περιεχομένου"/>
          <p:cNvSpPr>
            <a:spLocks noGrp="1"/>
          </p:cNvSpPr>
          <p:nvPr>
            <p:ph idx="1"/>
          </p:nvPr>
        </p:nvSpPr>
        <p:spPr>
          <a:xfrm>
            <a:off x="571472" y="4643446"/>
            <a:ext cx="8258204" cy="1279206"/>
          </a:xfrm>
        </p:spPr>
        <p:txBody>
          <a:bodyPr/>
          <a:lstStyle/>
          <a:p>
            <a:pPr algn="ctr">
              <a:buNone/>
            </a:pPr>
            <a:r>
              <a:rPr lang="el-GR" sz="3200" dirty="0" smtClean="0"/>
              <a:t>Θέμα: </a:t>
            </a:r>
          </a:p>
          <a:p>
            <a:pPr algn="ctr">
              <a:buNone/>
            </a:pPr>
            <a:r>
              <a:rPr lang="el-GR" dirty="0" smtClean="0"/>
              <a:t>Υπολογιστικό Νέφος</a:t>
            </a:r>
            <a:endParaRPr lang="el-G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lvl="0" algn="ctr"/>
            <a:r>
              <a:rPr lang="el-GR" sz="3600" b="1" dirty="0" smtClean="0"/>
              <a:t>Η Apple φαίνεται πως γνώριζε το κενό ασφαλείας του i-cloud 6 μήνες πριν</a:t>
            </a:r>
            <a:endParaRPr lang="el-GR" sz="3600" dirty="0"/>
          </a:p>
        </p:txBody>
      </p:sp>
      <p:sp>
        <p:nvSpPr>
          <p:cNvPr id="6" name="5 - Θέση περιεχομένου"/>
          <p:cNvSpPr>
            <a:spLocks noGrp="1"/>
          </p:cNvSpPr>
          <p:nvPr>
            <p:ph sz="quarter" idx="4"/>
          </p:nvPr>
        </p:nvSpPr>
        <p:spPr>
          <a:xfrm>
            <a:off x="357158" y="2143116"/>
            <a:ext cx="4041775" cy="4500570"/>
          </a:xfrm>
        </p:spPr>
        <p:txBody>
          <a:bodyPr>
            <a:normAutofit fontScale="85000" lnSpcReduction="10000"/>
          </a:bodyPr>
          <a:lstStyle/>
          <a:p>
            <a:pPr>
              <a:buNone/>
            </a:pPr>
            <a:r>
              <a:rPr lang="el-GR" dirty="0" smtClean="0"/>
              <a:t>Η </a:t>
            </a:r>
            <a:r>
              <a:rPr lang="en-US" dirty="0" smtClean="0"/>
              <a:t>Apple</a:t>
            </a:r>
            <a:r>
              <a:rPr lang="el-GR" dirty="0" smtClean="0"/>
              <a:t> γνώριζε για το κενό ασφαλείας, έξι μήνες πριν χρησιμοποιηθεί. Ο </a:t>
            </a:r>
            <a:r>
              <a:rPr lang="en-US" dirty="0" smtClean="0"/>
              <a:t>Ibrahim Balic </a:t>
            </a:r>
            <a:r>
              <a:rPr lang="el-GR" dirty="0" smtClean="0"/>
              <a:t>ένας ανεξάρτητος εξερευνητής ενημέρωσε την εταιρεία. Τον Μάρτιο του 2014, ο </a:t>
            </a:r>
            <a:r>
              <a:rPr lang="en-US" dirty="0" smtClean="0"/>
              <a:t>Baric </a:t>
            </a:r>
            <a:r>
              <a:rPr lang="el-GR" dirty="0" smtClean="0"/>
              <a:t>ανάφερε ότι μπορούσε να παρακάμψει την ασφάλεια κάθε λογαριασμού </a:t>
            </a:r>
            <a:r>
              <a:rPr lang="en-US" dirty="0" smtClean="0"/>
              <a:t>iCloud</a:t>
            </a:r>
            <a:r>
              <a:rPr lang="el-GR" dirty="0" smtClean="0"/>
              <a:t> με την χρήση «</a:t>
            </a:r>
            <a:r>
              <a:rPr lang="en-US" dirty="0" smtClean="0"/>
              <a:t>brute</a:t>
            </a:r>
            <a:r>
              <a:rPr lang="el-GR" dirty="0" smtClean="0"/>
              <a:t>-</a:t>
            </a:r>
            <a:r>
              <a:rPr lang="en-US" dirty="0" smtClean="0"/>
              <a:t>force</a:t>
            </a:r>
            <a:r>
              <a:rPr lang="el-GR" dirty="0" smtClean="0"/>
              <a:t>» μια μέθοδο </a:t>
            </a:r>
            <a:r>
              <a:rPr lang="en-US" dirty="0" smtClean="0"/>
              <a:t>hacking</a:t>
            </a:r>
            <a:r>
              <a:rPr lang="el-GR" dirty="0" smtClean="0"/>
              <a:t>. Η εταιρεία αμφισβήτησε την εγκυρότητα της εκμετάλλευσης του συγκεκριμένου </a:t>
            </a:r>
            <a:r>
              <a:rPr lang="en-US" dirty="0" smtClean="0"/>
              <a:t>exploit</a:t>
            </a:r>
            <a:r>
              <a:rPr lang="el-GR" dirty="0" smtClean="0"/>
              <a:t>. Τη 1</a:t>
            </a:r>
            <a:r>
              <a:rPr lang="el-GR" baseline="30000" dirty="0" smtClean="0"/>
              <a:t>η</a:t>
            </a:r>
            <a:r>
              <a:rPr lang="el-GR" dirty="0" smtClean="0"/>
              <a:t> Σεπτεμβρίου του 2014, </a:t>
            </a:r>
            <a:r>
              <a:rPr lang="en-US" dirty="0" smtClean="0"/>
              <a:t>hackers </a:t>
            </a:r>
            <a:r>
              <a:rPr lang="el-GR" dirty="0" smtClean="0"/>
              <a:t>παραβίασαν  λογαριασμούς από γνωστούς </a:t>
            </a:r>
            <a:r>
              <a:rPr lang="en-US" dirty="0" smtClean="0"/>
              <a:t>celebrities</a:t>
            </a:r>
            <a:r>
              <a:rPr lang="el-GR" dirty="0" smtClean="0"/>
              <a:t>, διέρρευσαν ιδιωτικές φωτογραφίες και </a:t>
            </a:r>
            <a:r>
              <a:rPr lang="en-US" dirty="0" smtClean="0"/>
              <a:t>videos</a:t>
            </a:r>
            <a:r>
              <a:rPr lang="el-GR" dirty="0" smtClean="0"/>
              <a:t>.</a:t>
            </a:r>
          </a:p>
        </p:txBody>
      </p:sp>
      <p:pic>
        <p:nvPicPr>
          <p:cNvPr id="30722" name="Picture 2" descr="https://www.apple.com/ac/structured-data/images/knowledge_graph_logo.png?201701250110"/>
          <p:cNvPicPr>
            <a:picLocks noChangeAspect="1" noChangeArrowheads="1"/>
          </p:cNvPicPr>
          <p:nvPr/>
        </p:nvPicPr>
        <p:blipFill>
          <a:blip r:embed="rId2" cstate="print"/>
          <a:srcRect/>
          <a:stretch>
            <a:fillRect/>
          </a:stretch>
        </p:blipFill>
        <p:spPr bwMode="auto">
          <a:xfrm>
            <a:off x="5143504" y="2000240"/>
            <a:ext cx="3429024" cy="34290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Βιβλιογραφία</a:t>
            </a:r>
            <a:endParaRPr lang="el-GR" dirty="0"/>
          </a:p>
        </p:txBody>
      </p:sp>
      <p:sp>
        <p:nvSpPr>
          <p:cNvPr id="5" name="4 - Θέση περιεχομένου"/>
          <p:cNvSpPr>
            <a:spLocks noGrp="1"/>
          </p:cNvSpPr>
          <p:nvPr>
            <p:ph sz="quarter" idx="2"/>
          </p:nvPr>
        </p:nvSpPr>
        <p:spPr>
          <a:xfrm>
            <a:off x="500034" y="2214554"/>
            <a:ext cx="8186766" cy="3845720"/>
          </a:xfrm>
        </p:spPr>
        <p:txBody>
          <a:bodyPr/>
          <a:lstStyle/>
          <a:p>
            <a:r>
              <a:rPr lang="en-US" u="sng" dirty="0" smtClean="0">
                <a:hlinkClick r:id="rId2"/>
              </a:rPr>
              <a:t>http://www.epset.gr/el/content/ypologistiko-nefos-cloud-computing</a:t>
            </a:r>
            <a:endParaRPr lang="el-GR" dirty="0" smtClean="0"/>
          </a:p>
          <a:p>
            <a:r>
              <a:rPr lang="el-GR" u="sng" dirty="0" smtClean="0">
                <a:hlinkClick r:id="rId3"/>
              </a:rPr>
              <a:t>https://el.wikipedia.org/wiki/%CE%91%CF%80%CE%BF%CE%B8%CE%B7%CE%BA%CE%B5%CF%85%CF%84%CE%B9%CE%BA%CF%8C_%CE%BD%CE%AD%CF%86%CE%BF%CF%82</a:t>
            </a:r>
            <a:endParaRPr lang="el-GR" u="sng" dirty="0" smtClean="0"/>
          </a:p>
          <a:p>
            <a:r>
              <a:rPr lang="el-GR" u="sng" dirty="0" smtClean="0">
                <a:hlinkClick r:id="rId4"/>
              </a:rPr>
              <a:t>http://europa.eu/rapid/press-release_MEMO-12-713_el.htm</a:t>
            </a:r>
            <a:endParaRPr lang="el-GR" dirty="0" smtClean="0"/>
          </a:p>
          <a:p>
            <a:r>
              <a:rPr lang="el-GR" dirty="0" smtClean="0">
                <a:hlinkClick r:id="rId5"/>
              </a:rPr>
              <a:t>http://aesop.iep.edu.gr/node/11709/6130/#question24274</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9000" r="-29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chemeClr val="accent2">
                    <a:lumMod val="60000"/>
                    <a:lumOff val="40000"/>
                  </a:schemeClr>
                </a:solidFill>
              </a:rPr>
              <a:t>ΕΡΩΤΗΣΕΙΣ</a:t>
            </a:r>
            <a:endParaRPr lang="el-GR" dirty="0">
              <a:solidFill>
                <a:schemeClr val="accent2">
                  <a:lumMod val="60000"/>
                  <a:lumOff val="40000"/>
                </a:schemeClr>
              </a:solidFill>
            </a:endParaRPr>
          </a:p>
        </p:txBody>
      </p:sp>
      <p:sp>
        <p:nvSpPr>
          <p:cNvPr id="5" name="4 - Θέση περιεχομένου"/>
          <p:cNvSpPr>
            <a:spLocks noGrp="1"/>
          </p:cNvSpPr>
          <p:nvPr>
            <p:ph sz="quarter" idx="2"/>
          </p:nvPr>
        </p:nvSpPr>
        <p:spPr>
          <a:xfrm>
            <a:off x="899592" y="4437112"/>
            <a:ext cx="7901014" cy="4214842"/>
          </a:xfrm>
        </p:spPr>
        <p:txBody>
          <a:bodyPr>
            <a:normAutofit/>
          </a:bodyPr>
          <a:lstStyle/>
          <a:p>
            <a:endParaRPr lang="el-GR" dirty="0" smtClean="0"/>
          </a:p>
          <a:p>
            <a:endParaRPr lang="el-GR" dirty="0" smtClean="0"/>
          </a:p>
          <a:p>
            <a:pPr>
              <a:buNone/>
            </a:pPr>
            <a:r>
              <a:rPr lang="el-GR" sz="2400" dirty="0" smtClean="0"/>
              <a:t>    </a:t>
            </a:r>
            <a:r>
              <a:rPr lang="el-GR" sz="2400" dirty="0" smtClean="0">
                <a:solidFill>
                  <a:schemeClr val="accent2">
                    <a:lumMod val="60000"/>
                    <a:lumOff val="40000"/>
                  </a:schemeClr>
                </a:solidFill>
              </a:rPr>
              <a:t>Η παραπάνω παρουσίαση έγινε στα πλαίσια των δημιουργικών εργασιών </a:t>
            </a:r>
            <a:r>
              <a:rPr lang="el-GR" sz="2400" dirty="0" smtClean="0">
                <a:solidFill>
                  <a:schemeClr val="accent2">
                    <a:lumMod val="60000"/>
                    <a:lumOff val="40000"/>
                  </a:schemeClr>
                </a:solidFill>
              </a:rPr>
              <a:t>201</a:t>
            </a:r>
            <a:r>
              <a:rPr lang="en-US" sz="2400" dirty="0" smtClean="0">
                <a:solidFill>
                  <a:schemeClr val="accent2">
                    <a:lumMod val="60000"/>
                    <a:lumOff val="40000"/>
                  </a:schemeClr>
                </a:solidFill>
              </a:rPr>
              <a:t>8</a:t>
            </a:r>
            <a:r>
              <a:rPr lang="el-GR" sz="2400" dirty="0" smtClean="0">
                <a:solidFill>
                  <a:schemeClr val="accent2">
                    <a:lumMod val="60000"/>
                    <a:lumOff val="40000"/>
                  </a:schemeClr>
                </a:solidFill>
              </a:rPr>
              <a:t>-201</a:t>
            </a:r>
            <a:r>
              <a:rPr lang="en-US" sz="2400" dirty="0" smtClean="0">
                <a:solidFill>
                  <a:schemeClr val="accent2">
                    <a:lumMod val="60000"/>
                    <a:lumOff val="40000"/>
                  </a:schemeClr>
                </a:solidFill>
              </a:rPr>
              <a:t>9</a:t>
            </a:r>
            <a:endParaRPr lang="el-GR" dirty="0" smtClean="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lgn="ctr"/>
            <a:r>
              <a:rPr lang="el-GR" b="1" dirty="0"/>
              <a:t>Γνωριμία με το Υπολογιστικό </a:t>
            </a:r>
            <a:r>
              <a:rPr lang="el-GR" b="1" dirty="0" smtClean="0"/>
              <a:t>Νέφος</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Το </a:t>
            </a:r>
            <a:r>
              <a:rPr lang="el-GR" dirty="0"/>
              <a:t>υπολογιστικό νέφος είναι ένα μέσο βοήθειας στην επεξεργασία και αποθήκευση μεγάλων ποσών δεδομένων. Με αυτόν τον τρόπο διευκολύνεται η καθημερινή χρήση υπηρεσιών</a:t>
            </a:r>
            <a:r>
              <a:rPr lang="el-GR" dirty="0" smtClean="0"/>
              <a:t>, όπως τα κοινωνικά δίκτυα και το ηλεκτρονικό ταχυδρομείο, </a:t>
            </a:r>
            <a:r>
              <a:rPr lang="el-GR" dirty="0"/>
              <a:t>καθώς μπορούν να αποθηκευτούν δεδομένα και έπειτα μπορείς να έχεις πρόσβαση σε αυτά τα δεδομένα μέσω άλλων συσκευών συνήθως χρησιμοποιώντας τον ίδιο </a:t>
            </a:r>
            <a:r>
              <a:rPr lang="el-GR" dirty="0" smtClean="0"/>
              <a:t>λογαριασμό.</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642918"/>
            <a:ext cx="8229600" cy="1143000"/>
          </a:xfrm>
        </p:spPr>
        <p:txBody>
          <a:bodyPr>
            <a:normAutofit fontScale="90000"/>
          </a:bodyPr>
          <a:lstStyle/>
          <a:p>
            <a:pPr algn="ctr"/>
            <a:r>
              <a:rPr lang="el-GR" b="1" dirty="0" smtClean="0"/>
              <a:t>Πώς </a:t>
            </a:r>
            <a:r>
              <a:rPr lang="el-GR" b="1" dirty="0"/>
              <a:t>λειτουργεί το υπολογιστικό </a:t>
            </a:r>
            <a:r>
              <a:rPr lang="en-US" b="1" dirty="0" smtClean="0"/>
              <a:t>    </a:t>
            </a:r>
            <a:r>
              <a:rPr lang="el-GR" b="1" dirty="0" smtClean="0"/>
              <a:t>νέφος;</a:t>
            </a:r>
            <a:endParaRPr lang="el-GR" dirty="0"/>
          </a:p>
        </p:txBody>
      </p:sp>
      <p:sp>
        <p:nvSpPr>
          <p:cNvPr id="4" name="3 - Θέση περιεχομένου"/>
          <p:cNvSpPr>
            <a:spLocks noGrp="1"/>
          </p:cNvSpPr>
          <p:nvPr>
            <p:ph sz="half" idx="1"/>
          </p:nvPr>
        </p:nvSpPr>
        <p:spPr/>
        <p:txBody>
          <a:bodyPr>
            <a:normAutofit fontScale="77500" lnSpcReduction="20000"/>
          </a:bodyPr>
          <a:lstStyle/>
          <a:p>
            <a:pPr>
              <a:buNone/>
            </a:pPr>
            <a:r>
              <a:rPr lang="el-GR" dirty="0"/>
              <a:t>Ο χρήστης συνδέει τον υπολογιστή του στην πλατφόρμα του υπολογιστικού νέφους μέσω εξειδικευμένου λογισμικού. Στο υπολογιστικό νέφος, η επεξεργαστική ισχύς εξασφαλίζεται από μεγάλα κέντρα δεδομένων με εκατοντάδες εξυπηρετητές και συστήματα αποθήκευσης δεδομένων που στην πράξη είναι σε θέση να χειριστούν σχεδόν οιοδήποτε λογισμικό υπολογιστή (από την επεξεργασία δεδομένων μέχρι τα βιντεοπαιχνίδια που ενδέχεται να χρειαστούν οι πελάτες). </a:t>
            </a:r>
          </a:p>
        </p:txBody>
      </p:sp>
      <p:pic>
        <p:nvPicPr>
          <p:cNvPr id="8" name="7 - Θέση περιεχομένου" descr="C:\Users\Erga2_user25\Desktop\6715fce31aa24a84bceda91ccf42612c.jpg"/>
          <p:cNvPicPr>
            <a:picLocks noGrp="1" noChangeAspect="1"/>
          </p:cNvPicPr>
          <p:nvPr>
            <p:ph sz="half" idx="2"/>
          </p:nvPr>
        </p:nvPicPr>
        <p:blipFill>
          <a:blip r:embed="rId2" cstate="print"/>
          <a:stretch>
            <a:fillRect/>
          </a:stretch>
        </p:blipFill>
        <p:spPr bwMode="auto">
          <a:xfrm>
            <a:off x="4648200" y="2400938"/>
            <a:ext cx="4038600" cy="3473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Ποια είναι τα κύρια πλεονεκτήματα του υπολογιστικού νέφους για τους χρήστες;</a:t>
            </a:r>
            <a:endParaRPr lang="el-GR" sz="3600" dirty="0"/>
          </a:p>
        </p:txBody>
      </p:sp>
      <p:sp>
        <p:nvSpPr>
          <p:cNvPr id="3" name="2 - Θέση περιεχομένου"/>
          <p:cNvSpPr>
            <a:spLocks noGrp="1"/>
          </p:cNvSpPr>
          <p:nvPr>
            <p:ph sz="half" idx="1"/>
          </p:nvPr>
        </p:nvSpPr>
        <p:spPr>
          <a:xfrm>
            <a:off x="357158" y="1920085"/>
            <a:ext cx="4500594" cy="4434840"/>
          </a:xfrm>
        </p:spPr>
        <p:txBody>
          <a:bodyPr>
            <a:normAutofit fontScale="92500" lnSpcReduction="20000"/>
          </a:bodyPr>
          <a:lstStyle/>
          <a:p>
            <a:pPr>
              <a:buNone/>
            </a:pPr>
            <a:r>
              <a:rPr lang="el-GR" dirty="0" smtClean="0"/>
              <a:t>    </a:t>
            </a:r>
            <a:r>
              <a:rPr lang="el-GR" sz="2300" dirty="0" smtClean="0"/>
              <a:t>Οι χρήστες δεν χρειάζεται να αγοράζουν λογισμικά ή να αγοράζουν και να συντηρούν ακριβούς εξυπηρετητές και εγκαταστάσεις αποθήκευσης δεδομένων. Με αυτό τον τρόπο εξοικονομούνται χρήματα, χώρος γραφείων και έξοδα για εσωτερικό προσωπικό υποστήριξης των παρεχόμενων υπηρεσιών πληροφορικής. Οι χρήστες διαθέτουν επίσης σχεδόν απόλυτη ευελιξία όσον αφορά το χώρο αποθήκευσης και τα εργαλεία που χρησιμοποιούν.</a:t>
            </a:r>
          </a:p>
          <a:p>
            <a:endParaRPr lang="el-GR" dirty="0"/>
          </a:p>
        </p:txBody>
      </p:sp>
      <p:pic>
        <p:nvPicPr>
          <p:cNvPr id="1029" name="Picture 5" descr="C:\Users\User1\Desktop\cloud-computing-icon.png"/>
          <p:cNvPicPr>
            <a:picLocks noChangeAspect="1" noChangeArrowheads="1"/>
          </p:cNvPicPr>
          <p:nvPr/>
        </p:nvPicPr>
        <p:blipFill>
          <a:blip r:embed="rId2" cstate="print"/>
          <a:srcRect/>
          <a:stretch>
            <a:fillRect/>
          </a:stretch>
        </p:blipFill>
        <p:spPr bwMode="auto">
          <a:xfrm>
            <a:off x="4429124" y="2428868"/>
            <a:ext cx="3571900" cy="2857520"/>
          </a:xfrm>
          <a:prstGeom prst="rect">
            <a:avLst/>
          </a:prstGeom>
          <a:noFill/>
        </p:spPr>
      </p:pic>
      <p:pic>
        <p:nvPicPr>
          <p:cNvPr id="1030" name="Picture 6" descr="C:\Users\User1\Desktop\facebooklikebutton.png"/>
          <p:cNvPicPr>
            <a:picLocks noChangeAspect="1" noChangeArrowheads="1"/>
          </p:cNvPicPr>
          <p:nvPr/>
        </p:nvPicPr>
        <p:blipFill>
          <a:blip r:embed="rId3" cstate="print"/>
          <a:srcRect/>
          <a:stretch>
            <a:fillRect/>
          </a:stretch>
        </p:blipFill>
        <p:spPr bwMode="auto">
          <a:xfrm>
            <a:off x="7608000" y="3500438"/>
            <a:ext cx="1536000" cy="142876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rmAutofit fontScale="90000"/>
          </a:bodyPr>
          <a:lstStyle/>
          <a:p>
            <a:pPr lvl="0"/>
            <a:r>
              <a:rPr lang="el-GR" dirty="0" smtClean="0"/>
              <a:t/>
            </a:r>
            <a:br>
              <a:rPr lang="el-GR" dirty="0" smtClean="0"/>
            </a:br>
            <a:r>
              <a:rPr lang="el-GR" b="1" dirty="0" smtClean="0"/>
              <a:t>Υπηρεσίες </a:t>
            </a:r>
            <a:r>
              <a:rPr lang="en-US" b="1" dirty="0" smtClean="0"/>
              <a:t>cloud </a:t>
            </a:r>
            <a:r>
              <a:rPr lang="el-GR" b="1" dirty="0" smtClean="0"/>
              <a:t>στην εκπαίδευση</a:t>
            </a:r>
            <a:endParaRPr lang="el-GR" dirty="0"/>
          </a:p>
        </p:txBody>
      </p:sp>
      <p:sp>
        <p:nvSpPr>
          <p:cNvPr id="3" name="2 - Θέση περιεχομένου"/>
          <p:cNvSpPr>
            <a:spLocks noGrp="1"/>
          </p:cNvSpPr>
          <p:nvPr>
            <p:ph sz="half" idx="1"/>
          </p:nvPr>
        </p:nvSpPr>
        <p:spPr/>
        <p:txBody>
          <a:bodyPr>
            <a:normAutofit fontScale="25000" lnSpcReduction="20000"/>
          </a:bodyPr>
          <a:lstStyle/>
          <a:p>
            <a:pPr>
              <a:buNone/>
            </a:pPr>
            <a:r>
              <a:rPr lang="el-GR" sz="7200" spc="30" dirty="0" smtClean="0"/>
              <a:t>Με την χρήση υπηρεσιών </a:t>
            </a:r>
            <a:r>
              <a:rPr lang="en-US" sz="7200" spc="30" dirty="0" smtClean="0"/>
              <a:t>cloud</a:t>
            </a:r>
            <a:r>
              <a:rPr lang="el-GR" sz="7200" spc="30" dirty="0" smtClean="0"/>
              <a:t> στο σχολείο τα παιδιά μπορούν να παίρνουν  τις εργασίες τους οπουδήποτε δίχως να κουβαλούν ένα </a:t>
            </a:r>
            <a:r>
              <a:rPr lang="en-US" sz="7200" spc="30" dirty="0" smtClean="0"/>
              <a:t>flash drive</a:t>
            </a:r>
            <a:r>
              <a:rPr lang="el-GR" sz="7200" spc="30" dirty="0" smtClean="0"/>
              <a:t> ή έναν εξωτερικό σκληρό δίσκο.</a:t>
            </a:r>
            <a:r>
              <a:rPr lang="el-GR" sz="7200" b="1" spc="30" dirty="0" smtClean="0"/>
              <a:t> </a:t>
            </a:r>
            <a:r>
              <a:rPr lang="el-GR" sz="7200" spc="30" dirty="0" smtClean="0"/>
              <a:t>Επίσης όταν μια ομάδα παιδιών έχουν μια κοινή εργασία μπορούν να αποθηκεύσουν τα αρχεία τους οργανωμένα και μπορούν να έχουν όλοι πρόσβαση σε αυτά. Ακόμα και οι καθηγητές διευκολύνονται καθώς μπορούν να αποθηκεύουν έγγραφα όπως την πρόοδο ενός μαθητή ή τις βαθμολογίες σε ένα διαγώνισμα και να έχουν άμεση πρόσβαση σε αυτά από οποιαδήποτε συσκευή. Συνεπώς η χρήση των υπηρεσιών </a:t>
            </a:r>
            <a:r>
              <a:rPr lang="en-US" sz="7200" spc="30" dirty="0" smtClean="0"/>
              <a:t>cloud </a:t>
            </a:r>
            <a:r>
              <a:rPr lang="el-GR" sz="7200" spc="30" dirty="0" smtClean="0"/>
              <a:t>στο σχολείο βοηθάει σε πάρα πολλούς τομείς και θα έπρεπε να υπάρχει σε όλα τα σχολεία. </a:t>
            </a:r>
          </a:p>
          <a:p>
            <a:pPr>
              <a:buNone/>
            </a:pPr>
            <a:endParaRPr lang="el-GR" dirty="0"/>
          </a:p>
        </p:txBody>
      </p:sp>
      <p:pic>
        <p:nvPicPr>
          <p:cNvPr id="5" name="4 - Θέση περιεχομένου" descr="C:\Users\Erga2_user25\Desktop\Cloud-computing-in-education-market-grows-as-schools-see-benefits_1486_649499_0_14086102_500.jpg"/>
          <p:cNvPicPr>
            <a:picLocks noGrp="1"/>
          </p:cNvPicPr>
          <p:nvPr>
            <p:ph sz="half" idx="2"/>
          </p:nvPr>
        </p:nvPicPr>
        <p:blipFill>
          <a:blip r:embed="rId2" cstate="print"/>
          <a:srcRect/>
          <a:stretch>
            <a:fillRect/>
          </a:stretch>
        </p:blipFill>
        <p:spPr bwMode="auto">
          <a:xfrm>
            <a:off x="5238750" y="2766219"/>
            <a:ext cx="28575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Εφαρμογές του Υπολογιστικού Νέφους</a:t>
            </a:r>
            <a:endParaRPr lang="el-GR" dirty="0"/>
          </a:p>
        </p:txBody>
      </p:sp>
      <p:sp>
        <p:nvSpPr>
          <p:cNvPr id="5" name="4 - Θέση κειμένου"/>
          <p:cNvSpPr>
            <a:spLocks noGrp="1"/>
          </p:cNvSpPr>
          <p:nvPr>
            <p:ph type="body" idx="1"/>
          </p:nvPr>
        </p:nvSpPr>
        <p:spPr/>
        <p:txBody>
          <a:bodyPr/>
          <a:lstStyle/>
          <a:p>
            <a:pPr lvl="0"/>
            <a:r>
              <a:rPr lang="el-GR" sz="2000" dirty="0" smtClean="0"/>
              <a:t>Γνωρίζετε κάποιες από τις Εφαρμογές Νέφους της εικόνας;</a:t>
            </a:r>
            <a:endParaRPr lang="el-GR" sz="2000" dirty="0"/>
          </a:p>
        </p:txBody>
      </p:sp>
      <p:sp>
        <p:nvSpPr>
          <p:cNvPr id="6" name="5 - Θέση περιεχομένου"/>
          <p:cNvSpPr>
            <a:spLocks noGrp="1"/>
          </p:cNvSpPr>
          <p:nvPr>
            <p:ph sz="quarter" idx="2"/>
          </p:nvPr>
        </p:nvSpPr>
        <p:spPr/>
        <p:txBody>
          <a:bodyPr>
            <a:normAutofit fontScale="85000" lnSpcReduction="20000"/>
          </a:bodyPr>
          <a:lstStyle/>
          <a:p>
            <a:pPr>
              <a:buNone/>
            </a:pPr>
            <a:r>
              <a:rPr lang="el-GR" dirty="0" smtClean="0"/>
              <a:t>Web-based υπηρεσίες ηλεκτρονικού ταχυδρομείου, όπως το Gmail και το Hotmail προσφέρουν υπηρεσίες στο υπολογιστικό νέφος: οι χρήστες μπορούν να έχουν πρόσβαση στα e-mail τους «στο σύννεφο» από οποιονδήποτε υπολογιστή με ένα πρόγραμμα περιήγησης και σύνδεση στο Internet, ανεξάρτητα από το είδος του υλικού του υπολογιστή. Τα μηνύματα ηλεκτρονικού ταχυδρομείου που φιλοξενούνται στους </a:t>
            </a:r>
            <a:r>
              <a:rPr lang="en-US" dirty="0" smtClean="0"/>
              <a:t>servers </a:t>
            </a:r>
            <a:r>
              <a:rPr lang="el-GR" dirty="0" smtClean="0"/>
              <a:t>της </a:t>
            </a:r>
            <a:r>
              <a:rPr lang="en-US" dirty="0" smtClean="0"/>
              <a:t>Google </a:t>
            </a:r>
            <a:r>
              <a:rPr lang="el-GR" dirty="0" smtClean="0"/>
              <a:t>και  της </a:t>
            </a:r>
            <a:r>
              <a:rPr lang="en-US" dirty="0" smtClean="0"/>
              <a:t>Microsoft</a:t>
            </a:r>
            <a:r>
              <a:rPr lang="el-GR" dirty="0" smtClean="0"/>
              <a:t>, αντί να αποθηκεύονται τοπικά στον υπολογιστή-πελάτη.</a:t>
            </a:r>
          </a:p>
          <a:p>
            <a:endParaRPr lang="el-GR" dirty="0"/>
          </a:p>
        </p:txBody>
      </p:sp>
      <p:pic>
        <p:nvPicPr>
          <p:cNvPr id="9" name="0 - Εικόνα" descr="file-560aecd1010dd.png"/>
          <p:cNvPicPr/>
          <p:nvPr/>
        </p:nvPicPr>
        <p:blipFill>
          <a:blip r:embed="rId2" cstate="print"/>
          <a:stretch>
            <a:fillRect/>
          </a:stretch>
        </p:blipFill>
        <p:spPr>
          <a:xfrm>
            <a:off x="4643438" y="2000240"/>
            <a:ext cx="4286280" cy="360998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b="1" dirty="0" smtClean="0"/>
              <a:t>Εφαρμογές Υπηρεσιών Νέφους</a:t>
            </a:r>
            <a:endParaRPr lang="el-GR" dirty="0"/>
          </a:p>
        </p:txBody>
      </p:sp>
      <p:sp>
        <p:nvSpPr>
          <p:cNvPr id="3" name="2 - Θέση περιεχομένου"/>
          <p:cNvSpPr>
            <a:spLocks noGrp="1"/>
          </p:cNvSpPr>
          <p:nvPr>
            <p:ph sz="half" idx="1"/>
          </p:nvPr>
        </p:nvSpPr>
        <p:spPr>
          <a:xfrm>
            <a:off x="428596" y="4714884"/>
            <a:ext cx="8115328" cy="1928826"/>
          </a:xfrm>
        </p:spPr>
        <p:txBody>
          <a:bodyPr>
            <a:normAutofit fontScale="85000" lnSpcReduction="20000"/>
          </a:bodyPr>
          <a:lstStyle/>
          <a:p>
            <a:r>
              <a:rPr lang="el-GR" b="1" dirty="0" smtClean="0"/>
              <a:t>Αποθήκευση αρχείων</a:t>
            </a:r>
            <a:endParaRPr lang="el-GR" dirty="0" smtClean="0"/>
          </a:p>
          <a:p>
            <a:pPr>
              <a:buNone/>
            </a:pPr>
            <a:r>
              <a:rPr lang="el-GR" dirty="0" smtClean="0"/>
              <a:t>    Μπορούμε να χρησιμοποιήσουμε το Υπολογιστικό Νέφος ως αποθηκευτικό χώρο. Μία γνωστή υπηρεσία που μας δίνει αυτή τη δυνατότητα είναι το Dropbox, στην οποία κάποιος μπορεί να δημιουργήσει έναν λογαριασμό και να αποκτήσει δωρεάν πρόσβαση.</a:t>
            </a:r>
          </a:p>
          <a:p>
            <a:endParaRPr lang="el-GR" dirty="0"/>
          </a:p>
        </p:txBody>
      </p:sp>
      <p:pic>
        <p:nvPicPr>
          <p:cNvPr id="5" name="2 - Εικόνα" descr="image-560ad0003ff09.jpg"/>
          <p:cNvPicPr/>
          <p:nvPr/>
        </p:nvPicPr>
        <p:blipFill>
          <a:blip r:embed="rId2" cstate="print"/>
          <a:stretch>
            <a:fillRect/>
          </a:stretch>
        </p:blipFill>
        <p:spPr>
          <a:xfrm>
            <a:off x="1571604" y="1857364"/>
            <a:ext cx="5864896" cy="282417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κειμένου"/>
          <p:cNvSpPr>
            <a:spLocks noGrp="1"/>
          </p:cNvSpPr>
          <p:nvPr>
            <p:ph type="body" idx="1"/>
          </p:nvPr>
        </p:nvSpPr>
        <p:spPr>
          <a:xfrm>
            <a:off x="500034" y="785794"/>
            <a:ext cx="8001056" cy="442922"/>
          </a:xfrm>
        </p:spPr>
        <p:txBody>
          <a:bodyPr/>
          <a:lstStyle/>
          <a:p>
            <a:r>
              <a:rPr lang="el-GR" dirty="0" smtClean="0"/>
              <a:t>Συνεργατική επεξεργασία αρχείων</a:t>
            </a:r>
            <a:endParaRPr lang="el-GR" dirty="0"/>
          </a:p>
        </p:txBody>
      </p:sp>
      <p:sp>
        <p:nvSpPr>
          <p:cNvPr id="7" name="6 - Θέση κειμένου"/>
          <p:cNvSpPr>
            <a:spLocks noGrp="1"/>
          </p:cNvSpPr>
          <p:nvPr>
            <p:ph type="body" sz="half" idx="3"/>
          </p:nvPr>
        </p:nvSpPr>
        <p:spPr>
          <a:xfrm>
            <a:off x="500034" y="3714752"/>
            <a:ext cx="7000924" cy="728674"/>
          </a:xfrm>
        </p:spPr>
        <p:txBody>
          <a:bodyPr>
            <a:normAutofit/>
          </a:bodyPr>
          <a:lstStyle/>
          <a:p>
            <a:r>
              <a:rPr lang="el-GR" dirty="0" smtClean="0"/>
              <a:t>Αποθήκευση φωτογραφιών, βίντεο, εγγράφων</a:t>
            </a:r>
            <a:endParaRPr lang="el-GR" dirty="0"/>
          </a:p>
        </p:txBody>
      </p:sp>
      <p:sp>
        <p:nvSpPr>
          <p:cNvPr id="3" name="2 - Θέση περιεχομένου"/>
          <p:cNvSpPr>
            <a:spLocks noGrp="1"/>
          </p:cNvSpPr>
          <p:nvPr>
            <p:ph sz="quarter" idx="2"/>
          </p:nvPr>
        </p:nvSpPr>
        <p:spPr>
          <a:xfrm>
            <a:off x="285720" y="1357298"/>
            <a:ext cx="8429684" cy="2214578"/>
          </a:xfrm>
        </p:spPr>
        <p:txBody>
          <a:bodyPr>
            <a:noAutofit/>
          </a:bodyPr>
          <a:lstStyle/>
          <a:p>
            <a:r>
              <a:rPr lang="el-GR" sz="2000" dirty="0" smtClean="0"/>
              <a:t> Το Google Drive είναι ένα πακέτο εφαρμογών γραφείου συνεργατικής δημιουργίας και κοινής χρήσης αρχείων στο διαδίκτυο. Στο drive.google.com μπορεί κάποιος να δημιουργήσει νέα αρχεία κειμένου, υπολογιστικά φύλλα και παρουσιάσεις συνεργατικά σε πραγματικό χρόνο.</a:t>
            </a:r>
          </a:p>
          <a:p>
            <a:r>
              <a:rPr lang="el-GR" sz="2000" dirty="0" smtClean="0"/>
              <a:t>Άτομα σε διάφορες τοποθεσίες μπορούν να προβάλουν, να συζητήσουν και να επεξεργαστούν το ίδιο έγγραφο. Το σημαντικότερο  είναι πως όλα αυτά μπορούν να γίνονται ακόμα και παράλληλα, δηλαδή την ίδια χρονική στιγμή.</a:t>
            </a:r>
          </a:p>
          <a:p>
            <a:endParaRPr lang="el-GR" sz="1700" dirty="0"/>
          </a:p>
        </p:txBody>
      </p:sp>
      <p:sp>
        <p:nvSpPr>
          <p:cNvPr id="8" name="7 - Θέση περιεχομένου"/>
          <p:cNvSpPr>
            <a:spLocks noGrp="1"/>
          </p:cNvSpPr>
          <p:nvPr>
            <p:ph sz="quarter" idx="4"/>
          </p:nvPr>
        </p:nvSpPr>
        <p:spPr>
          <a:xfrm>
            <a:off x="357158" y="4500570"/>
            <a:ext cx="8043890" cy="2002626"/>
          </a:xfrm>
        </p:spPr>
        <p:txBody>
          <a:bodyPr>
            <a:normAutofit fontScale="92500" lnSpcReduction="10000"/>
          </a:bodyPr>
          <a:lstStyle/>
          <a:p>
            <a:r>
              <a:rPr lang="el-GR" dirty="0" smtClean="0"/>
              <a:t>Το SkyDrive είναι μία υπηρεσία της Microsoft η οποία έχει μετονομαστεί σε  OneDrive και δίνει τη δυνατότητα στους χρήστες να αποθηκεύουν και να μοιράζονται εύκολα φωτογραφίες, βίντεο και έγγραφα από οποιαδήποτε συσκευή σε οποιαδήποτε συσκευή δωρεάν. Ο χρήστης αποκτά πρόσβαση και έχει 15 GB δωρεάν χώρο και μπορεί να μοιραστεί τα αρχεία από το κινητό του, το τάμπλετ ή τον υπολογιστή του. </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857232"/>
            <a:ext cx="7943848" cy="346914"/>
          </a:xfrm>
        </p:spPr>
        <p:txBody>
          <a:bodyPr>
            <a:noAutofit/>
          </a:bodyPr>
          <a:lstStyle/>
          <a:p>
            <a:r>
              <a:rPr lang="el-GR" sz="4000" b="1" dirty="0" smtClean="0"/>
              <a:t>Κίνδυνοι από τη χρήση του Νέφους</a:t>
            </a:r>
            <a:endParaRPr lang="el-GR" sz="4000" dirty="0"/>
          </a:p>
        </p:txBody>
      </p:sp>
      <p:sp>
        <p:nvSpPr>
          <p:cNvPr id="9" name="8 - Θέση κειμένου"/>
          <p:cNvSpPr>
            <a:spLocks noGrp="1"/>
          </p:cNvSpPr>
          <p:nvPr>
            <p:ph type="body" idx="1"/>
          </p:nvPr>
        </p:nvSpPr>
        <p:spPr>
          <a:xfrm>
            <a:off x="500034" y="1285860"/>
            <a:ext cx="4040188" cy="659352"/>
          </a:xfrm>
        </p:spPr>
        <p:txBody>
          <a:bodyPr/>
          <a:lstStyle/>
          <a:p>
            <a:pPr lvl="0"/>
            <a:r>
              <a:rPr lang="el-GR" dirty="0" smtClean="0"/>
              <a:t>Διαρροή αρχείων του </a:t>
            </a:r>
            <a:r>
              <a:rPr lang="en-US" dirty="0" smtClean="0"/>
              <a:t>Dropbox </a:t>
            </a:r>
            <a:r>
              <a:rPr lang="el-GR" dirty="0" smtClean="0"/>
              <a:t>από χάκερ</a:t>
            </a:r>
            <a:endParaRPr lang="el-GR" dirty="0"/>
          </a:p>
        </p:txBody>
      </p:sp>
      <p:sp>
        <p:nvSpPr>
          <p:cNvPr id="11" name="10 - Θέση κειμένου"/>
          <p:cNvSpPr>
            <a:spLocks noGrp="1"/>
          </p:cNvSpPr>
          <p:nvPr>
            <p:ph type="body" sz="half" idx="3"/>
          </p:nvPr>
        </p:nvSpPr>
        <p:spPr>
          <a:xfrm>
            <a:off x="4714876" y="1357298"/>
            <a:ext cx="4041775" cy="654843"/>
          </a:xfrm>
        </p:spPr>
        <p:txBody>
          <a:bodyPr>
            <a:normAutofit fontScale="70000" lnSpcReduction="20000"/>
          </a:bodyPr>
          <a:lstStyle/>
          <a:p>
            <a:pPr lvl="0"/>
            <a:r>
              <a:rPr lang="el-GR" sz="2600" dirty="0" smtClean="0"/>
              <a:t>Εντοπίστηκε το "Heartbleed Bug", η μεγαλύτερη απειλή του Διαδικτύου</a:t>
            </a:r>
            <a:endParaRPr lang="el-GR" dirty="0"/>
          </a:p>
        </p:txBody>
      </p:sp>
      <p:sp>
        <p:nvSpPr>
          <p:cNvPr id="10" name="9 - Θέση περιεχομένου"/>
          <p:cNvSpPr>
            <a:spLocks noGrp="1"/>
          </p:cNvSpPr>
          <p:nvPr>
            <p:ph sz="quarter" idx="2"/>
          </p:nvPr>
        </p:nvSpPr>
        <p:spPr>
          <a:xfrm>
            <a:off x="457200" y="2214554"/>
            <a:ext cx="4040188" cy="4145766"/>
          </a:xfrm>
        </p:spPr>
        <p:txBody>
          <a:bodyPr>
            <a:normAutofit fontScale="92500" lnSpcReduction="10000"/>
          </a:bodyPr>
          <a:lstStyle/>
          <a:p>
            <a:pPr>
              <a:buNone/>
            </a:pPr>
            <a:r>
              <a:rPr lang="el-GR" dirty="0" smtClean="0"/>
              <a:t>   Το </a:t>
            </a:r>
            <a:r>
              <a:rPr lang="en-US" dirty="0" smtClean="0"/>
              <a:t>Dropbox</a:t>
            </a:r>
            <a:r>
              <a:rPr lang="el-GR" dirty="0" smtClean="0"/>
              <a:t> βρίσκεται στο επίκεντρο των χάκερ. Οι χρήστες του </a:t>
            </a:r>
            <a:r>
              <a:rPr lang="en-US" dirty="0" smtClean="0"/>
              <a:t>Dropbox</a:t>
            </a:r>
            <a:r>
              <a:rPr lang="el-GR" dirty="0" smtClean="0"/>
              <a:t> νιώθουν την απειλή τους. Χιλιάδες αρχεία και χιλιάδες Λογαριασμοί χρηστών στο </a:t>
            </a:r>
            <a:r>
              <a:rPr lang="en-US" dirty="0" smtClean="0"/>
              <a:t>Dropbox</a:t>
            </a:r>
            <a:r>
              <a:rPr lang="el-GR" dirty="0" smtClean="0"/>
              <a:t> παραβιάστηκαν από χάκερ. Οι χρήστες δηλαδή που βρέθηκαν στο επίκεντρο της επίθεσης είναι αυτοί που χρησιμοποίησαν άλλες εφαρμογές για να έχουν πρόσβαση στα αρχεία τους στο </a:t>
            </a:r>
            <a:r>
              <a:rPr lang="en-US" dirty="0" smtClean="0"/>
              <a:t>Dropbox</a:t>
            </a:r>
            <a:r>
              <a:rPr lang="el-GR" dirty="0" smtClean="0"/>
              <a:t> και όχι το ίδιο το </a:t>
            </a:r>
            <a:r>
              <a:rPr lang="en-US" dirty="0" smtClean="0"/>
              <a:t>Dropbox</a:t>
            </a:r>
            <a:r>
              <a:rPr lang="el-GR" dirty="0" smtClean="0"/>
              <a:t>.</a:t>
            </a:r>
          </a:p>
          <a:p>
            <a:endParaRPr lang="el-GR" dirty="0"/>
          </a:p>
        </p:txBody>
      </p:sp>
      <p:sp>
        <p:nvSpPr>
          <p:cNvPr id="12" name="11 - Θέση περιεχομένου"/>
          <p:cNvSpPr>
            <a:spLocks noGrp="1"/>
          </p:cNvSpPr>
          <p:nvPr>
            <p:ph sz="quarter" idx="4"/>
          </p:nvPr>
        </p:nvSpPr>
        <p:spPr>
          <a:xfrm>
            <a:off x="4786314" y="2143116"/>
            <a:ext cx="4041775" cy="4357718"/>
          </a:xfrm>
        </p:spPr>
        <p:txBody>
          <a:bodyPr>
            <a:noAutofit/>
          </a:bodyPr>
          <a:lstStyle/>
          <a:p>
            <a:pPr>
              <a:lnSpc>
                <a:spcPct val="90000"/>
              </a:lnSpc>
              <a:buNone/>
            </a:pPr>
            <a:r>
              <a:rPr lang="el-GR" sz="1700" dirty="0" smtClean="0"/>
              <a:t>     Όταν παρατηρεί κανείς την παγκόσμια κοινότητα των προγραμματιστών και των </a:t>
            </a:r>
            <a:r>
              <a:rPr lang="en-US" sz="1700" dirty="0" smtClean="0"/>
              <a:t>media </a:t>
            </a:r>
            <a:r>
              <a:rPr lang="el-GR" sz="1700" dirty="0" smtClean="0"/>
              <a:t> που παρακολουθούν τις εξελίξεις στο χώρο. Αναφέρονται στον πανικό του </a:t>
            </a:r>
            <a:r>
              <a:rPr lang="en-US" sz="1700" dirty="0" smtClean="0"/>
              <a:t>bug </a:t>
            </a:r>
            <a:r>
              <a:rPr lang="el-GR" sz="1700" dirty="0" smtClean="0"/>
              <a:t>που απειλεί την ασφάλεια του </a:t>
            </a:r>
            <a:r>
              <a:rPr lang="en-US" sz="1700" dirty="0" smtClean="0"/>
              <a:t>Internet</a:t>
            </a:r>
            <a:r>
              <a:rPr lang="el-GR" sz="1700" dirty="0" smtClean="0"/>
              <a:t>. Καλό είναι να γνωρίζουμε με τι έχει να κάνει αυτό. Το "Heartbleed Bug", που χαρακτηρίστηκε ως το πιο επικίνδυνο "</a:t>
            </a:r>
            <a:r>
              <a:rPr lang="en-US" sz="1700" dirty="0" smtClean="0"/>
              <a:t>Bug</a:t>
            </a:r>
            <a:r>
              <a:rPr lang="el-GR" sz="1700" dirty="0" smtClean="0"/>
              <a:t>" στην ιστορία του </a:t>
            </a:r>
            <a:r>
              <a:rPr lang="en-US" sz="1700" dirty="0" smtClean="0"/>
              <a:t>Internet </a:t>
            </a:r>
            <a:r>
              <a:rPr lang="el-GR" sz="1700" dirty="0" smtClean="0"/>
              <a:t>είναι ένα κενό ασφαλείας που προέκυψε από ένα προγραμματιστικό λάθος. </a:t>
            </a:r>
          </a:p>
          <a:p>
            <a:pPr>
              <a:lnSpc>
                <a:spcPct val="90000"/>
              </a:lnSpc>
              <a:buNone/>
            </a:pPr>
            <a:r>
              <a:rPr lang="el-GR" sz="1700" dirty="0" smtClean="0"/>
              <a:t>      Το "</a:t>
            </a:r>
            <a:r>
              <a:rPr lang="en-US" sz="1700" dirty="0" smtClean="0"/>
              <a:t>Bug</a:t>
            </a:r>
            <a:r>
              <a:rPr lang="el-GR" sz="1700" dirty="0" smtClean="0"/>
              <a:t>"αυτό αποκαλύφθηκε από ένα μέλος της υπηρεσίας της </a:t>
            </a:r>
            <a:r>
              <a:rPr lang="en-US" sz="1700" dirty="0" smtClean="0"/>
              <a:t>Google</a:t>
            </a:r>
            <a:r>
              <a:rPr lang="el-GR" sz="1700" dirty="0" smtClean="0"/>
              <a:t>. Το “</a:t>
            </a:r>
            <a:r>
              <a:rPr lang="en-US" sz="1700" dirty="0" smtClean="0"/>
              <a:t>Bug</a:t>
            </a:r>
            <a:r>
              <a:rPr lang="el-GR" sz="1700" dirty="0" smtClean="0"/>
              <a:t>” αυτό έχει ως αποτέλεσμα την κλοπή στοιχείων χρηστών (</a:t>
            </a:r>
            <a:r>
              <a:rPr lang="en-US" sz="1700" dirty="0" smtClean="0"/>
              <a:t>password</a:t>
            </a:r>
            <a:r>
              <a:rPr lang="el-GR" sz="1700" dirty="0" smtClean="0"/>
              <a:t>, αριθμοί λογαριασμών κλπ).</a:t>
            </a:r>
          </a:p>
          <a:p>
            <a:pPr>
              <a:lnSpc>
                <a:spcPct val="90000"/>
              </a:lnSpc>
              <a:buNone/>
            </a:pPr>
            <a:endParaRPr lang="el-GR" sz="17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106</TotalTime>
  <Words>784</Words>
  <Application>Microsoft Office PowerPoint</Application>
  <PresentationFormat>Προβολή στην οθόνη (4:3)</PresentationFormat>
  <Paragraphs>39</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Δημιουργική εργασία Ά Λυκείου 2018-2019</vt:lpstr>
      <vt:lpstr>Γνωριμία με το Υπολογιστικό Νέφος</vt:lpstr>
      <vt:lpstr>Πώς λειτουργεί το υπολογιστικό     νέφος;</vt:lpstr>
      <vt:lpstr>Ποια είναι τα κύρια πλεονεκτήματα του υπολογιστικού νέφους για τους χρήστες;</vt:lpstr>
      <vt:lpstr> Υπηρεσίες cloud στην εκπαίδευση</vt:lpstr>
      <vt:lpstr>Εφαρμογές του Υπολογιστικού Νέφους</vt:lpstr>
      <vt:lpstr>Εφαρμογές Υπηρεσιών Νέφους</vt:lpstr>
      <vt:lpstr>Διαφάνεια 8</vt:lpstr>
      <vt:lpstr>Κίνδυνοι από τη χρήση του Νέφους</vt:lpstr>
      <vt:lpstr>Η Apple φαίνεται πως γνώριζε το κενό ασφαλείας του i-cloud 6 μήνες πριν</vt:lpstr>
      <vt:lpstr>Βιβλιογραφία</vt:lpstr>
      <vt:lpstr>ΕΡΩΤΗΣΕΙΣ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User1</dc:creator>
  <cp:lastModifiedBy>stratos</cp:lastModifiedBy>
  <cp:revision>22</cp:revision>
  <dcterms:created xsi:type="dcterms:W3CDTF">2017-04-05T05:47:49Z</dcterms:created>
  <dcterms:modified xsi:type="dcterms:W3CDTF">2018-12-10T17:38:32Z</dcterms:modified>
</cp:coreProperties>
</file>