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6" r:id="rId3"/>
    <p:sldId id="264" r:id="rId4"/>
    <p:sldId id="265" r:id="rId5"/>
    <p:sldId id="257" r:id="rId6"/>
    <p:sldId id="267" r:id="rId7"/>
    <p:sldId id="268"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6020414-215E-421F-A840-BCD16DEE460E}" type="datetimeFigureOut">
              <a:rPr lang="el-GR" smtClean="0"/>
              <a:t>29/11/2014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7B41E2C-B149-4530-A5A4-AE510FBB06AA}"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6020414-215E-421F-A840-BCD16DEE460E}" type="datetimeFigureOut">
              <a:rPr lang="el-GR" smtClean="0"/>
              <a:t>29/11/2014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7B41E2C-B149-4530-A5A4-AE510FBB06A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6020414-215E-421F-A840-BCD16DEE460E}" type="datetimeFigureOut">
              <a:rPr lang="el-GR" smtClean="0"/>
              <a:t>29/11/2014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7B41E2C-B149-4530-A5A4-AE510FBB06A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6020414-215E-421F-A840-BCD16DEE460E}" type="datetimeFigureOut">
              <a:rPr lang="el-GR" smtClean="0"/>
              <a:t>29/11/2014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7B41E2C-B149-4530-A5A4-AE510FBB06AA}"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6020414-215E-421F-A840-BCD16DEE460E}" type="datetimeFigureOut">
              <a:rPr lang="el-GR" smtClean="0"/>
              <a:t>29/11/2014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7B41E2C-B149-4530-A5A4-AE510FBB06AA}"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6020414-215E-421F-A840-BCD16DEE460E}" type="datetimeFigureOut">
              <a:rPr lang="el-GR" smtClean="0"/>
              <a:t>29/11/2014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7B41E2C-B149-4530-A5A4-AE510FBB06AA}"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6020414-215E-421F-A840-BCD16DEE460E}" type="datetimeFigureOut">
              <a:rPr lang="el-GR" smtClean="0"/>
              <a:t>29/11/2014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7B41E2C-B149-4530-A5A4-AE510FBB06AA}"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6020414-215E-421F-A840-BCD16DEE460E}" type="datetimeFigureOut">
              <a:rPr lang="el-GR" smtClean="0"/>
              <a:t>29/11/2014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7B41E2C-B149-4530-A5A4-AE510FBB06AA}"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6020414-215E-421F-A840-BCD16DEE460E}" type="datetimeFigureOut">
              <a:rPr lang="el-GR" smtClean="0"/>
              <a:t>29/11/2014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7B41E2C-B149-4530-A5A4-AE510FBB06A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6020414-215E-421F-A840-BCD16DEE460E}" type="datetimeFigureOut">
              <a:rPr lang="el-GR" smtClean="0"/>
              <a:t>29/11/2014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7B41E2C-B149-4530-A5A4-AE510FBB06AA}"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6020414-215E-421F-A840-BCD16DEE460E}" type="datetimeFigureOut">
              <a:rPr lang="el-GR" smtClean="0"/>
              <a:t>29/11/2014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7B41E2C-B149-4530-A5A4-AE510FBB06AA}"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20414-215E-421F-A840-BCD16DEE460E}" type="datetimeFigureOut">
              <a:rPr lang="el-GR" smtClean="0"/>
              <a:t>29/11/2014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41E2C-B149-4530-A5A4-AE510FBB06AA}"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15416"/>
            <a:ext cx="8229600" cy="72008"/>
          </a:xfrm>
        </p:spPr>
        <p:txBody>
          <a:bodyPr>
            <a:normAutofit fontScale="90000"/>
          </a:bodyPr>
          <a:lstStyle/>
          <a:p>
            <a:endParaRPr lang="el-GR" dirty="0"/>
          </a:p>
        </p:txBody>
      </p:sp>
      <p:sp>
        <p:nvSpPr>
          <p:cNvPr id="4" name="3 - Ορθογώνιο"/>
          <p:cNvSpPr/>
          <p:nvPr/>
        </p:nvSpPr>
        <p:spPr>
          <a:xfrm>
            <a:off x="2411760" y="476672"/>
            <a:ext cx="4202103" cy="923330"/>
          </a:xfrm>
          <a:prstGeom prst="rect">
            <a:avLst/>
          </a:prstGeom>
          <a:solidFill>
            <a:schemeClr val="accent2">
              <a:lumMod val="20000"/>
              <a:lumOff val="80000"/>
            </a:schemeClr>
          </a:solidFill>
          <a:effectLst>
            <a:outerShdw blurRad="50800" dist="38100" dir="2700000" algn="tl" rotWithShape="0">
              <a:prstClr val="black">
                <a:alpha val="40000"/>
              </a:prstClr>
            </a:outerShdw>
          </a:effectLst>
        </p:spPr>
        <p:txBody>
          <a:bodyPr wrap="square" lIns="91440" tIns="45720" rIns="91440" bIns="45720">
            <a:spAutoFit/>
          </a:bodyPr>
          <a:lstStyle/>
          <a:p>
            <a:pPr algn="ctr"/>
            <a:endParaRPr lang="el-GR"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2">
                  <a:lumMod val="50000"/>
                </a:schemeClr>
              </a:solidFill>
              <a:effectLst>
                <a:outerShdw blurRad="50800" dist="40000" dir="5400000" algn="tl" rotWithShape="0">
                  <a:srgbClr val="000000">
                    <a:shade val="5000"/>
                    <a:satMod val="120000"/>
                    <a:alpha val="33000"/>
                  </a:srgbClr>
                </a:outerShdw>
              </a:effectLst>
            </a:endParaRPr>
          </a:p>
        </p:txBody>
      </p:sp>
      <p:pic>
        <p:nvPicPr>
          <p:cNvPr id="1026" name="Picture 2" descr="C:\Users\user\Desktop\untitled.png"/>
          <p:cNvPicPr>
            <a:picLocks noGrp="1" noChangeAspect="1" noChangeArrowheads="1"/>
          </p:cNvPicPr>
          <p:nvPr>
            <p:ph idx="1"/>
          </p:nvPr>
        </p:nvPicPr>
        <p:blipFill>
          <a:blip r:embed="rId2" cstate="print"/>
          <a:srcRect/>
          <a:stretch>
            <a:fillRect/>
          </a:stretch>
        </p:blipFill>
        <p:spPr bwMode="auto">
          <a:xfrm>
            <a:off x="971600" y="1412776"/>
            <a:ext cx="7272808" cy="4536504"/>
          </a:xfrm>
          <a:prstGeom prst="rect">
            <a:avLst/>
          </a:prstGeom>
          <a:noFill/>
        </p:spPr>
      </p:pic>
      <p:sp>
        <p:nvSpPr>
          <p:cNvPr id="7" name="6 - Ορθογώνιο"/>
          <p:cNvSpPr/>
          <p:nvPr/>
        </p:nvSpPr>
        <p:spPr>
          <a:xfrm>
            <a:off x="3146803" y="332656"/>
            <a:ext cx="2850396"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l-G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Δυσλεξία</a:t>
            </a:r>
            <a:endParaRPr lang="el-G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60000"/>
              <a:lumOff val="40000"/>
            </a:schemeClr>
          </a:solidFill>
        </p:spPr>
        <p:style>
          <a:lnRef idx="2">
            <a:schemeClr val="accent2"/>
          </a:lnRef>
          <a:fillRef idx="1">
            <a:schemeClr val="lt1"/>
          </a:fillRef>
          <a:effectRef idx="0">
            <a:schemeClr val="accent2"/>
          </a:effectRef>
          <a:fontRef idx="minor">
            <a:schemeClr val="dk1"/>
          </a:fontRef>
        </p:style>
        <p:txBody>
          <a:bodyPr/>
          <a:lstStyle/>
          <a:p>
            <a:r>
              <a:rPr lang="el-GR" dirty="0" smtClean="0"/>
              <a:t>Ορισμός για τη Δυσλεξία:</a:t>
            </a:r>
            <a:endParaRPr lang="el-GR" dirty="0"/>
          </a:p>
        </p:txBody>
      </p:sp>
      <p:sp>
        <p:nvSpPr>
          <p:cNvPr id="3" name="2 - Θέση περιεχομένου"/>
          <p:cNvSpPr>
            <a:spLocks noGrp="1"/>
          </p:cNvSpPr>
          <p:nvPr>
            <p:ph idx="1"/>
          </p:nvPr>
        </p:nvSpPr>
        <p:spPr>
          <a:xfrm>
            <a:off x="457200" y="1484784"/>
            <a:ext cx="8229600" cy="5040560"/>
          </a:xfrm>
          <a:solidFill>
            <a:schemeClr val="accent2">
              <a:lumMod val="60000"/>
              <a:lumOff val="40000"/>
            </a:schemeClr>
          </a:solidFill>
        </p:spPr>
        <p:style>
          <a:lnRef idx="3">
            <a:schemeClr val="lt1"/>
          </a:lnRef>
          <a:fillRef idx="1">
            <a:schemeClr val="accent2"/>
          </a:fillRef>
          <a:effectRef idx="1">
            <a:schemeClr val="accent2"/>
          </a:effectRef>
          <a:fontRef idx="minor">
            <a:schemeClr val="lt1"/>
          </a:fontRef>
        </p:style>
        <p:txBody>
          <a:bodyPr/>
          <a:lstStyle/>
          <a:p>
            <a:r>
              <a:rPr lang="el-GR" dirty="0" smtClean="0">
                <a:solidFill>
                  <a:schemeClr val="tx1">
                    <a:lumMod val="95000"/>
                    <a:lumOff val="5000"/>
                  </a:schemeClr>
                </a:solidFill>
              </a:rPr>
              <a:t>Η ειδική </a:t>
            </a:r>
            <a:r>
              <a:rPr lang="el-GR" dirty="0">
                <a:solidFill>
                  <a:schemeClr val="tx1">
                    <a:lumMod val="95000"/>
                    <a:lumOff val="5000"/>
                  </a:schemeClr>
                </a:solidFill>
              </a:rPr>
              <a:t>αναγνωστική δυσκολία ορίζεται: </a:t>
            </a:r>
            <a:r>
              <a:rPr lang="el-GR" dirty="0" smtClean="0">
                <a:solidFill>
                  <a:schemeClr val="tx1">
                    <a:lumMod val="95000"/>
                    <a:lumOff val="5000"/>
                  </a:schemeClr>
                </a:solidFill>
              </a:rPr>
              <a:t>«</a:t>
            </a:r>
            <a:r>
              <a:rPr lang="el-GR" dirty="0">
                <a:solidFill>
                  <a:schemeClr val="tx1">
                    <a:lumMod val="95000"/>
                    <a:lumOff val="5000"/>
                  </a:schemeClr>
                </a:solidFill>
              </a:rPr>
              <a:t>ως μια διαταραχή που εκδηλώνεται ως δυσκολία στη μάθηση της ανάγνωσης, την επαρκή νοημοσύνη και τις </a:t>
            </a:r>
            <a:r>
              <a:rPr lang="el-GR" dirty="0" err="1">
                <a:solidFill>
                  <a:schemeClr val="tx1">
                    <a:lumMod val="95000"/>
                    <a:lumOff val="5000"/>
                  </a:schemeClr>
                </a:solidFill>
              </a:rPr>
              <a:t>κοινωνικοπολιτιστικές</a:t>
            </a:r>
            <a:r>
              <a:rPr lang="el-GR" dirty="0">
                <a:solidFill>
                  <a:schemeClr val="tx1">
                    <a:lumMod val="95000"/>
                    <a:lumOff val="5000"/>
                  </a:schemeClr>
                </a:solidFill>
              </a:rPr>
              <a:t>  ευκαιρίες. Η διαταραχή οφείλεται σε θεμελιακές γνωστικές δυσλειτουργίες που συνήθως έχουν ιδιοσυστατική προέλευση</a:t>
            </a:r>
            <a:r>
              <a:rPr lang="el-GR" dirty="0" smtClean="0">
                <a:solidFill>
                  <a:schemeClr val="tx1">
                    <a:lumMod val="95000"/>
                    <a:lumOff val="5000"/>
                  </a:schemeClr>
                </a:solidFill>
              </a:rPr>
              <a:t>». </a:t>
            </a:r>
            <a:endParaRPr lang="el-GR" dirty="0">
              <a:solidFill>
                <a:schemeClr val="tx1">
                  <a:lumMod val="95000"/>
                  <a:lumOff val="5000"/>
                </a:schemeClr>
              </a:solidFill>
            </a:endParaRPr>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r>
              <a:rPr lang="el-GR" dirty="0" smtClean="0">
                <a:solidFill>
                  <a:schemeClr val="accent2">
                    <a:lumMod val="50000"/>
                  </a:schemeClr>
                </a:solidFill>
              </a:rPr>
              <a:t>Τι είναι η Δυσλεξία: </a:t>
            </a:r>
            <a:endParaRPr lang="el-GR" dirty="0">
              <a:solidFill>
                <a:schemeClr val="accent2">
                  <a:lumMod val="50000"/>
                </a:schemeClr>
              </a:solidFill>
            </a:endParaRPr>
          </a:p>
        </p:txBody>
      </p:sp>
      <p:sp>
        <p:nvSpPr>
          <p:cNvPr id="3" name="2 - Θέση περιεχομένου"/>
          <p:cNvSpPr>
            <a:spLocks noGrp="1"/>
          </p:cNvSpPr>
          <p:nvPr>
            <p:ph idx="1"/>
          </p:nvPr>
        </p:nvSpPr>
        <p:spPr>
          <a:xfrm>
            <a:off x="457200" y="1484784"/>
            <a:ext cx="8229600" cy="4641379"/>
          </a:xfr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normAutofit lnSpcReduction="10000"/>
          </a:bodyPr>
          <a:lstStyle/>
          <a:p>
            <a:r>
              <a:rPr lang="el-GR" dirty="0" smtClean="0">
                <a:solidFill>
                  <a:schemeClr val="accent2">
                    <a:lumMod val="50000"/>
                  </a:schemeClr>
                </a:solidFill>
              </a:rPr>
              <a:t>Η Δυσλεξία </a:t>
            </a:r>
            <a:r>
              <a:rPr lang="el-GR" dirty="0">
                <a:solidFill>
                  <a:schemeClr val="accent2">
                    <a:lumMod val="50000"/>
                  </a:schemeClr>
                </a:solidFill>
              </a:rPr>
              <a:t>δεν </a:t>
            </a:r>
            <a:r>
              <a:rPr lang="el-GR" dirty="0" smtClean="0">
                <a:solidFill>
                  <a:schemeClr val="accent2">
                    <a:lumMod val="50000"/>
                  </a:schemeClr>
                </a:solidFill>
              </a:rPr>
              <a:t>είναι </a:t>
            </a:r>
            <a:r>
              <a:rPr lang="el-GR" dirty="0">
                <a:solidFill>
                  <a:schemeClr val="accent2">
                    <a:lumMod val="50000"/>
                  </a:schemeClr>
                </a:solidFill>
              </a:rPr>
              <a:t>μια μονοσήμαντη κατάσταση, αλλά </a:t>
            </a:r>
            <a:r>
              <a:rPr lang="el-GR" dirty="0" smtClean="0">
                <a:solidFill>
                  <a:schemeClr val="accent2">
                    <a:lumMod val="50000"/>
                  </a:schemeClr>
                </a:solidFill>
              </a:rPr>
              <a:t>ένα </a:t>
            </a:r>
            <a:r>
              <a:rPr lang="el-GR" dirty="0">
                <a:solidFill>
                  <a:schemeClr val="accent2">
                    <a:lumMod val="50000"/>
                  </a:schemeClr>
                </a:solidFill>
              </a:rPr>
              <a:t>σύνολο χαρακτηριστικών δυσκολιών του γραπτού λόγου που συνδέονται  με διάφορες όψεις του προφορικού λόγου και γενικά τη γλώσσας (Αναστασίου Δ., 1998). </a:t>
            </a:r>
            <a:endParaRPr lang="el-GR" dirty="0" smtClean="0">
              <a:solidFill>
                <a:schemeClr val="accent2">
                  <a:lumMod val="50000"/>
                </a:schemeClr>
              </a:solidFill>
            </a:endParaRPr>
          </a:p>
          <a:p>
            <a:r>
              <a:rPr lang="el-GR" dirty="0" smtClean="0">
                <a:solidFill>
                  <a:schemeClr val="accent2">
                    <a:lumMod val="50000"/>
                  </a:schemeClr>
                </a:solidFill>
              </a:rPr>
              <a:t>Η </a:t>
            </a:r>
            <a:r>
              <a:rPr lang="el-GR" dirty="0">
                <a:solidFill>
                  <a:schemeClr val="accent2">
                    <a:lumMod val="50000"/>
                  </a:schemeClr>
                </a:solidFill>
              </a:rPr>
              <a:t>δυσλεξία απασχολεί πολλές επαγγελματικές ομάδες και περιοχές της έρευνας από τους τομείς της εκπαίδευσης, της ψυχολογίας και της ιατρικής. </a:t>
            </a:r>
            <a:endParaRPr lang="el-GR" dirty="0" smtClean="0">
              <a:solidFill>
                <a:schemeClr val="accent2">
                  <a:lumMod val="50000"/>
                </a:schemeClr>
              </a:solidFill>
            </a:endParaRPr>
          </a:p>
          <a:p>
            <a:endParaRPr lang="el-GR" dirty="0"/>
          </a:p>
        </p:txBody>
      </p:sp>
    </p:spTree>
  </p:cSld>
  <p:clrMapOvr>
    <a:masterClrMapping/>
  </p:clrMapOvr>
  <p:transition spd="slow">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43408"/>
            <a:ext cx="8229600" cy="72008"/>
          </a:xfrm>
        </p:spPr>
        <p:txBody>
          <a:bodyPr>
            <a:normAutofit fontScale="90000"/>
          </a:bodyPr>
          <a:lstStyle/>
          <a:p>
            <a:endParaRPr lang="el-GR" dirty="0"/>
          </a:p>
        </p:txBody>
      </p:sp>
      <p:sp>
        <p:nvSpPr>
          <p:cNvPr id="3" name="2 - Θέση περιεχομένου"/>
          <p:cNvSpPr>
            <a:spLocks noGrp="1"/>
          </p:cNvSpPr>
          <p:nvPr>
            <p:ph idx="1"/>
          </p:nvPr>
        </p:nvSpPr>
        <p:spPr>
          <a:xfrm>
            <a:off x="457200" y="548680"/>
            <a:ext cx="8229600" cy="5577483"/>
          </a:xfrm>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r>
              <a:rPr lang="el-GR" dirty="0" smtClean="0"/>
              <a:t>Η γνώση και η κατανόηση της έννοιας της δυσλεξίας έχει εξελιχθεί σημαντικά τα τελευταία χρόνια χάριν του ενδιαφέροντος και των δραστηριοτήτων των ερευνητών τόσο αυτών που ασχολούνται με τη διδασκαλία όσο και εκείνων που ασχολούνται με τη κλινική έρευνα. </a:t>
            </a:r>
          </a:p>
          <a:p>
            <a:r>
              <a:rPr lang="el-GR" dirty="0" smtClean="0"/>
              <a:t>Είναι σημαντικό για όσους ασχολούνται με τη μελέτη της δυσλεξίας να έχουν σαφή ορισμό γι’ αυτή, ώστε να είναι σε θέση να κατανοήσουν τις δυσκολίες που συνδέοντα με τη δυσλεξία αλλά και τα χαρακτηριστικά γνωρίσματά της. Έτσι θα είναι εφοπλισμένοι με γνώσεις που θα τους βοηθήσουν να οργανώσουν ένα παρεμβατικό πρόγραμμα για τα δυσλεξικά παιδιά (</a:t>
            </a:r>
            <a:r>
              <a:rPr lang="en-US" dirty="0" smtClean="0"/>
              <a:t>Gavin Reid</a:t>
            </a:r>
            <a:r>
              <a:rPr lang="el-GR" dirty="0" smtClean="0"/>
              <a:t>,2003).    </a:t>
            </a:r>
          </a:p>
          <a:p>
            <a:endParaRPr lang="el-GR" dirty="0"/>
          </a:p>
        </p:txBody>
      </p:sp>
    </p:spTree>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260648"/>
            <a:ext cx="8352928" cy="850106"/>
          </a:xfrm>
        </p:spPr>
        <p:style>
          <a:lnRef idx="3">
            <a:schemeClr val="lt1"/>
          </a:lnRef>
          <a:fillRef idx="1">
            <a:schemeClr val="accent2"/>
          </a:fillRef>
          <a:effectRef idx="1">
            <a:schemeClr val="accent2"/>
          </a:effectRef>
          <a:fontRef idx="minor">
            <a:schemeClr val="lt1"/>
          </a:fontRef>
        </p:style>
        <p:txBody>
          <a:bodyPr/>
          <a:lstStyle/>
          <a:p>
            <a:r>
              <a:rPr lang="el-GR" dirty="0" smtClean="0">
                <a:solidFill>
                  <a:schemeClr val="tx1">
                    <a:lumMod val="95000"/>
                    <a:lumOff val="5000"/>
                  </a:schemeClr>
                </a:solidFill>
              </a:rPr>
              <a:t>Αιτίες εμφάνισης Δυσλεξίας:</a:t>
            </a:r>
            <a:endParaRPr lang="el-GR" dirty="0">
              <a:solidFill>
                <a:schemeClr val="tx1">
                  <a:lumMod val="95000"/>
                  <a:lumOff val="5000"/>
                </a:schemeClr>
              </a:solidFill>
            </a:endParaRPr>
          </a:p>
        </p:txBody>
      </p:sp>
      <p:sp>
        <p:nvSpPr>
          <p:cNvPr id="3" name="2 - Θέση περιεχομένου"/>
          <p:cNvSpPr>
            <a:spLocks noGrp="1"/>
          </p:cNvSpPr>
          <p:nvPr>
            <p:ph idx="1"/>
          </p:nvPr>
        </p:nvSpPr>
        <p:spPr>
          <a:xfrm>
            <a:off x="467544" y="1196752"/>
            <a:ext cx="8280920" cy="5472608"/>
          </a:xfrm>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el-GR" dirty="0"/>
              <a:t>Σύμφωνα με τις αναφορές των Πολυχρόνη, Χατζηχρήστου και </a:t>
            </a:r>
            <a:r>
              <a:rPr lang="el-GR" dirty="0" err="1"/>
              <a:t>Μπίμπου</a:t>
            </a:r>
            <a:r>
              <a:rPr lang="el-GR" dirty="0"/>
              <a:t>, οι βασικότερες αιτίες εμφάνισης δυσλεξίας είναι:</a:t>
            </a:r>
          </a:p>
          <a:p>
            <a:pPr lvl="0"/>
            <a:r>
              <a:rPr lang="el-GR" dirty="0"/>
              <a:t>Η παρουσία μιας ήπιας λειτουργικής δυσλειτουργίας νευρολογικής φύσης.</a:t>
            </a:r>
          </a:p>
          <a:p>
            <a:pPr lvl="0"/>
            <a:r>
              <a:rPr lang="el-GR" dirty="0"/>
              <a:t> Η ελλιπής διαφοροποίηση των εγκεφαλικών ημισφαιρίων.</a:t>
            </a:r>
          </a:p>
          <a:p>
            <a:pPr lvl="0"/>
            <a:r>
              <a:rPr lang="el-GR" dirty="0"/>
              <a:t> Γενετικοί παράγοντες.</a:t>
            </a:r>
          </a:p>
          <a:p>
            <a:pPr lvl="0"/>
            <a:r>
              <a:rPr lang="el-GR" dirty="0"/>
              <a:t> Δυσλειτουργικές ανωμαλίες στην αντιληπτική και τη γνωστική επεξεργασία των πληροφοριών </a:t>
            </a: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40000"/>
              <a:lumOff val="60000"/>
            </a:schemeClr>
          </a:solidFill>
        </p:spPr>
        <p:style>
          <a:lnRef idx="2">
            <a:schemeClr val="accent2"/>
          </a:lnRef>
          <a:fillRef idx="1">
            <a:schemeClr val="lt1"/>
          </a:fillRef>
          <a:effectRef idx="0">
            <a:schemeClr val="accent2"/>
          </a:effectRef>
          <a:fontRef idx="minor">
            <a:schemeClr val="dk1"/>
          </a:fontRef>
        </p:style>
        <p:txBody>
          <a:bodyPr>
            <a:normAutofit fontScale="90000"/>
          </a:bodyPr>
          <a:lstStyle/>
          <a:p>
            <a:r>
              <a:rPr lang="el-GR" dirty="0" smtClean="0"/>
              <a:t>Οι δυσκολίες που αντιμετωπίζουν τα παιδιά με δυσλεξία: </a:t>
            </a:r>
            <a:endParaRPr lang="el-GR" dirty="0"/>
          </a:p>
        </p:txBody>
      </p:sp>
      <p:sp>
        <p:nvSpPr>
          <p:cNvPr id="3" name="2 - Θέση περιεχομένου"/>
          <p:cNvSpPr>
            <a:spLocks noGrp="1"/>
          </p:cNvSpPr>
          <p:nvPr>
            <p:ph idx="1"/>
          </p:nvPr>
        </p:nvSpPr>
        <p:spPr>
          <a:xfrm>
            <a:off x="457200" y="1484784"/>
            <a:ext cx="8229600" cy="4824536"/>
          </a:xfrm>
        </p:spPr>
        <p:style>
          <a:lnRef idx="1">
            <a:schemeClr val="accent2"/>
          </a:lnRef>
          <a:fillRef idx="2">
            <a:schemeClr val="accent2"/>
          </a:fillRef>
          <a:effectRef idx="1">
            <a:schemeClr val="accent2"/>
          </a:effectRef>
          <a:fontRef idx="minor">
            <a:schemeClr val="dk1"/>
          </a:fontRef>
        </p:style>
        <p:txBody>
          <a:bodyPr>
            <a:normAutofit/>
          </a:bodyPr>
          <a:lstStyle/>
          <a:p>
            <a:r>
              <a:rPr lang="el-GR" dirty="0" smtClean="0"/>
              <a:t>Αντιμετωπίζουν </a:t>
            </a:r>
            <a:r>
              <a:rPr lang="el-GR" dirty="0"/>
              <a:t>δυσκολίες στα σχολικά </a:t>
            </a:r>
            <a:r>
              <a:rPr lang="el-GR" dirty="0" smtClean="0"/>
              <a:t>μαθήματα. </a:t>
            </a:r>
          </a:p>
          <a:p>
            <a:r>
              <a:rPr lang="el-GR" dirty="0" smtClean="0"/>
              <a:t>Διακατέχονται </a:t>
            </a:r>
            <a:r>
              <a:rPr lang="el-GR" dirty="0"/>
              <a:t>από μια ειδική συμπεριφορά που πολλές φορές δεν γίνεται αποδεκτή από τους υπόλοιπους </a:t>
            </a:r>
            <a:r>
              <a:rPr lang="el-GR" dirty="0" smtClean="0"/>
              <a:t>μαθητές </a:t>
            </a:r>
          </a:p>
          <a:p>
            <a:r>
              <a:rPr lang="el-GR" dirty="0" smtClean="0"/>
              <a:t>Καταβάλλονται </a:t>
            </a:r>
            <a:r>
              <a:rPr lang="el-GR" dirty="0"/>
              <a:t>από </a:t>
            </a:r>
            <a:r>
              <a:rPr lang="el-GR" dirty="0" smtClean="0"/>
              <a:t>άγχος. </a:t>
            </a:r>
          </a:p>
          <a:p>
            <a:r>
              <a:rPr lang="el-GR" dirty="0" smtClean="0"/>
              <a:t> Χαρακτηρίζονται </a:t>
            </a:r>
            <a:r>
              <a:rPr lang="el-GR" dirty="0"/>
              <a:t>από ελλιπή </a:t>
            </a:r>
            <a:r>
              <a:rPr lang="el-GR" dirty="0" smtClean="0"/>
              <a:t>αυτοπεποίθηση. </a:t>
            </a:r>
          </a:p>
          <a:p>
            <a:pPr>
              <a:buNone/>
            </a:pPr>
            <a:endParaRPr lang="el-GR" dirty="0"/>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flipV="1">
            <a:off x="457200" y="-387424"/>
            <a:ext cx="8229600" cy="387424"/>
          </a:xfrm>
        </p:spPr>
        <p:txBody>
          <a:bodyPr>
            <a:normAutofit fontScale="90000"/>
          </a:bodyPr>
          <a:lstStyle/>
          <a:p>
            <a:endParaRPr lang="el-GR" dirty="0"/>
          </a:p>
        </p:txBody>
      </p:sp>
      <p:sp>
        <p:nvSpPr>
          <p:cNvPr id="3" name="2 - Θέση περιεχομένου"/>
          <p:cNvSpPr>
            <a:spLocks noGrp="1"/>
          </p:cNvSpPr>
          <p:nvPr>
            <p:ph idx="1"/>
          </p:nvPr>
        </p:nvSpPr>
        <p:spPr>
          <a:xfrm>
            <a:off x="457200" y="476672"/>
            <a:ext cx="8229600" cy="5649491"/>
          </a:xfrm>
        </p:spPr>
        <p:style>
          <a:lnRef idx="1">
            <a:schemeClr val="accent2"/>
          </a:lnRef>
          <a:fillRef idx="2">
            <a:schemeClr val="accent2"/>
          </a:fillRef>
          <a:effectRef idx="1">
            <a:schemeClr val="accent2"/>
          </a:effectRef>
          <a:fontRef idx="minor">
            <a:schemeClr val="dk1"/>
          </a:fontRef>
        </p:style>
        <p:txBody>
          <a:bodyPr/>
          <a:lstStyle/>
          <a:p>
            <a:r>
              <a:rPr lang="el-GR" dirty="0"/>
              <a:t>Ν</a:t>
            </a:r>
            <a:r>
              <a:rPr lang="el-GR" dirty="0" smtClean="0"/>
              <a:t>ιώθουν το φόβο της αποξένωσης από τις παρέες των συνομηλίκων. </a:t>
            </a:r>
          </a:p>
          <a:p>
            <a:r>
              <a:rPr lang="el-GR" dirty="0" smtClean="0"/>
              <a:t>Ιδιαίτερο άγχος στα παιδιά με ειδικές αναγνωστικές δυσκολίες προκαλεί η διαδικασία της ανάγνωσης. Το </a:t>
            </a:r>
            <a:r>
              <a:rPr lang="el-GR" dirty="0" smtClean="0"/>
              <a:t>ά</a:t>
            </a:r>
            <a:r>
              <a:rPr lang="el-GR" dirty="0" smtClean="0"/>
              <a:t>γχος της ανάγνωσης βιώνουν τα παιδιά αυτά καθημερινά τόσο κατά τη μαθησιακή διαδικασία όσο και στο σπίτι, όπου έχουν να αντιμετωπίσουν τις γονεϊκές απαιτήσεις.</a:t>
            </a:r>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196752"/>
          </a:xfrm>
        </p:spPr>
        <p:style>
          <a:lnRef idx="3">
            <a:schemeClr val="lt1"/>
          </a:lnRef>
          <a:fillRef idx="1">
            <a:schemeClr val="accent2"/>
          </a:fillRef>
          <a:effectRef idx="1">
            <a:schemeClr val="accent2"/>
          </a:effectRef>
          <a:fontRef idx="minor">
            <a:schemeClr val="lt1"/>
          </a:fontRef>
        </p:style>
        <p:txBody>
          <a:bodyPr>
            <a:normAutofit fontScale="90000"/>
          </a:bodyPr>
          <a:lstStyle/>
          <a:p>
            <a:r>
              <a:rPr lang="el-GR" dirty="0" smtClean="0">
                <a:solidFill>
                  <a:schemeClr val="bg2">
                    <a:lumMod val="10000"/>
                  </a:schemeClr>
                </a:solidFill>
              </a:rPr>
              <a:t>Φαύλος κύκλος μαθησιακών δυσκολιών</a:t>
            </a:r>
            <a:endParaRPr lang="el-GR" dirty="0">
              <a:solidFill>
                <a:schemeClr val="bg2">
                  <a:lumMod val="10000"/>
                </a:schemeClr>
              </a:solidFill>
            </a:endParaRPr>
          </a:p>
        </p:txBody>
      </p:sp>
      <p:pic>
        <p:nvPicPr>
          <p:cNvPr id="3074" name="Picture 2"/>
          <p:cNvPicPr>
            <a:picLocks noChangeAspect="1" noChangeArrowheads="1"/>
          </p:cNvPicPr>
          <p:nvPr/>
        </p:nvPicPr>
        <p:blipFill>
          <a:blip r:embed="rId2" cstate="print"/>
          <a:srcRect/>
          <a:stretch>
            <a:fillRect/>
          </a:stretch>
        </p:blipFill>
        <p:spPr bwMode="auto">
          <a:xfrm>
            <a:off x="467544" y="1268761"/>
            <a:ext cx="8280920" cy="5400599"/>
          </a:xfrm>
          <a:prstGeom prst="rect">
            <a:avLst/>
          </a:prstGeom>
          <a:ln>
            <a:headEnd/>
            <a:tailEnd/>
          </a:ln>
        </p:spPr>
        <p:style>
          <a:lnRef idx="2">
            <a:schemeClr val="accent2"/>
          </a:lnRef>
          <a:fillRef idx="1">
            <a:schemeClr val="lt1"/>
          </a:fillRef>
          <a:effectRef idx="0">
            <a:schemeClr val="accent2"/>
          </a:effectRef>
          <a:fontRef idx="minor">
            <a:schemeClr val="dk1"/>
          </a:fontRef>
        </p:style>
      </p:pic>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360</Words>
  <Application>Microsoft Office PowerPoint</Application>
  <PresentationFormat>Προβολή στην οθόνη (4:3)</PresentationFormat>
  <Paragraphs>22</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Διαφάνεια 1</vt:lpstr>
      <vt:lpstr>Ορισμός για τη Δυσλεξία:</vt:lpstr>
      <vt:lpstr>Τι είναι η Δυσλεξία: </vt:lpstr>
      <vt:lpstr>Διαφάνεια 4</vt:lpstr>
      <vt:lpstr>Αιτίες εμφάνισης Δυσλεξίας:</vt:lpstr>
      <vt:lpstr>Οι δυσκολίες που αντιμετωπίζουν τα παιδιά με δυσλεξία: </vt:lpstr>
      <vt:lpstr>Διαφάνεια 7</vt:lpstr>
      <vt:lpstr>Φαύλος κύκλος μαθησιακών δυσκολιών</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19</cp:revision>
  <dcterms:created xsi:type="dcterms:W3CDTF">2014-11-29T09:50:00Z</dcterms:created>
  <dcterms:modified xsi:type="dcterms:W3CDTF">2014-11-29T10:21:44Z</dcterms:modified>
</cp:coreProperties>
</file>