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4"/>
  </p:notesMasterIdLst>
  <p:handoutMasterIdLst>
    <p:handoutMasterId r:id="rId15"/>
  </p:handoutMasterIdLst>
  <p:sldIdLst>
    <p:sldId id="267" r:id="rId5"/>
    <p:sldId id="278" r:id="rId6"/>
    <p:sldId id="279" r:id="rId7"/>
    <p:sldId id="280" r:id="rId8"/>
    <p:sldId id="281" r:id="rId9"/>
    <p:sldId id="282" r:id="rId10"/>
    <p:sldId id="283" r:id="rId11"/>
    <p:sldId id="284" r:id="rId12"/>
    <p:sldId id="285" r:id="rId13"/>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599" autoAdjust="0"/>
  </p:normalViewPr>
  <p:slideViewPr>
    <p:cSldViewPr>
      <p:cViewPr varScale="1">
        <p:scale>
          <a:sx n="105" d="100"/>
          <a:sy n="105" d="100"/>
        </p:scale>
        <p:origin x="120" y="24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7" d="100"/>
          <a:sy n="97" d="100"/>
        </p:scale>
        <p:origin x="35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8A8682DD-3859-46BF-9BBB-49548B3C2FF1}" type="datetime1">
              <a:rPr lang="el-GR" smtClean="0"/>
              <a:t>3/5/2025</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l-GR"/>
              <a:pPr algn="r" rtl="0"/>
              <a:t>‹#›</a:t>
            </a:fld>
            <a:endParaRPr lang="el-G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589A8E19-AA08-40E2-BAE9-96891777FA70}" type="datetime1">
              <a:rPr lang="el-GR" smtClean="0"/>
              <a:pPr/>
              <a:t>3/5/2025</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l-GR" smtClean="0"/>
              <a:pPr/>
              <a:t>‹#›</a:t>
            </a:fld>
            <a:endParaRPr lang="el-G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1</a:t>
            </a:fld>
            <a:endParaRPr lang="el-GR" dirty="0"/>
          </a:p>
        </p:txBody>
      </p:sp>
    </p:spTree>
    <p:extLst>
      <p:ext uri="{BB962C8B-B14F-4D97-AF65-F5344CB8AC3E}">
        <p14:creationId xmlns:p14="http://schemas.microsoft.com/office/powerpoint/2010/main" val="153168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6074690-7256-4BB9-AC0F-97AEAE8CDEC2}" type="slidenum">
              <a:rPr lang="el-GR" smtClean="0"/>
              <a:pPr/>
              <a:t>2</a:t>
            </a:fld>
            <a:endParaRPr lang="el-GR" dirty="0"/>
          </a:p>
        </p:txBody>
      </p:sp>
    </p:spTree>
    <p:extLst>
      <p:ext uri="{BB962C8B-B14F-4D97-AF65-F5344CB8AC3E}">
        <p14:creationId xmlns:p14="http://schemas.microsoft.com/office/powerpoint/2010/main" val="319703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l-GR" smtClean="0"/>
              <a:t>Στυλ κύριου τίτλου</a:t>
            </a:r>
            <a:endParaRPr lang="el-GR" dirty="0"/>
          </a:p>
        </p:txBody>
      </p:sp>
      <p:sp>
        <p:nvSpPr>
          <p:cNvPr id="3" name="Υπότιτλος 2"/>
          <p:cNvSpPr>
            <a:spLocks noGrp="1"/>
          </p:cNvSpPr>
          <p:nvPr>
            <p:ph type="subTitle" idx="1" hasCustomPrompt="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el-GR" dirty="0" smtClean="0"/>
              <a:t>Στυλ κύριου υπότιτλου</a:t>
            </a:r>
            <a:endParaRPr lang="el-GR" dirty="0"/>
          </a:p>
        </p:txBody>
      </p:sp>
      <p:sp>
        <p:nvSpPr>
          <p:cNvPr id="5" name="Σύμβολο κράτησης θέσης υποσέλιδου 4"/>
          <p:cNvSpPr>
            <a:spLocks noGrp="1"/>
          </p:cNvSpPr>
          <p:nvPr>
            <p:ph type="ftr" sz="quarter" idx="11"/>
          </p:nvPr>
        </p:nvSpPr>
        <p:spPr/>
        <p:txBody>
          <a:bodyPr rtlCol="0"/>
          <a:lstStyle>
            <a:lvl1pPr algn="l" rtl="0">
              <a:defRPr>
                <a:solidFill>
                  <a:schemeClr val="tx2"/>
                </a:solidFill>
              </a:defRPr>
            </a:lvl1pPr>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lgn="r" rtl="0">
              <a:defRPr>
                <a:solidFill>
                  <a:schemeClr val="tx2"/>
                </a:solidFill>
              </a:defRPr>
            </a:lvl1pPr>
          </a:lstStyle>
          <a:p>
            <a:fld id="{80CB15B7-FD96-4FFE-A12B-6DAEC465A748}" type="datetime1">
              <a:rPr lang="el-GR" smtClean="0"/>
              <a:pPr/>
              <a:t>3/5/2025</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l-GR" smtClean="0"/>
              <a:pPr/>
              <a:t>‹#›</a:t>
            </a:fld>
            <a:endParaRPr lang="el-GR" dirty="0"/>
          </a:p>
        </p:txBody>
      </p:sp>
      <p:grpSp>
        <p:nvGrpSpPr>
          <p:cNvPr id="7" name="Ομάδα 6"/>
          <p:cNvGrpSpPr/>
          <p:nvPr/>
        </p:nvGrpSpPr>
        <p:grpSpPr>
          <a:xfrm>
            <a:off x="1218882" y="1600200"/>
            <a:ext cx="9739746" cy="73152"/>
            <a:chOff x="914400" y="1200150"/>
            <a:chExt cx="7306712" cy="54864"/>
          </a:xfrm>
        </p:grpSpPr>
        <p:sp>
          <p:nvSpPr>
            <p:cNvPr id="8" name="Έλλειψη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9" name="Έλλειψη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0" name="Ομάδα 9"/>
            <p:cNvGrpSpPr/>
            <p:nvPr/>
          </p:nvGrpSpPr>
          <p:grpSpPr>
            <a:xfrm>
              <a:off x="1036847" y="1207626"/>
              <a:ext cx="7074290" cy="38998"/>
              <a:chOff x="2141408" y="1752956"/>
              <a:chExt cx="7315200" cy="38998"/>
            </a:xfrm>
            <a:solidFill>
              <a:schemeClr val="tx2"/>
            </a:solidFill>
          </p:grpSpPr>
          <p:cxnSp>
            <p:nvCxnSpPr>
              <p:cNvPr id="11" name="Ευθεία γραμμή σύνδεσης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Ομάδα 12"/>
          <p:cNvGrpSpPr/>
          <p:nvPr/>
        </p:nvGrpSpPr>
        <p:grpSpPr>
          <a:xfrm>
            <a:off x="1218882" y="4851400"/>
            <a:ext cx="9739746" cy="73152"/>
            <a:chOff x="914400" y="3638550"/>
            <a:chExt cx="7306712" cy="54864"/>
          </a:xfrm>
        </p:grpSpPr>
        <p:sp>
          <p:nvSpPr>
            <p:cNvPr id="14" name="Έλλειψη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5" name="Έλλειψη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6" name="Ομάδα 15"/>
            <p:cNvGrpSpPr/>
            <p:nvPr/>
          </p:nvGrpSpPr>
          <p:grpSpPr>
            <a:xfrm>
              <a:off x="1036847" y="3646026"/>
              <a:ext cx="7074290" cy="38998"/>
              <a:chOff x="2141408" y="1752956"/>
              <a:chExt cx="7315200" cy="38998"/>
            </a:xfrm>
            <a:solidFill>
              <a:schemeClr val="tx2"/>
            </a:solidFill>
          </p:grpSpPr>
          <p:cxnSp>
            <p:nvCxnSpPr>
              <p:cNvPr id="17" name="Ευθεία γραμμή σύνδεσης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Επεξεργασία 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867BB203-B372-478C-861B-B15BFC02ECD1}" type="datetime1">
              <a:rPr lang="el-GR" smtClean="0"/>
              <a:pPr/>
              <a:t>3/5/2025</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834563" y="434975"/>
            <a:ext cx="1168400" cy="5661025"/>
          </a:xfrm>
        </p:spPr>
        <p:txBody>
          <a:bodyPr vert="eaVert" rtlCol="0"/>
          <a:lstStyle>
            <a:lvl1pPr rtl="0">
              <a:defRPr/>
            </a:lvl1pPr>
          </a:lstStyle>
          <a:p>
            <a:pPr rtl="0"/>
            <a:r>
              <a:rPr lang="el-GR"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l-GR" smtClean="0"/>
              <a:t>Επεξεργασία 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D103C3F5-8526-4535-9CCD-15CCA70F0818}" type="datetime1">
              <a:rPr lang="el-GR" smtClean="0"/>
              <a:pPr/>
              <a:t>3/5/2025</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el-GR" smtClean="0"/>
              <a:t>Επεξεργασία 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5A062B79-5FF4-44B5-8B94-724CBFFD11B0}" type="datetime1">
              <a:rPr lang="el-GR" smtClean="0"/>
              <a:pPr/>
              <a:t>3/5/2025</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l-GR" smtClean="0"/>
              <a:t>Επεξεργασία 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F12F4732-C463-4953-BB68-7C595745D5E5}" type="datetime1">
              <a:rPr lang="el-GR" smtClean="0"/>
              <a:pPr/>
              <a:t>3/5/2025</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DF28FB93-0A08-4E7D-8E63-9EFA29F1E093}" type="slidenum">
              <a:rPr lang="el-GR"/>
              <a:pPr/>
              <a:t>‹#›</a:t>
            </a:fld>
            <a:endParaRPr lang="el-GR" dirty="0"/>
          </a:p>
        </p:txBody>
      </p:sp>
      <p:grpSp>
        <p:nvGrpSpPr>
          <p:cNvPr id="13" name="Ομάδα 12"/>
          <p:cNvGrpSpPr/>
          <p:nvPr/>
        </p:nvGrpSpPr>
        <p:grpSpPr>
          <a:xfrm>
            <a:off x="3273781" y="3475736"/>
            <a:ext cx="5641265" cy="54864"/>
            <a:chOff x="2455975" y="2588441"/>
            <a:chExt cx="4232051" cy="41148"/>
          </a:xfrm>
        </p:grpSpPr>
        <p:sp>
          <p:nvSpPr>
            <p:cNvPr id="14" name="Έλλειψη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Έλλειψη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Ομάδα 15"/>
            <p:cNvGrpSpPr/>
            <p:nvPr/>
          </p:nvGrpSpPr>
          <p:grpSpPr>
            <a:xfrm>
              <a:off x="2563229" y="2594391"/>
              <a:ext cx="4023360" cy="29249"/>
              <a:chOff x="2550323" y="3458731"/>
              <a:chExt cx="4023360" cy="38998"/>
            </a:xfrm>
          </p:grpSpPr>
          <p:cxnSp>
            <p:nvCxnSpPr>
              <p:cNvPr id="17" name="Ευθεία γραμμή σύνδεσης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Ευθεία γραμμή σύνδεσης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l-GR" smtClean="0"/>
              <a:t>Επεξεργασία 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l-GR" smtClean="0"/>
              <a:t>Επεξεργασία 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DC7D04BE-4701-4F37-909D-1AA314B163AA}" type="datetime1">
              <a:rPr lang="el-GR" smtClean="0"/>
              <a:pPr/>
              <a:t>3/5/2025</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lgn="l" rtl="0">
              <a:defRPr/>
            </a:lvl1pPr>
          </a:lstStyle>
          <a:p>
            <a:pPr rtl="0"/>
            <a:r>
              <a:rPr lang="el-GR" smtClean="0"/>
              <a:t>Στυλ κύριου τίτλου</a:t>
            </a:r>
            <a:endParaRPr lang="el-GR" dirty="0"/>
          </a:p>
        </p:txBody>
      </p:sp>
      <p:sp>
        <p:nvSpPr>
          <p:cNvPr id="3" name="Σύμβολο κράτησης θέσης κειμένου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Επεξεργασία στυλ υποδείγματος κειμένου</a:t>
            </a:r>
          </a:p>
        </p:txBody>
      </p:sp>
      <p:sp>
        <p:nvSpPr>
          <p:cNvPr id="4" name="Σύμβολο κράτησης θέσης περιεχομένου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Επεξεργασία 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smtClean="0"/>
              <a:t>Επεξεργασία στυλ υποδείγματος κειμένου</a:t>
            </a:r>
          </a:p>
        </p:txBody>
      </p:sp>
      <p:sp>
        <p:nvSpPr>
          <p:cNvPr id="6" name="Σύμβολο κράτησης θέσης περιεχομένου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smtClean="0"/>
              <a:t>Επεξεργασία 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AD7B6C39-0BDE-47A4-88C6-772962123580}" type="datetime1">
              <a:rPr lang="el-GR" smtClean="0"/>
              <a:pPr/>
              <a:t>3/5/2025</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E388DFB-36CE-4FC7-A023-E286A10CB636}" type="datetime1">
              <a:rPr lang="el-GR" smtClean="0"/>
              <a:pPr/>
              <a:t>3/5/2025</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lvl1pPr>
              <a:defRPr/>
            </a:lvl1pPr>
          </a:lstStyle>
          <a:p>
            <a:fld id="{01A5037D-A933-4F78-B53C-3041954DC65F}" type="datetime1">
              <a:rPr lang="el-GR" smtClean="0"/>
              <a:pPr/>
              <a:t>3/5/2025</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3" name="Σύμβολο κράτησης θέσης περιεχομένου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l-GR" smtClean="0"/>
              <a:t>Επεξεργασία στυλ υποδείγματος κειμένου</a:t>
            </a:r>
          </a:p>
          <a:p>
            <a:pPr lvl="1" rtl="0"/>
            <a:r>
              <a:rPr lang="el-GR" smtClean="0"/>
              <a:t>Δεύτερου επιπέδου</a:t>
            </a:r>
          </a:p>
          <a:p>
            <a:pPr lvl="2" rtl="0"/>
            <a:r>
              <a:rPr lang="el-GR" smtClean="0"/>
              <a:t>Τρίτου επιπέδου</a:t>
            </a:r>
          </a:p>
          <a:p>
            <a:pPr lvl="3" rtl="0"/>
            <a:r>
              <a:rPr lang="el-GR" smtClean="0"/>
              <a:t>Τέταρτου επιπέδου</a:t>
            </a:r>
          </a:p>
          <a:p>
            <a:pPr lvl="4" rtl="0"/>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smtClean="0"/>
              <a:t>Επεξεργασία 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33F130DB-8FB3-493A-80AD-764818D4813C}" type="datetime1">
              <a:rPr lang="el-GR" smtClean="0"/>
              <a:pPr/>
              <a:t>3/5/2025</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normAutofit/>
          </a:bodyPr>
          <a:lstStyle>
            <a:lvl1pPr algn="l" rtl="0">
              <a:defRPr sz="3200" b="0"/>
            </a:lvl1pPr>
          </a:lstStyle>
          <a:p>
            <a:pPr rtl="0"/>
            <a:r>
              <a:rPr lang="el-GR" smtClean="0"/>
              <a:t>Στυλ κύριου τίτλου</a:t>
            </a:r>
            <a:endParaRPr lang="el-GR" dirty="0"/>
          </a:p>
        </p:txBody>
      </p:sp>
      <p:sp>
        <p:nvSpPr>
          <p:cNvPr id="8" name="Ορθογώνιο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smtClean="0"/>
              <a:t>Κάντε κλικ στο εικονίδιο για να προσθέσετε εικόνα</a:t>
            </a:r>
            <a:endParaRPr lang="el-GR" dirty="0"/>
          </a:p>
        </p:txBody>
      </p:sp>
      <p:sp>
        <p:nvSpPr>
          <p:cNvPr id="4" name="Σύμβολο κράτησης θέσης κειμένου 3"/>
          <p:cNvSpPr>
            <a:spLocks noGrp="1"/>
          </p:cNvSpPr>
          <p:nvPr>
            <p:ph type="body" sz="half" idx="2" hasCustomPrompt="1"/>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l-GR" dirty="0" smtClean="0"/>
              <a:t>Στυλ υποδείγματος κειμένου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0CE87B43-326D-421A-91D8-C9F2F54DBF19}" type="datetime1">
              <a:rPr lang="el-GR" smtClean="0"/>
              <a:pPr/>
              <a:t>3/5/2025</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DF28FB93-0A08-4E7D-8E63-9EFA29F1E093}" type="slidenum">
              <a:rPr lang="el-GR"/>
              <a:pPr/>
              <a:t>‹#›</a:t>
            </a:fld>
            <a:endParaRPr lang="el-G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l-GR" sz="2400" dirty="0"/>
          </a:p>
        </p:txBody>
      </p:sp>
      <p:sp>
        <p:nvSpPr>
          <p:cNvPr id="8" name="Στρογγυλεμένο ορθογώνιο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 name="Σύμβολο κράτησης θέσης τίτλου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87A4DE5E-E1E8-4EE6-9048-C408D0FC48F8}" type="datetime1">
              <a:rPr lang="el-GR" smtClean="0"/>
              <a:pPr/>
              <a:t>3/5/2025</a:t>
            </a:fld>
            <a:endParaRPr lang="el-GR" dirty="0"/>
          </a:p>
        </p:txBody>
      </p:sp>
      <p:sp>
        <p:nvSpPr>
          <p:cNvPr id="6" name="Σύμβολο κράτησης θέσης αριθμού διαφάνειας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l-GR" smtClean="0"/>
              <a:pPr/>
              <a:t>‹#›</a:t>
            </a:fld>
            <a:endParaRPr lang="el-G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88%CE%BB%CE%BB%CE%B7%CE%BD%CE%B5%CF%82" TargetMode="External"/><Relationship Id="rId7" Type="http://schemas.openxmlformats.org/officeDocument/2006/relationships/hyperlink" Target="https://el.wikipedia.org/wiki/%CE%95%CF%84%CE%B1%CE%B9%CF%81%CE%AF%CE%B1_%CE%95%CE%BB%CE%BB%CE%AE%CE%BD%CF%89%CE%BD_%CE%9B%CE%BF%CE%B3%CE%BF%CF%84%CE%B5%CF%87%CE%BD%CF%8E%CE%B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l.wikipedia.org/wiki/%CE%9F_%CE%A4%CE%B5%CE%BB%CE%B5%CF%85%CF%84%CE%B1%CE%AF%CE%BF%CF%82_%CE%A0%CE%B5%CE%B9%CF%81%CE%B1%CF%83%CE%BC%CF%8C%CF%82" TargetMode="External"/><Relationship Id="rId5" Type="http://schemas.openxmlformats.org/officeDocument/2006/relationships/hyperlink" Target="https://el.wikipedia.org/wiki/%CE%92%CE%AF%CE%BF%CF%82_%CE%BA%CE%B1%CE%B9_%CF%80%CE%BF%CE%BB%CE%B9%CF%84%CE%B5%CE%AF%CE%B1_%CF%84%CE%BF%CF%85_%CE%91%CE%BB%CE%AD%CE%BE%CE%B7_%CE%96%CE%BF%CF%81%CE%BC%CF%80%CE%AC" TargetMode="External"/><Relationship Id="rId4" Type="http://schemas.openxmlformats.org/officeDocument/2006/relationships/hyperlink" Target="https://el.wikipedia.org/wiki/%CE%9F_%CE%A7%CF%81%CE%B9%CF%83%CF%84%CF%8C%CF%82_%CE%BE%CE%B1%CE%BD%CE%B1%CF%83%CF%84%CE%B1%CF%85%CF%81%CF%8E%CE%BD%CE%B5%CF%84%CE%B1%CE%B9_(%CE%BC%CF%85%CE%B8%CE%B9%CF%83%CF%84%CF%8C%CF%81%CE%B7%CE%BC%CE%B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webp"/><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smtClean="0"/>
              <a:t>Ο ΧΡΙΣΤΟΣ ΞΑΝΑΣΤΑΥΡΩΝΕΤΑΙ</a:t>
            </a:r>
            <a:endParaRPr lang="el-GR" dirty="0"/>
          </a:p>
        </p:txBody>
      </p:sp>
      <p:sp>
        <p:nvSpPr>
          <p:cNvPr id="3" name="Υπότιτλος 2"/>
          <p:cNvSpPr>
            <a:spLocks noGrp="1"/>
          </p:cNvSpPr>
          <p:nvPr>
            <p:ph type="subTitle" idx="1"/>
          </p:nvPr>
        </p:nvSpPr>
        <p:spPr/>
        <p:txBody>
          <a:bodyPr rtlCol="0"/>
          <a:lstStyle/>
          <a:p>
            <a:pPr rtl="0"/>
            <a:r>
              <a:rPr lang="el-GR" dirty="0" smtClean="0"/>
              <a:t>ΝΙΚΟΣ ΚΑΖΑΝΤΖΑΚΗΣ</a:t>
            </a:r>
            <a:endParaRPr lang="el-GR"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algn="ctr" rtl="0"/>
            <a:r>
              <a:rPr lang="el-GR" b="1" u="sng" dirty="0" smtClean="0"/>
              <a:t>ΒΙΟΓΡΑΦΙΚΑ ΣΤΟΙΧΕΙΑ ΤΟΥ ΣΥΓΓΡΑΦΕΑ</a:t>
            </a:r>
            <a:endParaRPr lang="el-GR" b="1" u="sng" dirty="0"/>
          </a:p>
        </p:txBody>
      </p:sp>
      <p:sp>
        <p:nvSpPr>
          <p:cNvPr id="14" name="Σύμβολο κράτησης θέσης περιεχομένου 13"/>
          <p:cNvSpPr>
            <a:spLocks noGrp="1"/>
          </p:cNvSpPr>
          <p:nvPr>
            <p:ph idx="1"/>
          </p:nvPr>
        </p:nvSpPr>
        <p:spPr/>
        <p:txBody>
          <a:bodyPr rtlCol="0">
            <a:normAutofit fontScale="92500"/>
          </a:bodyPr>
          <a:lstStyle/>
          <a:p>
            <a:pPr algn="just"/>
            <a:r>
              <a:rPr lang="el-GR" dirty="0"/>
              <a:t>Ο </a:t>
            </a:r>
            <a:r>
              <a:rPr lang="el-GR" b="1" dirty="0"/>
              <a:t>Νίκος Καζαντζάκης</a:t>
            </a:r>
            <a:r>
              <a:rPr lang="el-GR" dirty="0"/>
              <a:t> </a:t>
            </a:r>
            <a:r>
              <a:rPr lang="el-GR" dirty="0" smtClean="0"/>
              <a:t>(1883–1957</a:t>
            </a:r>
            <a:r>
              <a:rPr lang="el-GR" dirty="0"/>
              <a:t>) ήταν </a:t>
            </a:r>
            <a:r>
              <a:rPr lang="el-GR" dirty="0">
                <a:solidFill>
                  <a:schemeClr val="bg1"/>
                </a:solidFill>
                <a:hlinkClick r:id="rId3" tooltip="Έλληνες"/>
              </a:rPr>
              <a:t>Έλληνας</a:t>
            </a:r>
            <a:r>
              <a:rPr lang="el-GR" dirty="0"/>
              <a:t> συγγραφέας, δημοσιογράφος, πολιτικός, ποιητής αλλά και </a:t>
            </a:r>
            <a:r>
              <a:rPr lang="el-GR" dirty="0" smtClean="0"/>
              <a:t>φιλόσοφος, </a:t>
            </a:r>
            <a:r>
              <a:rPr lang="el-GR" dirty="0"/>
              <a:t>με πλούσιο λογοτεχνικό, ποιητικό και μεταφραστικό έργο. </a:t>
            </a:r>
            <a:endParaRPr lang="el-GR" dirty="0" smtClean="0"/>
          </a:p>
          <a:p>
            <a:pPr algn="just"/>
            <a:r>
              <a:rPr lang="el-GR" dirty="0" smtClean="0"/>
              <a:t>Αναγνωρίζεται </a:t>
            </a:r>
            <a:r>
              <a:rPr lang="el-GR" dirty="0"/>
              <a:t>ως ένας από τους πιο σημαντικούς σύγχρονους Έλληνες λογοτέχνες και ως ο περισσότερο μεταφρασμένος παγκοσμίως</a:t>
            </a:r>
            <a:r>
              <a:rPr lang="el-GR" dirty="0" smtClean="0"/>
              <a:t>.</a:t>
            </a:r>
            <a:endParaRPr lang="el-GR" baseline="30000" dirty="0"/>
          </a:p>
          <a:p>
            <a:pPr algn="just"/>
            <a:r>
              <a:rPr lang="el-GR" dirty="0"/>
              <a:t> Έγινε ακόμη γνωστότερος μέσω της κινηματογραφικής απόδοσης των έργων του </a:t>
            </a:r>
            <a:r>
              <a:rPr lang="el-GR" i="1" dirty="0">
                <a:hlinkClick r:id="rId4" tooltip="Ο Χριστός ξανασταυρώνεται (μυθιστόρημα)"/>
              </a:rPr>
              <a:t>Ο Χριστός ξανασταυρώνεται</a:t>
            </a:r>
            <a:r>
              <a:rPr lang="el-GR" dirty="0"/>
              <a:t>, </a:t>
            </a:r>
            <a:r>
              <a:rPr lang="el-GR" i="1" dirty="0">
                <a:hlinkClick r:id="rId5" tooltip="Βίος και πολιτεία του Αλέξη Ζορμπά"/>
              </a:rPr>
              <a:t>Βίος και πολιτεία του Αλέξη Ζορμπά</a:t>
            </a:r>
            <a:r>
              <a:rPr lang="el-GR" dirty="0"/>
              <a:t> και </a:t>
            </a:r>
            <a:r>
              <a:rPr lang="el-GR" i="1" dirty="0">
                <a:hlinkClick r:id="rId6" tooltip="Ο Τελευταίος Πειρασμός"/>
              </a:rPr>
              <a:t>Ο τελευταίος πειρασμός</a:t>
            </a:r>
            <a:r>
              <a:rPr lang="el-GR" dirty="0"/>
              <a:t>. Ήταν ένας από τους πιο σεβαστούς από τον λαό και από τους πλέον αναγνωρισμένους στο εξωτερικό, συγγραφείς. </a:t>
            </a:r>
            <a:endParaRPr lang="el-GR" dirty="0" smtClean="0"/>
          </a:p>
          <a:p>
            <a:pPr algn="just"/>
            <a:r>
              <a:rPr lang="el-GR" dirty="0" smtClean="0"/>
              <a:t>Από </a:t>
            </a:r>
            <a:r>
              <a:rPr lang="el-GR" dirty="0"/>
              <a:t>το 1945 έως το 1948, ήταν πρόεδρος της </a:t>
            </a:r>
            <a:r>
              <a:rPr lang="el-GR" dirty="0">
                <a:hlinkClick r:id="rId7" tooltip="Εταιρία Ελλήνων Λογοτεχνών"/>
              </a:rPr>
              <a:t>Εταιρείας Ελλήνων </a:t>
            </a:r>
            <a:r>
              <a:rPr lang="el-GR" dirty="0" err="1">
                <a:hlinkClick r:id="rId7" tooltip="Εταιρία Ελλήνων Λογοτεχνών"/>
              </a:rPr>
              <a:t>Λογοτεχών</a:t>
            </a:r>
            <a:r>
              <a:rPr lang="el-GR" dirty="0" smtClean="0"/>
              <a:t>.</a:t>
            </a:r>
            <a:endParaRPr lang="el-GR" dirty="0"/>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400" b="1" u="sng" dirty="0" smtClean="0"/>
              <a:t>ΠΕΡΙΛΗΨΗ</a:t>
            </a:r>
            <a:endParaRPr lang="el-GR" sz="4400" b="1" u="sng" dirty="0"/>
          </a:p>
        </p:txBody>
      </p:sp>
      <p:sp>
        <p:nvSpPr>
          <p:cNvPr id="3" name="Θέση περιεχομένου 2"/>
          <p:cNvSpPr>
            <a:spLocks noGrp="1"/>
          </p:cNvSpPr>
          <p:nvPr>
            <p:ph idx="1"/>
          </p:nvPr>
        </p:nvSpPr>
        <p:spPr/>
        <p:txBody>
          <a:bodyPr>
            <a:normAutofit lnSpcReduction="10000"/>
          </a:bodyPr>
          <a:lstStyle/>
          <a:p>
            <a:pPr marL="0" indent="0" algn="just">
              <a:buNone/>
            </a:pPr>
            <a:r>
              <a:rPr lang="el-GR" dirty="0" smtClean="0"/>
              <a:t>Σ΄ ένα μικρό ελληνικό χωριό της Μικράς Ασίας, το Λυκόφως, οι κάτοικοι ετοιμάζουν τη μεγάλη αναπαράσταση των Παθών του Χριστού για το Πάσχα. Καθώς οι πρόβες ξεκινούν, οι άνθρωποι αρχίζουν να ζωντανεύουν πραγματικά τους ρόλους τους. Ο </a:t>
            </a:r>
            <a:r>
              <a:rPr lang="el-GR" dirty="0" err="1" smtClean="0"/>
              <a:t>Μανωλιός</a:t>
            </a:r>
            <a:r>
              <a:rPr lang="el-GR" dirty="0" smtClean="0"/>
              <a:t>, που καλείται να υποδυθεί τον Χριστό, αφυπνίζεται πνευματικά και μάχεται για τη δικαιοσύνη και την αγάπη. </a:t>
            </a:r>
          </a:p>
          <a:p>
            <a:pPr marL="0" indent="0" algn="just">
              <a:buNone/>
            </a:pPr>
            <a:r>
              <a:rPr lang="el-GR" dirty="0" smtClean="0"/>
              <a:t>Στο μεταξύ, πρόσφυγες από ένα άλλο χωριό, που έχει καταστραφεί από τους Τούρκους, ζητούν βοήθεια. Η τοπική κοινωνία, φοβισμένη, αρνείται να τους στηρίξει.</a:t>
            </a:r>
          </a:p>
          <a:p>
            <a:pPr marL="0" indent="0" algn="just">
              <a:buNone/>
            </a:pPr>
            <a:r>
              <a:rPr lang="el-GR" dirty="0" smtClean="0"/>
              <a:t>Το </a:t>
            </a:r>
            <a:r>
              <a:rPr lang="el-GR" dirty="0"/>
              <a:t>έργο κορυφώνεται με μία νέα «Σταύρωση» </a:t>
            </a:r>
            <a:r>
              <a:rPr lang="el-GR" dirty="0" smtClean="0"/>
              <a:t>όπου η αληθινή χριστιανική αγάπη  τιμωρείται από το κατεστημένο και τους άρχοντες του χωριού, οδηγώντας σε τραγωδία. </a:t>
            </a:r>
            <a:endParaRPr lang="el-GR" dirty="0"/>
          </a:p>
        </p:txBody>
      </p:sp>
    </p:spTree>
    <p:extLst>
      <p:ext uri="{BB962C8B-B14F-4D97-AF65-F5344CB8AC3E}">
        <p14:creationId xmlns:p14="http://schemas.microsoft.com/office/powerpoint/2010/main" val="176129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836960"/>
          </a:xfrm>
        </p:spPr>
        <p:txBody>
          <a:bodyPr/>
          <a:lstStyle/>
          <a:p>
            <a:pPr algn="ctr"/>
            <a:r>
              <a:rPr lang="el-GR" b="1" u="sng" dirty="0" smtClean="0"/>
              <a:t>ΟΙ ΒΑΣΙΚΟΙ ΗΡΩΕΣ</a:t>
            </a:r>
            <a:endParaRPr lang="el-GR" b="1" u="sng" dirty="0"/>
          </a:p>
        </p:txBody>
      </p:sp>
      <p:sp>
        <p:nvSpPr>
          <p:cNvPr id="3" name="Θέση περιεχομένου 2"/>
          <p:cNvSpPr>
            <a:spLocks noGrp="1"/>
          </p:cNvSpPr>
          <p:nvPr>
            <p:ph sz="half" idx="1"/>
          </p:nvPr>
        </p:nvSpPr>
        <p:spPr>
          <a:xfrm>
            <a:off x="1218883" y="1556792"/>
            <a:ext cx="4773956" cy="4513808"/>
          </a:xfrm>
        </p:spPr>
        <p:txBody>
          <a:bodyPr>
            <a:normAutofit lnSpcReduction="10000"/>
          </a:bodyPr>
          <a:lstStyle/>
          <a:p>
            <a:pPr algn="just"/>
            <a:r>
              <a:rPr lang="el-GR" sz="1800" b="1" u="sng" dirty="0" smtClean="0"/>
              <a:t>ΜΑΝΩΛΙΟΣ</a:t>
            </a:r>
            <a:r>
              <a:rPr lang="el-GR" sz="1800" dirty="0" smtClean="0"/>
              <a:t>: Ένας απλός βοσκός, αγαθός και ταπεινός, που του αναθέτουν τον ρόλο του Χριστού. Σταδιακά ταυτίζεται με τον ρόλο, δείχνοντας αγάπη, συμπόνοια και αυταπάρνηση.</a:t>
            </a:r>
          </a:p>
          <a:p>
            <a:pPr algn="just"/>
            <a:r>
              <a:rPr lang="el-GR" sz="1800" b="1" u="sng" dirty="0" smtClean="0"/>
              <a:t>ΠΑΝΑΓΙΩΤΑ</a:t>
            </a:r>
            <a:r>
              <a:rPr lang="el-GR" sz="1800" dirty="0" smtClean="0"/>
              <a:t>: Αρραβωνιαστικιά του </a:t>
            </a:r>
            <a:r>
              <a:rPr lang="el-GR" sz="1800" dirty="0" err="1" smtClean="0"/>
              <a:t>Μανωλιού</a:t>
            </a:r>
            <a:r>
              <a:rPr lang="el-GR" sz="1800" dirty="0" smtClean="0"/>
              <a:t>, που με φόβο και απορία βλέπει την μεταμόρφωσή του. Εκπροσωπεί τη συμβατική ζωή.</a:t>
            </a:r>
          </a:p>
          <a:p>
            <a:pPr algn="just"/>
            <a:r>
              <a:rPr lang="el-GR" sz="1800" b="1" u="sng" dirty="0" smtClean="0"/>
              <a:t>ΠΑΠΑ-ΓΙΩΡΓΗΣ</a:t>
            </a:r>
            <a:r>
              <a:rPr lang="el-GR" sz="1800" dirty="0" smtClean="0"/>
              <a:t>: Ο ιερέας του χωριού, που τον ενδιαφέρει όμως η κοινωνική του θέση και τα υλικά αγαθά, παρά το αληθινό πνεύμα του Χριστού. </a:t>
            </a:r>
          </a:p>
          <a:p>
            <a:pPr algn="just"/>
            <a:r>
              <a:rPr lang="el-GR" sz="1800" b="1" u="sng" dirty="0" smtClean="0"/>
              <a:t>ΠΑΤΡΙΑΡΧΗΣ ΓΡΗΓΟΡΙΟΣ</a:t>
            </a:r>
            <a:r>
              <a:rPr lang="el-GR" sz="1800" dirty="0" smtClean="0"/>
              <a:t>: Ο ηγέτης της εκκλησίας που αναδεικνύει την υποκρισία και τη διαφθορά της εκκλησίας.</a:t>
            </a:r>
          </a:p>
          <a:p>
            <a:endParaRPr lang="el-GR" dirty="0"/>
          </a:p>
        </p:txBody>
      </p:sp>
      <p:sp>
        <p:nvSpPr>
          <p:cNvPr id="4" name="Θέση περιεχομένου 3"/>
          <p:cNvSpPr>
            <a:spLocks noGrp="1"/>
          </p:cNvSpPr>
          <p:nvPr>
            <p:ph sz="half" idx="2"/>
          </p:nvPr>
        </p:nvSpPr>
        <p:spPr>
          <a:xfrm>
            <a:off x="6195986" y="1556792"/>
            <a:ext cx="4773956" cy="4513808"/>
          </a:xfrm>
        </p:spPr>
        <p:txBody>
          <a:bodyPr>
            <a:normAutofit lnSpcReduction="10000"/>
          </a:bodyPr>
          <a:lstStyle/>
          <a:p>
            <a:r>
              <a:rPr lang="el-GR" sz="1800" b="1" u="sng" dirty="0" smtClean="0"/>
              <a:t>ΚΑΝΑΚΗΣ</a:t>
            </a:r>
            <a:r>
              <a:rPr lang="el-GR" sz="1800" dirty="0" smtClean="0"/>
              <a:t>: Ο πλούσιος αγά της περιοχής, σύμβολο της καταπίεσης και της αδικίας.</a:t>
            </a:r>
          </a:p>
          <a:p>
            <a:r>
              <a:rPr lang="el-GR" sz="1800" b="1" u="sng" dirty="0" smtClean="0"/>
              <a:t>ΚΑΡΑΠΙΠΕΡΗΣ</a:t>
            </a:r>
            <a:r>
              <a:rPr lang="el-GR" sz="1800" dirty="0" smtClean="0"/>
              <a:t>: Ο γηραιός και σοφός χωρικός, που λειτουργεί ως η φωνή της συνείδησης και της αλήθειας.</a:t>
            </a:r>
          </a:p>
          <a:p>
            <a:r>
              <a:rPr lang="el-GR" sz="1800" b="1" u="sng" dirty="0" smtClean="0"/>
              <a:t>ΦΩΤΗΣ</a:t>
            </a:r>
            <a:r>
              <a:rPr lang="el-GR" sz="1800" dirty="0" smtClean="0"/>
              <a:t>: Ο ψάλτης του χωριού, απλοϊκός άνθρωπος με βαθιά κατανόηση του πνευματικού νοήματος της ζωής.</a:t>
            </a:r>
          </a:p>
          <a:p>
            <a:r>
              <a:rPr lang="el-GR" sz="1800" b="1" u="sng" dirty="0" smtClean="0"/>
              <a:t>ΜΙΧΑΛΙΟΣ</a:t>
            </a:r>
            <a:r>
              <a:rPr lang="el-GR" sz="1800" dirty="0" smtClean="0"/>
              <a:t>: Ένας νέος του χωριού, σύμβολο της ελπίδας και της αγν</a:t>
            </a:r>
            <a:r>
              <a:rPr lang="el-GR" sz="1800" dirty="0"/>
              <a:t>ό</a:t>
            </a:r>
            <a:r>
              <a:rPr lang="el-GR" sz="1800" dirty="0" smtClean="0"/>
              <a:t>τητας της νέας γενιάς. </a:t>
            </a:r>
            <a:endParaRPr lang="el-GR" sz="1800" dirty="0"/>
          </a:p>
        </p:txBody>
      </p:sp>
    </p:spTree>
    <p:extLst>
      <p:ext uri="{BB962C8B-B14F-4D97-AF65-F5344CB8AC3E}">
        <p14:creationId xmlns:p14="http://schemas.microsoft.com/office/powerpoint/2010/main" val="346305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692944"/>
          </a:xfrm>
        </p:spPr>
        <p:txBody>
          <a:bodyPr>
            <a:normAutofit/>
          </a:bodyPr>
          <a:lstStyle/>
          <a:p>
            <a:pPr algn="ctr"/>
            <a:r>
              <a:rPr lang="el-GR" sz="2800" b="1" u="sng" dirty="0" smtClean="0"/>
              <a:t>ΣΥΝΑΙΣΘΗΜΑΤΙΚΗ ΔΙΑΣΤΑΣΗ ΤΟΥ ΕΡΓΟΥ</a:t>
            </a:r>
            <a:endParaRPr lang="el-GR" sz="2800" b="1" u="sng" dirty="0"/>
          </a:p>
        </p:txBody>
      </p:sp>
      <p:pic>
        <p:nvPicPr>
          <p:cNvPr id="6" name="Θέση εικόνας 5"/>
          <p:cNvPicPr>
            <a:picLocks noGrp="1" noChangeAspect="1"/>
          </p:cNvPicPr>
          <p:nvPr>
            <p:ph type="pic" idx="1"/>
          </p:nvPr>
        </p:nvPicPr>
        <p:blipFill>
          <a:blip r:embed="rId2">
            <a:extLst>
              <a:ext uri="{28A0092B-C50C-407E-A947-70E740481C1C}">
                <a14:useLocalDpi xmlns:a14="http://schemas.microsoft.com/office/drawing/2010/main" val="0"/>
              </a:ext>
            </a:extLst>
          </a:blip>
          <a:srcRect l="5376" r="5376"/>
          <a:stretch>
            <a:fillRect/>
          </a:stretch>
        </p:blipFill>
        <p:spPr>
          <a:xfrm>
            <a:off x="1218846" y="1412776"/>
            <a:ext cx="6675766" cy="4680519"/>
          </a:xfrm>
        </p:spPr>
      </p:pic>
      <p:sp>
        <p:nvSpPr>
          <p:cNvPr id="4" name="Θέση κειμένου 3"/>
          <p:cNvSpPr>
            <a:spLocks noGrp="1"/>
          </p:cNvSpPr>
          <p:nvPr>
            <p:ph type="body" sz="half" idx="2"/>
          </p:nvPr>
        </p:nvSpPr>
        <p:spPr>
          <a:xfrm>
            <a:off x="7966620" y="1412776"/>
            <a:ext cx="3168352" cy="4556225"/>
          </a:xfrm>
        </p:spPr>
        <p:txBody>
          <a:bodyPr>
            <a:normAutofit/>
          </a:bodyPr>
          <a:lstStyle/>
          <a:p>
            <a:pPr algn="just"/>
            <a:r>
              <a:rPr lang="el-GR" sz="1800" dirty="0" smtClean="0"/>
              <a:t>Η μεταμόρφωση ενός απλού ανθρώπου (</a:t>
            </a:r>
            <a:r>
              <a:rPr lang="el-GR" sz="1800" dirty="0" err="1" smtClean="0"/>
              <a:t>Μανωλιός</a:t>
            </a:r>
            <a:r>
              <a:rPr lang="el-GR" sz="1800" dirty="0" smtClean="0"/>
              <a:t>) σε ζωντανό σύμβολο αγάπης και θυσίας καθώς και η σύγκρουση της πίστης με την υποκρισία και αδιαφορία της κοινωνίας, προκαλεί συγκίνηση στον αναγνώστη</a:t>
            </a:r>
            <a:r>
              <a:rPr lang="el-GR" sz="1800" dirty="0" smtClean="0"/>
              <a:t>.  </a:t>
            </a:r>
            <a:r>
              <a:rPr lang="el-GR" sz="1800" dirty="0" smtClean="0"/>
              <a:t>Η συναισθηματική ένταση αυξάνεται καθώς συγκρούεται η πίστη με την υποκρισία, προκαλώντας αγανάκτηση, λύπη αλλά και ελπίδα στο τέλος. Ενώ, το διαχρονικό μήνυμα ο Χριστός «σταυρώνεται» ξανά, κάθε φορά που αδικείται ένας αθώος, παραμένει επίκαιρο.</a:t>
            </a:r>
            <a:endParaRPr lang="el-GR" sz="1800" dirty="0"/>
          </a:p>
        </p:txBody>
      </p:sp>
    </p:spTree>
    <p:extLst>
      <p:ext uri="{BB962C8B-B14F-4D97-AF65-F5344CB8AC3E}">
        <p14:creationId xmlns:p14="http://schemas.microsoft.com/office/powerpoint/2010/main" val="323371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764952"/>
          </a:xfrm>
        </p:spPr>
        <p:txBody>
          <a:bodyPr>
            <a:normAutofit/>
          </a:bodyPr>
          <a:lstStyle/>
          <a:p>
            <a:pPr algn="ctr"/>
            <a:r>
              <a:rPr lang="el-GR" b="1" u="sng" dirty="0" smtClean="0"/>
              <a:t>ΦΡΑΣΕΙΣ ΚΑΙ ΜΗΝΥΜΑΤΑ ΤΟΥ ΕΡΓΟΥ</a:t>
            </a:r>
            <a:endParaRPr lang="el-GR" b="1" u="sng" dirty="0"/>
          </a:p>
        </p:txBody>
      </p:sp>
      <p:sp>
        <p:nvSpPr>
          <p:cNvPr id="3" name="Θέση περιεχομένου 2"/>
          <p:cNvSpPr>
            <a:spLocks noGrp="1"/>
          </p:cNvSpPr>
          <p:nvPr>
            <p:ph idx="1"/>
          </p:nvPr>
        </p:nvSpPr>
        <p:spPr>
          <a:xfrm>
            <a:off x="1218883" y="1412776"/>
            <a:ext cx="9751060" cy="4657824"/>
          </a:xfrm>
        </p:spPr>
        <p:txBody>
          <a:bodyPr>
            <a:normAutofit/>
          </a:bodyPr>
          <a:lstStyle/>
          <a:p>
            <a:r>
              <a:rPr lang="el-GR" sz="2800" dirty="0" smtClean="0"/>
              <a:t>«Κάθε άνθρωπος, όσο απλός κι αν είναι, μπορεί να σταυρωθεί ξανά».</a:t>
            </a:r>
          </a:p>
          <a:p>
            <a:r>
              <a:rPr lang="el-GR" sz="2800" dirty="0" smtClean="0"/>
              <a:t>«Μην ξεχνάς, αδερφέ μου, πως το να ΄</a:t>
            </a:r>
            <a:r>
              <a:rPr lang="el-GR" sz="2800" dirty="0" err="1" smtClean="0"/>
              <a:t>σαι</a:t>
            </a:r>
            <a:r>
              <a:rPr lang="el-GR" sz="2800" dirty="0" smtClean="0"/>
              <a:t> άνθρωπος σημαίνει να είσαι ταπεινός, να σηκώνεις τον σταυρό σου».</a:t>
            </a:r>
          </a:p>
          <a:p>
            <a:r>
              <a:rPr lang="el-GR" sz="2800" dirty="0" smtClean="0"/>
              <a:t>«Πάλεψε και μη φοβάσαι, κι αν ακόμη δεν μπορείς να νικήσεις, τουλάχιστον πάλεψε σαν ήρωας».</a:t>
            </a:r>
          </a:p>
          <a:p>
            <a:r>
              <a:rPr lang="el-GR" sz="2800" dirty="0" smtClean="0"/>
              <a:t>«Η ζωή είναι σαν το ποτάμι. Πρέπει να προχωράς, να μην κοιτάς πίσω».</a:t>
            </a:r>
            <a:endParaRPr lang="el-GR" sz="2800" dirty="0"/>
          </a:p>
        </p:txBody>
      </p:sp>
    </p:spTree>
    <p:extLst>
      <p:ext uri="{BB962C8B-B14F-4D97-AF65-F5344CB8AC3E}">
        <p14:creationId xmlns:p14="http://schemas.microsoft.com/office/powerpoint/2010/main" val="312457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692944"/>
          </a:xfrm>
        </p:spPr>
        <p:txBody>
          <a:bodyPr/>
          <a:lstStyle/>
          <a:p>
            <a:pPr algn="ctr"/>
            <a:r>
              <a:rPr lang="el-GR" b="1" u="sng" dirty="0" smtClean="0"/>
              <a:t>ΈΝΑ ΒΙΒΛΙΟ ΠΟΥ ΑΓΓΙΖΕΙ ΤΗΝ ΨΥΧΗ</a:t>
            </a:r>
            <a:endParaRPr lang="el-GR" b="1" u="sng" dirty="0"/>
          </a:p>
        </p:txBody>
      </p:sp>
      <p:pic>
        <p:nvPicPr>
          <p:cNvPr id="5" name="Θέση περιεχομένου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60718" y="1268413"/>
            <a:ext cx="3290577" cy="4802187"/>
          </a:xfrm>
        </p:spPr>
      </p:pic>
      <p:sp>
        <p:nvSpPr>
          <p:cNvPr id="4" name="Θέση περιεχομένου 3"/>
          <p:cNvSpPr>
            <a:spLocks noGrp="1"/>
          </p:cNvSpPr>
          <p:nvPr>
            <p:ph sz="half" idx="2"/>
          </p:nvPr>
        </p:nvSpPr>
        <p:spPr>
          <a:xfrm>
            <a:off x="6195986" y="1268760"/>
            <a:ext cx="4773956" cy="4801840"/>
          </a:xfrm>
        </p:spPr>
        <p:txBody>
          <a:bodyPr>
            <a:normAutofit lnSpcReduction="10000"/>
          </a:bodyPr>
          <a:lstStyle/>
          <a:p>
            <a:pPr marL="0" indent="0" algn="just">
              <a:buNone/>
            </a:pPr>
            <a:r>
              <a:rPr lang="el-GR" dirty="0" smtClean="0"/>
              <a:t>Όλοι όσοι επιθυμούν να αναλογιστούν τις αξίες της πίστης, της θυσίας, της αλληλεγγύης, θα τους πρότεινα να διαβάσουν το συγκεκριμένο βιβλίο, καθώς παρέχει μια βαθιά φιλοσοφική ματιά στην ανθρώπινη φύση, τις κοινωνικές αντιφάσεις, με έντονα συναισθήματα που αγγίζουν τον αναγνώστη. Είναι ένα έργο που προκαλεί σκέψεις για την κοινωνία, τη θρησκεία, την προσωπική θυσία και παράλληλα προσφέρει μια συγκλονιστική ανατροπή στον τρόπο που αντιλαμβανόμαστε τη ζωή. </a:t>
            </a:r>
            <a:endParaRPr lang="el-GR" dirty="0"/>
          </a:p>
        </p:txBody>
      </p:sp>
    </p:spTree>
    <p:extLst>
      <p:ext uri="{BB962C8B-B14F-4D97-AF65-F5344CB8AC3E}">
        <p14:creationId xmlns:p14="http://schemas.microsoft.com/office/powerpoint/2010/main" val="33290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8883" y="431800"/>
            <a:ext cx="9751060" cy="548928"/>
          </a:xfrm>
        </p:spPr>
        <p:txBody>
          <a:bodyPr>
            <a:noAutofit/>
          </a:bodyPr>
          <a:lstStyle/>
          <a:p>
            <a:pPr algn="ctr"/>
            <a:r>
              <a:rPr lang="el-GR" b="1" u="sng" dirty="0" smtClean="0"/>
              <a:t>ΣΥΝΔΕΣΗ ΜΕ ΤΗΝ ΤΕΧΝΗ</a:t>
            </a:r>
            <a:endParaRPr lang="el-GR" b="1" u="sng"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5940" y="1268760"/>
            <a:ext cx="4104456" cy="4801840"/>
          </a:xfrm>
        </p:spPr>
      </p:pic>
      <p:sp>
        <p:nvSpPr>
          <p:cNvPr id="4" name="Θέση κειμένου 3"/>
          <p:cNvSpPr>
            <a:spLocks noGrp="1"/>
          </p:cNvSpPr>
          <p:nvPr>
            <p:ph type="body" sz="half" idx="2"/>
          </p:nvPr>
        </p:nvSpPr>
        <p:spPr>
          <a:xfrm>
            <a:off x="7606580" y="1196752"/>
            <a:ext cx="3363363" cy="4873849"/>
          </a:xfrm>
        </p:spPr>
        <p:txBody>
          <a:bodyPr/>
          <a:lstStyle/>
          <a:p>
            <a:pPr algn="just"/>
            <a:r>
              <a:rPr lang="el-GR" dirty="0" smtClean="0"/>
              <a:t>Ένας πίνακας που συνδέεται με το συγκεκριμένο βιβλίο είναι η </a:t>
            </a:r>
            <a:r>
              <a:rPr lang="el-GR" b="1" u="sng" dirty="0" smtClean="0"/>
              <a:t>«Η Σταύρωση»</a:t>
            </a:r>
            <a:r>
              <a:rPr lang="el-GR" b="1" dirty="0" smtClean="0"/>
              <a:t> </a:t>
            </a:r>
            <a:r>
              <a:rPr lang="el-GR" dirty="0" smtClean="0"/>
              <a:t>του Ελ Γκρέκο, όπου τα έντονα χρώματα και οι δραματικές μορφές, αποδίδουν την ένταση του ανθρώπινου και πνευματικού πόνου, στοιχεία που εμπεριέχονται και στο έργο του Ν. Καζαντζάκη. </a:t>
            </a:r>
            <a:endParaRPr lang="el-GR" dirty="0"/>
          </a:p>
        </p:txBody>
      </p:sp>
    </p:spTree>
    <p:extLst>
      <p:ext uri="{BB962C8B-B14F-4D97-AF65-F5344CB8AC3E}">
        <p14:creationId xmlns:p14="http://schemas.microsoft.com/office/powerpoint/2010/main" val="23672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376792" y="1905003"/>
            <a:ext cx="9435241" cy="1163957"/>
          </a:xfrm>
        </p:spPr>
        <p:txBody>
          <a:bodyPr>
            <a:normAutofit/>
          </a:bodyPr>
          <a:lstStyle/>
          <a:p>
            <a:r>
              <a:rPr lang="el-GR" sz="3600" dirty="0" smtClean="0"/>
              <a:t>«Όπου υπάρχουν άνθρωποι, εκεί ο Χριστός ξανασταυρώνεται»</a:t>
            </a:r>
            <a:endParaRPr lang="el-GR" sz="3600" dirty="0"/>
          </a:p>
        </p:txBody>
      </p:sp>
      <p:sp>
        <p:nvSpPr>
          <p:cNvPr id="3" name="Υπότιτλος 2"/>
          <p:cNvSpPr>
            <a:spLocks noGrp="1"/>
          </p:cNvSpPr>
          <p:nvPr>
            <p:ph type="subTitle" idx="1"/>
          </p:nvPr>
        </p:nvSpPr>
        <p:spPr>
          <a:xfrm>
            <a:off x="1382103" y="3284985"/>
            <a:ext cx="9429931" cy="1512168"/>
          </a:xfrm>
        </p:spPr>
        <p:txBody>
          <a:bodyPr>
            <a:normAutofit/>
          </a:bodyPr>
          <a:lstStyle/>
          <a:p>
            <a:r>
              <a:rPr lang="el-GR" dirty="0" smtClean="0"/>
              <a:t>ΕΠΙΜΕΛΕΙΑ ΕΡΓΑΣΙΑΣ: ΜΠΑΛΗ ΦΑΙΗ</a:t>
            </a:r>
          </a:p>
          <a:p>
            <a:r>
              <a:rPr lang="el-GR" dirty="0" smtClean="0"/>
              <a:t>ΓΥΜΝΑΣΙΟ ΚΑΠΑΝΔΡΙΤΙΟΥ</a:t>
            </a:r>
          </a:p>
          <a:p>
            <a:r>
              <a:rPr lang="el-GR" dirty="0" smtClean="0"/>
              <a:t>ΤΑΞΗ Β2</a:t>
            </a:r>
          </a:p>
          <a:p>
            <a:r>
              <a:rPr lang="el-GR" dirty="0" smtClean="0"/>
              <a:t>ΕΤΟΣ </a:t>
            </a:r>
            <a:r>
              <a:rPr lang="el-GR" dirty="0" smtClean="0"/>
              <a:t>2024-2025</a:t>
            </a:r>
          </a:p>
          <a:p>
            <a:r>
              <a:rPr lang="el-GR" dirty="0" smtClean="0"/>
              <a:t>ΠΗΓΕΣ: </a:t>
            </a:r>
            <a:r>
              <a:rPr lang="en-US" dirty="0" err="1" smtClean="0"/>
              <a:t>dioptrablog</a:t>
            </a:r>
            <a:r>
              <a:rPr lang="en-US" dirty="0" smtClean="0"/>
              <a:t>, Wikipedia,</a:t>
            </a:r>
            <a:r>
              <a:rPr lang="el-GR" dirty="0" smtClean="0"/>
              <a:t>ΠΑΙΔΕΙΑΣ ΕΓΚΩΜΙΟΝ</a:t>
            </a:r>
            <a:endParaRPr lang="el-GR" dirty="0" smtClean="0"/>
          </a:p>
          <a:p>
            <a:endParaRPr lang="el-GR" dirty="0"/>
          </a:p>
        </p:txBody>
      </p:sp>
    </p:spTree>
    <p:extLst>
      <p:ext uri="{BB962C8B-B14F-4D97-AF65-F5344CB8AC3E}">
        <p14:creationId xmlns:p14="http://schemas.microsoft.com/office/powerpoint/2010/main" val="9701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λασική βιβλίων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583_TF02801059_TF02801059" id="{40BD5653-0C8D-4E14-ADCD-FD678A24EE14}" vid="{85720E60-E181-4C8C-AE81-383411213581}"/>
    </a:ext>
  </a:extLst>
</a:theme>
</file>

<file path=ppt/theme/theme2.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www.w3.org/XML/1998/namespace"/>
    <ds:schemaRef ds:uri="http://purl.org/dc/terms/"/>
    <ds:schemaRef ds:uri="http://purl.org/dc/elements/1.1/"/>
    <ds:schemaRef ds:uri="http://schemas.microsoft.com/office/2006/metadata/properties"/>
    <ds:schemaRef ds:uri="http://schemas.microsoft.com/office/2006/documentManagement/types"/>
    <ds:schemaRef ds:uri="4873beb7-5857-4685-be1f-d57550cc96cc"/>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Κλασική παρουσίαση βιβλίου για εκπαιδευτικά ιδρύματα (ευρεία οθόνη)</Template>
  <TotalTime>112</TotalTime>
  <Words>736</Words>
  <Application>Microsoft Office PowerPoint</Application>
  <PresentationFormat>Προσαρμογή</PresentationFormat>
  <Paragraphs>39</Paragraphs>
  <Slides>9</Slides>
  <Notes>2</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9</vt:i4>
      </vt:variant>
    </vt:vector>
  </HeadingPairs>
  <TitlesOfParts>
    <vt:vector size="12" baseType="lpstr">
      <vt:lpstr>Arial</vt:lpstr>
      <vt:lpstr>Constantia</vt:lpstr>
      <vt:lpstr>Κλασική βιβλίων 16x9</vt:lpstr>
      <vt:lpstr>Ο ΧΡΙΣΤΟΣ ΞΑΝΑΣΤΑΥΡΩΝΕΤΑΙ</vt:lpstr>
      <vt:lpstr>ΒΙΟΓΡΑΦΙΚΑ ΣΤΟΙΧΕΙΑ ΤΟΥ ΣΥΓΓΡΑΦΕΑ</vt:lpstr>
      <vt:lpstr>ΠΕΡΙΛΗΨΗ</vt:lpstr>
      <vt:lpstr>ΟΙ ΒΑΣΙΚΟΙ ΗΡΩΕΣ</vt:lpstr>
      <vt:lpstr>ΣΥΝΑΙΣΘΗΜΑΤΙΚΗ ΔΙΑΣΤΑΣΗ ΤΟΥ ΕΡΓΟΥ</vt:lpstr>
      <vt:lpstr>ΦΡΑΣΕΙΣ ΚΑΙ ΜΗΝΥΜΑΤΑ ΤΟΥ ΕΡΓΟΥ</vt:lpstr>
      <vt:lpstr>ΈΝΑ ΒΙΒΛΙΟ ΠΟΥ ΑΓΓΙΖΕΙ ΤΗΝ ΨΥΧΗ</vt:lpstr>
      <vt:lpstr>ΣΥΝΔΕΣΗ ΜΕ ΤΗΝ ΤΕΧΝΗ</vt:lpstr>
      <vt:lpstr>«Όπου υπάρχουν άνθρωποι, εκεί ο Χριστός ξανασταυρώνεται»</vt:lpstr>
    </vt:vector>
  </TitlesOfParts>
  <Company>Hellenic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ΧΡΙΣΤΟΣ ΞΑΝΑΣΤΑΥΡΩΝΕΤΑΙ</dc:title>
  <dc:creator>user</dc:creator>
  <cp:lastModifiedBy>user</cp:lastModifiedBy>
  <cp:revision>24</cp:revision>
  <dcterms:created xsi:type="dcterms:W3CDTF">2025-04-26T08:48:08Z</dcterms:created>
  <dcterms:modified xsi:type="dcterms:W3CDTF">2025-05-03T08:24:41Z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