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handoutMasterIdLst>
    <p:handoutMasterId r:id="rId25"/>
  </p:handoutMasterIdLst>
  <p:sldIdLst>
    <p:sldId id="256" r:id="rId2"/>
    <p:sldId id="257" r:id="rId3"/>
    <p:sldId id="260" r:id="rId4"/>
    <p:sldId id="284" r:id="rId5"/>
    <p:sldId id="261" r:id="rId6"/>
    <p:sldId id="265" r:id="rId7"/>
    <p:sldId id="267" r:id="rId8"/>
    <p:sldId id="268" r:id="rId9"/>
    <p:sldId id="270" r:id="rId10"/>
    <p:sldId id="271" r:id="rId11"/>
    <p:sldId id="272" r:id="rId12"/>
    <p:sldId id="273" r:id="rId13"/>
    <p:sldId id="275" r:id="rId14"/>
    <p:sldId id="276" r:id="rId15"/>
    <p:sldId id="283" r:id="rId16"/>
    <p:sldId id="277" r:id="rId17"/>
    <p:sldId id="278" r:id="rId18"/>
    <p:sldId id="262" r:id="rId19"/>
    <p:sldId id="263" r:id="rId20"/>
    <p:sldId id="279" r:id="rId21"/>
    <p:sldId id="281" r:id="rId22"/>
    <p:sldId id="282"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71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1"/>
  </p:normalViewPr>
  <p:slideViewPr>
    <p:cSldViewPr>
      <p:cViewPr varScale="1">
        <p:scale>
          <a:sx n="86" d="100"/>
          <a:sy n="86" d="100"/>
        </p:scale>
        <p:origin x="67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1BB392-7312-4548-AD30-D0B40B8B8431}" type="doc">
      <dgm:prSet loTypeId="urn:microsoft.com/office/officeart/2005/8/layout/hList6" loCatId="list" qsTypeId="urn:microsoft.com/office/officeart/2005/8/quickstyle/simple2" qsCatId="simple" csTypeId="urn:microsoft.com/office/officeart/2005/8/colors/colorful4" csCatId="colorful" phldr="1"/>
      <dgm:spPr/>
      <dgm:t>
        <a:bodyPr/>
        <a:lstStyle/>
        <a:p>
          <a:endParaRPr lang="el-GR"/>
        </a:p>
      </dgm:t>
    </dgm:pt>
    <dgm:pt modelId="{EB4C97D5-96FA-437F-B736-9D88F3EDEDEF}">
      <dgm:prSet phldrT="[Κείμενο]"/>
      <dgm:spPr/>
      <dgm:t>
        <a:bodyPr/>
        <a:lstStyle/>
        <a:p>
          <a:r>
            <a:rPr lang="el-GR" dirty="0"/>
            <a:t>Πριν την άσκηση ηγεσίας γίνεται διάγνωση του επιπέδου ωριμότητας.</a:t>
          </a:r>
        </a:p>
      </dgm:t>
    </dgm:pt>
    <dgm:pt modelId="{4F20ED1D-2933-4C74-B97D-B8B86A4488BE}" type="parTrans" cxnId="{A97E0350-E643-4ACD-869D-D0C62E220F61}">
      <dgm:prSet/>
      <dgm:spPr/>
      <dgm:t>
        <a:bodyPr/>
        <a:lstStyle/>
        <a:p>
          <a:endParaRPr lang="el-GR"/>
        </a:p>
      </dgm:t>
    </dgm:pt>
    <dgm:pt modelId="{62BD434F-AC73-4CCA-8745-E3601FF04716}" type="sibTrans" cxnId="{A97E0350-E643-4ACD-869D-D0C62E220F61}">
      <dgm:prSet/>
      <dgm:spPr/>
      <dgm:t>
        <a:bodyPr/>
        <a:lstStyle/>
        <a:p>
          <a:endParaRPr lang="el-GR"/>
        </a:p>
      </dgm:t>
    </dgm:pt>
    <dgm:pt modelId="{183CBED6-7435-48DA-9EE2-B1DAB45F574E}">
      <dgm:prSet phldrT="[Κείμενο]"/>
      <dgm:spPr/>
      <dgm:t>
        <a:bodyPr/>
        <a:lstStyle/>
        <a:p>
          <a:r>
            <a:rPr lang="el-GR" dirty="0"/>
            <a:t>Κατά περίπτωση άσκηση ηγεσίας.</a:t>
          </a:r>
        </a:p>
      </dgm:t>
    </dgm:pt>
    <dgm:pt modelId="{B2F54D38-7AEF-4599-B6EF-F39D02B587F2}" type="parTrans" cxnId="{ECF4EB43-1B30-4910-A2F8-DF5CE73D8F2B}">
      <dgm:prSet/>
      <dgm:spPr/>
      <dgm:t>
        <a:bodyPr/>
        <a:lstStyle/>
        <a:p>
          <a:endParaRPr lang="el-GR"/>
        </a:p>
      </dgm:t>
    </dgm:pt>
    <dgm:pt modelId="{23C8DA2E-DC10-4EC2-960D-56E71B7659FA}" type="sibTrans" cxnId="{ECF4EB43-1B30-4910-A2F8-DF5CE73D8F2B}">
      <dgm:prSet/>
      <dgm:spPr/>
      <dgm:t>
        <a:bodyPr/>
        <a:lstStyle/>
        <a:p>
          <a:endParaRPr lang="el-GR"/>
        </a:p>
      </dgm:t>
    </dgm:pt>
    <dgm:pt modelId="{5DE27366-C40E-47E1-9557-1C1711075290}">
      <dgm:prSet phldrT="[Κείμενο]"/>
      <dgm:spPr/>
      <dgm:t>
        <a:bodyPr/>
        <a:lstStyle/>
        <a:p>
          <a:r>
            <a:rPr lang="el-GR" dirty="0"/>
            <a:t>Έμφαση στον άνθρωπο ή / και στα αποτελέσματα.</a:t>
          </a:r>
        </a:p>
      </dgm:t>
    </dgm:pt>
    <dgm:pt modelId="{B83099BC-D424-4250-9259-205C7880C4F2}" type="parTrans" cxnId="{C3502422-9A5C-4AF4-84C7-85A837E48216}">
      <dgm:prSet/>
      <dgm:spPr/>
      <dgm:t>
        <a:bodyPr/>
        <a:lstStyle/>
        <a:p>
          <a:endParaRPr lang="el-GR"/>
        </a:p>
      </dgm:t>
    </dgm:pt>
    <dgm:pt modelId="{3DC772FB-A2ED-4C32-9C9F-041D88EDC5A5}" type="sibTrans" cxnId="{C3502422-9A5C-4AF4-84C7-85A837E48216}">
      <dgm:prSet/>
      <dgm:spPr/>
      <dgm:t>
        <a:bodyPr/>
        <a:lstStyle/>
        <a:p>
          <a:endParaRPr lang="el-GR"/>
        </a:p>
      </dgm:t>
    </dgm:pt>
    <dgm:pt modelId="{A8127EE3-3F87-46C2-BEC5-F4569BFB2A2A}" type="pres">
      <dgm:prSet presAssocID="{161BB392-7312-4548-AD30-D0B40B8B8431}" presName="Name0" presStyleCnt="0">
        <dgm:presLayoutVars>
          <dgm:dir/>
          <dgm:resizeHandles val="exact"/>
        </dgm:presLayoutVars>
      </dgm:prSet>
      <dgm:spPr/>
      <dgm:t>
        <a:bodyPr/>
        <a:lstStyle/>
        <a:p>
          <a:endParaRPr lang="en-US"/>
        </a:p>
      </dgm:t>
    </dgm:pt>
    <dgm:pt modelId="{60573943-3E7F-45A7-A02A-A4DCD7ABC9A4}" type="pres">
      <dgm:prSet presAssocID="{EB4C97D5-96FA-437F-B736-9D88F3EDEDEF}" presName="node" presStyleLbl="node1" presStyleIdx="0" presStyleCnt="3">
        <dgm:presLayoutVars>
          <dgm:bulletEnabled val="1"/>
        </dgm:presLayoutVars>
      </dgm:prSet>
      <dgm:spPr/>
      <dgm:t>
        <a:bodyPr/>
        <a:lstStyle/>
        <a:p>
          <a:endParaRPr lang="en-US"/>
        </a:p>
      </dgm:t>
    </dgm:pt>
    <dgm:pt modelId="{878811DF-9891-49E1-83DC-B88F6A9E548A}" type="pres">
      <dgm:prSet presAssocID="{62BD434F-AC73-4CCA-8745-E3601FF04716}" presName="sibTrans" presStyleCnt="0"/>
      <dgm:spPr/>
    </dgm:pt>
    <dgm:pt modelId="{911E25C2-C006-49EB-B1AB-0ED887937B8E}" type="pres">
      <dgm:prSet presAssocID="{183CBED6-7435-48DA-9EE2-B1DAB45F574E}" presName="node" presStyleLbl="node1" presStyleIdx="1" presStyleCnt="3">
        <dgm:presLayoutVars>
          <dgm:bulletEnabled val="1"/>
        </dgm:presLayoutVars>
      </dgm:prSet>
      <dgm:spPr/>
      <dgm:t>
        <a:bodyPr/>
        <a:lstStyle/>
        <a:p>
          <a:endParaRPr lang="en-US"/>
        </a:p>
      </dgm:t>
    </dgm:pt>
    <dgm:pt modelId="{C333ABFA-9B45-4354-93F3-0BF66169B801}" type="pres">
      <dgm:prSet presAssocID="{23C8DA2E-DC10-4EC2-960D-56E71B7659FA}" presName="sibTrans" presStyleCnt="0"/>
      <dgm:spPr/>
    </dgm:pt>
    <dgm:pt modelId="{37A5E216-D3E0-490F-9B2A-666828F17E01}" type="pres">
      <dgm:prSet presAssocID="{5DE27366-C40E-47E1-9557-1C1711075290}" presName="node" presStyleLbl="node1" presStyleIdx="2" presStyleCnt="3">
        <dgm:presLayoutVars>
          <dgm:bulletEnabled val="1"/>
        </dgm:presLayoutVars>
      </dgm:prSet>
      <dgm:spPr/>
      <dgm:t>
        <a:bodyPr/>
        <a:lstStyle/>
        <a:p>
          <a:endParaRPr lang="en-US"/>
        </a:p>
      </dgm:t>
    </dgm:pt>
  </dgm:ptLst>
  <dgm:cxnLst>
    <dgm:cxn modelId="{52C60D93-6A6F-4C82-89CC-EEF234871067}" type="presOf" srcId="{161BB392-7312-4548-AD30-D0B40B8B8431}" destId="{A8127EE3-3F87-46C2-BEC5-F4569BFB2A2A}" srcOrd="0" destOrd="0" presId="urn:microsoft.com/office/officeart/2005/8/layout/hList6"/>
    <dgm:cxn modelId="{8E2F95BC-3657-44E6-BF37-35732DC9A838}" type="presOf" srcId="{EB4C97D5-96FA-437F-B736-9D88F3EDEDEF}" destId="{60573943-3E7F-45A7-A02A-A4DCD7ABC9A4}" srcOrd="0" destOrd="0" presId="urn:microsoft.com/office/officeart/2005/8/layout/hList6"/>
    <dgm:cxn modelId="{C3502422-9A5C-4AF4-84C7-85A837E48216}" srcId="{161BB392-7312-4548-AD30-D0B40B8B8431}" destId="{5DE27366-C40E-47E1-9557-1C1711075290}" srcOrd="2" destOrd="0" parTransId="{B83099BC-D424-4250-9259-205C7880C4F2}" sibTransId="{3DC772FB-A2ED-4C32-9C9F-041D88EDC5A5}"/>
    <dgm:cxn modelId="{A97E0350-E643-4ACD-869D-D0C62E220F61}" srcId="{161BB392-7312-4548-AD30-D0B40B8B8431}" destId="{EB4C97D5-96FA-437F-B736-9D88F3EDEDEF}" srcOrd="0" destOrd="0" parTransId="{4F20ED1D-2933-4C74-B97D-B8B86A4488BE}" sibTransId="{62BD434F-AC73-4CCA-8745-E3601FF04716}"/>
    <dgm:cxn modelId="{6DA0026B-03EC-405F-9A1F-AA61E6AD75E4}" type="presOf" srcId="{183CBED6-7435-48DA-9EE2-B1DAB45F574E}" destId="{911E25C2-C006-49EB-B1AB-0ED887937B8E}" srcOrd="0" destOrd="0" presId="urn:microsoft.com/office/officeart/2005/8/layout/hList6"/>
    <dgm:cxn modelId="{287FD7D9-3831-46E7-9C39-1F286B9BB012}" type="presOf" srcId="{5DE27366-C40E-47E1-9557-1C1711075290}" destId="{37A5E216-D3E0-490F-9B2A-666828F17E01}" srcOrd="0" destOrd="0" presId="urn:microsoft.com/office/officeart/2005/8/layout/hList6"/>
    <dgm:cxn modelId="{ECF4EB43-1B30-4910-A2F8-DF5CE73D8F2B}" srcId="{161BB392-7312-4548-AD30-D0B40B8B8431}" destId="{183CBED6-7435-48DA-9EE2-B1DAB45F574E}" srcOrd="1" destOrd="0" parTransId="{B2F54D38-7AEF-4599-B6EF-F39D02B587F2}" sibTransId="{23C8DA2E-DC10-4EC2-960D-56E71B7659FA}"/>
    <dgm:cxn modelId="{CD115296-E3F5-4BAE-8C1F-3B039E38E2B3}" type="presParOf" srcId="{A8127EE3-3F87-46C2-BEC5-F4569BFB2A2A}" destId="{60573943-3E7F-45A7-A02A-A4DCD7ABC9A4}" srcOrd="0" destOrd="0" presId="urn:microsoft.com/office/officeart/2005/8/layout/hList6"/>
    <dgm:cxn modelId="{BED564FC-78CF-4630-83EE-8089B010E2D0}" type="presParOf" srcId="{A8127EE3-3F87-46C2-BEC5-F4569BFB2A2A}" destId="{878811DF-9891-49E1-83DC-B88F6A9E548A}" srcOrd="1" destOrd="0" presId="urn:microsoft.com/office/officeart/2005/8/layout/hList6"/>
    <dgm:cxn modelId="{6265CA98-2EFD-4BF6-A8C2-44A693DCCB95}" type="presParOf" srcId="{A8127EE3-3F87-46C2-BEC5-F4569BFB2A2A}" destId="{911E25C2-C006-49EB-B1AB-0ED887937B8E}" srcOrd="2" destOrd="0" presId="urn:microsoft.com/office/officeart/2005/8/layout/hList6"/>
    <dgm:cxn modelId="{06521537-FEFF-4C9D-AA6B-02A7634A32D1}" type="presParOf" srcId="{A8127EE3-3F87-46C2-BEC5-F4569BFB2A2A}" destId="{C333ABFA-9B45-4354-93F3-0BF66169B801}" srcOrd="3" destOrd="0" presId="urn:microsoft.com/office/officeart/2005/8/layout/hList6"/>
    <dgm:cxn modelId="{BED5643F-57DC-4981-B22F-097F866627C6}" type="presParOf" srcId="{A8127EE3-3F87-46C2-BEC5-F4569BFB2A2A}" destId="{37A5E216-D3E0-490F-9B2A-666828F17E01}"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73943-3E7F-45A7-A02A-A4DCD7ABC9A4}">
      <dsp:nvSpPr>
        <dsp:cNvPr id="0" name=""/>
        <dsp:cNvSpPr/>
      </dsp:nvSpPr>
      <dsp:spPr>
        <a:xfrm rot="16200000">
          <a:off x="-1209302" y="1210217"/>
          <a:ext cx="4800600" cy="2380164"/>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a:outerShdw blurRad="63500" dist="25400" dir="5400000" rotWithShape="0">
            <a:srgbClr val="000000">
              <a:alpha val="43137"/>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8750" tIns="0" rIns="159370" bIns="0" numCol="1" spcCol="1270" anchor="ctr" anchorCtr="0">
          <a:noAutofit/>
        </a:bodyPr>
        <a:lstStyle/>
        <a:p>
          <a:pPr lvl="0" algn="ctr" defTabSz="1111250">
            <a:lnSpc>
              <a:spcPct val="90000"/>
            </a:lnSpc>
            <a:spcBef>
              <a:spcPct val="0"/>
            </a:spcBef>
            <a:spcAft>
              <a:spcPct val="35000"/>
            </a:spcAft>
          </a:pPr>
          <a:r>
            <a:rPr lang="el-GR" sz="2500" kern="1200" dirty="0"/>
            <a:t>Πριν την άσκηση ηγεσίας γίνεται διάγνωση του επιπέδου ωριμότητας.</a:t>
          </a:r>
        </a:p>
      </dsp:txBody>
      <dsp:txXfrm rot="5400000">
        <a:off x="916" y="960119"/>
        <a:ext cx="2380164" cy="2880360"/>
      </dsp:txXfrm>
    </dsp:sp>
    <dsp:sp modelId="{911E25C2-C006-49EB-B1AB-0ED887937B8E}">
      <dsp:nvSpPr>
        <dsp:cNvPr id="0" name=""/>
        <dsp:cNvSpPr/>
      </dsp:nvSpPr>
      <dsp:spPr>
        <a:xfrm rot="16200000">
          <a:off x="1349374" y="1210217"/>
          <a:ext cx="4800600" cy="2380164"/>
        </a:xfrm>
        <a:prstGeom prst="flowChartManualOperation">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a:outerShdw blurRad="63500" dist="25400" dir="5400000" rotWithShape="0">
            <a:srgbClr val="000000">
              <a:alpha val="43137"/>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8750" tIns="0" rIns="159370" bIns="0" numCol="1" spcCol="1270" anchor="ctr" anchorCtr="0">
          <a:noAutofit/>
        </a:bodyPr>
        <a:lstStyle/>
        <a:p>
          <a:pPr lvl="0" algn="ctr" defTabSz="1111250">
            <a:lnSpc>
              <a:spcPct val="90000"/>
            </a:lnSpc>
            <a:spcBef>
              <a:spcPct val="0"/>
            </a:spcBef>
            <a:spcAft>
              <a:spcPct val="35000"/>
            </a:spcAft>
          </a:pPr>
          <a:r>
            <a:rPr lang="el-GR" sz="2500" kern="1200" dirty="0"/>
            <a:t>Κατά περίπτωση άσκηση ηγεσίας.</a:t>
          </a:r>
        </a:p>
      </dsp:txBody>
      <dsp:txXfrm rot="5400000">
        <a:off x="2559592" y="960119"/>
        <a:ext cx="2380164" cy="2880360"/>
      </dsp:txXfrm>
    </dsp:sp>
    <dsp:sp modelId="{37A5E216-D3E0-490F-9B2A-666828F17E01}">
      <dsp:nvSpPr>
        <dsp:cNvPr id="0" name=""/>
        <dsp:cNvSpPr/>
      </dsp:nvSpPr>
      <dsp:spPr>
        <a:xfrm rot="16200000">
          <a:off x="3908052" y="1210217"/>
          <a:ext cx="4800600" cy="2380164"/>
        </a:xfrm>
        <a:prstGeom prst="flowChartManualOperation">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a:outerShdw blurRad="63500" dist="25400" dir="5400000" rotWithShape="0">
            <a:srgbClr val="000000">
              <a:alpha val="43137"/>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8750" tIns="0" rIns="159370" bIns="0" numCol="1" spcCol="1270" anchor="ctr" anchorCtr="0">
          <a:noAutofit/>
        </a:bodyPr>
        <a:lstStyle/>
        <a:p>
          <a:pPr lvl="0" algn="ctr" defTabSz="1111250">
            <a:lnSpc>
              <a:spcPct val="90000"/>
            </a:lnSpc>
            <a:spcBef>
              <a:spcPct val="0"/>
            </a:spcBef>
            <a:spcAft>
              <a:spcPct val="35000"/>
            </a:spcAft>
          </a:pPr>
          <a:r>
            <a:rPr lang="el-GR" sz="2500" kern="1200" dirty="0"/>
            <a:t>Έμφαση στον άνθρωπο ή / και στα αποτελέσματα.</a:t>
          </a:r>
        </a:p>
      </dsp:txBody>
      <dsp:txXfrm rot="5400000">
        <a:off x="5118270" y="960119"/>
        <a:ext cx="2380164" cy="288036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793464-7F65-4E6F-B5BB-C42D990A2FA7}" type="datetimeFigureOut">
              <a:rPr lang="el-GR" smtClean="0"/>
              <a:pPr/>
              <a:t>24/3/2021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EB5EFB-62B4-49C0-8BC0-6A70F214E407}" type="slidenum">
              <a:rPr lang="el-GR" smtClean="0"/>
              <a:pPr/>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E44C5D-3D3F-40CB-869C-F234FC9E59DE}" type="datetimeFigureOut">
              <a:rPr lang="el-GR" smtClean="0"/>
              <a:pPr/>
              <a:t>24/3/2021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DA69C3-5647-45EE-AF0C-C8BB839AA1B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11</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12</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13</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14</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15</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16</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17</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18</a:t>
            </a:fld>
            <a:endParaRPr lang="el-GR"/>
          </a:p>
        </p:txBody>
      </p:sp>
    </p:spTree>
    <p:extLst>
      <p:ext uri="{BB962C8B-B14F-4D97-AF65-F5344CB8AC3E}">
        <p14:creationId xmlns:p14="http://schemas.microsoft.com/office/powerpoint/2010/main" val="2834006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19</a:t>
            </a:fld>
            <a:endParaRPr lang="el-GR"/>
          </a:p>
        </p:txBody>
      </p:sp>
    </p:spTree>
    <p:extLst>
      <p:ext uri="{BB962C8B-B14F-4D97-AF65-F5344CB8AC3E}">
        <p14:creationId xmlns:p14="http://schemas.microsoft.com/office/powerpoint/2010/main" val="3662527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20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21</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22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7</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8</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9</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BDA69C3-5647-45EE-AF0C-C8BB839AA1BA}"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20" name="19 - Θέση υποσέλιδου"/>
          <p:cNvSpPr>
            <a:spLocks noGrp="1"/>
          </p:cNvSpPr>
          <p:nvPr>
            <p:ph type="ftr" sz="quarter" idx="11"/>
          </p:nvPr>
        </p:nvSpPr>
        <p:spPr/>
        <p:txBody>
          <a:bodyPr/>
          <a:lstStyle/>
          <a:p>
            <a:endParaRPr lang="el-GR"/>
          </a:p>
        </p:txBody>
      </p:sp>
      <p:sp>
        <p:nvSpPr>
          <p:cNvPr id="10" name="9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p>
            <a:r>
              <a:rPr kumimoji="0" lang="el-GR"/>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42CEA3-3058-4D43-AE35-B3DA76CB4003}" type="datetimeFigureOut">
              <a:rPr lang="el-GR" smtClean="0"/>
              <a:pPr/>
              <a:t>24/3/2021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F1D1C4-C2D9-4231-9FB2-B2D9D97AA41D}"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071538" y="714356"/>
            <a:ext cx="7772400" cy="2000264"/>
          </a:xfrm>
        </p:spPr>
        <p:txBody>
          <a:bodyPr>
            <a:normAutofit fontScale="90000"/>
          </a:bodyPr>
          <a:lstStyle/>
          <a:p>
            <a:r>
              <a:rPr lang="el-GR" b="1" u="sng" dirty="0"/>
              <a:t>ΠΕΡΙΠΤΩΣΙΑΚΗ ΗΓΕΣΙΑ:</a:t>
            </a:r>
            <a:r>
              <a:rPr lang="el-GR" dirty="0"/>
              <a:t/>
            </a:r>
            <a:br>
              <a:rPr lang="el-GR" dirty="0"/>
            </a:br>
            <a:r>
              <a:rPr lang="el-GR" b="1" u="sng" dirty="0"/>
              <a:t>ΘΕΩΡΗΤΙΚΗ ΠΡΟΣΕΓΓΙΣΗ ΚΑΙ </a:t>
            </a:r>
            <a:r>
              <a:rPr lang="el-GR" dirty="0"/>
              <a:t/>
            </a:r>
            <a:br>
              <a:rPr lang="el-GR" dirty="0"/>
            </a:br>
            <a:r>
              <a:rPr lang="el-GR" b="1" u="sng" dirty="0"/>
              <a:t>ΕΦΑΡΜΟΓΗ </a:t>
            </a:r>
            <a:r>
              <a:rPr lang="el-GR" dirty="0"/>
              <a:t/>
            </a:r>
            <a:br>
              <a:rPr lang="el-GR" dirty="0"/>
            </a:br>
            <a:endParaRPr lang="el-GR" dirty="0"/>
          </a:p>
        </p:txBody>
      </p:sp>
      <p:sp>
        <p:nvSpPr>
          <p:cNvPr id="3" name="2 - Υπότιτλος"/>
          <p:cNvSpPr>
            <a:spLocks noGrp="1"/>
          </p:cNvSpPr>
          <p:nvPr>
            <p:ph type="subTitle" idx="1"/>
          </p:nvPr>
        </p:nvSpPr>
        <p:spPr>
          <a:xfrm>
            <a:off x="1371600" y="3214686"/>
            <a:ext cx="7343804" cy="3071834"/>
          </a:xfrm>
        </p:spPr>
        <p:txBody>
          <a:bodyPr>
            <a:normAutofit lnSpcReduction="10000"/>
          </a:bodyPr>
          <a:lstStyle/>
          <a:p>
            <a:endParaRPr lang="en-US" b="1" dirty="0"/>
          </a:p>
          <a:p>
            <a:endParaRPr lang="en-US" b="1" dirty="0"/>
          </a:p>
          <a:p>
            <a:pPr algn="r"/>
            <a:endParaRPr lang="el-GR" dirty="0"/>
          </a:p>
          <a:p>
            <a:pPr algn="r"/>
            <a:endParaRPr lang="el-GR" dirty="0"/>
          </a:p>
          <a:p>
            <a:pPr algn="r"/>
            <a:endParaRPr lang="el-GR" dirty="0"/>
          </a:p>
          <a:p>
            <a:pPr algn="r"/>
            <a:r>
              <a:rPr lang="el-GR" dirty="0"/>
              <a:t>Ευάγγελος </a:t>
            </a:r>
            <a:r>
              <a:rPr lang="el-GR" dirty="0" err="1"/>
              <a:t>Τσαμπαλάς</a:t>
            </a:r>
            <a:r>
              <a:rPr lang="el-GR" dirty="0"/>
              <a:t> </a:t>
            </a:r>
          </a:p>
          <a:p>
            <a:pPr algn="r"/>
            <a:r>
              <a:rPr lang="el-GR" dirty="0" err="1"/>
              <a:t>Εκπαιδευτικ</a:t>
            </a:r>
            <a:r>
              <a:rPr lang="en-US" dirty="0" err="1"/>
              <a:t>ό</a:t>
            </a:r>
            <a:r>
              <a:rPr lang="el-GR" dirty="0"/>
              <a:t>ς (</a:t>
            </a:r>
            <a:r>
              <a:rPr lang="en-US" dirty="0"/>
              <a:t>PhD)</a:t>
            </a:r>
          </a:p>
          <a:p>
            <a:pPr algn="r"/>
            <a:endParaRPr lang="el-GR" dirty="0"/>
          </a:p>
          <a:p>
            <a:endParaRPr lang="el-GR" dirty="0"/>
          </a:p>
        </p:txBody>
      </p:sp>
      <p:pic>
        <p:nvPicPr>
          <p:cNvPr id="5" name="Picture 3"/>
          <p:cNvPicPr>
            <a:picLocks noChangeAspect="1" noChangeArrowheads="1"/>
          </p:cNvPicPr>
          <p:nvPr/>
        </p:nvPicPr>
        <p:blipFill>
          <a:blip r:embed="rId3">
            <a:biLevel thresh="50000"/>
          </a:blip>
          <a:srcRect/>
          <a:stretch>
            <a:fillRect/>
          </a:stretch>
        </p:blipFill>
        <p:spPr bwMode="auto">
          <a:xfrm>
            <a:off x="1809718" y="2763883"/>
            <a:ext cx="3139282" cy="3300968"/>
          </a:xfrm>
          <a:prstGeom prst="rect">
            <a:avLst/>
          </a:prstGeom>
          <a:noFill/>
          <a:ln w="9525">
            <a:noFill/>
            <a:miter lim="800000"/>
            <a:headEnd/>
            <a:tailEnd/>
          </a:ln>
          <a:scene3d>
            <a:camera prst="orthographicFront"/>
            <a:lightRig rig="threePt" dir="t"/>
          </a:scene3d>
          <a:sp3d contourW="12700">
            <a:contourClr>
              <a:schemeClr val="bg1"/>
            </a:contourClr>
          </a:sp3d>
        </p:spPr>
      </p:pic>
      <p:sp>
        <p:nvSpPr>
          <p:cNvPr id="9" name="8 - Ελεύθερη σχεδίαση"/>
          <p:cNvSpPr/>
          <p:nvPr/>
        </p:nvSpPr>
        <p:spPr>
          <a:xfrm>
            <a:off x="6631388" y="3260035"/>
            <a:ext cx="135172" cy="64880"/>
          </a:xfrm>
          <a:custGeom>
            <a:avLst/>
            <a:gdLst>
              <a:gd name="connsiteX0" fmla="*/ 0 w 135172"/>
              <a:gd name="connsiteY0" fmla="*/ 0 h 64880"/>
              <a:gd name="connsiteX1" fmla="*/ 7951 w 135172"/>
              <a:gd name="connsiteY1" fmla="*/ 31805 h 64880"/>
              <a:gd name="connsiteX2" fmla="*/ 111318 w 135172"/>
              <a:gd name="connsiteY2" fmla="*/ 39756 h 64880"/>
              <a:gd name="connsiteX3" fmla="*/ 135172 w 135172"/>
              <a:gd name="connsiteY3" fmla="*/ 23854 h 64880"/>
            </a:gdLst>
            <a:ahLst/>
            <a:cxnLst>
              <a:cxn ang="0">
                <a:pos x="connsiteX0" y="connsiteY0"/>
              </a:cxn>
              <a:cxn ang="0">
                <a:pos x="connsiteX1" y="connsiteY1"/>
              </a:cxn>
              <a:cxn ang="0">
                <a:pos x="connsiteX2" y="connsiteY2"/>
              </a:cxn>
              <a:cxn ang="0">
                <a:pos x="connsiteX3" y="connsiteY3"/>
              </a:cxn>
            </a:cxnLst>
            <a:rect l="l" t="t" r="r" b="b"/>
            <a:pathLst>
              <a:path w="135172" h="64880">
                <a:moveTo>
                  <a:pt x="0" y="0"/>
                </a:moveTo>
                <a:cubicBezTo>
                  <a:pt x="2650" y="10602"/>
                  <a:pt x="1889" y="22712"/>
                  <a:pt x="7951" y="31805"/>
                </a:cubicBezTo>
                <a:cubicBezTo>
                  <a:pt x="30001" y="64880"/>
                  <a:pt x="89099" y="41978"/>
                  <a:pt x="111318" y="39756"/>
                </a:cubicBezTo>
                <a:lnTo>
                  <a:pt x="135172" y="23854"/>
                </a:lnTo>
              </a:path>
            </a:pathLst>
          </a:custGeom>
          <a:solidFill>
            <a:schemeClr val="bg1">
              <a:lumMod val="95000"/>
            </a:schemeClr>
          </a:solidFill>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0" name="9 - Ορθογώνιο"/>
          <p:cNvSpPr/>
          <p:nvPr/>
        </p:nvSpPr>
        <p:spPr>
          <a:xfrm>
            <a:off x="2123728" y="4741738"/>
            <a:ext cx="714380" cy="2857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
        <p:nvSpPr>
          <p:cNvPr id="11" name="10 - Ελεύθερη σχεδίαση"/>
          <p:cNvSpPr/>
          <p:nvPr/>
        </p:nvSpPr>
        <p:spPr>
          <a:xfrm>
            <a:off x="6361043" y="3156668"/>
            <a:ext cx="731520" cy="31805"/>
          </a:xfrm>
          <a:custGeom>
            <a:avLst/>
            <a:gdLst>
              <a:gd name="connsiteX0" fmla="*/ 0 w 731520"/>
              <a:gd name="connsiteY0" fmla="*/ 0 h 31805"/>
              <a:gd name="connsiteX1" fmla="*/ 596348 w 731520"/>
              <a:gd name="connsiteY1" fmla="*/ 7951 h 31805"/>
              <a:gd name="connsiteX2" fmla="*/ 652007 w 731520"/>
              <a:gd name="connsiteY2" fmla="*/ 15902 h 31805"/>
              <a:gd name="connsiteX3" fmla="*/ 699715 w 731520"/>
              <a:gd name="connsiteY3" fmla="*/ 31805 h 31805"/>
              <a:gd name="connsiteX4" fmla="*/ 731520 w 731520"/>
              <a:gd name="connsiteY4" fmla="*/ 31805 h 3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520" h="31805">
                <a:moveTo>
                  <a:pt x="0" y="0"/>
                </a:moveTo>
                <a:lnTo>
                  <a:pt x="596348" y="7951"/>
                </a:lnTo>
                <a:cubicBezTo>
                  <a:pt x="615084" y="8408"/>
                  <a:pt x="633746" y="11688"/>
                  <a:pt x="652007" y="15902"/>
                </a:cubicBezTo>
                <a:cubicBezTo>
                  <a:pt x="668341" y="19671"/>
                  <a:pt x="682952" y="31805"/>
                  <a:pt x="699715" y="31805"/>
                </a:cubicBezTo>
                <a:lnTo>
                  <a:pt x="731520" y="31805"/>
                </a:lnTo>
              </a:path>
            </a:pathLst>
          </a:custGeom>
          <a:solidFill>
            <a:schemeClr val="bg1"/>
          </a:solidFill>
          <a:ln w="127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2" name="11 - Έλλειψη"/>
          <p:cNvSpPr/>
          <p:nvPr/>
        </p:nvSpPr>
        <p:spPr>
          <a:xfrm>
            <a:off x="7358082" y="2143116"/>
            <a:ext cx="142876" cy="21431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Έλλειψη"/>
          <p:cNvSpPr/>
          <p:nvPr/>
        </p:nvSpPr>
        <p:spPr>
          <a:xfrm>
            <a:off x="7572396" y="2143116"/>
            <a:ext cx="142876" cy="14287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Έλλειψη"/>
          <p:cNvSpPr/>
          <p:nvPr/>
        </p:nvSpPr>
        <p:spPr>
          <a:xfrm>
            <a:off x="7286644" y="2428868"/>
            <a:ext cx="142876" cy="14287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Έλλειψη"/>
          <p:cNvSpPr/>
          <p:nvPr/>
        </p:nvSpPr>
        <p:spPr>
          <a:xfrm>
            <a:off x="7786710" y="2143116"/>
            <a:ext cx="142876" cy="14287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15 - Έλλειψη"/>
          <p:cNvSpPr/>
          <p:nvPr/>
        </p:nvSpPr>
        <p:spPr>
          <a:xfrm>
            <a:off x="8001024" y="2285992"/>
            <a:ext cx="71438" cy="14287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1000100" y="0"/>
            <a:ext cx="8143900" cy="4663440"/>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ctr">
              <a:buNone/>
            </a:pPr>
            <a:r>
              <a:rPr lang="el-GR" dirty="0">
                <a:solidFill>
                  <a:schemeClr val="accent4">
                    <a:lumMod val="75000"/>
                  </a:schemeClr>
                </a:solidFill>
              </a:rPr>
              <a:t>ΟΜΟΙΟΤΗΤΑ</a:t>
            </a:r>
          </a:p>
          <a:p>
            <a:pPr algn="ctr">
              <a:lnSpc>
                <a:spcPct val="150000"/>
              </a:lnSpc>
              <a:spcAft>
                <a:spcPts val="0"/>
              </a:spcAft>
              <a:buNone/>
            </a:pPr>
            <a:r>
              <a:rPr lang="el-GR" b="1" dirty="0">
                <a:solidFill>
                  <a:schemeClr val="accent4">
                    <a:lumMod val="75000"/>
                  </a:schemeClr>
                </a:solidFill>
                <a:latin typeface="Times New Roman"/>
                <a:ea typeface="Times New Roman"/>
              </a:rPr>
              <a:t>Διευθυντικό Πλέγμα</a:t>
            </a:r>
            <a:r>
              <a:rPr lang="el-GR" dirty="0">
                <a:solidFill>
                  <a:schemeClr val="accent4">
                    <a:lumMod val="75000"/>
                  </a:schemeClr>
                </a:solidFill>
                <a:latin typeface="Times New Roman"/>
                <a:ea typeface="Times New Roman"/>
              </a:rPr>
              <a:t>         </a:t>
            </a:r>
            <a:r>
              <a:rPr lang="en-US" b="1" dirty="0">
                <a:solidFill>
                  <a:schemeClr val="accent4">
                    <a:lumMod val="75000"/>
                  </a:schemeClr>
                </a:solidFill>
                <a:latin typeface="Times New Roman"/>
                <a:ea typeface="Times New Roman"/>
              </a:rPr>
              <a:t>Hersey</a:t>
            </a:r>
            <a:r>
              <a:rPr lang="el-GR" b="1" dirty="0">
                <a:solidFill>
                  <a:schemeClr val="accent4">
                    <a:lumMod val="75000"/>
                  </a:schemeClr>
                </a:solidFill>
                <a:latin typeface="Times New Roman"/>
                <a:ea typeface="Times New Roman"/>
              </a:rPr>
              <a:t> &amp; </a:t>
            </a:r>
            <a:r>
              <a:rPr lang="en-US" b="1" dirty="0">
                <a:solidFill>
                  <a:schemeClr val="accent4">
                    <a:lumMod val="75000"/>
                  </a:schemeClr>
                </a:solidFill>
                <a:latin typeface="Times New Roman"/>
                <a:ea typeface="Times New Roman"/>
              </a:rPr>
              <a:t>Blanchard</a:t>
            </a:r>
            <a:endParaRPr lang="el-GR" dirty="0">
              <a:solidFill>
                <a:schemeClr val="accent4">
                  <a:lumMod val="75000"/>
                </a:schemeClr>
              </a:solidFill>
              <a:latin typeface="Times New Roman"/>
              <a:ea typeface="Times New Roman"/>
            </a:endParaRPr>
          </a:p>
          <a:p>
            <a:pPr>
              <a:lnSpc>
                <a:spcPct val="150000"/>
              </a:lnSpc>
              <a:spcAft>
                <a:spcPts val="0"/>
              </a:spcAft>
              <a:buNone/>
            </a:pPr>
            <a:r>
              <a:rPr lang="el-GR" dirty="0">
                <a:solidFill>
                  <a:schemeClr val="accent4">
                    <a:lumMod val="75000"/>
                  </a:schemeClr>
                </a:solidFill>
                <a:latin typeface="Times New Roman"/>
                <a:ea typeface="Times New Roman"/>
              </a:rPr>
              <a:t>          9.1                                    Καθοδήγηση (</a:t>
            </a:r>
            <a:r>
              <a:rPr lang="en-US" dirty="0">
                <a:solidFill>
                  <a:schemeClr val="accent4">
                    <a:lumMod val="75000"/>
                  </a:schemeClr>
                </a:solidFill>
                <a:latin typeface="Times New Roman"/>
                <a:ea typeface="Times New Roman"/>
              </a:rPr>
              <a:t>S1)</a:t>
            </a:r>
            <a:endParaRPr lang="el-GR" dirty="0">
              <a:solidFill>
                <a:schemeClr val="accent4">
                  <a:lumMod val="75000"/>
                </a:schemeClr>
              </a:solidFill>
              <a:latin typeface="Times New Roman"/>
              <a:ea typeface="Times New Roman"/>
            </a:endParaRPr>
          </a:p>
          <a:p>
            <a:pPr>
              <a:lnSpc>
                <a:spcPct val="150000"/>
              </a:lnSpc>
              <a:spcAft>
                <a:spcPts val="0"/>
              </a:spcAft>
              <a:buNone/>
            </a:pPr>
            <a:r>
              <a:rPr lang="el-GR" dirty="0">
                <a:solidFill>
                  <a:schemeClr val="accent4">
                    <a:lumMod val="75000"/>
                  </a:schemeClr>
                </a:solidFill>
                <a:latin typeface="Times New Roman"/>
                <a:ea typeface="Times New Roman"/>
              </a:rPr>
              <a:t>          9.9                                      Ενίσχυση (</a:t>
            </a:r>
            <a:r>
              <a:rPr lang="en-US" dirty="0">
                <a:solidFill>
                  <a:schemeClr val="accent4">
                    <a:lumMod val="75000"/>
                  </a:schemeClr>
                </a:solidFill>
                <a:latin typeface="Times New Roman"/>
                <a:ea typeface="Times New Roman"/>
              </a:rPr>
              <a:t>S2)</a:t>
            </a:r>
            <a:endParaRPr lang="el-GR" dirty="0">
              <a:solidFill>
                <a:schemeClr val="accent4">
                  <a:lumMod val="75000"/>
                </a:schemeClr>
              </a:solidFill>
              <a:latin typeface="Times New Roman"/>
              <a:ea typeface="Times New Roman"/>
            </a:endParaRPr>
          </a:p>
          <a:p>
            <a:pPr>
              <a:lnSpc>
                <a:spcPct val="150000"/>
              </a:lnSpc>
              <a:spcAft>
                <a:spcPts val="0"/>
              </a:spcAft>
              <a:buNone/>
            </a:pPr>
            <a:r>
              <a:rPr lang="el-GR" dirty="0">
                <a:solidFill>
                  <a:schemeClr val="accent4">
                    <a:lumMod val="75000"/>
                  </a:schemeClr>
                </a:solidFill>
                <a:latin typeface="Times New Roman"/>
                <a:ea typeface="Times New Roman"/>
              </a:rPr>
              <a:t>          </a:t>
            </a:r>
            <a:r>
              <a:rPr lang="en-US" dirty="0">
                <a:solidFill>
                  <a:schemeClr val="accent4">
                    <a:lumMod val="75000"/>
                  </a:schemeClr>
                </a:solidFill>
                <a:latin typeface="Times New Roman"/>
                <a:ea typeface="Times New Roman"/>
              </a:rPr>
              <a:t>1.9</a:t>
            </a:r>
            <a:r>
              <a:rPr lang="el-GR" dirty="0">
                <a:solidFill>
                  <a:schemeClr val="accent4">
                    <a:lumMod val="75000"/>
                  </a:schemeClr>
                </a:solidFill>
                <a:latin typeface="Times New Roman"/>
                <a:ea typeface="Times New Roman"/>
              </a:rPr>
              <a:t>                                      Συμμετοχή (</a:t>
            </a:r>
            <a:r>
              <a:rPr lang="en-US" dirty="0">
                <a:solidFill>
                  <a:schemeClr val="accent4">
                    <a:lumMod val="75000"/>
                  </a:schemeClr>
                </a:solidFill>
                <a:latin typeface="Times New Roman"/>
                <a:ea typeface="Times New Roman"/>
              </a:rPr>
              <a:t>S3)</a:t>
            </a:r>
            <a:r>
              <a:rPr lang="el-GR" dirty="0">
                <a:solidFill>
                  <a:schemeClr val="accent4">
                    <a:lumMod val="75000"/>
                  </a:schemeClr>
                </a:solidFill>
                <a:latin typeface="Times New Roman"/>
                <a:ea typeface="Times New Roman"/>
              </a:rPr>
              <a:t>                          	</a:t>
            </a:r>
            <a:r>
              <a:rPr lang="en-US" dirty="0">
                <a:solidFill>
                  <a:schemeClr val="accent4">
                    <a:lumMod val="75000"/>
                  </a:schemeClr>
                </a:solidFill>
                <a:latin typeface="Times New Roman"/>
                <a:ea typeface="Times New Roman"/>
              </a:rPr>
              <a:t>1.1</a:t>
            </a:r>
            <a:r>
              <a:rPr lang="el-GR" dirty="0">
                <a:solidFill>
                  <a:schemeClr val="accent4">
                    <a:lumMod val="75000"/>
                  </a:schemeClr>
                </a:solidFill>
                <a:latin typeface="Times New Roman"/>
                <a:ea typeface="Times New Roman"/>
              </a:rPr>
              <a:t>                                       Ενδυνάμωση /</a:t>
            </a:r>
          </a:p>
          <a:p>
            <a:pPr>
              <a:lnSpc>
                <a:spcPct val="150000"/>
              </a:lnSpc>
              <a:spcAft>
                <a:spcPts val="0"/>
              </a:spcAft>
              <a:buNone/>
            </a:pPr>
            <a:r>
              <a:rPr lang="el-GR" dirty="0">
                <a:solidFill>
                  <a:schemeClr val="accent4">
                    <a:lumMod val="75000"/>
                  </a:schemeClr>
                </a:solidFill>
                <a:latin typeface="Times New Roman"/>
                <a:ea typeface="Times New Roman"/>
              </a:rPr>
              <a:t>                                               Εξουσιοδότηση </a:t>
            </a:r>
            <a:r>
              <a:rPr lang="en-US" dirty="0">
                <a:solidFill>
                  <a:schemeClr val="accent4">
                    <a:lumMod val="75000"/>
                  </a:schemeClr>
                </a:solidFill>
                <a:latin typeface="Times New Roman"/>
                <a:ea typeface="Times New Roman"/>
              </a:rPr>
              <a:t>(S4)</a:t>
            </a:r>
            <a:endParaRPr lang="el-GR" dirty="0">
              <a:solidFill>
                <a:schemeClr val="accent4">
                  <a:lumMod val="75000"/>
                </a:schemeClr>
              </a:solidFill>
              <a:latin typeface="Times New Roman"/>
              <a:ea typeface="Times New Roman"/>
            </a:endParaRPr>
          </a:p>
          <a:p>
            <a:pPr algn="ctr">
              <a:buNone/>
            </a:pPr>
            <a:endParaRPr lang="el-GR" dirty="0"/>
          </a:p>
        </p:txBody>
      </p:sp>
      <p:sp>
        <p:nvSpPr>
          <p:cNvPr id="4" name="3 - Θέση περιεχομένου"/>
          <p:cNvSpPr>
            <a:spLocks noGrp="1"/>
          </p:cNvSpPr>
          <p:nvPr>
            <p:ph sz="half" idx="2"/>
          </p:nvPr>
        </p:nvSpPr>
        <p:spPr>
          <a:xfrm>
            <a:off x="1000100" y="5143512"/>
            <a:ext cx="8143900" cy="1714488"/>
          </a:xfrm>
        </p:spPr>
        <p:style>
          <a:lnRef idx="0">
            <a:schemeClr val="accent4"/>
          </a:lnRef>
          <a:fillRef idx="3">
            <a:schemeClr val="accent4"/>
          </a:fillRef>
          <a:effectRef idx="3">
            <a:schemeClr val="accent4"/>
          </a:effectRef>
          <a:fontRef idx="minor">
            <a:schemeClr val="lt1"/>
          </a:fontRef>
        </p:style>
        <p:txBody>
          <a:bodyPr>
            <a:normAutofit lnSpcReduction="10000"/>
          </a:bodyPr>
          <a:lstStyle/>
          <a:p>
            <a:pPr algn="ctr">
              <a:buNone/>
            </a:pPr>
            <a:r>
              <a:rPr lang="el-GR" dirty="0">
                <a:solidFill>
                  <a:schemeClr val="accent4">
                    <a:lumMod val="50000"/>
                  </a:schemeClr>
                </a:solidFill>
              </a:rPr>
              <a:t>ΔΙΑΦΟΡΑ</a:t>
            </a:r>
          </a:p>
          <a:p>
            <a:pPr algn="ctr">
              <a:buNone/>
            </a:pPr>
            <a:r>
              <a:rPr lang="el-GR" dirty="0">
                <a:solidFill>
                  <a:schemeClr val="accent4">
                    <a:lumMod val="50000"/>
                  </a:schemeClr>
                </a:solidFill>
              </a:rPr>
              <a:t>Ποια είναι η τέλεια ηγετική συμπεριφορά;</a:t>
            </a:r>
          </a:p>
        </p:txBody>
      </p:sp>
      <p:cxnSp>
        <p:nvCxnSpPr>
          <p:cNvPr id="6" name="5 - Ευθύγραμμο βέλος σύνδεσης"/>
          <p:cNvCxnSpPr/>
          <p:nvPr/>
        </p:nvCxnSpPr>
        <p:spPr>
          <a:xfrm>
            <a:off x="2786050" y="1500174"/>
            <a:ext cx="2786082" cy="1588"/>
          </a:xfrm>
          <a:prstGeom prst="straightConnector1">
            <a:avLst/>
          </a:prstGeom>
          <a:ln>
            <a:solidFill>
              <a:schemeClr val="accent4">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2786050" y="2214554"/>
            <a:ext cx="2786082" cy="1588"/>
          </a:xfrm>
          <a:prstGeom prst="straightConnector1">
            <a:avLst/>
          </a:prstGeom>
          <a:ln>
            <a:solidFill>
              <a:schemeClr val="accent4">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2786050" y="2857496"/>
            <a:ext cx="2786082" cy="1588"/>
          </a:xfrm>
          <a:prstGeom prst="straightConnector1">
            <a:avLst/>
          </a:prstGeom>
          <a:ln>
            <a:solidFill>
              <a:schemeClr val="accent4">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2786050" y="3429000"/>
            <a:ext cx="2786082" cy="1588"/>
          </a:xfrm>
          <a:prstGeom prst="straightConnector1">
            <a:avLst/>
          </a:prstGeom>
          <a:ln>
            <a:solidFill>
              <a:schemeClr val="accent4">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Πίνακας"/>
          <p:cNvGraphicFramePr>
            <a:graphicFrameLocks noGrp="1"/>
          </p:cNvGraphicFramePr>
          <p:nvPr/>
        </p:nvGraphicFramePr>
        <p:xfrm>
          <a:off x="1571604" y="714356"/>
          <a:ext cx="6786610" cy="4751925"/>
        </p:xfrm>
        <a:graphic>
          <a:graphicData uri="http://schemas.openxmlformats.org/drawingml/2006/table">
            <a:tbl>
              <a:tblPr/>
              <a:tblGrid>
                <a:gridCol w="678661">
                  <a:extLst>
                    <a:ext uri="{9D8B030D-6E8A-4147-A177-3AD203B41FA5}">
                      <a16:colId xmlns:a16="http://schemas.microsoft.com/office/drawing/2014/main" val="20000"/>
                    </a:ext>
                  </a:extLst>
                </a:gridCol>
                <a:gridCol w="678661">
                  <a:extLst>
                    <a:ext uri="{9D8B030D-6E8A-4147-A177-3AD203B41FA5}">
                      <a16:colId xmlns:a16="http://schemas.microsoft.com/office/drawing/2014/main" val="20001"/>
                    </a:ext>
                  </a:extLst>
                </a:gridCol>
                <a:gridCol w="678661">
                  <a:extLst>
                    <a:ext uri="{9D8B030D-6E8A-4147-A177-3AD203B41FA5}">
                      <a16:colId xmlns:a16="http://schemas.microsoft.com/office/drawing/2014/main" val="20002"/>
                    </a:ext>
                  </a:extLst>
                </a:gridCol>
                <a:gridCol w="678661">
                  <a:extLst>
                    <a:ext uri="{9D8B030D-6E8A-4147-A177-3AD203B41FA5}">
                      <a16:colId xmlns:a16="http://schemas.microsoft.com/office/drawing/2014/main" val="20003"/>
                    </a:ext>
                  </a:extLst>
                </a:gridCol>
                <a:gridCol w="678661">
                  <a:extLst>
                    <a:ext uri="{9D8B030D-6E8A-4147-A177-3AD203B41FA5}">
                      <a16:colId xmlns:a16="http://schemas.microsoft.com/office/drawing/2014/main" val="20004"/>
                    </a:ext>
                  </a:extLst>
                </a:gridCol>
                <a:gridCol w="678661">
                  <a:extLst>
                    <a:ext uri="{9D8B030D-6E8A-4147-A177-3AD203B41FA5}">
                      <a16:colId xmlns:a16="http://schemas.microsoft.com/office/drawing/2014/main" val="20005"/>
                    </a:ext>
                  </a:extLst>
                </a:gridCol>
                <a:gridCol w="678661">
                  <a:extLst>
                    <a:ext uri="{9D8B030D-6E8A-4147-A177-3AD203B41FA5}">
                      <a16:colId xmlns:a16="http://schemas.microsoft.com/office/drawing/2014/main" val="20006"/>
                    </a:ext>
                  </a:extLst>
                </a:gridCol>
                <a:gridCol w="678661">
                  <a:extLst>
                    <a:ext uri="{9D8B030D-6E8A-4147-A177-3AD203B41FA5}">
                      <a16:colId xmlns:a16="http://schemas.microsoft.com/office/drawing/2014/main" val="20007"/>
                    </a:ext>
                  </a:extLst>
                </a:gridCol>
                <a:gridCol w="678661">
                  <a:extLst>
                    <a:ext uri="{9D8B030D-6E8A-4147-A177-3AD203B41FA5}">
                      <a16:colId xmlns:a16="http://schemas.microsoft.com/office/drawing/2014/main" val="20008"/>
                    </a:ext>
                  </a:extLst>
                </a:gridCol>
                <a:gridCol w="678661">
                  <a:extLst>
                    <a:ext uri="{9D8B030D-6E8A-4147-A177-3AD203B41FA5}">
                      <a16:colId xmlns:a16="http://schemas.microsoft.com/office/drawing/2014/main" val="20009"/>
                    </a:ext>
                  </a:extLst>
                </a:gridCol>
              </a:tblGrid>
              <a:tr h="750127">
                <a:tc>
                  <a:txBody>
                    <a:bodyPr/>
                    <a:lstStyle/>
                    <a:p>
                      <a:pPr>
                        <a:lnSpc>
                          <a:spcPct val="150000"/>
                        </a:lnSpc>
                        <a:spcAft>
                          <a:spcPts val="0"/>
                        </a:spcAft>
                      </a:pPr>
                      <a:endParaRPr lang="el-GR" sz="2000" dirty="0">
                        <a:latin typeface="Times New Roman"/>
                        <a:ea typeface="Times New Roman"/>
                      </a:endParaRPr>
                    </a:p>
                    <a:p>
                      <a:pPr>
                        <a:lnSpc>
                          <a:spcPct val="115000"/>
                        </a:lnSpc>
                      </a:pPr>
                      <a:r>
                        <a:rPr lang="el-GR" sz="2000" dirty="0">
                          <a:latin typeface="Calibri"/>
                          <a:ea typeface="Times New Roman"/>
                        </a:rPr>
                        <a:t>9 </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r>
                        <a:rPr lang="en-US" sz="2000" dirty="0">
                          <a:latin typeface="Times New Roman"/>
                          <a:ea typeface="Times New Roman"/>
                        </a:rPr>
                        <a:t>1,9</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dirty="0">
                          <a:latin typeface="Times New Roman"/>
                          <a:ea typeface="Times New Roman"/>
                        </a:rPr>
                        <a:t>9</a:t>
                      </a:r>
                      <a:r>
                        <a:rPr lang="en-US" sz="2000" dirty="0">
                          <a:latin typeface="Times New Roman"/>
                          <a:ea typeface="Times New Roman"/>
                        </a:rPr>
                        <a:t>,9</a:t>
                      </a:r>
                      <a:endParaRPr lang="el-GR" sz="2000" dirty="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440531">
                <a:tc>
                  <a:txBody>
                    <a:bodyPr/>
                    <a:lstStyle/>
                    <a:p>
                      <a:pPr>
                        <a:lnSpc>
                          <a:spcPct val="150000"/>
                        </a:lnSpc>
                        <a:spcAft>
                          <a:spcPts val="0"/>
                        </a:spcAft>
                      </a:pPr>
                      <a:r>
                        <a:rPr lang="el-GR" sz="2000">
                          <a:latin typeface="Times New Roman"/>
                          <a:ea typeface="Times New Roman"/>
                        </a:rPr>
                        <a:t>8</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40531">
                <a:tc>
                  <a:txBody>
                    <a:bodyPr/>
                    <a:lstStyle/>
                    <a:p>
                      <a:pPr>
                        <a:lnSpc>
                          <a:spcPct val="150000"/>
                        </a:lnSpc>
                        <a:spcAft>
                          <a:spcPts val="0"/>
                        </a:spcAft>
                      </a:pPr>
                      <a:r>
                        <a:rPr lang="el-GR" sz="2000">
                          <a:latin typeface="Times New Roman"/>
                          <a:ea typeface="Times New Roman"/>
                        </a:rPr>
                        <a:t>7</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40531">
                <a:tc>
                  <a:txBody>
                    <a:bodyPr/>
                    <a:lstStyle/>
                    <a:p>
                      <a:pPr>
                        <a:lnSpc>
                          <a:spcPct val="150000"/>
                        </a:lnSpc>
                        <a:spcAft>
                          <a:spcPts val="0"/>
                        </a:spcAft>
                      </a:pPr>
                      <a:r>
                        <a:rPr lang="el-GR" sz="2000">
                          <a:latin typeface="Times New Roman"/>
                          <a:ea typeface="Times New Roman"/>
                        </a:rPr>
                        <a:t>6</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dirty="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0531">
                <a:tc>
                  <a:txBody>
                    <a:bodyPr/>
                    <a:lstStyle/>
                    <a:p>
                      <a:pPr>
                        <a:lnSpc>
                          <a:spcPct val="150000"/>
                        </a:lnSpc>
                        <a:spcAft>
                          <a:spcPts val="0"/>
                        </a:spcAft>
                      </a:pPr>
                      <a:r>
                        <a:rPr lang="el-GR" sz="2000">
                          <a:latin typeface="Times New Roman"/>
                          <a:ea typeface="Times New Roman"/>
                        </a:rPr>
                        <a:t>5</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dirty="0">
                          <a:latin typeface="Times New Roman"/>
                          <a:ea typeface="Times New Roman"/>
                        </a:rPr>
                        <a:t>5,5</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0531">
                <a:tc>
                  <a:txBody>
                    <a:bodyPr/>
                    <a:lstStyle/>
                    <a:p>
                      <a:pPr>
                        <a:lnSpc>
                          <a:spcPct val="150000"/>
                        </a:lnSpc>
                        <a:spcAft>
                          <a:spcPts val="0"/>
                        </a:spcAft>
                      </a:pPr>
                      <a:r>
                        <a:rPr lang="el-GR" sz="2000">
                          <a:latin typeface="Times New Roman"/>
                          <a:ea typeface="Times New Roman"/>
                        </a:rPr>
                        <a:t>4</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40531">
                <a:tc>
                  <a:txBody>
                    <a:bodyPr/>
                    <a:lstStyle/>
                    <a:p>
                      <a:pPr>
                        <a:lnSpc>
                          <a:spcPct val="150000"/>
                        </a:lnSpc>
                        <a:spcAft>
                          <a:spcPts val="0"/>
                        </a:spcAft>
                      </a:pPr>
                      <a:r>
                        <a:rPr lang="el-GR" sz="2000">
                          <a:latin typeface="Times New Roman"/>
                          <a:ea typeface="Times New Roman"/>
                        </a:rPr>
                        <a:t>3</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40531">
                <a:tc>
                  <a:txBody>
                    <a:bodyPr/>
                    <a:lstStyle/>
                    <a:p>
                      <a:pPr>
                        <a:lnSpc>
                          <a:spcPct val="150000"/>
                        </a:lnSpc>
                        <a:spcAft>
                          <a:spcPts val="0"/>
                        </a:spcAft>
                      </a:pPr>
                      <a:r>
                        <a:rPr lang="el-GR" sz="2000">
                          <a:latin typeface="Times New Roman"/>
                          <a:ea typeface="Times New Roman"/>
                        </a:rPr>
                        <a:t>2</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40531">
                <a:tc>
                  <a:txBody>
                    <a:bodyPr/>
                    <a:lstStyle/>
                    <a:p>
                      <a:pPr>
                        <a:lnSpc>
                          <a:spcPct val="150000"/>
                        </a:lnSpc>
                        <a:spcAft>
                          <a:spcPts val="0"/>
                        </a:spcAft>
                      </a:pPr>
                      <a:r>
                        <a:rPr lang="el-GR" sz="2000" dirty="0">
                          <a:latin typeface="Times New Roman"/>
                          <a:ea typeface="Times New Roman"/>
                        </a:rPr>
                        <a:t>1</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r>
                        <a:rPr lang="en-US" sz="2000" dirty="0">
                          <a:latin typeface="Times New Roman"/>
                          <a:ea typeface="Times New Roman"/>
                        </a:rPr>
                        <a:t>1,1</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dirty="0">
                          <a:latin typeface="Times New Roman"/>
                          <a:ea typeface="Times New Roman"/>
                        </a:rPr>
                        <a:t>9,1</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extLst>
                  <a:ext uri="{0D108BD9-81ED-4DB2-BD59-A6C34878D82A}">
                    <a16:rowId xmlns:a16="http://schemas.microsoft.com/office/drawing/2014/main" val="10008"/>
                  </a:ext>
                </a:extLst>
              </a:tr>
              <a:tr h="440531">
                <a:tc>
                  <a:txBody>
                    <a:bodyPr/>
                    <a:lstStyle/>
                    <a:p>
                      <a:pPr>
                        <a:lnSpc>
                          <a:spcPct val="150000"/>
                        </a:lnSpc>
                        <a:spcAft>
                          <a:spcPts val="0"/>
                        </a:spcAft>
                      </a:pPr>
                      <a:endParaRPr lang="el-GR" sz="1200">
                        <a:latin typeface="Times New Roman"/>
                        <a:ea typeface="Times New Roman"/>
                      </a:endParaRPr>
                    </a:p>
                  </a:txBody>
                  <a:tcPr marL="67945" marR="67945" marT="0" marB="0">
                    <a:lnL>
                      <a:noFill/>
                    </a:lnL>
                    <a:lnR>
                      <a:noFill/>
                    </a:lnR>
                    <a:lnT>
                      <a:noFill/>
                    </a:lnT>
                    <a:lnB>
                      <a:noFill/>
                    </a:lnB>
                  </a:tcPr>
                </a:tc>
                <a:tc>
                  <a:txBody>
                    <a:bodyPr/>
                    <a:lstStyle/>
                    <a:p>
                      <a:pPr>
                        <a:lnSpc>
                          <a:spcPct val="150000"/>
                        </a:lnSpc>
                        <a:spcAft>
                          <a:spcPts val="0"/>
                        </a:spcAft>
                      </a:pPr>
                      <a:r>
                        <a:rPr lang="el-GR" sz="2000" dirty="0">
                          <a:latin typeface="Times New Roman"/>
                          <a:ea typeface="Times New Roman"/>
                        </a:rPr>
                        <a:t>1</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2</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3</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4</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5</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6</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7</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8</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9</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9"/>
                  </a:ext>
                </a:extLst>
              </a:tr>
            </a:tbl>
          </a:graphicData>
        </a:graphic>
      </p:graphicFrame>
      <p:sp>
        <p:nvSpPr>
          <p:cNvPr id="37892" name="Text Box 4"/>
          <p:cNvSpPr txBox="1">
            <a:spLocks noChangeArrowheads="1"/>
          </p:cNvSpPr>
          <p:nvPr/>
        </p:nvSpPr>
        <p:spPr bwMode="auto">
          <a:xfrm>
            <a:off x="1071538" y="1857364"/>
            <a:ext cx="390525" cy="28352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7894" name="Rectangle 6"/>
          <p:cNvSpPr>
            <a:spLocks noChangeArrowheads="1"/>
          </p:cNvSpPr>
          <p:nvPr/>
        </p:nvSpPr>
        <p:spPr bwMode="auto">
          <a:xfrm>
            <a:off x="1785918" y="6215082"/>
            <a:ext cx="619349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Σχ. 2.6: Το   Διευθυντικό πλέγμα των </a:t>
            </a:r>
            <a:r>
              <a:rPr kumimoji="0" lang="en-US"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Blake</a:t>
            </a:r>
            <a:r>
              <a:rPr kumimoji="0" lang="el-GR"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 &amp; </a:t>
            </a:r>
            <a:r>
              <a:rPr kumimoji="0" lang="en-US"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Mouton</a:t>
            </a:r>
            <a:endParaRPr kumimoji="0" lang="en-US" sz="2000" b="0" i="0" u="none" strike="noStrike" cap="none" normalizeH="0" baseline="0" dirty="0">
              <a:ln>
                <a:noFill/>
              </a:ln>
              <a:solidFill>
                <a:schemeClr val="accent4">
                  <a:lumMod val="50000"/>
                </a:schemeClr>
              </a:solidFill>
              <a:effectLst/>
              <a:latin typeface="Arial" pitchFamily="34" charset="0"/>
              <a:cs typeface="Arial" pitchFamily="34" charset="0"/>
            </a:endParaRPr>
          </a:p>
        </p:txBody>
      </p:sp>
      <p:sp>
        <p:nvSpPr>
          <p:cNvPr id="9" name="8 - TextBox"/>
          <p:cNvSpPr txBox="1"/>
          <p:nvPr/>
        </p:nvSpPr>
        <p:spPr>
          <a:xfrm>
            <a:off x="3428992" y="5715016"/>
            <a:ext cx="3857652" cy="369332"/>
          </a:xfrm>
          <a:prstGeom prst="rect">
            <a:avLst/>
          </a:prstGeom>
          <a:noFill/>
        </p:spPr>
        <p:txBody>
          <a:bodyPr wrap="square" rtlCol="0">
            <a:spAutoFit/>
          </a:bodyPr>
          <a:lstStyle/>
          <a:p>
            <a:r>
              <a:rPr lang="el-GR" dirty="0">
                <a:latin typeface="Arial" pitchFamily="34" charset="0"/>
                <a:ea typeface="Times New Roman" pitchFamily="18" charset="0"/>
                <a:cs typeface="Arial" pitchFamily="34" charset="0"/>
              </a:rPr>
              <a:t> </a:t>
            </a:r>
            <a:r>
              <a:rPr lang="el-GR" dirty="0">
                <a:solidFill>
                  <a:schemeClr val="accent4">
                    <a:lumMod val="50000"/>
                  </a:schemeClr>
                </a:solidFill>
                <a:latin typeface="Arial" pitchFamily="34" charset="0"/>
                <a:ea typeface="Times New Roman" pitchFamily="18" charset="0"/>
                <a:cs typeface="Arial" pitchFamily="34" charset="0"/>
              </a:rPr>
              <a:t>Έμφαση στην Παραγωγή</a:t>
            </a:r>
            <a:endParaRPr lang="el-GR" dirty="0">
              <a:solidFill>
                <a:schemeClr val="accent4">
                  <a:lumMod val="50000"/>
                </a:schemeClr>
              </a:solidFill>
            </a:endParaRPr>
          </a:p>
        </p:txBody>
      </p:sp>
      <p:sp>
        <p:nvSpPr>
          <p:cNvPr id="10" name="9 - TextBox"/>
          <p:cNvSpPr txBox="1"/>
          <p:nvPr/>
        </p:nvSpPr>
        <p:spPr>
          <a:xfrm>
            <a:off x="979207" y="1500174"/>
            <a:ext cx="553998" cy="4643470"/>
          </a:xfrm>
          <a:prstGeom prst="rect">
            <a:avLst/>
          </a:prstGeom>
          <a:noFill/>
        </p:spPr>
        <p:txBody>
          <a:bodyPr vert="vert" wrap="square" rtlCol="0">
            <a:spAutoFit/>
          </a:bodyPr>
          <a:lstStyle/>
          <a:p>
            <a:r>
              <a:rPr lang="el-GR" sz="2400" dirty="0">
                <a:solidFill>
                  <a:schemeClr val="accent4">
                    <a:lumMod val="50000"/>
                  </a:schemeClr>
                </a:solidFill>
              </a:rPr>
              <a:t>Έμφαση  στους  εργαζόμενους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solidFill>
                  <a:schemeClr val="accent4">
                    <a:lumMod val="75000"/>
                  </a:schemeClr>
                </a:solidFill>
              </a:rPr>
              <a:t>…ΠΑΡΑΔΟΧΕΣ</a:t>
            </a:r>
          </a:p>
        </p:txBody>
      </p:sp>
      <p:sp>
        <p:nvSpPr>
          <p:cNvPr id="3" name="2 - TextBox"/>
          <p:cNvSpPr txBox="1"/>
          <p:nvPr/>
        </p:nvSpPr>
        <p:spPr>
          <a:xfrm>
            <a:off x="1857356" y="1643050"/>
            <a:ext cx="5929354" cy="4247317"/>
          </a:xfrm>
          <a:prstGeom prst="rect">
            <a:avLst/>
          </a:prstGeom>
          <a:noFill/>
        </p:spPr>
        <p:txBody>
          <a:bodyPr wrap="square" rtlCol="0">
            <a:spAutoFit/>
          </a:bodyPr>
          <a:lstStyle/>
          <a:p>
            <a:pPr algn="ctr"/>
            <a:r>
              <a:rPr lang="el-GR" sz="2800" dirty="0"/>
              <a:t>Η ηγεσία μαθαίνεται</a:t>
            </a:r>
          </a:p>
          <a:p>
            <a:endParaRPr lang="el-GR" sz="2800" dirty="0"/>
          </a:p>
          <a:p>
            <a:pPr algn="ctr"/>
            <a:r>
              <a:rPr lang="el-GR" sz="2800" dirty="0"/>
              <a:t>ΔΙΑΓΝΩΣΗ + ΠΡΟΣΑΡΜΟΓΗ</a:t>
            </a:r>
          </a:p>
          <a:p>
            <a:pPr algn="ctr"/>
            <a:endParaRPr lang="el-GR" sz="2800" dirty="0"/>
          </a:p>
          <a:p>
            <a:pPr algn="ctr"/>
            <a:endParaRPr lang="el-GR" sz="2800" dirty="0"/>
          </a:p>
          <a:p>
            <a:pPr algn="ctr"/>
            <a:endParaRPr lang="el-GR" sz="2800" dirty="0"/>
          </a:p>
          <a:p>
            <a:pPr algn="ctr"/>
            <a:endParaRPr lang="el-GR" sz="2800" dirty="0"/>
          </a:p>
          <a:p>
            <a:pPr algn="ctr"/>
            <a:r>
              <a:rPr lang="el-GR" sz="2800" dirty="0"/>
              <a:t>Η ηγεσία προϋποθέτει χάρισμα και νοητικές ανώτερες διεργασίες</a:t>
            </a:r>
          </a:p>
          <a:p>
            <a:pPr algn="ctr"/>
            <a:endParaRPr lang="el-GR" dirty="0"/>
          </a:p>
        </p:txBody>
      </p:sp>
      <p:sp>
        <p:nvSpPr>
          <p:cNvPr id="4" name="3 - Βέλος προς τα κάτω"/>
          <p:cNvSpPr/>
          <p:nvPr/>
        </p:nvSpPr>
        <p:spPr>
          <a:xfrm>
            <a:off x="4286248" y="3071810"/>
            <a:ext cx="500066" cy="1214446"/>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725920"/>
          </a:xfrm>
        </p:spPr>
        <p:txBody>
          <a:bodyPr>
            <a:normAutofit/>
          </a:bodyPr>
          <a:lstStyle/>
          <a:p>
            <a:r>
              <a:rPr lang="el-GR" dirty="0">
                <a:solidFill>
                  <a:schemeClr val="accent4">
                    <a:lumMod val="75000"/>
                  </a:schemeClr>
                </a:solidFill>
              </a:rPr>
              <a:t>…Αυτούσιες παραδοχές</a:t>
            </a:r>
            <a:r>
              <a:rPr lang="el-GR" dirty="0"/>
              <a:t/>
            </a:r>
            <a:br>
              <a:rPr lang="el-GR" dirty="0"/>
            </a:br>
            <a:endParaRPr lang="el-GR" dirty="0"/>
          </a:p>
        </p:txBody>
      </p:sp>
      <p:sp>
        <p:nvSpPr>
          <p:cNvPr id="3" name="2 - TextBox"/>
          <p:cNvSpPr txBox="1"/>
          <p:nvPr/>
        </p:nvSpPr>
        <p:spPr>
          <a:xfrm>
            <a:off x="1643042" y="1714488"/>
            <a:ext cx="6643734" cy="4524315"/>
          </a:xfrm>
          <a:prstGeom prst="rect">
            <a:avLst/>
          </a:prstGeom>
          <a:noFill/>
        </p:spPr>
        <p:txBody>
          <a:bodyPr wrap="square" rtlCol="0">
            <a:spAutoFit/>
          </a:bodyPr>
          <a:lstStyle/>
          <a:p>
            <a:pPr>
              <a:buFont typeface="Arial" pitchFamily="34" charset="0"/>
              <a:buChar char="•"/>
            </a:pPr>
            <a:r>
              <a:rPr lang="el-GR" sz="3200" dirty="0">
                <a:solidFill>
                  <a:schemeClr val="accent4">
                    <a:lumMod val="75000"/>
                  </a:schemeClr>
                </a:solidFill>
              </a:rPr>
              <a:t>Δούλεψε κοντά στους υφιστάμενους</a:t>
            </a:r>
          </a:p>
          <a:p>
            <a:pPr>
              <a:buFont typeface="Arial" pitchFamily="34" charset="0"/>
              <a:buChar char="•"/>
            </a:pPr>
            <a:r>
              <a:rPr lang="el-GR" sz="3200" dirty="0">
                <a:solidFill>
                  <a:schemeClr val="accent4">
                    <a:lumMod val="75000"/>
                  </a:schemeClr>
                </a:solidFill>
              </a:rPr>
              <a:t>Κάνε διάλογο</a:t>
            </a:r>
          </a:p>
          <a:p>
            <a:pPr>
              <a:buFont typeface="Arial" pitchFamily="34" charset="0"/>
              <a:buChar char="•"/>
            </a:pPr>
            <a:r>
              <a:rPr lang="el-GR" sz="3200" dirty="0">
                <a:solidFill>
                  <a:schemeClr val="accent4">
                    <a:lumMod val="75000"/>
                  </a:schemeClr>
                </a:solidFill>
              </a:rPr>
              <a:t>Γύρισε την πυραμίδα ανάποδα</a:t>
            </a:r>
          </a:p>
          <a:p>
            <a:pPr>
              <a:buFont typeface="Arial" pitchFamily="34" charset="0"/>
              <a:buChar char="•"/>
            </a:pPr>
            <a:r>
              <a:rPr lang="el-GR" sz="3200" dirty="0">
                <a:solidFill>
                  <a:schemeClr val="accent4">
                    <a:lumMod val="75000"/>
                  </a:schemeClr>
                </a:solidFill>
              </a:rPr>
              <a:t>Χρησιμοποίησε ευελιξία</a:t>
            </a:r>
            <a:endParaRPr lang="en-US" sz="3200" dirty="0">
              <a:solidFill>
                <a:schemeClr val="accent4">
                  <a:lumMod val="75000"/>
                </a:schemeClr>
              </a:solidFill>
            </a:endParaRPr>
          </a:p>
          <a:p>
            <a:pPr>
              <a:buFont typeface="Arial" pitchFamily="34" charset="0"/>
              <a:buChar char="•"/>
            </a:pPr>
            <a:r>
              <a:rPr lang="el-GR" sz="3200" dirty="0">
                <a:solidFill>
                  <a:schemeClr val="accent4">
                    <a:lumMod val="75000"/>
                  </a:schemeClr>
                </a:solidFill>
              </a:rPr>
              <a:t>Διάγνωσε σωστά</a:t>
            </a:r>
          </a:p>
          <a:p>
            <a:pPr>
              <a:buFont typeface="Arial" pitchFamily="34" charset="0"/>
              <a:buChar char="•"/>
            </a:pPr>
            <a:r>
              <a:rPr lang="el-GR" sz="3200" dirty="0" err="1">
                <a:solidFill>
                  <a:schemeClr val="accent4">
                    <a:lumMod val="75000"/>
                  </a:schemeClr>
                </a:solidFill>
              </a:rPr>
              <a:t>Αποδόμησε</a:t>
            </a:r>
            <a:r>
              <a:rPr lang="el-GR" sz="3200" dirty="0">
                <a:solidFill>
                  <a:schemeClr val="accent4">
                    <a:lumMod val="75000"/>
                  </a:schemeClr>
                </a:solidFill>
              </a:rPr>
              <a:t> την κατάσταση</a:t>
            </a:r>
          </a:p>
          <a:p>
            <a:pPr>
              <a:buFont typeface="Arial" pitchFamily="34" charset="0"/>
              <a:buChar char="•"/>
            </a:pPr>
            <a:r>
              <a:rPr lang="el-GR" sz="3200" dirty="0">
                <a:solidFill>
                  <a:schemeClr val="accent4">
                    <a:lumMod val="75000"/>
                  </a:schemeClr>
                </a:solidFill>
              </a:rPr>
              <a:t>Ηγεσία δεν είναι κάτι που το κάνεις στους άλλους, είναι κάτι που το κάνεις με τους άλλους.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solidFill>
                  <a:schemeClr val="accent4">
                    <a:lumMod val="75000"/>
                  </a:schemeClr>
                </a:solidFill>
              </a:rPr>
              <a:t>ΚΡΙΤΙΚΗ</a:t>
            </a:r>
          </a:p>
        </p:txBody>
      </p:sp>
      <p:sp>
        <p:nvSpPr>
          <p:cNvPr id="3" name="2 - Θέση περιεχομένου"/>
          <p:cNvSpPr>
            <a:spLocks noGrp="1"/>
          </p:cNvSpPr>
          <p:nvPr>
            <p:ph sz="half" idx="1"/>
          </p:nvPr>
        </p:nvSpPr>
        <p:spPr>
          <a:xfrm>
            <a:off x="1285852" y="1785926"/>
            <a:ext cx="3878794" cy="4663440"/>
          </a:xfrm>
        </p:spPr>
        <p:txBody>
          <a:bodyPr>
            <a:normAutofit lnSpcReduction="10000"/>
          </a:bodyPr>
          <a:lstStyle/>
          <a:p>
            <a:r>
              <a:rPr lang="el-GR" dirty="0">
                <a:solidFill>
                  <a:schemeClr val="accent4">
                    <a:lumMod val="75000"/>
                  </a:schemeClr>
                </a:solidFill>
              </a:rPr>
              <a:t>Δημοφιλής – Εύκολη</a:t>
            </a:r>
          </a:p>
          <a:p>
            <a:r>
              <a:rPr lang="el-GR" dirty="0">
                <a:solidFill>
                  <a:schemeClr val="accent4">
                    <a:lumMod val="75000"/>
                  </a:schemeClr>
                </a:solidFill>
              </a:rPr>
              <a:t>Ευέλικτος ηγέτης</a:t>
            </a:r>
          </a:p>
          <a:p>
            <a:r>
              <a:rPr lang="el-GR" dirty="0">
                <a:solidFill>
                  <a:schemeClr val="accent4">
                    <a:lumMod val="75000"/>
                  </a:schemeClr>
                </a:solidFill>
              </a:rPr>
              <a:t>Πολύπλοκος ο ρόλος του ηγέτη</a:t>
            </a:r>
          </a:p>
          <a:p>
            <a:r>
              <a:rPr lang="el-GR" dirty="0">
                <a:solidFill>
                  <a:schemeClr val="accent4">
                    <a:lumMod val="75000"/>
                  </a:schemeClr>
                </a:solidFill>
              </a:rPr>
              <a:t>Διδάσκεται ο ηγέτης (έχει και χάρισμα)</a:t>
            </a:r>
          </a:p>
          <a:p>
            <a:r>
              <a:rPr lang="el-GR" dirty="0">
                <a:solidFill>
                  <a:schemeClr val="accent4">
                    <a:lumMod val="75000"/>
                  </a:schemeClr>
                </a:solidFill>
              </a:rPr>
              <a:t>Δυναμικό σχήμα</a:t>
            </a:r>
          </a:p>
          <a:p>
            <a:r>
              <a:rPr lang="el-GR" dirty="0">
                <a:solidFill>
                  <a:schemeClr val="accent4">
                    <a:lumMod val="75000"/>
                  </a:schemeClr>
                </a:solidFill>
              </a:rPr>
              <a:t>Έμφαση στους υφισταμένους</a:t>
            </a:r>
          </a:p>
          <a:p>
            <a:r>
              <a:rPr lang="el-GR" dirty="0">
                <a:solidFill>
                  <a:schemeClr val="accent4">
                    <a:lumMod val="75000"/>
                  </a:schemeClr>
                </a:solidFill>
              </a:rPr>
              <a:t>Ωριμότητα</a:t>
            </a:r>
          </a:p>
        </p:txBody>
      </p:sp>
      <p:sp>
        <p:nvSpPr>
          <p:cNvPr id="4" name="3 - Θέση περιεχομένου"/>
          <p:cNvSpPr>
            <a:spLocks noGrp="1"/>
          </p:cNvSpPr>
          <p:nvPr>
            <p:ph sz="half" idx="2"/>
          </p:nvPr>
        </p:nvSpPr>
        <p:spPr>
          <a:xfrm>
            <a:off x="5286380" y="1928802"/>
            <a:ext cx="3657600" cy="4663440"/>
          </a:xfrm>
        </p:spPr>
        <p:txBody>
          <a:bodyPr>
            <a:normAutofit lnSpcReduction="10000"/>
          </a:bodyPr>
          <a:lstStyle/>
          <a:p>
            <a:r>
              <a:rPr lang="el-GR" dirty="0">
                <a:solidFill>
                  <a:schemeClr val="accent4">
                    <a:lumMod val="75000"/>
                  </a:schemeClr>
                </a:solidFill>
              </a:rPr>
              <a:t>Άτομα με περιορισμένη πείρα</a:t>
            </a:r>
          </a:p>
          <a:p>
            <a:r>
              <a:rPr lang="el-GR" dirty="0">
                <a:solidFill>
                  <a:schemeClr val="accent4">
                    <a:lumMod val="75000"/>
                  </a:schemeClr>
                </a:solidFill>
              </a:rPr>
              <a:t>Στατική αντιμετώπιση οργανισμού</a:t>
            </a:r>
          </a:p>
          <a:p>
            <a:r>
              <a:rPr lang="el-GR" dirty="0">
                <a:solidFill>
                  <a:schemeClr val="accent4">
                    <a:lumMod val="75000"/>
                  </a:schemeClr>
                </a:solidFill>
              </a:rPr>
              <a:t>Δε γίνεται αναφορά στο όραμα</a:t>
            </a:r>
          </a:p>
          <a:p>
            <a:r>
              <a:rPr lang="el-GR" dirty="0">
                <a:solidFill>
                  <a:schemeClr val="accent4">
                    <a:lumMod val="75000"/>
                  </a:schemeClr>
                </a:solidFill>
              </a:rPr>
              <a:t>Ρηχή - Επιφανειακή</a:t>
            </a:r>
          </a:p>
        </p:txBody>
      </p:sp>
      <p:sp>
        <p:nvSpPr>
          <p:cNvPr id="5" name="4 - TextBox"/>
          <p:cNvSpPr txBox="1"/>
          <p:nvPr/>
        </p:nvSpPr>
        <p:spPr>
          <a:xfrm>
            <a:off x="2071670" y="1285860"/>
            <a:ext cx="2286016" cy="646331"/>
          </a:xfrm>
          <a:prstGeom prst="rect">
            <a:avLst/>
          </a:prstGeom>
          <a:noFill/>
        </p:spPr>
        <p:txBody>
          <a:bodyPr wrap="square" rtlCol="0">
            <a:spAutoFit/>
          </a:bodyPr>
          <a:lstStyle/>
          <a:p>
            <a:pPr algn="ctr"/>
            <a:r>
              <a:rPr lang="el-GR" sz="3600" dirty="0">
                <a:solidFill>
                  <a:schemeClr val="accent4">
                    <a:lumMod val="75000"/>
                  </a:schemeClr>
                </a:solidFill>
              </a:rPr>
              <a:t>√</a:t>
            </a:r>
          </a:p>
        </p:txBody>
      </p:sp>
      <p:sp>
        <p:nvSpPr>
          <p:cNvPr id="6" name="5 - TextBox"/>
          <p:cNvSpPr txBox="1"/>
          <p:nvPr/>
        </p:nvSpPr>
        <p:spPr>
          <a:xfrm>
            <a:off x="6000760" y="1000108"/>
            <a:ext cx="2286016" cy="1107996"/>
          </a:xfrm>
          <a:prstGeom prst="rect">
            <a:avLst/>
          </a:prstGeom>
          <a:noFill/>
        </p:spPr>
        <p:txBody>
          <a:bodyPr wrap="square" rtlCol="0">
            <a:spAutoFit/>
          </a:bodyPr>
          <a:lstStyle/>
          <a:p>
            <a:pPr algn="ctr"/>
            <a:r>
              <a:rPr lang="en-US" sz="6600" dirty="0">
                <a:solidFill>
                  <a:schemeClr val="accent4">
                    <a:lumMod val="75000"/>
                  </a:schemeClr>
                </a:solidFill>
              </a:rPr>
              <a:t>?</a:t>
            </a:r>
            <a:endParaRPr lang="el-GR" sz="6600" dirty="0">
              <a:solidFill>
                <a:schemeClr val="accent4">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1214414" y="214290"/>
          <a:ext cx="7358113" cy="6286545"/>
        </p:xfrm>
        <a:graphic>
          <a:graphicData uri="http://schemas.openxmlformats.org/drawingml/2006/table">
            <a:tbl>
              <a:tblPr/>
              <a:tblGrid>
                <a:gridCol w="1201888">
                  <a:extLst>
                    <a:ext uri="{9D8B030D-6E8A-4147-A177-3AD203B41FA5}">
                      <a16:colId xmlns:a16="http://schemas.microsoft.com/office/drawing/2014/main" val="20000"/>
                    </a:ext>
                  </a:extLst>
                </a:gridCol>
                <a:gridCol w="6156225">
                  <a:extLst>
                    <a:ext uri="{9D8B030D-6E8A-4147-A177-3AD203B41FA5}">
                      <a16:colId xmlns:a16="http://schemas.microsoft.com/office/drawing/2014/main" val="20001"/>
                    </a:ext>
                  </a:extLst>
                </a:gridCol>
              </a:tblGrid>
              <a:tr h="838206">
                <a:tc>
                  <a:txBody>
                    <a:bodyPr/>
                    <a:lstStyle/>
                    <a:p>
                      <a:pPr algn="ctr">
                        <a:lnSpc>
                          <a:spcPct val="150000"/>
                        </a:lnSpc>
                        <a:spcAft>
                          <a:spcPts val="0"/>
                        </a:spcAft>
                      </a:pPr>
                      <a:r>
                        <a:rPr lang="el-GR" sz="1400" b="1" u="sng" dirty="0">
                          <a:latin typeface="Times New Roman"/>
                          <a:ea typeface="Times New Roman"/>
                        </a:rPr>
                        <a:t>Χρόνια διδασκαλίας</a:t>
                      </a:r>
                      <a:endParaRPr lang="el-GR"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400" b="1" u="sng" dirty="0">
                          <a:latin typeface="Times New Roman"/>
                          <a:ea typeface="Times New Roman"/>
                        </a:rPr>
                        <a:t>Θέματα / Φάσεις</a:t>
                      </a:r>
                      <a:endParaRPr lang="el-GR"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57309">
                <a:tc>
                  <a:txBody>
                    <a:bodyPr/>
                    <a:lstStyle/>
                    <a:p>
                      <a:pPr algn="ctr">
                        <a:lnSpc>
                          <a:spcPct val="150000"/>
                        </a:lnSpc>
                        <a:spcAft>
                          <a:spcPts val="0"/>
                        </a:spcAft>
                      </a:pPr>
                      <a:endParaRPr lang="el-GR" sz="1400">
                        <a:latin typeface="Times New Roman"/>
                        <a:ea typeface="Times New Roman"/>
                      </a:endParaRPr>
                    </a:p>
                    <a:p>
                      <a:pPr algn="ctr">
                        <a:lnSpc>
                          <a:spcPct val="150000"/>
                        </a:lnSpc>
                        <a:spcAft>
                          <a:spcPts val="0"/>
                        </a:spcAft>
                      </a:pPr>
                      <a:r>
                        <a:rPr lang="el-GR" sz="1400">
                          <a:latin typeface="Times New Roman"/>
                          <a:ea typeface="Times New Roman"/>
                        </a:rPr>
                        <a:t>1 - 3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400" dirty="0">
                        <a:latin typeface="Times New Roman"/>
                        <a:ea typeface="Times New Roman"/>
                      </a:endParaRPr>
                    </a:p>
                    <a:p>
                      <a:pPr algn="ctr">
                        <a:lnSpc>
                          <a:spcPct val="150000"/>
                        </a:lnSpc>
                        <a:spcAft>
                          <a:spcPts val="0"/>
                        </a:spcAft>
                      </a:pPr>
                      <a:r>
                        <a:rPr lang="el-GR" sz="1400" dirty="0">
                          <a:latin typeface="Times New Roman"/>
                          <a:ea typeface="Times New Roman"/>
                        </a:rPr>
                        <a:t>Αρχή καριέρας</a:t>
                      </a:r>
                    </a:p>
                    <a:p>
                      <a:pPr algn="ctr">
                        <a:lnSpc>
                          <a:spcPct val="150000"/>
                        </a:lnSpc>
                        <a:spcAft>
                          <a:spcPts val="0"/>
                        </a:spcAft>
                      </a:pPr>
                      <a:r>
                        <a:rPr lang="el-GR" sz="1400" dirty="0">
                          <a:latin typeface="Times New Roman"/>
                          <a:ea typeface="Times New Roman"/>
                        </a:rPr>
                        <a:t>«Επιβίωση» και « Ανακάλυψη»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38206">
                <a:tc>
                  <a:txBody>
                    <a:bodyPr/>
                    <a:lstStyle/>
                    <a:p>
                      <a:pPr algn="ctr">
                        <a:lnSpc>
                          <a:spcPct val="150000"/>
                        </a:lnSpc>
                        <a:spcAft>
                          <a:spcPts val="0"/>
                        </a:spcAft>
                      </a:pPr>
                      <a:endParaRPr lang="el-GR" sz="1400">
                        <a:latin typeface="Times New Roman"/>
                        <a:ea typeface="Times New Roman"/>
                      </a:endParaRPr>
                    </a:p>
                    <a:p>
                      <a:pPr algn="ctr">
                        <a:lnSpc>
                          <a:spcPct val="150000"/>
                        </a:lnSpc>
                        <a:spcAft>
                          <a:spcPts val="0"/>
                        </a:spcAft>
                      </a:pPr>
                      <a:r>
                        <a:rPr lang="el-GR" sz="1400">
                          <a:latin typeface="Times New Roman"/>
                          <a:ea typeface="Times New Roman"/>
                        </a:rPr>
                        <a:t>4 - 6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400" dirty="0">
                        <a:latin typeface="Times New Roman"/>
                        <a:ea typeface="Times New Roman"/>
                      </a:endParaRPr>
                    </a:p>
                    <a:p>
                      <a:pPr algn="ctr">
                        <a:lnSpc>
                          <a:spcPct val="150000"/>
                        </a:lnSpc>
                        <a:spcAft>
                          <a:spcPts val="0"/>
                        </a:spcAft>
                      </a:pPr>
                      <a:r>
                        <a:rPr lang="el-GR" sz="1400" dirty="0">
                          <a:latin typeface="Times New Roman"/>
                          <a:ea typeface="Times New Roman"/>
                        </a:rPr>
                        <a:t>«Σταθεροποίηση»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57309">
                <a:tc>
                  <a:txBody>
                    <a:bodyPr/>
                    <a:lstStyle/>
                    <a:p>
                      <a:pPr algn="ctr">
                        <a:lnSpc>
                          <a:spcPct val="150000"/>
                        </a:lnSpc>
                        <a:spcAft>
                          <a:spcPts val="0"/>
                        </a:spcAft>
                      </a:pPr>
                      <a:endParaRPr lang="el-GR" sz="1400">
                        <a:latin typeface="Times New Roman"/>
                        <a:ea typeface="Times New Roman"/>
                      </a:endParaRPr>
                    </a:p>
                    <a:p>
                      <a:pPr algn="ctr">
                        <a:lnSpc>
                          <a:spcPct val="150000"/>
                        </a:lnSpc>
                        <a:spcAft>
                          <a:spcPts val="0"/>
                        </a:spcAft>
                      </a:pPr>
                      <a:r>
                        <a:rPr lang="el-GR" sz="1400">
                          <a:latin typeface="Times New Roman"/>
                          <a:ea typeface="Times New Roman"/>
                        </a:rPr>
                        <a:t>7 - 18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400" dirty="0">
                        <a:latin typeface="Times New Roman"/>
                        <a:ea typeface="Times New Roman"/>
                      </a:endParaRPr>
                    </a:p>
                    <a:p>
                      <a:pPr algn="ctr">
                        <a:lnSpc>
                          <a:spcPct val="150000"/>
                        </a:lnSpc>
                        <a:spcAft>
                          <a:spcPts val="0"/>
                        </a:spcAft>
                      </a:pPr>
                      <a:r>
                        <a:rPr lang="el-GR" sz="1400" dirty="0">
                          <a:latin typeface="Times New Roman"/>
                          <a:ea typeface="Times New Roman"/>
                        </a:rPr>
                        <a:t>Δραστηριοποίηση /Πειραματισμός         Επανεκτίμηση/      </a:t>
                      </a:r>
                      <a:r>
                        <a:rPr lang="el-GR" sz="1400" dirty="0" err="1">
                          <a:latin typeface="Times New Roman"/>
                          <a:ea typeface="Times New Roman"/>
                        </a:rPr>
                        <a:t>Αυτοαμφισβήτηση</a:t>
                      </a:r>
                      <a:r>
                        <a:rPr lang="el-GR" sz="1400" dirty="0">
                          <a:latin typeface="Times New Roman"/>
                          <a:ea typeface="Times New Roman"/>
                        </a:rPr>
                        <a:t> </a:t>
                      </a:r>
                    </a:p>
                    <a:p>
                      <a:pPr algn="ctr">
                        <a:lnSpc>
                          <a:spcPct val="150000"/>
                        </a:lnSpc>
                        <a:spcAft>
                          <a:spcPts val="0"/>
                        </a:spcAft>
                      </a:pPr>
                      <a:r>
                        <a:rPr lang="el-GR" sz="1400" dirty="0">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38206">
                <a:tc>
                  <a:txBody>
                    <a:bodyPr/>
                    <a:lstStyle/>
                    <a:p>
                      <a:pPr algn="ctr">
                        <a:lnSpc>
                          <a:spcPct val="150000"/>
                        </a:lnSpc>
                        <a:spcAft>
                          <a:spcPts val="0"/>
                        </a:spcAft>
                      </a:pPr>
                      <a:endParaRPr lang="el-GR" sz="1400">
                        <a:latin typeface="Times New Roman"/>
                        <a:ea typeface="Times New Roman"/>
                      </a:endParaRPr>
                    </a:p>
                    <a:p>
                      <a:pPr algn="ctr">
                        <a:lnSpc>
                          <a:spcPct val="150000"/>
                        </a:lnSpc>
                        <a:spcAft>
                          <a:spcPts val="0"/>
                        </a:spcAft>
                      </a:pPr>
                      <a:r>
                        <a:rPr lang="el-GR" sz="1400">
                          <a:latin typeface="Times New Roman"/>
                          <a:ea typeface="Times New Roman"/>
                        </a:rPr>
                        <a:t>19 – 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400" dirty="0">
                        <a:latin typeface="Times New Roman"/>
                        <a:ea typeface="Times New Roman"/>
                      </a:endParaRPr>
                    </a:p>
                    <a:p>
                      <a:pPr algn="ctr">
                        <a:lnSpc>
                          <a:spcPct val="150000"/>
                        </a:lnSpc>
                        <a:spcAft>
                          <a:spcPts val="0"/>
                        </a:spcAft>
                      </a:pPr>
                      <a:r>
                        <a:rPr lang="el-GR" sz="1400" dirty="0">
                          <a:latin typeface="Times New Roman"/>
                          <a:ea typeface="Times New Roman"/>
                        </a:rPr>
                        <a:t>Γαλήνη / Απόσταση    </a:t>
                      </a:r>
                      <a:r>
                        <a:rPr lang="en-US" sz="1400" dirty="0">
                          <a:latin typeface="Times New Roman"/>
                          <a:ea typeface="Times New Roman"/>
                        </a:rPr>
                        <a:t>=</a:t>
                      </a:r>
                      <a:r>
                        <a:rPr lang="el-GR" sz="1400" dirty="0">
                          <a:latin typeface="Times New Roman"/>
                          <a:ea typeface="Times New Roman"/>
                        </a:rPr>
                        <a:t>    Συντηρητισμός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57309">
                <a:tc>
                  <a:txBody>
                    <a:bodyPr/>
                    <a:lstStyle/>
                    <a:p>
                      <a:pPr algn="ctr">
                        <a:lnSpc>
                          <a:spcPct val="150000"/>
                        </a:lnSpc>
                        <a:spcAft>
                          <a:spcPts val="0"/>
                        </a:spcAft>
                      </a:pPr>
                      <a:endParaRPr lang="el-GR" sz="1400">
                        <a:latin typeface="Times New Roman"/>
                        <a:ea typeface="Times New Roman"/>
                      </a:endParaRPr>
                    </a:p>
                    <a:p>
                      <a:pPr algn="ctr">
                        <a:lnSpc>
                          <a:spcPct val="150000"/>
                        </a:lnSpc>
                        <a:spcAft>
                          <a:spcPts val="0"/>
                        </a:spcAft>
                      </a:pPr>
                      <a:r>
                        <a:rPr lang="el-GR" sz="1400">
                          <a:latin typeface="Times New Roman"/>
                          <a:ea typeface="Times New Roman"/>
                        </a:rPr>
                        <a:t>31 - 40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400" dirty="0">
                        <a:latin typeface="Times New Roman"/>
                        <a:ea typeface="Times New Roman"/>
                      </a:endParaRPr>
                    </a:p>
                    <a:p>
                      <a:pPr algn="ctr">
                        <a:lnSpc>
                          <a:spcPct val="150000"/>
                        </a:lnSpc>
                        <a:spcAft>
                          <a:spcPts val="0"/>
                        </a:spcAft>
                      </a:pPr>
                      <a:r>
                        <a:rPr lang="el-GR" sz="1400" dirty="0">
                          <a:latin typeface="Times New Roman"/>
                          <a:ea typeface="Times New Roman"/>
                        </a:rPr>
                        <a:t>Αποδέσμευση</a:t>
                      </a:r>
                    </a:p>
                    <a:p>
                      <a:pPr algn="ctr">
                        <a:lnSpc>
                          <a:spcPct val="150000"/>
                        </a:lnSpc>
                        <a:spcAft>
                          <a:spcPts val="0"/>
                        </a:spcAft>
                      </a:pPr>
                      <a:r>
                        <a:rPr lang="el-GR" sz="1400" dirty="0">
                          <a:latin typeface="Times New Roman"/>
                          <a:ea typeface="Times New Roman"/>
                        </a:rPr>
                        <a:t>«Γαλήνια» ή « Πικρή»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074" name="AutoShape 2"/>
          <p:cNvSpPr>
            <a:spLocks noChangeArrowheads="1"/>
          </p:cNvSpPr>
          <p:nvPr/>
        </p:nvSpPr>
        <p:spPr bwMode="auto">
          <a:xfrm>
            <a:off x="4786314" y="3214686"/>
            <a:ext cx="1219200" cy="142875"/>
          </a:xfrm>
          <a:prstGeom prst="curvedDownArrow">
            <a:avLst>
              <a:gd name="adj1" fmla="val 170667"/>
              <a:gd name="adj2" fmla="val 341333"/>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073" name="AutoShape 1"/>
          <p:cNvSpPr>
            <a:spLocks noChangeArrowheads="1"/>
          </p:cNvSpPr>
          <p:nvPr/>
        </p:nvSpPr>
        <p:spPr bwMode="auto">
          <a:xfrm rot="5400000">
            <a:off x="5131585" y="2012160"/>
            <a:ext cx="339725" cy="4030662"/>
          </a:xfrm>
          <a:prstGeom prst="curvedLeftArrow">
            <a:avLst>
              <a:gd name="adj1" fmla="val 237180"/>
              <a:gd name="adj2" fmla="val 474579"/>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428868"/>
            <a:ext cx="7498080" cy="1143000"/>
          </a:xfrm>
        </p:spPr>
        <p:txBody>
          <a:bodyPr>
            <a:normAutofit fontScale="90000"/>
          </a:bodyPr>
          <a:lstStyle/>
          <a:p>
            <a:pPr algn="ctr"/>
            <a:r>
              <a:rPr lang="el-GR" dirty="0">
                <a:solidFill>
                  <a:schemeClr val="accent4">
                    <a:lumMod val="75000"/>
                  </a:schemeClr>
                </a:solidFill>
              </a:rPr>
              <a:t>ΣΗΜΕΡΑ ΧΡΗΣΙΜΟΠΟΙΕΙΤΑΙ Η ΠΕΡΙΠΤΩΣΙΑΚΗ ΗΓΕΣΙΑ;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solidFill>
                  <a:schemeClr val="accent4">
                    <a:lumMod val="75000"/>
                  </a:schemeClr>
                </a:solidFill>
              </a:rPr>
              <a:t>ΕΡΕΥΝΑ ΜΙΚΡΟΥ ΕΥΡΟΥΣ</a:t>
            </a:r>
          </a:p>
        </p:txBody>
      </p:sp>
      <p:sp>
        <p:nvSpPr>
          <p:cNvPr id="3" name="2 - Θέση περιεχομένου"/>
          <p:cNvSpPr>
            <a:spLocks noGrp="1"/>
          </p:cNvSpPr>
          <p:nvPr>
            <p:ph sz="half" idx="1"/>
          </p:nvPr>
        </p:nvSpPr>
        <p:spPr>
          <a:xfrm>
            <a:off x="1500166" y="1071546"/>
            <a:ext cx="7208358" cy="3071834"/>
          </a:xfrm>
        </p:spPr>
        <p:txBody>
          <a:bodyPr>
            <a:normAutofit fontScale="92500" lnSpcReduction="10000"/>
          </a:bodyPr>
          <a:lstStyle/>
          <a:p>
            <a:endParaRPr lang="en-US" dirty="0"/>
          </a:p>
          <a:p>
            <a:pPr>
              <a:buNone/>
            </a:pPr>
            <a:r>
              <a:rPr lang="el-GR" b="1" u="sng" dirty="0">
                <a:solidFill>
                  <a:schemeClr val="accent4">
                    <a:lumMod val="75000"/>
                  </a:schemeClr>
                </a:solidFill>
              </a:rPr>
              <a:t>ΣΚΟΠΟΣ</a:t>
            </a:r>
            <a:endParaRPr lang="en-US" b="1" u="sng" dirty="0">
              <a:solidFill>
                <a:schemeClr val="accent4">
                  <a:lumMod val="75000"/>
                </a:schemeClr>
              </a:solidFill>
            </a:endParaRPr>
          </a:p>
          <a:p>
            <a:r>
              <a:rPr lang="el-GR" dirty="0"/>
              <a:t>να επιβεβαιωθεί ή όχι η ύπαρξη στοιχείων της θεωρίας των </a:t>
            </a:r>
            <a:r>
              <a:rPr lang="en-US" dirty="0"/>
              <a:t>Hersey</a:t>
            </a:r>
            <a:r>
              <a:rPr lang="el-GR" dirty="0"/>
              <a:t> &amp; </a:t>
            </a:r>
            <a:r>
              <a:rPr lang="en-US" dirty="0"/>
              <a:t>Blanchard</a:t>
            </a:r>
            <a:r>
              <a:rPr lang="el-GR" dirty="0"/>
              <a:t> στις σημερινές πρακτικές ηγεσίας των διευθυντών δημοτικής εκπαίδευσης της Κύπρου</a:t>
            </a:r>
            <a:r>
              <a:rPr lang="en-US" dirty="0"/>
              <a:t>.</a:t>
            </a:r>
            <a:endParaRPr lang="el-GR" dirty="0"/>
          </a:p>
        </p:txBody>
      </p:sp>
      <p:sp>
        <p:nvSpPr>
          <p:cNvPr id="4" name="3 - Θέση περιεχομένου"/>
          <p:cNvSpPr>
            <a:spLocks noGrp="1"/>
          </p:cNvSpPr>
          <p:nvPr>
            <p:ph sz="half" idx="2"/>
          </p:nvPr>
        </p:nvSpPr>
        <p:spPr>
          <a:xfrm>
            <a:off x="1428728" y="4000504"/>
            <a:ext cx="7433522" cy="2544126"/>
          </a:xfrm>
        </p:spPr>
        <p:txBody>
          <a:bodyPr>
            <a:normAutofit fontScale="92500" lnSpcReduction="10000"/>
          </a:bodyPr>
          <a:lstStyle/>
          <a:p>
            <a:pPr>
              <a:buNone/>
            </a:pPr>
            <a:r>
              <a:rPr lang="el-GR" b="1" u="sng" dirty="0">
                <a:solidFill>
                  <a:schemeClr val="accent4">
                    <a:lumMod val="75000"/>
                  </a:schemeClr>
                </a:solidFill>
              </a:rPr>
              <a:t>ΕΡΕΥΝΗΤΙΚΑ ΕΡΩΤΗΜΑΤΑ</a:t>
            </a:r>
            <a:endParaRPr lang="en-US" b="1" u="sng" dirty="0">
              <a:solidFill>
                <a:schemeClr val="accent4">
                  <a:lumMod val="75000"/>
                </a:schemeClr>
              </a:solidFill>
            </a:endParaRPr>
          </a:p>
          <a:p>
            <a:r>
              <a:rPr lang="el-GR" dirty="0"/>
              <a:t>1. Χρησιμοποιούνται στοιχεία της περιπτωσιακής ηγεσίας (θεωρία </a:t>
            </a:r>
            <a:r>
              <a:rPr lang="en-US" dirty="0"/>
              <a:t>Hersey</a:t>
            </a:r>
            <a:r>
              <a:rPr lang="el-GR" dirty="0"/>
              <a:t> &amp; </a:t>
            </a:r>
            <a:r>
              <a:rPr lang="en-US" dirty="0"/>
              <a:t>Blanchard</a:t>
            </a:r>
            <a:r>
              <a:rPr lang="el-GR" dirty="0"/>
              <a:t>) στις πρακτικές που ακολουθούν οι διευθυντές δημοτικών σχολείων της Κύπρου;</a:t>
            </a:r>
          </a:p>
          <a:p>
            <a:r>
              <a:rPr lang="el-GR" dirty="0"/>
              <a:t>2. Αν ναι, γιατί το κάνουν;</a:t>
            </a:r>
          </a:p>
          <a:p>
            <a:endParaRPr lang="el-GR"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ΣΕΝΑΡΙΟ</a:t>
            </a:r>
          </a:p>
        </p:txBody>
      </p:sp>
      <p:sp>
        <p:nvSpPr>
          <p:cNvPr id="5" name="4 - TextBox"/>
          <p:cNvSpPr txBox="1"/>
          <p:nvPr/>
        </p:nvSpPr>
        <p:spPr>
          <a:xfrm>
            <a:off x="1428728" y="1428736"/>
            <a:ext cx="7429552" cy="461665"/>
          </a:xfrm>
          <a:prstGeom prst="rect">
            <a:avLst/>
          </a:prstGeom>
          <a:noFill/>
        </p:spPr>
        <p:txBody>
          <a:bodyPr wrap="square" rtlCol="0">
            <a:spAutoFit/>
          </a:bodyPr>
          <a:lstStyle/>
          <a:p>
            <a:endParaRPr lang="el-GR" sz="2400" dirty="0"/>
          </a:p>
        </p:txBody>
      </p:sp>
      <p:sp>
        <p:nvSpPr>
          <p:cNvPr id="2049" name="Rectangle 1"/>
          <p:cNvSpPr>
            <a:spLocks noChangeArrowheads="1"/>
          </p:cNvSpPr>
          <p:nvPr/>
        </p:nvSpPr>
        <p:spPr bwMode="auto">
          <a:xfrm>
            <a:off x="1142976" y="1428736"/>
            <a:ext cx="728667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a:ln>
                  <a:noFill/>
                </a:ln>
                <a:solidFill>
                  <a:schemeClr val="tx1"/>
                </a:solidFill>
                <a:effectLst/>
                <a:latin typeface="Arial" pitchFamily="34" charset="0"/>
                <a:ea typeface="Times New Roman" pitchFamily="18" charset="0"/>
                <a:cs typeface="Arial" pitchFamily="34" charset="0"/>
              </a:rPr>
              <a:t>Το σχολείο σας από τη φετινή σχολική χρονιά συμμετέχει στο πρόγραμμα «Προαγωγής Υγείας». Στην αρχή της σχολικής χρονιάς ενημερώσατε γενικά τους δασκάλους για το καινούριο αυτό πρόγραμμα και τους στόχους του. Ο εκπαιδευτικός Ε1 /  Ε2 / Ε3  </a:t>
            </a:r>
            <a:r>
              <a:rPr kumimoji="0" lang="el-GR" sz="2800" b="0" i="0" u="sng" strike="noStrike" cap="none" normalizeH="0" baseline="0" dirty="0">
                <a:ln>
                  <a:noFill/>
                </a:ln>
                <a:solidFill>
                  <a:schemeClr val="tx1"/>
                </a:solidFill>
                <a:effectLst/>
                <a:latin typeface="Arial" pitchFamily="34" charset="0"/>
                <a:ea typeface="Times New Roman" pitchFamily="18" charset="0"/>
                <a:cs typeface="Arial" pitchFamily="34" charset="0"/>
              </a:rPr>
              <a:t>δε συμμετέχει ενεργά στην επίτευξη των στόχων</a:t>
            </a:r>
            <a:r>
              <a:rPr kumimoji="0" lang="el-GR" sz="28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a:ln>
                  <a:noFill/>
                </a:ln>
                <a:solidFill>
                  <a:srgbClr val="CB710F"/>
                </a:solidFill>
                <a:effectLst/>
                <a:latin typeface="Arial" pitchFamily="34" charset="0"/>
                <a:ea typeface="Times New Roman" pitchFamily="18" charset="0"/>
                <a:cs typeface="Arial" pitchFamily="34" charset="0"/>
              </a:rPr>
              <a:t>Τι θα κάνετε;</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a:ln>
                <a:noFill/>
              </a:ln>
              <a:solidFill>
                <a:srgbClr val="CB710F"/>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a:ln>
                  <a:noFill/>
                </a:ln>
                <a:solidFill>
                  <a:schemeClr val="accent5">
                    <a:lumMod val="60000"/>
                    <a:lumOff val="40000"/>
                  </a:schemeClr>
                </a:solidFill>
                <a:effectLst/>
                <a:latin typeface="Arial" pitchFamily="34" charset="0"/>
                <a:ea typeface="Times New Roman" pitchFamily="18" charset="0"/>
                <a:cs typeface="Arial" pitchFamily="34" charset="0"/>
              </a:rPr>
              <a:t> Γιατί;</a:t>
            </a:r>
            <a:endParaRPr kumimoji="0" lang="el-GR" sz="2800" b="0" i="0" u="none" strike="noStrike" cap="none" normalizeH="0" baseline="0" dirty="0">
              <a:ln>
                <a:noFill/>
              </a:ln>
              <a:solidFill>
                <a:schemeClr val="accent5">
                  <a:lumMod val="60000"/>
                  <a:lumOff val="40000"/>
                </a:schemeClr>
              </a:solidFill>
              <a:effectLst/>
              <a:latin typeface="Arial" pitchFamily="34" charset="0"/>
              <a:cs typeface="Arial" pitchFamily="34" charset="0"/>
            </a:endParaRPr>
          </a:p>
        </p:txBody>
      </p:sp>
    </p:spTree>
    <p:extLst>
      <p:ext uri="{BB962C8B-B14F-4D97-AF65-F5344CB8AC3E}">
        <p14:creationId xmlns:p14="http://schemas.microsoft.com/office/powerpoint/2010/main" val="1016228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1071546"/>
            <a:ext cx="2928958"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l-GR" sz="2400" b="1" u="sng" dirty="0"/>
              <a:t>Εκπαιδευτικός 1</a:t>
            </a:r>
            <a:endParaRPr lang="en-US" sz="2400" b="1" u="sng" dirty="0"/>
          </a:p>
          <a:p>
            <a:pPr algn="ctr"/>
            <a:r>
              <a:rPr lang="el-GR" sz="1600" dirty="0"/>
              <a:t>Ε1: Σωτήρης</a:t>
            </a:r>
          </a:p>
          <a:p>
            <a:pPr algn="ctr"/>
            <a:r>
              <a:rPr lang="el-GR" sz="1600" dirty="0"/>
              <a:t>27 χρονών</a:t>
            </a:r>
          </a:p>
          <a:p>
            <a:pPr algn="ctr"/>
            <a:r>
              <a:rPr lang="el-GR" sz="1600" dirty="0"/>
              <a:t>2 χρόνια υπηρεσία</a:t>
            </a:r>
          </a:p>
          <a:p>
            <a:pPr algn="ctr"/>
            <a:r>
              <a:rPr lang="el-GR" sz="1600" dirty="0"/>
              <a:t>Προσόντα: Πτυχίο </a:t>
            </a:r>
          </a:p>
          <a:p>
            <a:pPr algn="ctr"/>
            <a:r>
              <a:rPr lang="el-GR" sz="1600" dirty="0"/>
              <a:t>Τριτοβάθμιας</a:t>
            </a:r>
          </a:p>
          <a:p>
            <a:pPr algn="ctr"/>
            <a:r>
              <a:rPr lang="el-GR" sz="1600" b="1" dirty="0"/>
              <a:t>Ανίκανος / Δε θέλει</a:t>
            </a:r>
          </a:p>
          <a:p>
            <a:pPr algn="ctr"/>
            <a:r>
              <a:rPr lang="el-GR" sz="1600" dirty="0"/>
              <a:t>Δάσκαλος με περιορισμένη πείρα και δεξιότητες. Οι πρακτικές γνώσεις του στο επάγγελμα είναι ελλιπής. Δε δεσμεύεται, δεν αναλαμβάνει ευθύνες και δε συμμετέχει από μόνος του. Διακατέχεται από απροθυμία, ανασφάλεια  και έλλειψη αυτοπεποίθησης. Απομονωμένος από το υπόλοιπο προσωπικό.</a:t>
            </a:r>
            <a:endParaRPr lang="en-US" sz="1600" dirty="0"/>
          </a:p>
          <a:p>
            <a:r>
              <a:rPr lang="el-GR" sz="1600" dirty="0"/>
              <a:t> </a:t>
            </a:r>
          </a:p>
          <a:p>
            <a:pPr algn="ctr"/>
            <a:endParaRPr lang="el-GR" sz="2400" b="1" u="sng" dirty="0"/>
          </a:p>
        </p:txBody>
      </p:sp>
      <p:sp>
        <p:nvSpPr>
          <p:cNvPr id="3" name="2 - TextBox"/>
          <p:cNvSpPr txBox="1"/>
          <p:nvPr/>
        </p:nvSpPr>
        <p:spPr>
          <a:xfrm>
            <a:off x="3071802" y="1071546"/>
            <a:ext cx="2928958" cy="53860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l-GR" sz="2400" b="1" u="sng" dirty="0"/>
              <a:t>Εκπαιδευτικός 2</a:t>
            </a:r>
          </a:p>
          <a:p>
            <a:pPr algn="ctr"/>
            <a:r>
              <a:rPr lang="el-GR" sz="1600" dirty="0"/>
              <a:t>Ε2: Ανδρέας</a:t>
            </a:r>
          </a:p>
          <a:p>
            <a:pPr algn="ctr"/>
            <a:r>
              <a:rPr lang="el-GR" sz="1600" dirty="0"/>
              <a:t>36 χρονών</a:t>
            </a:r>
          </a:p>
          <a:p>
            <a:pPr algn="ctr"/>
            <a:r>
              <a:rPr lang="el-GR" sz="1600" dirty="0"/>
              <a:t>14 χρόνια υπηρεσία</a:t>
            </a:r>
          </a:p>
          <a:p>
            <a:pPr algn="ctr"/>
            <a:r>
              <a:rPr lang="el-GR" sz="1600" dirty="0"/>
              <a:t>Προσόντα: Πτυχίο</a:t>
            </a:r>
          </a:p>
          <a:p>
            <a:pPr algn="ctr"/>
            <a:r>
              <a:rPr lang="el-GR" sz="1600" dirty="0"/>
              <a:t>Τριτοβάθμιας</a:t>
            </a:r>
          </a:p>
          <a:p>
            <a:pPr algn="ctr"/>
            <a:r>
              <a:rPr lang="el-GR" sz="1600" b="1" dirty="0"/>
              <a:t>Ικανός / Δε θέλει</a:t>
            </a:r>
          </a:p>
          <a:p>
            <a:pPr algn="ctr"/>
            <a:r>
              <a:rPr lang="el-GR" sz="1600" dirty="0"/>
              <a:t>Δάσκαλος με αρκετή πείρα, δεξιότητες και γνώσεις. Είναι όμως επιφυλακτικός στο να δεσμευτεί, να αναλάβει ευθύνες και να συμμετάσχει δυναμικά στην πραγματοποίηση ενός στόχου. Διακατέχεται από σχετική απροθυμία , ανασφάλεια και περιορισμένη αυτοπεποίθηση. Επιλεκτικά κοινωνικοποιημένος</a:t>
            </a:r>
            <a:r>
              <a:rPr lang="el-GR" sz="2400" dirty="0"/>
              <a:t>.</a:t>
            </a:r>
            <a:endParaRPr lang="en-US" sz="2400" dirty="0"/>
          </a:p>
          <a:p>
            <a:pPr algn="ctr"/>
            <a:endParaRPr lang="en-US" sz="2400" dirty="0"/>
          </a:p>
        </p:txBody>
      </p:sp>
      <p:sp>
        <p:nvSpPr>
          <p:cNvPr id="4" name="3 - TextBox"/>
          <p:cNvSpPr txBox="1"/>
          <p:nvPr/>
        </p:nvSpPr>
        <p:spPr>
          <a:xfrm>
            <a:off x="6215042" y="1071546"/>
            <a:ext cx="2928958" cy="517064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l-GR" sz="2400" b="1" u="sng" dirty="0"/>
              <a:t>Εκπαιδευτικός 3</a:t>
            </a:r>
          </a:p>
          <a:p>
            <a:pPr algn="ctr"/>
            <a:r>
              <a:rPr lang="el-GR" dirty="0"/>
              <a:t>Ε3: Νικόλας</a:t>
            </a:r>
          </a:p>
          <a:p>
            <a:pPr algn="ctr"/>
            <a:r>
              <a:rPr lang="el-GR" dirty="0"/>
              <a:t>43 χρονών</a:t>
            </a:r>
          </a:p>
          <a:p>
            <a:pPr algn="ctr"/>
            <a:r>
              <a:rPr lang="el-GR" dirty="0"/>
              <a:t>20 χρόνια υπηρεσία</a:t>
            </a:r>
          </a:p>
          <a:p>
            <a:pPr algn="ctr"/>
            <a:r>
              <a:rPr lang="el-GR" dirty="0"/>
              <a:t>Προσόντα: Πτυχίο</a:t>
            </a:r>
          </a:p>
          <a:p>
            <a:pPr algn="ctr"/>
            <a:r>
              <a:rPr lang="el-GR" dirty="0"/>
              <a:t>Τριτοβάθμιας</a:t>
            </a:r>
          </a:p>
          <a:p>
            <a:pPr algn="ctr"/>
            <a:r>
              <a:rPr lang="el-GR" b="1" dirty="0"/>
              <a:t>Ικανός / Θέλει</a:t>
            </a:r>
          </a:p>
          <a:p>
            <a:pPr algn="ctr"/>
            <a:r>
              <a:rPr lang="el-GR" dirty="0"/>
              <a:t>Δάσκαλος με πολλές γνώσεις, πείρα, δεξιότητες. Δεσμεύεται με ευθύνες, επιτελεί με επιτυχία </a:t>
            </a:r>
            <a:r>
              <a:rPr lang="el-GR" dirty="0" err="1"/>
              <a:t>ό,τι</a:t>
            </a:r>
            <a:r>
              <a:rPr lang="el-GR" dirty="0"/>
              <a:t> αναλαμβάνει και συμμετέχει δυναμικά. Είναι πολύ πρόθυμος, χωρίς ανασφάλεια και με ψηλή αυτοπεποίθηση. Κοινωνικοποιημένος στο χώρο του σχολείου.</a:t>
            </a:r>
          </a:p>
        </p:txBody>
      </p:sp>
    </p:spTree>
    <p:extLst>
      <p:ext uri="{BB962C8B-B14F-4D97-AF65-F5344CB8AC3E}">
        <p14:creationId xmlns:p14="http://schemas.microsoft.com/office/powerpoint/2010/main" val="228583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483768" y="1130959"/>
            <a:ext cx="6400800" cy="2286000"/>
          </a:xfrm>
        </p:spPr>
        <p:txBody>
          <a:bodyPr/>
          <a:lstStyle/>
          <a:p>
            <a:pPr algn="ctr"/>
            <a:r>
              <a:rPr lang="el-GR" dirty="0"/>
              <a:t>Τ</a:t>
            </a:r>
            <a:r>
              <a:rPr lang="el-GR" dirty="0">
                <a:effectLst/>
              </a:rPr>
              <a:t>Ι ΕΙΝΑΙ Η ΗΓΕΣΙΑ;</a:t>
            </a:r>
            <a:r>
              <a:rPr lang="en-US" dirty="0">
                <a:effectLst/>
              </a:rPr>
              <a:t/>
            </a:r>
            <a:br>
              <a:rPr lang="en-US" dirty="0">
                <a:effectLst/>
              </a:rPr>
            </a:br>
            <a:r>
              <a:rPr lang="en-US" dirty="0">
                <a:effectLst/>
              </a:rPr>
              <a:t/>
            </a:r>
            <a:br>
              <a:rPr lang="en-US" dirty="0">
                <a:effectLst/>
              </a:rPr>
            </a:br>
            <a:endParaRPr lang="el-GR" dirty="0"/>
          </a:p>
        </p:txBody>
      </p:sp>
      <p:sp>
        <p:nvSpPr>
          <p:cNvPr id="3" name="Text Placeholder 2">
            <a:extLst>
              <a:ext uri="{FF2B5EF4-FFF2-40B4-BE49-F238E27FC236}">
                <a16:creationId xmlns:a16="http://schemas.microsoft.com/office/drawing/2014/main" id="{DCE2FC09-33A1-EB48-9AD9-9AAEF1F3B4F2}"/>
              </a:ext>
            </a:extLst>
          </p:cNvPr>
          <p:cNvSpPr>
            <a:spLocks noGrp="1"/>
          </p:cNvSpPr>
          <p:nvPr>
            <p:ph type="body" idx="1"/>
          </p:nvPr>
        </p:nvSpPr>
        <p:spPr>
          <a:xfrm>
            <a:off x="2195736" y="3441042"/>
            <a:ext cx="6688832" cy="2016224"/>
          </a:xfrm>
        </p:spPr>
        <p:txBody>
          <a:bodyPr>
            <a:noAutofit/>
          </a:bodyPr>
          <a:lstStyle/>
          <a:p>
            <a:pPr algn="ctr"/>
            <a:r>
              <a:rPr lang="el-GR" sz="4400" dirty="0">
                <a:latin typeface="Times New Roman" panose="02020603050405020304" pitchFamily="18" charset="0"/>
                <a:cs typeface="Times New Roman" panose="02020603050405020304" pitchFamily="18" charset="0"/>
              </a:rPr>
              <a:t>Η</a:t>
            </a:r>
            <a:r>
              <a:rPr lang="en-US" sz="4400" dirty="0">
                <a:latin typeface="Times New Roman" panose="02020603050405020304" pitchFamily="18" charset="0"/>
                <a:cs typeface="Times New Roman" panose="02020603050405020304" pitchFamily="18" charset="0"/>
              </a:rPr>
              <a:t> </a:t>
            </a:r>
            <a:r>
              <a:rPr lang="el-GR" sz="4400" dirty="0">
                <a:latin typeface="Times New Roman" panose="02020603050405020304" pitchFamily="18" charset="0"/>
                <a:cs typeface="Times New Roman" panose="02020603050405020304" pitchFamily="18" charset="0"/>
              </a:rPr>
              <a:t>«τέχνη» του επηρεασμού</a:t>
            </a:r>
          </a:p>
          <a:p>
            <a:pPr algn="ctr"/>
            <a:endParaRPr lang="el-GR" sz="4400" dirty="0">
              <a:latin typeface="Times New Roman" panose="02020603050405020304" pitchFamily="18" charset="0"/>
              <a:cs typeface="Times New Roman" panose="02020603050405020304" pitchFamily="18" charset="0"/>
            </a:endParaRPr>
          </a:p>
          <a:p>
            <a:pPr algn="ctr"/>
            <a:r>
              <a:rPr lang="el-GR" sz="4400" dirty="0">
                <a:latin typeface="Times New Roman" panose="02020603050405020304" pitchFamily="18" charset="0"/>
                <a:cs typeface="Times New Roman" panose="02020603050405020304" pitchFamily="18" charset="0"/>
              </a:rPr>
              <a:t> των ατόμων ώστε να</a:t>
            </a:r>
          </a:p>
          <a:p>
            <a:pPr algn="ctr"/>
            <a:endParaRPr lang="el-GR" sz="4400" dirty="0">
              <a:latin typeface="Times New Roman" panose="02020603050405020304" pitchFamily="18" charset="0"/>
              <a:cs typeface="Times New Roman" panose="02020603050405020304" pitchFamily="18" charset="0"/>
            </a:endParaRPr>
          </a:p>
          <a:p>
            <a:pPr algn="ctr"/>
            <a:r>
              <a:rPr lang="el-GR" sz="4400" dirty="0">
                <a:latin typeface="Times New Roman" panose="02020603050405020304" pitchFamily="18" charset="0"/>
                <a:cs typeface="Times New Roman" panose="02020603050405020304" pitchFamily="18" charset="0"/>
              </a:rPr>
              <a:t> θέλουν να</a:t>
            </a:r>
            <a:endParaRPr lang="en-US" sz="4400" dirty="0">
              <a:latin typeface="Times New Roman" panose="02020603050405020304" pitchFamily="18" charset="0"/>
              <a:cs typeface="Times New Roman" panose="02020603050405020304" pitchFamily="18" charset="0"/>
            </a:endParaRPr>
          </a:p>
          <a:p>
            <a:pPr algn="ctr"/>
            <a:endParaRPr lang="en-US" sz="4400" dirty="0">
              <a:latin typeface="Times New Roman" panose="02020603050405020304" pitchFamily="18" charset="0"/>
              <a:cs typeface="Times New Roman" panose="02020603050405020304" pitchFamily="18" charset="0"/>
            </a:endParaRPr>
          </a:p>
          <a:p>
            <a:pPr algn="ctr"/>
            <a:r>
              <a:rPr lang="el-GR" sz="4400" dirty="0">
                <a:latin typeface="Times New Roman" panose="02020603050405020304" pitchFamily="18" charset="0"/>
                <a:cs typeface="Times New Roman" panose="02020603050405020304" pitchFamily="18" charset="0"/>
              </a:rPr>
              <a:t> αγωνιστούν για κοινές</a:t>
            </a:r>
            <a:endParaRPr lang="en-US" sz="4400" dirty="0">
              <a:latin typeface="Times New Roman" panose="02020603050405020304" pitchFamily="18" charset="0"/>
              <a:cs typeface="Times New Roman" panose="02020603050405020304" pitchFamily="18" charset="0"/>
            </a:endParaRPr>
          </a:p>
          <a:p>
            <a:pPr algn="ctr"/>
            <a:endParaRPr lang="en-US" sz="4400" dirty="0">
              <a:latin typeface="Times New Roman" panose="02020603050405020304" pitchFamily="18" charset="0"/>
              <a:cs typeface="Times New Roman" panose="02020603050405020304" pitchFamily="18" charset="0"/>
            </a:endParaRPr>
          </a:p>
          <a:p>
            <a:pPr algn="ctr"/>
            <a:r>
              <a:rPr lang="el-GR" sz="4400" dirty="0">
                <a:latin typeface="Times New Roman" panose="02020603050405020304" pitchFamily="18" charset="0"/>
                <a:cs typeface="Times New Roman" panose="02020603050405020304" pitchFamily="18" charset="0"/>
              </a:rPr>
              <a:t> φιλοδοξίες.</a:t>
            </a:r>
            <a:endParaRPr lang="en-CY" sz="4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a:solidFill>
                  <a:schemeClr val="accent4">
                    <a:lumMod val="75000"/>
                  </a:schemeClr>
                </a:solidFill>
              </a:rPr>
              <a:t>ΣΥΜΠΕΡΑΣΜΑΤΑ</a:t>
            </a:r>
            <a:r>
              <a:rPr lang="en-US" dirty="0">
                <a:solidFill>
                  <a:schemeClr val="accent4">
                    <a:lumMod val="75000"/>
                  </a:schemeClr>
                </a:solidFill>
              </a:rPr>
              <a:t> </a:t>
            </a:r>
            <a:r>
              <a:rPr lang="el-GR" dirty="0">
                <a:solidFill>
                  <a:schemeClr val="accent4">
                    <a:lumMod val="75000"/>
                  </a:schemeClr>
                </a:solidFill>
              </a:rPr>
              <a:t>ΤΗΣ ΕΡΕΥΝΑΣ</a:t>
            </a:r>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solidFill>
                  <a:schemeClr val="accent4">
                    <a:lumMod val="75000"/>
                  </a:schemeClr>
                </a:solidFill>
              </a:rPr>
              <a:t>ΕΠΙΛΟΓΟΣ</a:t>
            </a:r>
          </a:p>
        </p:txBody>
      </p:sp>
      <p:sp>
        <p:nvSpPr>
          <p:cNvPr id="3" name="2 - TextBox"/>
          <p:cNvSpPr txBox="1"/>
          <p:nvPr/>
        </p:nvSpPr>
        <p:spPr>
          <a:xfrm>
            <a:off x="1857356" y="1500174"/>
            <a:ext cx="6500858" cy="3847207"/>
          </a:xfrm>
          <a:prstGeom prst="rect">
            <a:avLst/>
          </a:prstGeom>
          <a:noFill/>
        </p:spPr>
        <p:txBody>
          <a:bodyPr wrap="square" rtlCol="0">
            <a:spAutoFit/>
          </a:bodyPr>
          <a:lstStyle/>
          <a:p>
            <a:pPr algn="ctr"/>
            <a:r>
              <a:rPr lang="el-GR" sz="4400" dirty="0">
                <a:solidFill>
                  <a:schemeClr val="accent4">
                    <a:lumMod val="75000"/>
                  </a:schemeClr>
                </a:solidFill>
              </a:rPr>
              <a:t>Η ηγεσία είναι όπως την </a:t>
            </a:r>
            <a:r>
              <a:rPr lang="el-GR" sz="4400" b="1" dirty="0">
                <a:solidFill>
                  <a:schemeClr val="accent4">
                    <a:lumMod val="75000"/>
                  </a:schemeClr>
                </a:solidFill>
              </a:rPr>
              <a:t>ομορφιά</a:t>
            </a:r>
            <a:r>
              <a:rPr lang="el-GR" sz="4400" dirty="0">
                <a:solidFill>
                  <a:schemeClr val="accent4">
                    <a:lumMod val="75000"/>
                  </a:schemeClr>
                </a:solidFill>
              </a:rPr>
              <a:t>, δύσκολα την ορίζεις, αλλά την αντιλαμβάνεσαι μόλις την αντικρίσεις (</a:t>
            </a:r>
            <a:r>
              <a:rPr lang="en-US" sz="4400" dirty="0" err="1">
                <a:solidFill>
                  <a:schemeClr val="accent4">
                    <a:lumMod val="75000"/>
                  </a:schemeClr>
                </a:solidFill>
              </a:rPr>
              <a:t>Bennis</a:t>
            </a:r>
            <a:r>
              <a:rPr lang="en-US" sz="4400" dirty="0">
                <a:solidFill>
                  <a:schemeClr val="accent4">
                    <a:lumMod val="75000"/>
                  </a:schemeClr>
                </a:solidFill>
              </a:rPr>
              <a:t>, 1989)</a:t>
            </a:r>
          </a:p>
          <a:p>
            <a:endParaRPr lang="en-US" sz="2400" dirty="0">
              <a:solidFill>
                <a:schemeClr val="accent4">
                  <a:lumMod val="7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14414" y="5715000"/>
            <a:ext cx="7498080" cy="1143000"/>
          </a:xfrm>
        </p:spPr>
        <p:txBody>
          <a:bodyPr>
            <a:normAutofit/>
          </a:bodyPr>
          <a:lstStyle/>
          <a:p>
            <a:pPr algn="ctr"/>
            <a:r>
              <a:rPr lang="el-GR" sz="2400" dirty="0">
                <a:solidFill>
                  <a:schemeClr val="accent4">
                    <a:lumMod val="75000"/>
                  </a:schemeClr>
                </a:solidFill>
              </a:rPr>
              <a:t>«Αν αυτοί νικήσουν, τότε νίκησες και εσύ»</a:t>
            </a:r>
            <a:br>
              <a:rPr lang="el-GR" sz="2400" dirty="0">
                <a:solidFill>
                  <a:schemeClr val="accent4">
                    <a:lumMod val="75000"/>
                  </a:schemeClr>
                </a:solidFill>
              </a:rPr>
            </a:br>
            <a:r>
              <a:rPr lang="el-GR" sz="2400" dirty="0">
                <a:solidFill>
                  <a:schemeClr val="accent4">
                    <a:lumMod val="75000"/>
                  </a:schemeClr>
                </a:solidFill>
              </a:rPr>
              <a:t>                 (</a:t>
            </a:r>
            <a:r>
              <a:rPr lang="en-US" sz="2400" dirty="0">
                <a:solidFill>
                  <a:schemeClr val="accent4">
                    <a:lumMod val="75000"/>
                  </a:schemeClr>
                </a:solidFill>
              </a:rPr>
              <a:t>Blanchard, </a:t>
            </a:r>
            <a:r>
              <a:rPr lang="en-US" sz="2400" dirty="0" err="1">
                <a:solidFill>
                  <a:schemeClr val="accent4">
                    <a:lumMod val="75000"/>
                  </a:schemeClr>
                </a:solidFill>
              </a:rPr>
              <a:t>Zigarmi</a:t>
            </a:r>
            <a:r>
              <a:rPr lang="en-US" sz="2400" dirty="0">
                <a:solidFill>
                  <a:schemeClr val="accent4">
                    <a:lumMod val="75000"/>
                  </a:schemeClr>
                </a:solidFill>
              </a:rPr>
              <a:t> &amp; </a:t>
            </a:r>
            <a:r>
              <a:rPr lang="en-US" sz="2400" dirty="0" err="1">
                <a:solidFill>
                  <a:schemeClr val="accent4">
                    <a:lumMod val="75000"/>
                  </a:schemeClr>
                </a:solidFill>
              </a:rPr>
              <a:t>Zigarmi</a:t>
            </a:r>
            <a:r>
              <a:rPr lang="en-US" sz="2400" dirty="0">
                <a:solidFill>
                  <a:schemeClr val="accent4">
                    <a:lumMod val="75000"/>
                  </a:schemeClr>
                </a:solidFill>
              </a:rPr>
              <a:t>, 1986)</a:t>
            </a:r>
            <a:endParaRPr lang="el-GR" sz="2400" dirty="0">
              <a:solidFill>
                <a:schemeClr val="accent4">
                  <a:lumMod val="75000"/>
                </a:schemeClr>
              </a:solidFill>
            </a:endParaRPr>
          </a:p>
        </p:txBody>
      </p:sp>
      <p:pic>
        <p:nvPicPr>
          <p:cNvPr id="2051" name="Picture 3"/>
          <p:cNvPicPr>
            <a:picLocks noChangeAspect="1" noChangeArrowheads="1"/>
          </p:cNvPicPr>
          <p:nvPr/>
        </p:nvPicPr>
        <p:blipFill>
          <a:blip r:embed="rId3"/>
          <a:srcRect/>
          <a:stretch>
            <a:fillRect/>
          </a:stretch>
        </p:blipFill>
        <p:spPr bwMode="auto">
          <a:xfrm>
            <a:off x="2000232" y="0"/>
            <a:ext cx="6000792" cy="5786454"/>
          </a:xfrm>
          <a:prstGeom prst="rect">
            <a:avLst/>
          </a:prstGeom>
          <a:noFill/>
          <a:ln w="9525">
            <a:noFill/>
            <a:miter lim="800000"/>
            <a:headEnd/>
            <a:tailEnd/>
          </a:ln>
        </p:spPr>
      </p:pic>
      <p:sp>
        <p:nvSpPr>
          <p:cNvPr id="5" name="4 - Έλλειψη"/>
          <p:cNvSpPr/>
          <p:nvPr/>
        </p:nvSpPr>
        <p:spPr>
          <a:xfrm>
            <a:off x="5143504" y="1643050"/>
            <a:ext cx="357190" cy="571504"/>
          </a:xfrm>
          <a:prstGeom prst="ellipse">
            <a:avLst/>
          </a:prstGeom>
          <a:solidFill>
            <a:schemeClr val="accent1">
              <a:lumMod val="75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6" name="5 - Έλλειψη"/>
          <p:cNvSpPr/>
          <p:nvPr/>
        </p:nvSpPr>
        <p:spPr>
          <a:xfrm>
            <a:off x="7500958" y="714356"/>
            <a:ext cx="428628" cy="642942"/>
          </a:xfrm>
          <a:prstGeom prst="ellipse">
            <a:avLst/>
          </a:prstGeom>
          <a:solidFill>
            <a:schemeClr val="bg2">
              <a:lumMod val="75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7" name="6 - Έλλειψη"/>
          <p:cNvSpPr/>
          <p:nvPr/>
        </p:nvSpPr>
        <p:spPr>
          <a:xfrm>
            <a:off x="6929454" y="571480"/>
            <a:ext cx="357190" cy="571504"/>
          </a:xfrm>
          <a:prstGeom prst="ellipse">
            <a:avLst/>
          </a:prstGeom>
          <a:solidFill>
            <a:schemeClr val="accent6"/>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8" name="7 - Έλλειψη"/>
          <p:cNvSpPr/>
          <p:nvPr/>
        </p:nvSpPr>
        <p:spPr>
          <a:xfrm>
            <a:off x="5572132" y="1214422"/>
            <a:ext cx="428628" cy="571504"/>
          </a:xfrm>
          <a:prstGeom prst="ellipse">
            <a:avLst/>
          </a:prstGeom>
          <a:solidFill>
            <a:schemeClr val="accent5">
              <a:lumMod val="40000"/>
              <a:lumOff val="6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9" name="8 - Έλλειψη"/>
          <p:cNvSpPr/>
          <p:nvPr/>
        </p:nvSpPr>
        <p:spPr>
          <a:xfrm>
            <a:off x="5072066" y="285728"/>
            <a:ext cx="500066" cy="785818"/>
          </a:xfrm>
          <a:prstGeom prst="ellipse">
            <a:avLst/>
          </a:prstGeom>
          <a:solidFill>
            <a:schemeClr val="accent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10" name="9 - Έλλειψη"/>
          <p:cNvSpPr/>
          <p:nvPr/>
        </p:nvSpPr>
        <p:spPr>
          <a:xfrm>
            <a:off x="6215074" y="285728"/>
            <a:ext cx="571504" cy="642942"/>
          </a:xfrm>
          <a:prstGeom prst="ellipse">
            <a:avLst/>
          </a:prstGeom>
          <a:solidFill>
            <a:schemeClr val="accent5">
              <a:lumMod val="75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5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Έλλειψη"/>
          <p:cNvSpPr/>
          <p:nvPr/>
        </p:nvSpPr>
        <p:spPr>
          <a:xfrm>
            <a:off x="2483768" y="750806"/>
            <a:ext cx="5021750" cy="48114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2 - Έλλειψη"/>
          <p:cNvSpPr/>
          <p:nvPr/>
        </p:nvSpPr>
        <p:spPr>
          <a:xfrm>
            <a:off x="3419872" y="2386319"/>
            <a:ext cx="3154102" cy="315524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Έλλειψη"/>
          <p:cNvSpPr/>
          <p:nvPr/>
        </p:nvSpPr>
        <p:spPr>
          <a:xfrm>
            <a:off x="3855910" y="3561968"/>
            <a:ext cx="2287726" cy="20002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4209755" y="1353078"/>
            <a:ext cx="1571636" cy="584775"/>
          </a:xfrm>
          <a:prstGeom prst="rect">
            <a:avLst/>
          </a:prstGeom>
          <a:noFill/>
        </p:spPr>
        <p:txBody>
          <a:bodyPr wrap="square" rtlCol="0">
            <a:spAutoFit/>
          </a:bodyPr>
          <a:lstStyle/>
          <a:p>
            <a:r>
              <a:rPr lang="el-GR" sz="3200" dirty="0"/>
              <a:t>Ηγεσία</a:t>
            </a:r>
          </a:p>
        </p:txBody>
      </p:sp>
      <p:sp>
        <p:nvSpPr>
          <p:cNvPr id="6" name="5 - TextBox"/>
          <p:cNvSpPr txBox="1"/>
          <p:nvPr/>
        </p:nvSpPr>
        <p:spPr>
          <a:xfrm>
            <a:off x="4143372" y="2808249"/>
            <a:ext cx="1857388" cy="584775"/>
          </a:xfrm>
          <a:prstGeom prst="rect">
            <a:avLst/>
          </a:prstGeom>
          <a:noFill/>
        </p:spPr>
        <p:txBody>
          <a:bodyPr wrap="square" rtlCol="0">
            <a:spAutoFit/>
          </a:bodyPr>
          <a:lstStyle/>
          <a:p>
            <a:r>
              <a:rPr lang="el-GR" sz="3200" dirty="0"/>
              <a:t>Διοίκηση</a:t>
            </a:r>
          </a:p>
        </p:txBody>
      </p:sp>
      <p:sp>
        <p:nvSpPr>
          <p:cNvPr id="7" name="6 - TextBox"/>
          <p:cNvSpPr txBox="1"/>
          <p:nvPr/>
        </p:nvSpPr>
        <p:spPr>
          <a:xfrm>
            <a:off x="3992557" y="4269712"/>
            <a:ext cx="2143140" cy="584775"/>
          </a:xfrm>
          <a:prstGeom prst="rect">
            <a:avLst/>
          </a:prstGeom>
          <a:noFill/>
        </p:spPr>
        <p:txBody>
          <a:bodyPr wrap="square" rtlCol="0">
            <a:spAutoFit/>
          </a:bodyPr>
          <a:lstStyle/>
          <a:p>
            <a:r>
              <a:rPr lang="el-GR" sz="3200" dirty="0"/>
              <a:t>Διαχείριση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A76C0-A13A-ED4A-B25E-7BDEF8CCD334}"/>
              </a:ext>
            </a:extLst>
          </p:cNvPr>
          <p:cNvSpPr>
            <a:spLocks noGrp="1"/>
          </p:cNvSpPr>
          <p:nvPr>
            <p:ph type="title"/>
          </p:nvPr>
        </p:nvSpPr>
        <p:spPr>
          <a:xfrm>
            <a:off x="1357437" y="0"/>
            <a:ext cx="7498080" cy="908720"/>
          </a:xfrm>
        </p:spPr>
        <p:txBody>
          <a:bodyPr>
            <a:normAutofit/>
          </a:bodyPr>
          <a:lstStyle/>
          <a:p>
            <a:pPr algn="ctr"/>
            <a:r>
              <a:rPr lang="el-GR" dirty="0"/>
              <a:t>Ηγεσία εναντίον Διοίκησης</a:t>
            </a:r>
            <a:endParaRPr lang="en-CY" dirty="0"/>
          </a:p>
        </p:txBody>
      </p:sp>
      <p:sp>
        <p:nvSpPr>
          <p:cNvPr id="3" name="Content Placeholder 2">
            <a:extLst>
              <a:ext uri="{FF2B5EF4-FFF2-40B4-BE49-F238E27FC236}">
                <a16:creationId xmlns:a16="http://schemas.microsoft.com/office/drawing/2014/main" id="{7534D35C-52B0-264B-9111-87A632D71E03}"/>
              </a:ext>
            </a:extLst>
          </p:cNvPr>
          <p:cNvSpPr>
            <a:spLocks noGrp="1"/>
          </p:cNvSpPr>
          <p:nvPr>
            <p:ph sz="half" idx="1"/>
          </p:nvPr>
        </p:nvSpPr>
        <p:spPr>
          <a:xfrm>
            <a:off x="1101786" y="908720"/>
            <a:ext cx="3833576" cy="5278720"/>
          </a:xfrm>
        </p:spPr>
        <p:txBody>
          <a:bodyPr>
            <a:normAutofit fontScale="85000" lnSpcReduction="20000"/>
          </a:bodyPr>
          <a:lstStyle/>
          <a:p>
            <a:r>
              <a:rPr lang="el-GR" dirty="0"/>
              <a:t>Εμπνέει ένα κοινό όραμα.</a:t>
            </a:r>
          </a:p>
          <a:p>
            <a:r>
              <a:rPr lang="el-GR" dirty="0"/>
              <a:t>Προωθεί σημαντικές βελτιώσεις ή καινοτομίες</a:t>
            </a:r>
          </a:p>
          <a:p>
            <a:r>
              <a:rPr lang="el-GR" dirty="0"/>
              <a:t>Είναι οραματιστής, καινοτόμος, θαρραλέος, δημιουργικός, προνοητικός, ανοιχτός στην αλλαγή, ικανός να μάθει και να ξεπεράσει την αποτυχία.</a:t>
            </a:r>
          </a:p>
          <a:p>
            <a:r>
              <a:rPr lang="el-GR" dirty="0"/>
              <a:t>Παρακινεί, δημιουργεί περιβάλλον που εμπνέει τη μάθηση</a:t>
            </a:r>
          </a:p>
          <a:p>
            <a:endParaRPr lang="el-GR" dirty="0"/>
          </a:p>
          <a:p>
            <a:pPr marL="82296" indent="0" algn="ctr">
              <a:buNone/>
            </a:pPr>
            <a:r>
              <a:rPr lang="el-GR" dirty="0"/>
              <a:t>«Τι πρέπει να κάνουμε»</a:t>
            </a:r>
            <a:endParaRPr lang="en-CY" dirty="0"/>
          </a:p>
        </p:txBody>
      </p:sp>
      <p:sp>
        <p:nvSpPr>
          <p:cNvPr id="4" name="Content Placeholder 3">
            <a:extLst>
              <a:ext uri="{FF2B5EF4-FFF2-40B4-BE49-F238E27FC236}">
                <a16:creationId xmlns:a16="http://schemas.microsoft.com/office/drawing/2014/main" id="{85111E15-CCAF-E740-A512-4EA3F4F397F9}"/>
              </a:ext>
            </a:extLst>
          </p:cNvPr>
          <p:cNvSpPr>
            <a:spLocks noGrp="1"/>
          </p:cNvSpPr>
          <p:nvPr>
            <p:ph sz="half" idx="2"/>
          </p:nvPr>
        </p:nvSpPr>
        <p:spPr>
          <a:xfrm>
            <a:off x="4921127" y="908720"/>
            <a:ext cx="3984496" cy="5832648"/>
          </a:xfrm>
        </p:spPr>
        <p:txBody>
          <a:bodyPr>
            <a:normAutofit fontScale="85000" lnSpcReduction="20000"/>
          </a:bodyPr>
          <a:lstStyle/>
          <a:p>
            <a:r>
              <a:rPr lang="el-GR" dirty="0"/>
              <a:t>Υλοποίηση  των καθηκόντων.</a:t>
            </a:r>
          </a:p>
          <a:p>
            <a:r>
              <a:rPr lang="el-GR" dirty="0"/>
              <a:t>Αποτελεσματική ολοκλήρωση του προϊόντος εργασίας.</a:t>
            </a:r>
          </a:p>
          <a:p>
            <a:r>
              <a:rPr lang="el-GR" dirty="0"/>
              <a:t>Αποτελεσματικός, προσανατολισμένος στη λεπτομέρεια, καλός εκπρόσωπος, οργανωμένος, επίμονος.</a:t>
            </a:r>
          </a:p>
          <a:p>
            <a:r>
              <a:rPr lang="el-GR" dirty="0"/>
              <a:t>Οργανωτική εστίαση, ανάπτυξη πολιτικής και συμμόρφωση, συντήρηση, υποστήριξη και εφαρμογή συστημάτων.</a:t>
            </a:r>
          </a:p>
          <a:p>
            <a:pPr marL="82296" indent="0" algn="ctr">
              <a:buNone/>
            </a:pPr>
            <a:endParaRPr lang="el-GR" dirty="0"/>
          </a:p>
          <a:p>
            <a:pPr marL="82296" indent="0" algn="ctr">
              <a:buNone/>
            </a:pPr>
            <a:r>
              <a:rPr lang="el-GR" dirty="0"/>
              <a:t>«Πως να το κάνουμε»</a:t>
            </a:r>
            <a:endParaRPr lang="en-CY" dirty="0"/>
          </a:p>
        </p:txBody>
      </p:sp>
    </p:spTree>
    <p:extLst>
      <p:ext uri="{BB962C8B-B14F-4D97-AF65-F5344CB8AC3E}">
        <p14:creationId xmlns:p14="http://schemas.microsoft.com/office/powerpoint/2010/main" val="72265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643174" y="785794"/>
            <a:ext cx="4714908" cy="769441"/>
          </a:xfrm>
          <a:prstGeom prst="rect">
            <a:avLst/>
          </a:prstGeom>
          <a:noFill/>
        </p:spPr>
        <p:txBody>
          <a:bodyPr wrap="square" rtlCol="0">
            <a:spAutoFit/>
          </a:bodyPr>
          <a:lstStyle/>
          <a:p>
            <a:pPr algn="ctr"/>
            <a:r>
              <a:rPr lang="el-GR" sz="4400" dirty="0"/>
              <a:t>ΠΕΡΙΠΤΩΣΗ</a:t>
            </a:r>
          </a:p>
        </p:txBody>
      </p:sp>
      <p:sp>
        <p:nvSpPr>
          <p:cNvPr id="3" name="2 - Βέλος προς τα κάτω"/>
          <p:cNvSpPr/>
          <p:nvPr/>
        </p:nvSpPr>
        <p:spPr>
          <a:xfrm>
            <a:off x="4572000" y="1643050"/>
            <a:ext cx="642942" cy="1500198"/>
          </a:xfrm>
          <a:prstGeom prst="downArrow">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TextBox"/>
          <p:cNvSpPr txBox="1"/>
          <p:nvPr/>
        </p:nvSpPr>
        <p:spPr>
          <a:xfrm>
            <a:off x="2357422" y="3214686"/>
            <a:ext cx="5500726" cy="707886"/>
          </a:xfrm>
          <a:prstGeom prst="rect">
            <a:avLst/>
          </a:prstGeom>
          <a:noFill/>
        </p:spPr>
        <p:txBody>
          <a:bodyPr wrap="square" rtlCol="0">
            <a:spAutoFit/>
          </a:bodyPr>
          <a:lstStyle/>
          <a:p>
            <a:pPr algn="ctr"/>
            <a:r>
              <a:rPr lang="el-GR" sz="4000" dirty="0"/>
              <a:t>ΠΕΡΙΠΤΩΣΙΑΚΗ  ΗΓΕΣΙΑ</a:t>
            </a:r>
          </a:p>
        </p:txBody>
      </p:sp>
      <p:sp>
        <p:nvSpPr>
          <p:cNvPr id="5" name="4 - Ορθογώνιο"/>
          <p:cNvSpPr/>
          <p:nvPr/>
        </p:nvSpPr>
        <p:spPr>
          <a:xfrm>
            <a:off x="2357422" y="4429132"/>
            <a:ext cx="5286412" cy="207170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6" name="5 - TextBox"/>
          <p:cNvSpPr txBox="1"/>
          <p:nvPr/>
        </p:nvSpPr>
        <p:spPr>
          <a:xfrm>
            <a:off x="2357422" y="4429132"/>
            <a:ext cx="5286412" cy="1631216"/>
          </a:xfrm>
          <a:prstGeom prst="rect">
            <a:avLst/>
          </a:prstGeom>
          <a:noFill/>
        </p:spPr>
        <p:txBody>
          <a:bodyPr wrap="square" rtlCol="0">
            <a:spAutoFit/>
          </a:bodyPr>
          <a:lstStyle/>
          <a:p>
            <a:pPr algn="ctr"/>
            <a:r>
              <a:rPr lang="el-GR" sz="2400" dirty="0"/>
              <a:t>Δεκαετία του ‘70</a:t>
            </a:r>
          </a:p>
          <a:p>
            <a:pPr algn="ctr"/>
            <a:endParaRPr lang="el-GR" sz="3200" dirty="0"/>
          </a:p>
          <a:p>
            <a:pPr algn="ctr"/>
            <a:r>
              <a:rPr lang="en-US" sz="4400" dirty="0">
                <a:solidFill>
                  <a:schemeClr val="bg2">
                    <a:lumMod val="50000"/>
                  </a:schemeClr>
                </a:solidFill>
              </a:rPr>
              <a:t>Hersey &amp;  Blanchard</a:t>
            </a:r>
            <a:endParaRPr lang="el-GR" sz="4400" dirty="0">
              <a:solidFill>
                <a:schemeClr val="bg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85852" y="1000108"/>
            <a:ext cx="7498080" cy="4714908"/>
          </a:xfrm>
        </p:spPr>
        <p:txBody>
          <a:bodyPr>
            <a:normAutofit/>
          </a:bodyPr>
          <a:lstStyle/>
          <a:p>
            <a:pPr>
              <a:buFont typeface="Arial" pitchFamily="34" charset="0"/>
              <a:buChar char="•"/>
            </a:pPr>
            <a:r>
              <a:rPr lang="el-GR" sz="2800" dirty="0">
                <a:solidFill>
                  <a:schemeClr val="accent4">
                    <a:lumMod val="75000"/>
                  </a:schemeClr>
                </a:solidFill>
                <a:effectLst/>
                <a:latin typeface="Comic Sans MS" pitchFamily="66" charset="0"/>
                <a:cs typeface="Arial" pitchFamily="34" charset="0"/>
              </a:rPr>
              <a:t> Η ηγεσία  είναι διαδικασία  επηρεασμού.</a:t>
            </a:r>
            <a:br>
              <a:rPr lang="el-GR" sz="2800" dirty="0">
                <a:solidFill>
                  <a:schemeClr val="accent4">
                    <a:lumMod val="75000"/>
                  </a:schemeClr>
                </a:solidFill>
                <a:effectLst/>
                <a:latin typeface="Comic Sans MS" pitchFamily="66" charset="0"/>
                <a:cs typeface="Arial" pitchFamily="34" charset="0"/>
              </a:rPr>
            </a:br>
            <a:r>
              <a:rPr lang="el-GR" sz="2800" dirty="0">
                <a:solidFill>
                  <a:schemeClr val="accent4">
                    <a:lumMod val="75000"/>
                  </a:schemeClr>
                </a:solidFill>
                <a:effectLst/>
                <a:latin typeface="Comic Sans MS" pitchFamily="66" charset="0"/>
                <a:cs typeface="Arial" pitchFamily="34" charset="0"/>
              </a:rPr>
              <a:t/>
            </a:r>
            <a:br>
              <a:rPr lang="el-GR" sz="2800" dirty="0">
                <a:solidFill>
                  <a:schemeClr val="accent4">
                    <a:lumMod val="75000"/>
                  </a:schemeClr>
                </a:solidFill>
                <a:effectLst/>
                <a:latin typeface="Comic Sans MS" pitchFamily="66" charset="0"/>
                <a:cs typeface="Arial" pitchFamily="34" charset="0"/>
              </a:rPr>
            </a:br>
            <a:r>
              <a:rPr lang="el-GR" sz="2800" dirty="0">
                <a:solidFill>
                  <a:schemeClr val="accent4">
                    <a:lumMod val="75000"/>
                  </a:schemeClr>
                </a:solidFill>
                <a:effectLst/>
                <a:latin typeface="Comic Sans MS" pitchFamily="66" charset="0"/>
                <a:cs typeface="Arial" pitchFamily="34" charset="0"/>
              </a:rPr>
              <a:t>• Εστίαση  στους υφισταμένους.</a:t>
            </a:r>
            <a:br>
              <a:rPr lang="el-GR" sz="2800" dirty="0">
                <a:solidFill>
                  <a:schemeClr val="accent4">
                    <a:lumMod val="75000"/>
                  </a:schemeClr>
                </a:solidFill>
                <a:effectLst/>
                <a:latin typeface="Comic Sans MS" pitchFamily="66" charset="0"/>
                <a:cs typeface="Arial" pitchFamily="34" charset="0"/>
              </a:rPr>
            </a:br>
            <a:r>
              <a:rPr lang="el-GR" sz="2800" dirty="0">
                <a:solidFill>
                  <a:schemeClr val="accent4">
                    <a:lumMod val="75000"/>
                  </a:schemeClr>
                </a:solidFill>
                <a:effectLst/>
                <a:latin typeface="Comic Sans MS" pitchFamily="66" charset="0"/>
                <a:cs typeface="Arial" pitchFamily="34" charset="0"/>
              </a:rPr>
              <a:t/>
            </a:r>
            <a:br>
              <a:rPr lang="el-GR" sz="2800" dirty="0">
                <a:solidFill>
                  <a:schemeClr val="accent4">
                    <a:lumMod val="75000"/>
                  </a:schemeClr>
                </a:solidFill>
                <a:effectLst/>
                <a:latin typeface="Comic Sans MS" pitchFamily="66" charset="0"/>
                <a:cs typeface="Arial" pitchFamily="34" charset="0"/>
              </a:rPr>
            </a:br>
            <a:r>
              <a:rPr lang="el-GR" sz="2800" dirty="0">
                <a:solidFill>
                  <a:schemeClr val="accent4">
                    <a:lumMod val="75000"/>
                  </a:schemeClr>
                </a:solidFill>
                <a:effectLst/>
                <a:latin typeface="Comic Sans MS" pitchFamily="66" charset="0"/>
                <a:cs typeface="Arial" pitchFamily="34" charset="0"/>
              </a:rPr>
              <a:t>• Κάθε υφιστάμενος έχει διαφορετικό επίπεδο ωριμότητας – ετοιμότητας        Κάθε  υφιστάμενος  είναι  διαφορετική περίπτωση. </a:t>
            </a:r>
            <a:br>
              <a:rPr lang="el-GR" sz="2800" dirty="0">
                <a:solidFill>
                  <a:schemeClr val="accent4">
                    <a:lumMod val="75000"/>
                  </a:schemeClr>
                </a:solidFill>
                <a:effectLst/>
                <a:latin typeface="Comic Sans MS" pitchFamily="66" charset="0"/>
                <a:cs typeface="Arial" pitchFamily="34" charset="0"/>
              </a:rPr>
            </a:br>
            <a:r>
              <a:rPr lang="el-GR" sz="2800" dirty="0">
                <a:solidFill>
                  <a:schemeClr val="accent4">
                    <a:lumMod val="75000"/>
                  </a:schemeClr>
                </a:solidFill>
                <a:effectLst/>
                <a:latin typeface="Comic Sans MS" pitchFamily="66" charset="0"/>
                <a:cs typeface="Arial" pitchFamily="34" charset="0"/>
              </a:rPr>
              <a:t/>
            </a:r>
            <a:br>
              <a:rPr lang="el-GR" sz="2800" dirty="0">
                <a:solidFill>
                  <a:schemeClr val="accent4">
                    <a:lumMod val="75000"/>
                  </a:schemeClr>
                </a:solidFill>
                <a:effectLst/>
                <a:latin typeface="Comic Sans MS" pitchFamily="66" charset="0"/>
                <a:cs typeface="Arial" pitchFamily="34" charset="0"/>
              </a:rPr>
            </a:br>
            <a:r>
              <a:rPr lang="el-GR" sz="2800" dirty="0">
                <a:solidFill>
                  <a:schemeClr val="accent4">
                    <a:lumMod val="75000"/>
                  </a:schemeClr>
                </a:solidFill>
                <a:effectLst/>
                <a:latin typeface="Comic Sans MS" pitchFamily="66" charset="0"/>
                <a:cs typeface="Arial" pitchFamily="34" charset="0"/>
              </a:rPr>
              <a:t>• Ωριμότητα = ικανότητα και προθυμία. </a:t>
            </a:r>
            <a:endParaRPr lang="el-GR" sz="2800" dirty="0">
              <a:solidFill>
                <a:schemeClr val="accent4">
                  <a:lumMod val="75000"/>
                </a:schemeClr>
              </a:solidFill>
              <a:latin typeface="Comic Sans MS" pitchFamily="66" charset="0"/>
              <a:cs typeface="Arial" pitchFamily="34" charset="0"/>
            </a:endParaRPr>
          </a:p>
        </p:txBody>
      </p:sp>
      <p:sp>
        <p:nvSpPr>
          <p:cNvPr id="3" name="2 - Θέση κειμένου"/>
          <p:cNvSpPr>
            <a:spLocks noGrp="1"/>
          </p:cNvSpPr>
          <p:nvPr>
            <p:ph idx="1"/>
          </p:nvPr>
        </p:nvSpPr>
        <p:spPr>
          <a:xfrm>
            <a:off x="1645920" y="214290"/>
            <a:ext cx="7498080" cy="1071570"/>
          </a:xfrm>
        </p:spPr>
        <p:txBody>
          <a:bodyPr>
            <a:normAutofit/>
          </a:bodyPr>
          <a:lstStyle/>
          <a:p>
            <a:pPr algn="ctr">
              <a:buNone/>
            </a:pPr>
            <a:r>
              <a:rPr lang="el-GR" sz="4800" dirty="0">
                <a:solidFill>
                  <a:schemeClr val="accent4">
                    <a:lumMod val="75000"/>
                  </a:schemeClr>
                </a:solidFill>
              </a:rPr>
              <a:t>ΠΑΡΑΔΟΧΕΣ</a:t>
            </a:r>
          </a:p>
        </p:txBody>
      </p:sp>
      <p:sp>
        <p:nvSpPr>
          <p:cNvPr id="4" name="3 - Δεξιό βέλος"/>
          <p:cNvSpPr/>
          <p:nvPr/>
        </p:nvSpPr>
        <p:spPr>
          <a:xfrm>
            <a:off x="5643570" y="3714752"/>
            <a:ext cx="571504" cy="142876"/>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428596" y="285728"/>
          <a:ext cx="8501124" cy="5072097"/>
        </p:xfrm>
        <a:graphic>
          <a:graphicData uri="http://schemas.openxmlformats.org/drawingml/2006/table">
            <a:tbl>
              <a:tblPr/>
              <a:tblGrid>
                <a:gridCol w="2125281">
                  <a:extLst>
                    <a:ext uri="{9D8B030D-6E8A-4147-A177-3AD203B41FA5}">
                      <a16:colId xmlns:a16="http://schemas.microsoft.com/office/drawing/2014/main" val="20000"/>
                    </a:ext>
                  </a:extLst>
                </a:gridCol>
                <a:gridCol w="2125281">
                  <a:extLst>
                    <a:ext uri="{9D8B030D-6E8A-4147-A177-3AD203B41FA5}">
                      <a16:colId xmlns:a16="http://schemas.microsoft.com/office/drawing/2014/main" val="20001"/>
                    </a:ext>
                  </a:extLst>
                </a:gridCol>
                <a:gridCol w="2125281">
                  <a:extLst>
                    <a:ext uri="{9D8B030D-6E8A-4147-A177-3AD203B41FA5}">
                      <a16:colId xmlns:a16="http://schemas.microsoft.com/office/drawing/2014/main" val="20002"/>
                    </a:ext>
                  </a:extLst>
                </a:gridCol>
                <a:gridCol w="2125281">
                  <a:extLst>
                    <a:ext uri="{9D8B030D-6E8A-4147-A177-3AD203B41FA5}">
                      <a16:colId xmlns:a16="http://schemas.microsoft.com/office/drawing/2014/main" val="20003"/>
                    </a:ext>
                  </a:extLst>
                </a:gridCol>
              </a:tblGrid>
              <a:tr h="1170025">
                <a:tc>
                  <a:txBody>
                    <a:bodyPr/>
                    <a:lstStyle/>
                    <a:p>
                      <a:pPr algn="ctr">
                        <a:lnSpc>
                          <a:spcPct val="150000"/>
                        </a:lnSpc>
                        <a:spcAft>
                          <a:spcPts val="0"/>
                        </a:spcAft>
                      </a:pPr>
                      <a:r>
                        <a:rPr lang="el-GR" sz="3200" dirty="0">
                          <a:latin typeface="Times New Roman"/>
                          <a:ea typeface="Times New Roman"/>
                        </a:rPr>
                        <a:t>Υψηλό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50000"/>
                        </a:lnSpc>
                        <a:spcAft>
                          <a:spcPts val="0"/>
                        </a:spcAft>
                      </a:pPr>
                      <a:r>
                        <a:rPr lang="el-GR" sz="3200" dirty="0">
                          <a:latin typeface="Times New Roman"/>
                          <a:ea typeface="Times New Roman"/>
                        </a:rPr>
                        <a:t>Μέτριο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l-GR"/>
                    </a:p>
                  </a:txBody>
                  <a:tcPr/>
                </a:tc>
                <a:tc>
                  <a:txBody>
                    <a:bodyPr/>
                    <a:lstStyle/>
                    <a:p>
                      <a:pPr algn="ctr">
                        <a:lnSpc>
                          <a:spcPct val="150000"/>
                        </a:lnSpc>
                        <a:spcAft>
                          <a:spcPts val="0"/>
                        </a:spcAft>
                      </a:pPr>
                      <a:r>
                        <a:rPr lang="el-GR" sz="3200" dirty="0">
                          <a:latin typeface="Times New Roman"/>
                          <a:ea typeface="Times New Roman"/>
                        </a:rPr>
                        <a:t>Χαμηλό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167045">
                <a:tc>
                  <a:txBody>
                    <a:bodyPr/>
                    <a:lstStyle/>
                    <a:p>
                      <a:pPr algn="ctr">
                        <a:lnSpc>
                          <a:spcPct val="150000"/>
                        </a:lnSpc>
                        <a:spcAft>
                          <a:spcPts val="0"/>
                        </a:spcAft>
                      </a:pPr>
                      <a:r>
                        <a:rPr lang="en-US" sz="3200" dirty="0">
                          <a:latin typeface="Times New Roman"/>
                          <a:ea typeface="Times New Roman"/>
                        </a:rPr>
                        <a:t>D</a:t>
                      </a:r>
                      <a:r>
                        <a:rPr lang="el-GR" sz="3200" dirty="0">
                          <a:latin typeface="Times New Roman"/>
                          <a:ea typeface="Times New Roman"/>
                        </a:rPr>
                        <a:t>4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3200" dirty="0">
                          <a:latin typeface="Times New Roman"/>
                          <a:ea typeface="Times New Roman"/>
                        </a:rPr>
                        <a:t>D</a:t>
                      </a:r>
                      <a:r>
                        <a:rPr lang="el-GR" sz="3200" dirty="0">
                          <a:latin typeface="Times New Roman"/>
                          <a:ea typeface="Times New Roman"/>
                        </a:rPr>
                        <a:t>3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3200" dirty="0">
                          <a:latin typeface="Times New Roman"/>
                          <a:ea typeface="Times New Roman"/>
                        </a:rPr>
                        <a:t>D</a:t>
                      </a:r>
                      <a:r>
                        <a:rPr lang="el-GR" sz="3200" dirty="0">
                          <a:latin typeface="Times New Roman"/>
                          <a:ea typeface="Times New Roman"/>
                        </a:rPr>
                        <a:t>2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3200" dirty="0">
                          <a:latin typeface="Times New Roman"/>
                          <a:ea typeface="Times New Roman"/>
                        </a:rPr>
                        <a:t>D</a:t>
                      </a:r>
                      <a:r>
                        <a:rPr lang="el-GR" sz="3200" dirty="0">
                          <a:latin typeface="Times New Roman"/>
                          <a:ea typeface="Times New Roman"/>
                        </a:rPr>
                        <a:t>1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35027">
                <a:tc>
                  <a:txBody>
                    <a:bodyPr/>
                    <a:lstStyle/>
                    <a:p>
                      <a:pPr algn="ctr">
                        <a:lnSpc>
                          <a:spcPct val="150000"/>
                        </a:lnSpc>
                        <a:spcAft>
                          <a:spcPts val="0"/>
                        </a:spcAft>
                      </a:pPr>
                      <a:r>
                        <a:rPr lang="el-GR" sz="2400" dirty="0">
                          <a:latin typeface="Times New Roman"/>
                          <a:ea typeface="Times New Roman"/>
                        </a:rPr>
                        <a:t>Ικανοί και πρόθυμοι ή με αυτοπεποίθηση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50000"/>
                        </a:lnSpc>
                        <a:spcAft>
                          <a:spcPts val="0"/>
                        </a:spcAft>
                      </a:pPr>
                      <a:r>
                        <a:rPr lang="el-GR" sz="2400" dirty="0">
                          <a:latin typeface="Times New Roman"/>
                          <a:ea typeface="Times New Roman"/>
                        </a:rPr>
                        <a:t>Ικανοί αλλά απρόθυμοι ή και ανασφαλείς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50000"/>
                        </a:lnSpc>
                        <a:spcAft>
                          <a:spcPts val="0"/>
                        </a:spcAft>
                      </a:pPr>
                      <a:r>
                        <a:rPr lang="el-GR" sz="2400" dirty="0">
                          <a:latin typeface="Times New Roman"/>
                          <a:ea typeface="Times New Roman"/>
                        </a:rPr>
                        <a:t>Ανίκανοι αλλά πρόθυμοι ή και με αυτοπεποίθηση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50000"/>
                        </a:lnSpc>
                        <a:spcAft>
                          <a:spcPts val="0"/>
                        </a:spcAft>
                      </a:pPr>
                      <a:r>
                        <a:rPr lang="el-GR" sz="2400" dirty="0">
                          <a:latin typeface="Times New Roman"/>
                          <a:ea typeface="Times New Roman"/>
                        </a:rPr>
                        <a:t>Ανίκανοι και απρόθυμοι ή και ανασφαλείς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8673" name="Rectangle 1"/>
          <p:cNvSpPr>
            <a:spLocks noChangeArrowheads="1"/>
          </p:cNvSpPr>
          <p:nvPr/>
        </p:nvSpPr>
        <p:spPr bwMode="auto">
          <a:xfrm>
            <a:off x="0" y="5715016"/>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a:ln>
                  <a:noFill/>
                </a:ln>
                <a:solidFill>
                  <a:schemeClr val="tx1"/>
                </a:solidFill>
                <a:effectLst/>
                <a:latin typeface="Arial" pitchFamily="34" charset="0"/>
                <a:ea typeface="Times New Roman" pitchFamily="18" charset="0"/>
                <a:cs typeface="Arial" pitchFamily="34" charset="0"/>
              </a:rPr>
              <a:t>Ωριμότητα Υφισταμένων</a:t>
            </a:r>
            <a:endParaRPr kumimoji="0" lang="el-GR"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14290"/>
            <a:ext cx="7498080" cy="368598"/>
          </a:xfrm>
        </p:spPr>
        <p:txBody>
          <a:bodyPr>
            <a:normAutofit fontScale="90000"/>
          </a:bodyPr>
          <a:lstStyle/>
          <a:p>
            <a:pPr algn="ctr"/>
            <a:r>
              <a:rPr lang="el-GR" dirty="0">
                <a:solidFill>
                  <a:schemeClr val="accent4">
                    <a:lumMod val="75000"/>
                  </a:schemeClr>
                </a:solidFill>
              </a:rPr>
              <a:t>…ΠΑΡΑΔΟΧΕΣ</a:t>
            </a:r>
          </a:p>
        </p:txBody>
      </p:sp>
      <p:sp>
        <p:nvSpPr>
          <p:cNvPr id="3" name="2 - TextBox"/>
          <p:cNvSpPr txBox="1"/>
          <p:nvPr/>
        </p:nvSpPr>
        <p:spPr>
          <a:xfrm>
            <a:off x="1357290" y="642918"/>
            <a:ext cx="7500990" cy="707886"/>
          </a:xfrm>
          <a:prstGeom prst="rect">
            <a:avLst/>
          </a:prstGeom>
          <a:noFill/>
        </p:spPr>
        <p:txBody>
          <a:bodyPr wrap="square" rtlCol="0">
            <a:spAutoFit/>
          </a:bodyPr>
          <a:lstStyle/>
          <a:p>
            <a:pPr>
              <a:buFont typeface="Arial" pitchFamily="34" charset="0"/>
              <a:buChar char="•"/>
            </a:pPr>
            <a:r>
              <a:rPr lang="el-GR" sz="2000" dirty="0">
                <a:solidFill>
                  <a:schemeClr val="accent4">
                    <a:lumMod val="75000"/>
                  </a:schemeClr>
                </a:solidFill>
              </a:rPr>
              <a:t> Ο ηγέτης «ζυγίζει» την ωριμότητα του κάθε υφιστάμενου και ανάλογα ασκεί ηγεσία</a:t>
            </a:r>
          </a:p>
        </p:txBody>
      </p:sp>
      <p:sp>
        <p:nvSpPr>
          <p:cNvPr id="5" name="Rectangle 12"/>
          <p:cNvSpPr>
            <a:spLocks noChangeArrowheads="1"/>
          </p:cNvSpPr>
          <p:nvPr/>
        </p:nvSpPr>
        <p:spPr bwMode="auto">
          <a:xfrm>
            <a:off x="5056172" y="3986461"/>
            <a:ext cx="2116139" cy="1562688"/>
          </a:xfrm>
          <a:prstGeom prst="rect">
            <a:avLst/>
          </a:prstGeom>
          <a:solidFill>
            <a:srgbClr val="FF0000"/>
          </a:solidFill>
          <a:ln w="12700">
            <a:solidFill>
              <a:srgbClr val="FF0000"/>
            </a:solidFill>
            <a:miter lim="800000"/>
            <a:headEnd/>
            <a:tailEnd/>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6" name="Rectangle 13"/>
          <p:cNvSpPr>
            <a:spLocks noChangeArrowheads="1"/>
          </p:cNvSpPr>
          <p:nvPr/>
        </p:nvSpPr>
        <p:spPr bwMode="auto">
          <a:xfrm>
            <a:off x="2820971" y="2335383"/>
            <a:ext cx="2128839" cy="1571754"/>
          </a:xfrm>
          <a:prstGeom prst="rect">
            <a:avLst/>
          </a:prstGeom>
          <a:solidFill>
            <a:srgbClr val="FAFD00"/>
          </a:solidFill>
          <a:ln w="9525">
            <a:noFill/>
            <a:miter lim="800000"/>
            <a:headEnd/>
            <a:tailEnd/>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7" name="Rectangle 14"/>
          <p:cNvSpPr>
            <a:spLocks noChangeArrowheads="1"/>
          </p:cNvSpPr>
          <p:nvPr/>
        </p:nvSpPr>
        <p:spPr bwMode="auto">
          <a:xfrm>
            <a:off x="5072066" y="2357430"/>
            <a:ext cx="2128839" cy="1571754"/>
          </a:xfrm>
          <a:prstGeom prst="rect">
            <a:avLst/>
          </a:prstGeom>
          <a:solidFill>
            <a:srgbClr val="FE9B03"/>
          </a:solidFill>
          <a:ln w="9525">
            <a:noFill/>
            <a:miter lim="800000"/>
            <a:headEnd/>
            <a:tailEnd/>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8" name="Rectangle 15"/>
          <p:cNvSpPr>
            <a:spLocks noChangeArrowheads="1"/>
          </p:cNvSpPr>
          <p:nvPr/>
        </p:nvSpPr>
        <p:spPr bwMode="auto">
          <a:xfrm>
            <a:off x="2820971" y="3981929"/>
            <a:ext cx="2128839" cy="1571754"/>
          </a:xfrm>
          <a:prstGeom prst="rect">
            <a:avLst/>
          </a:prstGeom>
          <a:solidFill>
            <a:srgbClr val="00FF00"/>
          </a:solidFill>
          <a:ln w="9525">
            <a:noFill/>
            <a:miter lim="800000"/>
            <a:headEnd/>
            <a:tailEnd/>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9" name="Freeform 16"/>
          <p:cNvSpPr>
            <a:spLocks/>
          </p:cNvSpPr>
          <p:nvPr/>
        </p:nvSpPr>
        <p:spPr bwMode="auto">
          <a:xfrm>
            <a:off x="3890947" y="3784751"/>
            <a:ext cx="155575" cy="63459"/>
          </a:xfrm>
          <a:custGeom>
            <a:avLst/>
            <a:gdLst/>
            <a:ahLst/>
            <a:cxnLst>
              <a:cxn ang="0">
                <a:pos x="2" y="0"/>
              </a:cxn>
              <a:cxn ang="0">
                <a:pos x="34" y="2"/>
              </a:cxn>
              <a:cxn ang="0">
                <a:pos x="34" y="5"/>
              </a:cxn>
              <a:cxn ang="0">
                <a:pos x="19" y="7"/>
              </a:cxn>
              <a:cxn ang="0">
                <a:pos x="9" y="15"/>
              </a:cxn>
              <a:cxn ang="0">
                <a:pos x="6" y="27"/>
              </a:cxn>
              <a:cxn ang="0">
                <a:pos x="10" y="38"/>
              </a:cxn>
              <a:cxn ang="0">
                <a:pos x="20" y="43"/>
              </a:cxn>
              <a:cxn ang="0">
                <a:pos x="28" y="41"/>
              </a:cxn>
              <a:cxn ang="0">
                <a:pos x="42" y="23"/>
              </a:cxn>
              <a:cxn ang="0">
                <a:pos x="54" y="7"/>
              </a:cxn>
              <a:cxn ang="0">
                <a:pos x="63" y="1"/>
              </a:cxn>
              <a:cxn ang="0">
                <a:pos x="74" y="0"/>
              </a:cxn>
              <a:cxn ang="0">
                <a:pos x="91" y="9"/>
              </a:cxn>
              <a:cxn ang="0">
                <a:pos x="97" y="27"/>
              </a:cxn>
              <a:cxn ang="0">
                <a:pos x="97" y="34"/>
              </a:cxn>
              <a:cxn ang="0">
                <a:pos x="94" y="41"/>
              </a:cxn>
              <a:cxn ang="0">
                <a:pos x="91" y="49"/>
              </a:cxn>
              <a:cxn ang="0">
                <a:pos x="92" y="51"/>
              </a:cxn>
              <a:cxn ang="0">
                <a:pos x="97" y="53"/>
              </a:cxn>
              <a:cxn ang="0">
                <a:pos x="97" y="55"/>
              </a:cxn>
              <a:cxn ang="0">
                <a:pos x="65" y="54"/>
              </a:cxn>
              <a:cxn ang="0">
                <a:pos x="65" y="52"/>
              </a:cxn>
              <a:cxn ang="0">
                <a:pos x="81" y="48"/>
              </a:cxn>
              <a:cxn ang="0">
                <a:pos x="90" y="40"/>
              </a:cxn>
              <a:cxn ang="0">
                <a:pos x="93" y="28"/>
              </a:cxn>
              <a:cxn ang="0">
                <a:pos x="89" y="17"/>
              </a:cxn>
              <a:cxn ang="0">
                <a:pos x="79" y="12"/>
              </a:cxn>
              <a:cxn ang="0">
                <a:pos x="72" y="13"/>
              </a:cxn>
              <a:cxn ang="0">
                <a:pos x="65" y="17"/>
              </a:cxn>
              <a:cxn ang="0">
                <a:pos x="55" y="29"/>
              </a:cxn>
              <a:cxn ang="0">
                <a:pos x="44" y="45"/>
              </a:cxn>
              <a:cxn ang="0">
                <a:pos x="35" y="52"/>
              </a:cxn>
              <a:cxn ang="0">
                <a:pos x="24" y="54"/>
              </a:cxn>
              <a:cxn ang="0">
                <a:pos x="7" y="47"/>
              </a:cxn>
              <a:cxn ang="0">
                <a:pos x="0" y="27"/>
              </a:cxn>
              <a:cxn ang="0">
                <a:pos x="5" y="12"/>
              </a:cxn>
              <a:cxn ang="0">
                <a:pos x="7" y="7"/>
              </a:cxn>
              <a:cxn ang="0">
                <a:pos x="6" y="4"/>
              </a:cxn>
              <a:cxn ang="0">
                <a:pos x="2" y="2"/>
              </a:cxn>
              <a:cxn ang="0">
                <a:pos x="2" y="0"/>
              </a:cxn>
            </a:cxnLst>
            <a:rect l="0" t="0" r="r" b="b"/>
            <a:pathLst>
              <a:path w="98" h="56">
                <a:moveTo>
                  <a:pt x="2" y="0"/>
                </a:moveTo>
                <a:lnTo>
                  <a:pt x="34" y="2"/>
                </a:lnTo>
                <a:lnTo>
                  <a:pt x="34" y="5"/>
                </a:lnTo>
                <a:lnTo>
                  <a:pt x="19" y="7"/>
                </a:lnTo>
                <a:lnTo>
                  <a:pt x="9" y="15"/>
                </a:lnTo>
                <a:lnTo>
                  <a:pt x="6" y="27"/>
                </a:lnTo>
                <a:lnTo>
                  <a:pt x="10" y="38"/>
                </a:lnTo>
                <a:lnTo>
                  <a:pt x="20" y="43"/>
                </a:lnTo>
                <a:lnTo>
                  <a:pt x="28" y="41"/>
                </a:lnTo>
                <a:lnTo>
                  <a:pt x="42" y="23"/>
                </a:lnTo>
                <a:lnTo>
                  <a:pt x="54" y="7"/>
                </a:lnTo>
                <a:lnTo>
                  <a:pt x="63" y="1"/>
                </a:lnTo>
                <a:lnTo>
                  <a:pt x="74" y="0"/>
                </a:lnTo>
                <a:lnTo>
                  <a:pt x="91" y="9"/>
                </a:lnTo>
                <a:lnTo>
                  <a:pt x="97" y="27"/>
                </a:lnTo>
                <a:lnTo>
                  <a:pt x="97" y="34"/>
                </a:lnTo>
                <a:lnTo>
                  <a:pt x="94" y="41"/>
                </a:lnTo>
                <a:lnTo>
                  <a:pt x="91" y="49"/>
                </a:lnTo>
                <a:lnTo>
                  <a:pt x="92" y="51"/>
                </a:lnTo>
                <a:lnTo>
                  <a:pt x="97" y="53"/>
                </a:lnTo>
                <a:lnTo>
                  <a:pt x="97" y="55"/>
                </a:lnTo>
                <a:lnTo>
                  <a:pt x="65" y="54"/>
                </a:lnTo>
                <a:lnTo>
                  <a:pt x="65" y="52"/>
                </a:lnTo>
                <a:lnTo>
                  <a:pt x="81" y="48"/>
                </a:lnTo>
                <a:lnTo>
                  <a:pt x="90" y="40"/>
                </a:lnTo>
                <a:lnTo>
                  <a:pt x="93" y="28"/>
                </a:lnTo>
                <a:lnTo>
                  <a:pt x="89" y="17"/>
                </a:lnTo>
                <a:lnTo>
                  <a:pt x="79" y="12"/>
                </a:lnTo>
                <a:lnTo>
                  <a:pt x="72" y="13"/>
                </a:lnTo>
                <a:lnTo>
                  <a:pt x="65" y="17"/>
                </a:lnTo>
                <a:lnTo>
                  <a:pt x="55" y="29"/>
                </a:lnTo>
                <a:lnTo>
                  <a:pt x="44" y="45"/>
                </a:lnTo>
                <a:lnTo>
                  <a:pt x="35" y="52"/>
                </a:lnTo>
                <a:lnTo>
                  <a:pt x="24" y="54"/>
                </a:lnTo>
                <a:lnTo>
                  <a:pt x="7" y="47"/>
                </a:lnTo>
                <a:lnTo>
                  <a:pt x="0" y="27"/>
                </a:lnTo>
                <a:lnTo>
                  <a:pt x="5" y="12"/>
                </a:lnTo>
                <a:lnTo>
                  <a:pt x="7" y="7"/>
                </a:lnTo>
                <a:lnTo>
                  <a:pt x="6" y="4"/>
                </a:lnTo>
                <a:lnTo>
                  <a:pt x="2" y="2"/>
                </a:lnTo>
                <a:lnTo>
                  <a:pt x="2"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0" name="Freeform 17"/>
          <p:cNvSpPr>
            <a:spLocks/>
          </p:cNvSpPr>
          <p:nvPr/>
        </p:nvSpPr>
        <p:spPr bwMode="auto">
          <a:xfrm>
            <a:off x="3898884" y="3636301"/>
            <a:ext cx="163513" cy="130318"/>
          </a:xfrm>
          <a:custGeom>
            <a:avLst/>
            <a:gdLst/>
            <a:ahLst/>
            <a:cxnLst>
              <a:cxn ang="0">
                <a:pos x="14" y="37"/>
              </a:cxn>
              <a:cxn ang="0">
                <a:pos x="12" y="37"/>
              </a:cxn>
              <a:cxn ang="0">
                <a:pos x="21" y="0"/>
              </a:cxn>
              <a:cxn ang="0">
                <a:pos x="23" y="1"/>
              </a:cxn>
              <a:cxn ang="0">
                <a:pos x="22" y="5"/>
              </a:cxn>
              <a:cxn ang="0">
                <a:pos x="24" y="15"/>
              </a:cxn>
              <a:cxn ang="0">
                <a:pos x="34" y="19"/>
              </a:cxn>
              <a:cxn ang="0">
                <a:pos x="70" y="28"/>
              </a:cxn>
              <a:cxn ang="0">
                <a:pos x="91" y="36"/>
              </a:cxn>
              <a:cxn ang="0">
                <a:pos x="101" y="50"/>
              </a:cxn>
              <a:cxn ang="0">
                <a:pos x="102" y="73"/>
              </a:cxn>
              <a:cxn ang="0">
                <a:pos x="93" y="95"/>
              </a:cxn>
              <a:cxn ang="0">
                <a:pos x="78" y="105"/>
              </a:cxn>
              <a:cxn ang="0">
                <a:pos x="55" y="105"/>
              </a:cxn>
              <a:cxn ang="0">
                <a:pos x="19" y="101"/>
              </a:cxn>
              <a:cxn ang="0">
                <a:pos x="7" y="102"/>
              </a:cxn>
              <a:cxn ang="0">
                <a:pos x="3" y="111"/>
              </a:cxn>
              <a:cxn ang="0">
                <a:pos x="3" y="114"/>
              </a:cxn>
              <a:cxn ang="0">
                <a:pos x="0" y="114"/>
              </a:cxn>
              <a:cxn ang="0">
                <a:pos x="7" y="67"/>
              </a:cxn>
              <a:cxn ang="0">
                <a:pos x="9" y="67"/>
              </a:cxn>
              <a:cxn ang="0">
                <a:pos x="8" y="72"/>
              </a:cxn>
              <a:cxn ang="0">
                <a:pos x="10" y="82"/>
              </a:cxn>
              <a:cxn ang="0">
                <a:pos x="21" y="85"/>
              </a:cxn>
              <a:cxn ang="0">
                <a:pos x="61" y="91"/>
              </a:cxn>
              <a:cxn ang="0">
                <a:pos x="73" y="92"/>
              </a:cxn>
              <a:cxn ang="0">
                <a:pos x="85" y="89"/>
              </a:cxn>
              <a:cxn ang="0">
                <a:pos x="92" y="83"/>
              </a:cxn>
              <a:cxn ang="0">
                <a:pos x="97" y="71"/>
              </a:cxn>
              <a:cxn ang="0">
                <a:pos x="96" y="54"/>
              </a:cxn>
              <a:cxn ang="0">
                <a:pos x="89" y="42"/>
              </a:cxn>
              <a:cxn ang="0">
                <a:pos x="69" y="35"/>
              </a:cxn>
              <a:cxn ang="0">
                <a:pos x="32" y="26"/>
              </a:cxn>
              <a:cxn ang="0">
                <a:pos x="20" y="25"/>
              </a:cxn>
              <a:cxn ang="0">
                <a:pos x="15" y="33"/>
              </a:cxn>
              <a:cxn ang="0">
                <a:pos x="14" y="37"/>
              </a:cxn>
            </a:cxnLst>
            <a:rect l="0" t="0" r="r" b="b"/>
            <a:pathLst>
              <a:path w="103" h="115">
                <a:moveTo>
                  <a:pt x="14" y="37"/>
                </a:moveTo>
                <a:lnTo>
                  <a:pt x="12" y="37"/>
                </a:lnTo>
                <a:lnTo>
                  <a:pt x="21" y="0"/>
                </a:lnTo>
                <a:lnTo>
                  <a:pt x="23" y="1"/>
                </a:lnTo>
                <a:lnTo>
                  <a:pt x="22" y="5"/>
                </a:lnTo>
                <a:lnTo>
                  <a:pt x="24" y="15"/>
                </a:lnTo>
                <a:lnTo>
                  <a:pt x="34" y="19"/>
                </a:lnTo>
                <a:lnTo>
                  <a:pt x="70" y="28"/>
                </a:lnTo>
                <a:lnTo>
                  <a:pt x="91" y="36"/>
                </a:lnTo>
                <a:lnTo>
                  <a:pt x="101" y="50"/>
                </a:lnTo>
                <a:lnTo>
                  <a:pt x="102" y="73"/>
                </a:lnTo>
                <a:lnTo>
                  <a:pt x="93" y="95"/>
                </a:lnTo>
                <a:lnTo>
                  <a:pt x="78" y="105"/>
                </a:lnTo>
                <a:lnTo>
                  <a:pt x="55" y="105"/>
                </a:lnTo>
                <a:lnTo>
                  <a:pt x="19" y="101"/>
                </a:lnTo>
                <a:lnTo>
                  <a:pt x="7" y="102"/>
                </a:lnTo>
                <a:lnTo>
                  <a:pt x="3" y="111"/>
                </a:lnTo>
                <a:lnTo>
                  <a:pt x="3" y="114"/>
                </a:lnTo>
                <a:lnTo>
                  <a:pt x="0" y="114"/>
                </a:lnTo>
                <a:lnTo>
                  <a:pt x="7" y="67"/>
                </a:lnTo>
                <a:lnTo>
                  <a:pt x="9" y="67"/>
                </a:lnTo>
                <a:lnTo>
                  <a:pt x="8" y="72"/>
                </a:lnTo>
                <a:lnTo>
                  <a:pt x="10" y="82"/>
                </a:lnTo>
                <a:lnTo>
                  <a:pt x="21" y="85"/>
                </a:lnTo>
                <a:lnTo>
                  <a:pt x="61" y="91"/>
                </a:lnTo>
                <a:lnTo>
                  <a:pt x="73" y="92"/>
                </a:lnTo>
                <a:lnTo>
                  <a:pt x="85" y="89"/>
                </a:lnTo>
                <a:lnTo>
                  <a:pt x="92" y="83"/>
                </a:lnTo>
                <a:lnTo>
                  <a:pt x="97" y="71"/>
                </a:lnTo>
                <a:lnTo>
                  <a:pt x="96" y="54"/>
                </a:lnTo>
                <a:lnTo>
                  <a:pt x="89" y="42"/>
                </a:lnTo>
                <a:lnTo>
                  <a:pt x="69" y="35"/>
                </a:lnTo>
                <a:lnTo>
                  <a:pt x="32" y="26"/>
                </a:lnTo>
                <a:lnTo>
                  <a:pt x="20" y="25"/>
                </a:lnTo>
                <a:lnTo>
                  <a:pt x="15" y="33"/>
                </a:lnTo>
                <a:lnTo>
                  <a:pt x="14" y="37"/>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1" name="Freeform 18"/>
          <p:cNvSpPr>
            <a:spLocks/>
          </p:cNvSpPr>
          <p:nvPr/>
        </p:nvSpPr>
        <p:spPr bwMode="auto">
          <a:xfrm>
            <a:off x="3933809" y="3553578"/>
            <a:ext cx="165100" cy="107654"/>
          </a:xfrm>
          <a:custGeom>
            <a:avLst/>
            <a:gdLst/>
            <a:ahLst/>
            <a:cxnLst>
              <a:cxn ang="0">
                <a:pos x="57" y="54"/>
              </a:cxn>
              <a:cxn ang="0">
                <a:pos x="82" y="63"/>
              </a:cxn>
              <a:cxn ang="0">
                <a:pos x="94" y="65"/>
              </a:cxn>
              <a:cxn ang="0">
                <a:pos x="99" y="58"/>
              </a:cxn>
              <a:cxn ang="0">
                <a:pos x="101" y="54"/>
              </a:cxn>
              <a:cxn ang="0">
                <a:pos x="103" y="55"/>
              </a:cxn>
              <a:cxn ang="0">
                <a:pos x="90" y="94"/>
              </a:cxn>
              <a:cxn ang="0">
                <a:pos x="88" y="94"/>
              </a:cxn>
              <a:cxn ang="0">
                <a:pos x="89" y="90"/>
              </a:cxn>
              <a:cxn ang="0">
                <a:pos x="88" y="81"/>
              </a:cxn>
              <a:cxn ang="0">
                <a:pos x="78" y="76"/>
              </a:cxn>
              <a:cxn ang="0">
                <a:pos x="21" y="59"/>
              </a:cxn>
              <a:cxn ang="0">
                <a:pos x="9" y="57"/>
              </a:cxn>
              <a:cxn ang="0">
                <a:pos x="4" y="66"/>
              </a:cxn>
              <a:cxn ang="0">
                <a:pos x="2" y="70"/>
              </a:cxn>
              <a:cxn ang="0">
                <a:pos x="0" y="69"/>
              </a:cxn>
              <a:cxn ang="0">
                <a:pos x="13" y="30"/>
              </a:cxn>
              <a:cxn ang="0">
                <a:pos x="23" y="10"/>
              </a:cxn>
              <a:cxn ang="0">
                <a:pos x="36" y="0"/>
              </a:cxn>
              <a:cxn ang="0">
                <a:pos x="52" y="0"/>
              </a:cxn>
              <a:cxn ang="0">
                <a:pos x="66" y="15"/>
              </a:cxn>
              <a:cxn ang="0">
                <a:pos x="64" y="39"/>
              </a:cxn>
              <a:cxn ang="0">
                <a:pos x="61" y="46"/>
              </a:cxn>
              <a:cxn ang="0">
                <a:pos x="57" y="54"/>
              </a:cxn>
              <a:cxn ang="0">
                <a:pos x="54" y="53"/>
              </a:cxn>
              <a:cxn ang="0">
                <a:pos x="57" y="47"/>
              </a:cxn>
              <a:cxn ang="0">
                <a:pos x="58" y="42"/>
              </a:cxn>
              <a:cxn ang="0">
                <a:pos x="58" y="28"/>
              </a:cxn>
              <a:cxn ang="0">
                <a:pos x="46" y="17"/>
              </a:cxn>
              <a:cxn ang="0">
                <a:pos x="35" y="16"/>
              </a:cxn>
              <a:cxn ang="0">
                <a:pos x="25" y="20"/>
              </a:cxn>
              <a:cxn ang="0">
                <a:pos x="18" y="31"/>
              </a:cxn>
              <a:cxn ang="0">
                <a:pos x="16" y="41"/>
              </a:cxn>
              <a:cxn ang="0">
                <a:pos x="54" y="53"/>
              </a:cxn>
              <a:cxn ang="0">
                <a:pos x="57" y="54"/>
              </a:cxn>
            </a:cxnLst>
            <a:rect l="0" t="0" r="r" b="b"/>
            <a:pathLst>
              <a:path w="104" h="95">
                <a:moveTo>
                  <a:pt x="57" y="54"/>
                </a:moveTo>
                <a:lnTo>
                  <a:pt x="82" y="63"/>
                </a:lnTo>
                <a:lnTo>
                  <a:pt x="94" y="65"/>
                </a:lnTo>
                <a:lnTo>
                  <a:pt x="99" y="58"/>
                </a:lnTo>
                <a:lnTo>
                  <a:pt x="101" y="54"/>
                </a:lnTo>
                <a:lnTo>
                  <a:pt x="103" y="55"/>
                </a:lnTo>
                <a:lnTo>
                  <a:pt x="90" y="94"/>
                </a:lnTo>
                <a:lnTo>
                  <a:pt x="88" y="94"/>
                </a:lnTo>
                <a:lnTo>
                  <a:pt x="89" y="90"/>
                </a:lnTo>
                <a:lnTo>
                  <a:pt x="88" y="81"/>
                </a:lnTo>
                <a:lnTo>
                  <a:pt x="78" y="76"/>
                </a:lnTo>
                <a:lnTo>
                  <a:pt x="21" y="59"/>
                </a:lnTo>
                <a:lnTo>
                  <a:pt x="9" y="57"/>
                </a:lnTo>
                <a:lnTo>
                  <a:pt x="4" y="66"/>
                </a:lnTo>
                <a:lnTo>
                  <a:pt x="2" y="70"/>
                </a:lnTo>
                <a:lnTo>
                  <a:pt x="0" y="69"/>
                </a:lnTo>
                <a:lnTo>
                  <a:pt x="13" y="30"/>
                </a:lnTo>
                <a:lnTo>
                  <a:pt x="23" y="10"/>
                </a:lnTo>
                <a:lnTo>
                  <a:pt x="36" y="0"/>
                </a:lnTo>
                <a:lnTo>
                  <a:pt x="52" y="0"/>
                </a:lnTo>
                <a:lnTo>
                  <a:pt x="66" y="15"/>
                </a:lnTo>
                <a:lnTo>
                  <a:pt x="64" y="39"/>
                </a:lnTo>
                <a:lnTo>
                  <a:pt x="61" y="46"/>
                </a:lnTo>
                <a:lnTo>
                  <a:pt x="57" y="54"/>
                </a:lnTo>
                <a:lnTo>
                  <a:pt x="54" y="53"/>
                </a:lnTo>
                <a:lnTo>
                  <a:pt x="57" y="47"/>
                </a:lnTo>
                <a:lnTo>
                  <a:pt x="58" y="42"/>
                </a:lnTo>
                <a:lnTo>
                  <a:pt x="58" y="28"/>
                </a:lnTo>
                <a:lnTo>
                  <a:pt x="46" y="17"/>
                </a:lnTo>
                <a:lnTo>
                  <a:pt x="35" y="16"/>
                </a:lnTo>
                <a:lnTo>
                  <a:pt x="25" y="20"/>
                </a:lnTo>
                <a:lnTo>
                  <a:pt x="18" y="31"/>
                </a:lnTo>
                <a:lnTo>
                  <a:pt x="16" y="41"/>
                </a:lnTo>
                <a:lnTo>
                  <a:pt x="54" y="53"/>
                </a:lnTo>
                <a:lnTo>
                  <a:pt x="57" y="54"/>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2" name="Freeform 19"/>
          <p:cNvSpPr>
            <a:spLocks/>
          </p:cNvSpPr>
          <p:nvPr/>
        </p:nvSpPr>
        <p:spPr bwMode="auto">
          <a:xfrm>
            <a:off x="3984609" y="3460655"/>
            <a:ext cx="165100" cy="115587"/>
          </a:xfrm>
          <a:custGeom>
            <a:avLst/>
            <a:gdLst/>
            <a:ahLst/>
            <a:cxnLst>
              <a:cxn ang="0">
                <a:pos x="58" y="57"/>
              </a:cxn>
              <a:cxn ang="0">
                <a:pos x="82" y="70"/>
              </a:cxn>
              <a:cxn ang="0">
                <a:pos x="93" y="73"/>
              </a:cxn>
              <a:cxn ang="0">
                <a:pos x="99" y="68"/>
              </a:cxn>
              <a:cxn ang="0">
                <a:pos x="101" y="64"/>
              </a:cxn>
              <a:cxn ang="0">
                <a:pos x="103" y="65"/>
              </a:cxn>
              <a:cxn ang="0">
                <a:pos x="85" y="101"/>
              </a:cxn>
              <a:cxn ang="0">
                <a:pos x="83" y="101"/>
              </a:cxn>
              <a:cxn ang="0">
                <a:pos x="85" y="98"/>
              </a:cxn>
              <a:cxn ang="0">
                <a:pos x="85" y="88"/>
              </a:cxn>
              <a:cxn ang="0">
                <a:pos x="75" y="82"/>
              </a:cxn>
              <a:cxn ang="0">
                <a:pos x="22" y="56"/>
              </a:cxn>
              <a:cxn ang="0">
                <a:pos x="10" y="53"/>
              </a:cxn>
              <a:cxn ang="0">
                <a:pos x="4" y="61"/>
              </a:cxn>
              <a:cxn ang="0">
                <a:pos x="2" y="64"/>
              </a:cxn>
              <a:cxn ang="0">
                <a:pos x="0" y="63"/>
              </a:cxn>
              <a:cxn ang="0">
                <a:pos x="18" y="27"/>
              </a:cxn>
              <a:cxn ang="0">
                <a:pos x="31" y="8"/>
              </a:cxn>
              <a:cxn ang="0">
                <a:pos x="46" y="0"/>
              </a:cxn>
              <a:cxn ang="0">
                <a:pos x="61" y="3"/>
              </a:cxn>
              <a:cxn ang="0">
                <a:pos x="73" y="20"/>
              </a:cxn>
              <a:cxn ang="0">
                <a:pos x="67" y="43"/>
              </a:cxn>
              <a:cxn ang="0">
                <a:pos x="63" y="50"/>
              </a:cxn>
              <a:cxn ang="0">
                <a:pos x="58" y="57"/>
              </a:cxn>
              <a:cxn ang="0">
                <a:pos x="54" y="56"/>
              </a:cxn>
              <a:cxn ang="0">
                <a:pos x="59" y="50"/>
              </a:cxn>
              <a:cxn ang="0">
                <a:pos x="61" y="46"/>
              </a:cxn>
              <a:cxn ang="0">
                <a:pos x="63" y="31"/>
              </a:cxn>
              <a:cxn ang="0">
                <a:pos x="53" y="19"/>
              </a:cxn>
              <a:cxn ang="0">
                <a:pos x="42" y="16"/>
              </a:cxn>
              <a:cxn ang="0">
                <a:pos x="31" y="19"/>
              </a:cxn>
              <a:cxn ang="0">
                <a:pos x="23" y="28"/>
              </a:cxn>
              <a:cxn ang="0">
                <a:pos x="19" y="38"/>
              </a:cxn>
              <a:cxn ang="0">
                <a:pos x="54" y="56"/>
              </a:cxn>
              <a:cxn ang="0">
                <a:pos x="58" y="57"/>
              </a:cxn>
            </a:cxnLst>
            <a:rect l="0" t="0" r="r" b="b"/>
            <a:pathLst>
              <a:path w="104" h="102">
                <a:moveTo>
                  <a:pt x="58" y="57"/>
                </a:moveTo>
                <a:lnTo>
                  <a:pt x="82" y="70"/>
                </a:lnTo>
                <a:lnTo>
                  <a:pt x="93" y="73"/>
                </a:lnTo>
                <a:lnTo>
                  <a:pt x="99" y="68"/>
                </a:lnTo>
                <a:lnTo>
                  <a:pt x="101" y="64"/>
                </a:lnTo>
                <a:lnTo>
                  <a:pt x="103" y="65"/>
                </a:lnTo>
                <a:lnTo>
                  <a:pt x="85" y="101"/>
                </a:lnTo>
                <a:lnTo>
                  <a:pt x="83" y="101"/>
                </a:lnTo>
                <a:lnTo>
                  <a:pt x="85" y="98"/>
                </a:lnTo>
                <a:lnTo>
                  <a:pt x="85" y="88"/>
                </a:lnTo>
                <a:lnTo>
                  <a:pt x="75" y="82"/>
                </a:lnTo>
                <a:lnTo>
                  <a:pt x="22" y="56"/>
                </a:lnTo>
                <a:lnTo>
                  <a:pt x="10" y="53"/>
                </a:lnTo>
                <a:lnTo>
                  <a:pt x="4" y="61"/>
                </a:lnTo>
                <a:lnTo>
                  <a:pt x="2" y="64"/>
                </a:lnTo>
                <a:lnTo>
                  <a:pt x="0" y="63"/>
                </a:lnTo>
                <a:lnTo>
                  <a:pt x="18" y="27"/>
                </a:lnTo>
                <a:lnTo>
                  <a:pt x="31" y="8"/>
                </a:lnTo>
                <a:lnTo>
                  <a:pt x="46" y="0"/>
                </a:lnTo>
                <a:lnTo>
                  <a:pt x="61" y="3"/>
                </a:lnTo>
                <a:lnTo>
                  <a:pt x="73" y="20"/>
                </a:lnTo>
                <a:lnTo>
                  <a:pt x="67" y="43"/>
                </a:lnTo>
                <a:lnTo>
                  <a:pt x="63" y="50"/>
                </a:lnTo>
                <a:lnTo>
                  <a:pt x="58" y="57"/>
                </a:lnTo>
                <a:lnTo>
                  <a:pt x="54" y="56"/>
                </a:lnTo>
                <a:lnTo>
                  <a:pt x="59" y="50"/>
                </a:lnTo>
                <a:lnTo>
                  <a:pt x="61" y="46"/>
                </a:lnTo>
                <a:lnTo>
                  <a:pt x="63" y="31"/>
                </a:lnTo>
                <a:lnTo>
                  <a:pt x="53" y="19"/>
                </a:lnTo>
                <a:lnTo>
                  <a:pt x="42" y="16"/>
                </a:lnTo>
                <a:lnTo>
                  <a:pt x="31" y="19"/>
                </a:lnTo>
                <a:lnTo>
                  <a:pt x="23" y="28"/>
                </a:lnTo>
                <a:lnTo>
                  <a:pt x="19" y="38"/>
                </a:lnTo>
                <a:lnTo>
                  <a:pt x="54" y="56"/>
                </a:lnTo>
                <a:lnTo>
                  <a:pt x="58" y="57"/>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3" name="Freeform 20"/>
          <p:cNvSpPr>
            <a:spLocks/>
          </p:cNvSpPr>
          <p:nvPr/>
        </p:nvSpPr>
        <p:spPr bwMode="auto">
          <a:xfrm>
            <a:off x="4086209" y="3362066"/>
            <a:ext cx="158750" cy="114454"/>
          </a:xfrm>
          <a:custGeom>
            <a:avLst/>
            <a:gdLst/>
            <a:ahLst/>
            <a:cxnLst>
              <a:cxn ang="0">
                <a:pos x="13" y="19"/>
              </a:cxn>
              <a:cxn ang="0">
                <a:pos x="48" y="0"/>
              </a:cxn>
              <a:cxn ang="0">
                <a:pos x="66" y="2"/>
              </a:cxn>
              <a:cxn ang="0">
                <a:pos x="83" y="13"/>
              </a:cxn>
              <a:cxn ang="0">
                <a:pos x="99" y="47"/>
              </a:cxn>
              <a:cxn ang="0">
                <a:pos x="88" y="81"/>
              </a:cxn>
              <a:cxn ang="0">
                <a:pos x="58" y="100"/>
              </a:cxn>
              <a:cxn ang="0">
                <a:pos x="39" y="100"/>
              </a:cxn>
              <a:cxn ang="0">
                <a:pos x="20" y="92"/>
              </a:cxn>
              <a:cxn ang="0">
                <a:pos x="6" y="77"/>
              </a:cxn>
              <a:cxn ang="0">
                <a:pos x="0" y="57"/>
              </a:cxn>
              <a:cxn ang="0">
                <a:pos x="3" y="38"/>
              </a:cxn>
              <a:cxn ang="0">
                <a:pos x="13" y="19"/>
              </a:cxn>
              <a:cxn ang="0">
                <a:pos x="15" y="23"/>
              </a:cxn>
              <a:cxn ang="0">
                <a:pos x="8" y="48"/>
              </a:cxn>
              <a:cxn ang="0">
                <a:pos x="30" y="77"/>
              </a:cxn>
              <a:cxn ang="0">
                <a:pos x="48" y="87"/>
              </a:cxn>
              <a:cxn ang="0">
                <a:pos x="65" y="89"/>
              </a:cxn>
              <a:cxn ang="0">
                <a:pos x="85" y="79"/>
              </a:cxn>
              <a:cxn ang="0">
                <a:pos x="91" y="55"/>
              </a:cxn>
              <a:cxn ang="0">
                <a:pos x="73" y="26"/>
              </a:cxn>
              <a:cxn ang="0">
                <a:pos x="38" y="10"/>
              </a:cxn>
              <a:cxn ang="0">
                <a:pos x="15" y="23"/>
              </a:cxn>
              <a:cxn ang="0">
                <a:pos x="13" y="19"/>
              </a:cxn>
            </a:cxnLst>
            <a:rect l="0" t="0" r="r" b="b"/>
            <a:pathLst>
              <a:path w="100" h="101">
                <a:moveTo>
                  <a:pt x="13" y="19"/>
                </a:moveTo>
                <a:lnTo>
                  <a:pt x="48" y="0"/>
                </a:lnTo>
                <a:lnTo>
                  <a:pt x="66" y="2"/>
                </a:lnTo>
                <a:lnTo>
                  <a:pt x="83" y="13"/>
                </a:lnTo>
                <a:lnTo>
                  <a:pt x="99" y="47"/>
                </a:lnTo>
                <a:lnTo>
                  <a:pt x="88" y="81"/>
                </a:lnTo>
                <a:lnTo>
                  <a:pt x="58" y="100"/>
                </a:lnTo>
                <a:lnTo>
                  <a:pt x="39" y="100"/>
                </a:lnTo>
                <a:lnTo>
                  <a:pt x="20" y="92"/>
                </a:lnTo>
                <a:lnTo>
                  <a:pt x="6" y="77"/>
                </a:lnTo>
                <a:lnTo>
                  <a:pt x="0" y="57"/>
                </a:lnTo>
                <a:lnTo>
                  <a:pt x="3" y="38"/>
                </a:lnTo>
                <a:lnTo>
                  <a:pt x="13" y="19"/>
                </a:lnTo>
                <a:lnTo>
                  <a:pt x="15" y="23"/>
                </a:lnTo>
                <a:lnTo>
                  <a:pt x="8" y="48"/>
                </a:lnTo>
                <a:lnTo>
                  <a:pt x="30" y="77"/>
                </a:lnTo>
                <a:lnTo>
                  <a:pt x="48" y="87"/>
                </a:lnTo>
                <a:lnTo>
                  <a:pt x="65" y="89"/>
                </a:lnTo>
                <a:lnTo>
                  <a:pt x="85" y="79"/>
                </a:lnTo>
                <a:lnTo>
                  <a:pt x="91" y="55"/>
                </a:lnTo>
                <a:lnTo>
                  <a:pt x="73" y="26"/>
                </a:lnTo>
                <a:lnTo>
                  <a:pt x="38" y="10"/>
                </a:lnTo>
                <a:lnTo>
                  <a:pt x="15" y="23"/>
                </a:lnTo>
                <a:lnTo>
                  <a:pt x="13" y="19"/>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4" name="Freeform 21"/>
          <p:cNvSpPr>
            <a:spLocks/>
          </p:cNvSpPr>
          <p:nvPr/>
        </p:nvSpPr>
        <p:spPr bwMode="auto">
          <a:xfrm>
            <a:off x="4173522" y="3281609"/>
            <a:ext cx="222250" cy="126919"/>
          </a:xfrm>
          <a:custGeom>
            <a:avLst/>
            <a:gdLst/>
            <a:ahLst/>
            <a:cxnLst>
              <a:cxn ang="0">
                <a:pos x="139" y="51"/>
              </a:cxn>
              <a:cxn ang="0">
                <a:pos x="118" y="66"/>
              </a:cxn>
              <a:cxn ang="0">
                <a:pos x="64" y="53"/>
              </a:cxn>
              <a:cxn ang="0">
                <a:pos x="60" y="58"/>
              </a:cxn>
              <a:cxn ang="0">
                <a:pos x="58" y="59"/>
              </a:cxn>
              <a:cxn ang="0">
                <a:pos x="57" y="60"/>
              </a:cxn>
              <a:cxn ang="0">
                <a:pos x="75" y="80"/>
              </a:cxn>
              <a:cxn ang="0">
                <a:pos x="83" y="88"/>
              </a:cxn>
              <a:cxn ang="0">
                <a:pos x="92" y="85"/>
              </a:cxn>
              <a:cxn ang="0">
                <a:pos x="94" y="83"/>
              </a:cxn>
              <a:cxn ang="0">
                <a:pos x="96" y="84"/>
              </a:cxn>
              <a:cxn ang="0">
                <a:pos x="67" y="111"/>
              </a:cxn>
              <a:cxn ang="0">
                <a:pos x="65" y="110"/>
              </a:cxn>
              <a:cxn ang="0">
                <a:pos x="67" y="107"/>
              </a:cxn>
              <a:cxn ang="0">
                <a:pos x="70" y="99"/>
              </a:cxn>
              <a:cxn ang="0">
                <a:pos x="64" y="90"/>
              </a:cxn>
              <a:cxn ang="0">
                <a:pos x="23" y="47"/>
              </a:cxn>
              <a:cxn ang="0">
                <a:pos x="14" y="40"/>
              </a:cxn>
              <a:cxn ang="0">
                <a:pos x="4" y="44"/>
              </a:cxn>
              <a:cxn ang="0">
                <a:pos x="2" y="48"/>
              </a:cxn>
              <a:cxn ang="0">
                <a:pos x="0" y="46"/>
              </a:cxn>
              <a:cxn ang="0">
                <a:pos x="31" y="17"/>
              </a:cxn>
              <a:cxn ang="0">
                <a:pos x="52" y="2"/>
              </a:cxn>
              <a:cxn ang="0">
                <a:pos x="68" y="0"/>
              </a:cxn>
              <a:cxn ang="0">
                <a:pos x="81" y="7"/>
              </a:cxn>
              <a:cxn ang="0">
                <a:pos x="85" y="23"/>
              </a:cxn>
              <a:cxn ang="0">
                <a:pos x="75" y="42"/>
              </a:cxn>
              <a:cxn ang="0">
                <a:pos x="108" y="50"/>
              </a:cxn>
              <a:cxn ang="0">
                <a:pos x="125" y="53"/>
              </a:cxn>
              <a:cxn ang="0">
                <a:pos x="137" y="50"/>
              </a:cxn>
              <a:cxn ang="0">
                <a:pos x="139" y="51"/>
              </a:cxn>
              <a:cxn ang="0">
                <a:pos x="53" y="57"/>
              </a:cxn>
              <a:cxn ang="0">
                <a:pos x="55" y="55"/>
              </a:cxn>
              <a:cxn ang="0">
                <a:pos x="56" y="54"/>
              </a:cxn>
              <a:cxn ang="0">
                <a:pos x="70" y="35"/>
              </a:cxn>
              <a:cxn ang="0">
                <a:pos x="67" y="18"/>
              </a:cxn>
              <a:cxn ang="0">
                <a:pos x="52" y="11"/>
              </a:cxn>
              <a:cxn ang="0">
                <a:pos x="36" y="18"/>
              </a:cxn>
              <a:cxn ang="0">
                <a:pos x="28" y="29"/>
              </a:cxn>
              <a:cxn ang="0">
                <a:pos x="53" y="57"/>
              </a:cxn>
              <a:cxn ang="0">
                <a:pos x="139" y="51"/>
              </a:cxn>
            </a:cxnLst>
            <a:rect l="0" t="0" r="r" b="b"/>
            <a:pathLst>
              <a:path w="140" h="112">
                <a:moveTo>
                  <a:pt x="139" y="51"/>
                </a:moveTo>
                <a:lnTo>
                  <a:pt x="118" y="66"/>
                </a:lnTo>
                <a:lnTo>
                  <a:pt x="64" y="53"/>
                </a:lnTo>
                <a:lnTo>
                  <a:pt x="60" y="58"/>
                </a:lnTo>
                <a:lnTo>
                  <a:pt x="58" y="59"/>
                </a:lnTo>
                <a:lnTo>
                  <a:pt x="57" y="60"/>
                </a:lnTo>
                <a:lnTo>
                  <a:pt x="75" y="80"/>
                </a:lnTo>
                <a:lnTo>
                  <a:pt x="83" y="88"/>
                </a:lnTo>
                <a:lnTo>
                  <a:pt x="92" y="85"/>
                </a:lnTo>
                <a:lnTo>
                  <a:pt x="94" y="83"/>
                </a:lnTo>
                <a:lnTo>
                  <a:pt x="96" y="84"/>
                </a:lnTo>
                <a:lnTo>
                  <a:pt x="67" y="111"/>
                </a:lnTo>
                <a:lnTo>
                  <a:pt x="65" y="110"/>
                </a:lnTo>
                <a:lnTo>
                  <a:pt x="67" y="107"/>
                </a:lnTo>
                <a:lnTo>
                  <a:pt x="70" y="99"/>
                </a:lnTo>
                <a:lnTo>
                  <a:pt x="64" y="90"/>
                </a:lnTo>
                <a:lnTo>
                  <a:pt x="23" y="47"/>
                </a:lnTo>
                <a:lnTo>
                  <a:pt x="14" y="40"/>
                </a:lnTo>
                <a:lnTo>
                  <a:pt x="4" y="44"/>
                </a:lnTo>
                <a:lnTo>
                  <a:pt x="2" y="48"/>
                </a:lnTo>
                <a:lnTo>
                  <a:pt x="0" y="46"/>
                </a:lnTo>
                <a:lnTo>
                  <a:pt x="31" y="17"/>
                </a:lnTo>
                <a:lnTo>
                  <a:pt x="52" y="2"/>
                </a:lnTo>
                <a:lnTo>
                  <a:pt x="68" y="0"/>
                </a:lnTo>
                <a:lnTo>
                  <a:pt x="81" y="7"/>
                </a:lnTo>
                <a:lnTo>
                  <a:pt x="85" y="23"/>
                </a:lnTo>
                <a:lnTo>
                  <a:pt x="75" y="42"/>
                </a:lnTo>
                <a:lnTo>
                  <a:pt x="108" y="50"/>
                </a:lnTo>
                <a:lnTo>
                  <a:pt x="125" y="53"/>
                </a:lnTo>
                <a:lnTo>
                  <a:pt x="137" y="50"/>
                </a:lnTo>
                <a:lnTo>
                  <a:pt x="139" y="51"/>
                </a:lnTo>
                <a:lnTo>
                  <a:pt x="53" y="57"/>
                </a:lnTo>
                <a:lnTo>
                  <a:pt x="55" y="55"/>
                </a:lnTo>
                <a:lnTo>
                  <a:pt x="56" y="54"/>
                </a:lnTo>
                <a:lnTo>
                  <a:pt x="70" y="35"/>
                </a:lnTo>
                <a:lnTo>
                  <a:pt x="67" y="18"/>
                </a:lnTo>
                <a:lnTo>
                  <a:pt x="52" y="11"/>
                </a:lnTo>
                <a:lnTo>
                  <a:pt x="36" y="18"/>
                </a:lnTo>
                <a:lnTo>
                  <a:pt x="28" y="29"/>
                </a:lnTo>
                <a:lnTo>
                  <a:pt x="53" y="57"/>
                </a:lnTo>
                <a:lnTo>
                  <a:pt x="139" y="51"/>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5" name="Freeform 22"/>
          <p:cNvSpPr>
            <a:spLocks/>
          </p:cNvSpPr>
          <p:nvPr/>
        </p:nvSpPr>
        <p:spPr bwMode="auto">
          <a:xfrm>
            <a:off x="4314810" y="3198885"/>
            <a:ext cx="163513" cy="128052"/>
          </a:xfrm>
          <a:custGeom>
            <a:avLst/>
            <a:gdLst/>
            <a:ahLst/>
            <a:cxnLst>
              <a:cxn ang="0">
                <a:pos x="77" y="0"/>
              </a:cxn>
              <a:cxn ang="0">
                <a:pos x="87" y="18"/>
              </a:cxn>
              <a:cxn ang="0">
                <a:pos x="84" y="19"/>
              </a:cxn>
              <a:cxn ang="0">
                <a:pos x="79" y="13"/>
              </a:cxn>
              <a:cxn ang="0">
                <a:pos x="70" y="11"/>
              </a:cxn>
              <a:cxn ang="0">
                <a:pos x="60" y="14"/>
              </a:cxn>
              <a:cxn ang="0">
                <a:pos x="46" y="22"/>
              </a:cxn>
              <a:cxn ang="0">
                <a:pos x="82" y="84"/>
              </a:cxn>
              <a:cxn ang="0">
                <a:pos x="89" y="93"/>
              </a:cxn>
              <a:cxn ang="0">
                <a:pos x="98" y="92"/>
              </a:cxn>
              <a:cxn ang="0">
                <a:pos x="101" y="90"/>
              </a:cxn>
              <a:cxn ang="0">
                <a:pos x="102" y="92"/>
              </a:cxn>
              <a:cxn ang="0">
                <a:pos x="68" y="112"/>
              </a:cxn>
              <a:cxn ang="0">
                <a:pos x="66" y="110"/>
              </a:cxn>
              <a:cxn ang="0">
                <a:pos x="69" y="108"/>
              </a:cxn>
              <a:cxn ang="0">
                <a:pos x="74" y="101"/>
              </a:cxn>
              <a:cxn ang="0">
                <a:pos x="70" y="91"/>
              </a:cxn>
              <a:cxn ang="0">
                <a:pos x="33" y="30"/>
              </a:cxn>
              <a:cxn ang="0">
                <a:pos x="22" y="36"/>
              </a:cxn>
              <a:cxn ang="0">
                <a:pos x="14" y="43"/>
              </a:cxn>
              <a:cxn ang="0">
                <a:pos x="11" y="51"/>
              </a:cxn>
              <a:cxn ang="0">
                <a:pos x="13" y="61"/>
              </a:cxn>
              <a:cxn ang="0">
                <a:pos x="11" y="63"/>
              </a:cxn>
              <a:cxn ang="0">
                <a:pos x="0" y="45"/>
              </a:cxn>
              <a:cxn ang="0">
                <a:pos x="77" y="0"/>
              </a:cxn>
            </a:cxnLst>
            <a:rect l="0" t="0" r="r" b="b"/>
            <a:pathLst>
              <a:path w="103" h="113">
                <a:moveTo>
                  <a:pt x="77" y="0"/>
                </a:moveTo>
                <a:lnTo>
                  <a:pt x="87" y="18"/>
                </a:lnTo>
                <a:lnTo>
                  <a:pt x="84" y="19"/>
                </a:lnTo>
                <a:lnTo>
                  <a:pt x="79" y="13"/>
                </a:lnTo>
                <a:lnTo>
                  <a:pt x="70" y="11"/>
                </a:lnTo>
                <a:lnTo>
                  <a:pt x="60" y="14"/>
                </a:lnTo>
                <a:lnTo>
                  <a:pt x="46" y="22"/>
                </a:lnTo>
                <a:lnTo>
                  <a:pt x="82" y="84"/>
                </a:lnTo>
                <a:lnTo>
                  <a:pt x="89" y="93"/>
                </a:lnTo>
                <a:lnTo>
                  <a:pt x="98" y="92"/>
                </a:lnTo>
                <a:lnTo>
                  <a:pt x="101" y="90"/>
                </a:lnTo>
                <a:lnTo>
                  <a:pt x="102" y="92"/>
                </a:lnTo>
                <a:lnTo>
                  <a:pt x="68" y="112"/>
                </a:lnTo>
                <a:lnTo>
                  <a:pt x="66" y="110"/>
                </a:lnTo>
                <a:lnTo>
                  <a:pt x="69" y="108"/>
                </a:lnTo>
                <a:lnTo>
                  <a:pt x="74" y="101"/>
                </a:lnTo>
                <a:lnTo>
                  <a:pt x="70" y="91"/>
                </a:lnTo>
                <a:lnTo>
                  <a:pt x="33" y="30"/>
                </a:lnTo>
                <a:lnTo>
                  <a:pt x="22" y="36"/>
                </a:lnTo>
                <a:lnTo>
                  <a:pt x="14" y="43"/>
                </a:lnTo>
                <a:lnTo>
                  <a:pt x="11" y="51"/>
                </a:lnTo>
                <a:lnTo>
                  <a:pt x="13" y="61"/>
                </a:lnTo>
                <a:lnTo>
                  <a:pt x="11" y="63"/>
                </a:lnTo>
                <a:lnTo>
                  <a:pt x="0" y="45"/>
                </a:lnTo>
                <a:lnTo>
                  <a:pt x="77"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6" name="Freeform 23"/>
          <p:cNvSpPr>
            <a:spLocks/>
          </p:cNvSpPr>
          <p:nvPr/>
        </p:nvSpPr>
        <p:spPr bwMode="auto">
          <a:xfrm>
            <a:off x="4449747" y="3173954"/>
            <a:ext cx="123825" cy="116720"/>
          </a:xfrm>
          <a:custGeom>
            <a:avLst/>
            <a:gdLst/>
            <a:ahLst/>
            <a:cxnLst>
              <a:cxn ang="0">
                <a:pos x="76" y="85"/>
              </a:cxn>
              <a:cxn ang="0">
                <a:pos x="77" y="86"/>
              </a:cxn>
              <a:cxn ang="0">
                <a:pos x="40" y="102"/>
              </a:cxn>
              <a:cxn ang="0">
                <a:pos x="39" y="100"/>
              </a:cxn>
              <a:cxn ang="0">
                <a:pos x="42" y="99"/>
              </a:cxn>
              <a:cxn ang="0">
                <a:pos x="48" y="92"/>
              </a:cxn>
              <a:cxn ang="0">
                <a:pos x="45" y="81"/>
              </a:cxn>
              <a:cxn ang="0">
                <a:pos x="21" y="27"/>
              </a:cxn>
              <a:cxn ang="0">
                <a:pos x="16" y="18"/>
              </a:cxn>
              <a:cxn ang="0">
                <a:pos x="12" y="16"/>
              </a:cxn>
              <a:cxn ang="0">
                <a:pos x="4" y="18"/>
              </a:cxn>
              <a:cxn ang="0">
                <a:pos x="1" y="20"/>
              </a:cxn>
              <a:cxn ang="0">
                <a:pos x="0" y="18"/>
              </a:cxn>
              <a:cxn ang="0">
                <a:pos x="42" y="0"/>
              </a:cxn>
              <a:cxn ang="0">
                <a:pos x="43" y="1"/>
              </a:cxn>
              <a:cxn ang="0">
                <a:pos x="40" y="3"/>
              </a:cxn>
              <a:cxn ang="0">
                <a:pos x="32" y="10"/>
              </a:cxn>
              <a:cxn ang="0">
                <a:pos x="34" y="21"/>
              </a:cxn>
              <a:cxn ang="0">
                <a:pos x="57" y="76"/>
              </a:cxn>
              <a:cxn ang="0">
                <a:pos x="62" y="85"/>
              </a:cxn>
              <a:cxn ang="0">
                <a:pos x="66" y="86"/>
              </a:cxn>
              <a:cxn ang="0">
                <a:pos x="72" y="86"/>
              </a:cxn>
              <a:cxn ang="0">
                <a:pos x="76" y="85"/>
              </a:cxn>
            </a:cxnLst>
            <a:rect l="0" t="0" r="r" b="b"/>
            <a:pathLst>
              <a:path w="78" h="103">
                <a:moveTo>
                  <a:pt x="76" y="85"/>
                </a:moveTo>
                <a:lnTo>
                  <a:pt x="77" y="86"/>
                </a:lnTo>
                <a:lnTo>
                  <a:pt x="40" y="102"/>
                </a:lnTo>
                <a:lnTo>
                  <a:pt x="39" y="100"/>
                </a:lnTo>
                <a:lnTo>
                  <a:pt x="42" y="99"/>
                </a:lnTo>
                <a:lnTo>
                  <a:pt x="48" y="92"/>
                </a:lnTo>
                <a:lnTo>
                  <a:pt x="45" y="81"/>
                </a:lnTo>
                <a:lnTo>
                  <a:pt x="21" y="27"/>
                </a:lnTo>
                <a:lnTo>
                  <a:pt x="16" y="18"/>
                </a:lnTo>
                <a:lnTo>
                  <a:pt x="12" y="16"/>
                </a:lnTo>
                <a:lnTo>
                  <a:pt x="4" y="18"/>
                </a:lnTo>
                <a:lnTo>
                  <a:pt x="1" y="20"/>
                </a:lnTo>
                <a:lnTo>
                  <a:pt x="0" y="18"/>
                </a:lnTo>
                <a:lnTo>
                  <a:pt x="42" y="0"/>
                </a:lnTo>
                <a:lnTo>
                  <a:pt x="43" y="1"/>
                </a:lnTo>
                <a:lnTo>
                  <a:pt x="40" y="3"/>
                </a:lnTo>
                <a:lnTo>
                  <a:pt x="32" y="10"/>
                </a:lnTo>
                <a:lnTo>
                  <a:pt x="34" y="21"/>
                </a:lnTo>
                <a:lnTo>
                  <a:pt x="57" y="76"/>
                </a:lnTo>
                <a:lnTo>
                  <a:pt x="62" y="85"/>
                </a:lnTo>
                <a:lnTo>
                  <a:pt x="66" y="86"/>
                </a:lnTo>
                <a:lnTo>
                  <a:pt x="72" y="86"/>
                </a:lnTo>
                <a:lnTo>
                  <a:pt x="76" y="85"/>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7" name="Freeform 24"/>
          <p:cNvSpPr>
            <a:spLocks/>
          </p:cNvSpPr>
          <p:nvPr/>
        </p:nvSpPr>
        <p:spPr bwMode="auto">
          <a:xfrm>
            <a:off x="4521185" y="3135425"/>
            <a:ext cx="188913" cy="134851"/>
          </a:xfrm>
          <a:custGeom>
            <a:avLst/>
            <a:gdLst/>
            <a:ahLst/>
            <a:cxnLst>
              <a:cxn ang="0">
                <a:pos x="0" y="33"/>
              </a:cxn>
              <a:cxn ang="0">
                <a:pos x="27" y="23"/>
              </a:cxn>
              <a:cxn ang="0">
                <a:pos x="107" y="74"/>
              </a:cxn>
              <a:cxn ang="0">
                <a:pos x="95" y="21"/>
              </a:cxn>
              <a:cxn ang="0">
                <a:pos x="91" y="10"/>
              </a:cxn>
              <a:cxn ang="0">
                <a:pos x="81" y="9"/>
              </a:cxn>
              <a:cxn ang="0">
                <a:pos x="77" y="10"/>
              </a:cxn>
              <a:cxn ang="0">
                <a:pos x="76" y="8"/>
              </a:cxn>
              <a:cxn ang="0">
                <a:pos x="113" y="0"/>
              </a:cxn>
              <a:cxn ang="0">
                <a:pos x="114" y="2"/>
              </a:cxn>
              <a:cxn ang="0">
                <a:pos x="110" y="3"/>
              </a:cxn>
              <a:cxn ang="0">
                <a:pos x="101" y="9"/>
              </a:cxn>
              <a:cxn ang="0">
                <a:pos x="102" y="20"/>
              </a:cxn>
              <a:cxn ang="0">
                <a:pos x="118" y="96"/>
              </a:cxn>
              <a:cxn ang="0">
                <a:pos x="116" y="96"/>
              </a:cxn>
              <a:cxn ang="0">
                <a:pos x="33" y="42"/>
              </a:cxn>
              <a:cxn ang="0">
                <a:pos x="51" y="96"/>
              </a:cxn>
              <a:cxn ang="0">
                <a:pos x="56" y="106"/>
              </a:cxn>
              <a:cxn ang="0">
                <a:pos x="65" y="106"/>
              </a:cxn>
              <a:cxn ang="0">
                <a:pos x="68" y="105"/>
              </a:cxn>
              <a:cxn ang="0">
                <a:pos x="69" y="107"/>
              </a:cxn>
              <a:cxn ang="0">
                <a:pos x="38" y="118"/>
              </a:cxn>
              <a:cxn ang="0">
                <a:pos x="37" y="116"/>
              </a:cxn>
              <a:cxn ang="0">
                <a:pos x="40" y="115"/>
              </a:cxn>
              <a:cxn ang="0">
                <a:pos x="47" y="108"/>
              </a:cxn>
              <a:cxn ang="0">
                <a:pos x="45" y="98"/>
              </a:cxn>
              <a:cxn ang="0">
                <a:pos x="24" y="37"/>
              </a:cxn>
              <a:cxn ang="0">
                <a:pos x="15" y="34"/>
              </a:cxn>
              <a:cxn ang="0">
                <a:pos x="7" y="34"/>
              </a:cxn>
              <a:cxn ang="0">
                <a:pos x="1" y="35"/>
              </a:cxn>
              <a:cxn ang="0">
                <a:pos x="0" y="33"/>
              </a:cxn>
            </a:cxnLst>
            <a:rect l="0" t="0" r="r" b="b"/>
            <a:pathLst>
              <a:path w="119" h="119">
                <a:moveTo>
                  <a:pt x="0" y="33"/>
                </a:moveTo>
                <a:lnTo>
                  <a:pt x="27" y="23"/>
                </a:lnTo>
                <a:lnTo>
                  <a:pt x="107" y="74"/>
                </a:lnTo>
                <a:lnTo>
                  <a:pt x="95" y="21"/>
                </a:lnTo>
                <a:lnTo>
                  <a:pt x="91" y="10"/>
                </a:lnTo>
                <a:lnTo>
                  <a:pt x="81" y="9"/>
                </a:lnTo>
                <a:lnTo>
                  <a:pt x="77" y="10"/>
                </a:lnTo>
                <a:lnTo>
                  <a:pt x="76" y="8"/>
                </a:lnTo>
                <a:lnTo>
                  <a:pt x="113" y="0"/>
                </a:lnTo>
                <a:lnTo>
                  <a:pt x="114" y="2"/>
                </a:lnTo>
                <a:lnTo>
                  <a:pt x="110" y="3"/>
                </a:lnTo>
                <a:lnTo>
                  <a:pt x="101" y="9"/>
                </a:lnTo>
                <a:lnTo>
                  <a:pt x="102" y="20"/>
                </a:lnTo>
                <a:lnTo>
                  <a:pt x="118" y="96"/>
                </a:lnTo>
                <a:lnTo>
                  <a:pt x="116" y="96"/>
                </a:lnTo>
                <a:lnTo>
                  <a:pt x="33" y="42"/>
                </a:lnTo>
                <a:lnTo>
                  <a:pt x="51" y="96"/>
                </a:lnTo>
                <a:lnTo>
                  <a:pt x="56" y="106"/>
                </a:lnTo>
                <a:lnTo>
                  <a:pt x="65" y="106"/>
                </a:lnTo>
                <a:lnTo>
                  <a:pt x="68" y="105"/>
                </a:lnTo>
                <a:lnTo>
                  <a:pt x="69" y="107"/>
                </a:lnTo>
                <a:lnTo>
                  <a:pt x="38" y="118"/>
                </a:lnTo>
                <a:lnTo>
                  <a:pt x="37" y="116"/>
                </a:lnTo>
                <a:lnTo>
                  <a:pt x="40" y="115"/>
                </a:lnTo>
                <a:lnTo>
                  <a:pt x="47" y="108"/>
                </a:lnTo>
                <a:lnTo>
                  <a:pt x="45" y="98"/>
                </a:lnTo>
                <a:lnTo>
                  <a:pt x="24" y="37"/>
                </a:lnTo>
                <a:lnTo>
                  <a:pt x="15" y="34"/>
                </a:lnTo>
                <a:lnTo>
                  <a:pt x="7" y="34"/>
                </a:lnTo>
                <a:lnTo>
                  <a:pt x="1" y="35"/>
                </a:lnTo>
                <a:lnTo>
                  <a:pt x="0" y="33"/>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8" name="Freeform 25"/>
          <p:cNvSpPr>
            <a:spLocks/>
          </p:cNvSpPr>
          <p:nvPr/>
        </p:nvSpPr>
        <p:spPr bwMode="auto">
          <a:xfrm>
            <a:off x="4727560" y="3118427"/>
            <a:ext cx="185738" cy="113320"/>
          </a:xfrm>
          <a:custGeom>
            <a:avLst/>
            <a:gdLst/>
            <a:ahLst/>
            <a:cxnLst>
              <a:cxn ang="0">
                <a:pos x="99" y="0"/>
              </a:cxn>
              <a:cxn ang="0">
                <a:pos x="102" y="29"/>
              </a:cxn>
              <a:cxn ang="0">
                <a:pos x="100" y="30"/>
              </a:cxn>
              <a:cxn ang="0">
                <a:pos x="87" y="13"/>
              </a:cxn>
              <a:cxn ang="0">
                <a:pos x="58" y="6"/>
              </a:cxn>
              <a:cxn ang="0">
                <a:pos x="25" y="24"/>
              </a:cxn>
              <a:cxn ang="0">
                <a:pos x="19" y="54"/>
              </a:cxn>
              <a:cxn ang="0">
                <a:pos x="29" y="78"/>
              </a:cxn>
              <a:cxn ang="0">
                <a:pos x="47" y="92"/>
              </a:cxn>
              <a:cxn ang="0">
                <a:pos x="67" y="95"/>
              </a:cxn>
              <a:cxn ang="0">
                <a:pos x="78" y="93"/>
              </a:cxn>
              <a:cxn ang="0">
                <a:pos x="90" y="89"/>
              </a:cxn>
              <a:cxn ang="0">
                <a:pos x="88" y="62"/>
              </a:cxn>
              <a:cxn ang="0">
                <a:pos x="86" y="52"/>
              </a:cxn>
              <a:cxn ang="0">
                <a:pos x="82" y="48"/>
              </a:cxn>
              <a:cxn ang="0">
                <a:pos x="72" y="48"/>
              </a:cxn>
              <a:cxn ang="0">
                <a:pos x="72" y="46"/>
              </a:cxn>
              <a:cxn ang="0">
                <a:pos x="116" y="44"/>
              </a:cxn>
              <a:cxn ang="0">
                <a:pos x="116" y="47"/>
              </a:cxn>
              <a:cxn ang="0">
                <a:pos x="115" y="47"/>
              </a:cxn>
              <a:cxn ang="0">
                <a:pos x="106" y="50"/>
              </a:cxn>
              <a:cxn ang="0">
                <a:pos x="104" y="61"/>
              </a:cxn>
              <a:cxn ang="0">
                <a:pos x="105" y="89"/>
              </a:cxn>
              <a:cxn ang="0">
                <a:pos x="87" y="96"/>
              </a:cxn>
              <a:cxn ang="0">
                <a:pos x="67" y="99"/>
              </a:cxn>
              <a:cxn ang="0">
                <a:pos x="39" y="98"/>
              </a:cxn>
              <a:cxn ang="0">
                <a:pos x="17" y="88"/>
              </a:cxn>
              <a:cxn ang="0">
                <a:pos x="0" y="61"/>
              </a:cxn>
              <a:cxn ang="0">
                <a:pos x="3" y="36"/>
              </a:cxn>
              <a:cxn ang="0">
                <a:pos x="25" y="12"/>
              </a:cxn>
              <a:cxn ang="0">
                <a:pos x="57" y="2"/>
              </a:cxn>
              <a:cxn ang="0">
                <a:pos x="69" y="2"/>
              </a:cxn>
              <a:cxn ang="0">
                <a:pos x="85" y="5"/>
              </a:cxn>
              <a:cxn ang="0">
                <a:pos x="92" y="6"/>
              </a:cxn>
              <a:cxn ang="0">
                <a:pos x="94" y="4"/>
              </a:cxn>
              <a:cxn ang="0">
                <a:pos x="96" y="0"/>
              </a:cxn>
              <a:cxn ang="0">
                <a:pos x="99" y="0"/>
              </a:cxn>
            </a:cxnLst>
            <a:rect l="0" t="0" r="r" b="b"/>
            <a:pathLst>
              <a:path w="117" h="100">
                <a:moveTo>
                  <a:pt x="99" y="0"/>
                </a:moveTo>
                <a:lnTo>
                  <a:pt x="102" y="29"/>
                </a:lnTo>
                <a:lnTo>
                  <a:pt x="100" y="30"/>
                </a:lnTo>
                <a:lnTo>
                  <a:pt x="87" y="13"/>
                </a:lnTo>
                <a:lnTo>
                  <a:pt x="58" y="6"/>
                </a:lnTo>
                <a:lnTo>
                  <a:pt x="25" y="24"/>
                </a:lnTo>
                <a:lnTo>
                  <a:pt x="19" y="54"/>
                </a:lnTo>
                <a:lnTo>
                  <a:pt x="29" y="78"/>
                </a:lnTo>
                <a:lnTo>
                  <a:pt x="47" y="92"/>
                </a:lnTo>
                <a:lnTo>
                  <a:pt x="67" y="95"/>
                </a:lnTo>
                <a:lnTo>
                  <a:pt x="78" y="93"/>
                </a:lnTo>
                <a:lnTo>
                  <a:pt x="90" y="89"/>
                </a:lnTo>
                <a:lnTo>
                  <a:pt x="88" y="62"/>
                </a:lnTo>
                <a:lnTo>
                  <a:pt x="86" y="52"/>
                </a:lnTo>
                <a:lnTo>
                  <a:pt x="82" y="48"/>
                </a:lnTo>
                <a:lnTo>
                  <a:pt x="72" y="48"/>
                </a:lnTo>
                <a:lnTo>
                  <a:pt x="72" y="46"/>
                </a:lnTo>
                <a:lnTo>
                  <a:pt x="116" y="44"/>
                </a:lnTo>
                <a:lnTo>
                  <a:pt x="116" y="47"/>
                </a:lnTo>
                <a:lnTo>
                  <a:pt x="115" y="47"/>
                </a:lnTo>
                <a:lnTo>
                  <a:pt x="106" y="50"/>
                </a:lnTo>
                <a:lnTo>
                  <a:pt x="104" y="61"/>
                </a:lnTo>
                <a:lnTo>
                  <a:pt x="105" y="89"/>
                </a:lnTo>
                <a:lnTo>
                  <a:pt x="87" y="96"/>
                </a:lnTo>
                <a:lnTo>
                  <a:pt x="67" y="99"/>
                </a:lnTo>
                <a:lnTo>
                  <a:pt x="39" y="98"/>
                </a:lnTo>
                <a:lnTo>
                  <a:pt x="17" y="88"/>
                </a:lnTo>
                <a:lnTo>
                  <a:pt x="0" y="61"/>
                </a:lnTo>
                <a:lnTo>
                  <a:pt x="3" y="36"/>
                </a:lnTo>
                <a:lnTo>
                  <a:pt x="25" y="12"/>
                </a:lnTo>
                <a:lnTo>
                  <a:pt x="57" y="2"/>
                </a:lnTo>
                <a:lnTo>
                  <a:pt x="69" y="2"/>
                </a:lnTo>
                <a:lnTo>
                  <a:pt x="85" y="5"/>
                </a:lnTo>
                <a:lnTo>
                  <a:pt x="92" y="6"/>
                </a:lnTo>
                <a:lnTo>
                  <a:pt x="94" y="4"/>
                </a:lnTo>
                <a:lnTo>
                  <a:pt x="96" y="0"/>
                </a:lnTo>
                <a:lnTo>
                  <a:pt x="99"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19" name="Freeform 26"/>
          <p:cNvSpPr>
            <a:spLocks/>
          </p:cNvSpPr>
          <p:nvPr/>
        </p:nvSpPr>
        <p:spPr bwMode="auto">
          <a:xfrm>
            <a:off x="6038835" y="4011392"/>
            <a:ext cx="217488" cy="133718"/>
          </a:xfrm>
          <a:custGeom>
            <a:avLst/>
            <a:gdLst/>
            <a:ahLst/>
            <a:cxnLst>
              <a:cxn ang="0">
                <a:pos x="0" y="0"/>
              </a:cxn>
              <a:cxn ang="0">
                <a:pos x="2" y="0"/>
              </a:cxn>
              <a:cxn ang="0">
                <a:pos x="2" y="5"/>
              </a:cxn>
              <a:cxn ang="0">
                <a:pos x="9" y="17"/>
              </a:cxn>
              <a:cxn ang="0">
                <a:pos x="24" y="18"/>
              </a:cxn>
              <a:cxn ang="0">
                <a:pos x="111" y="16"/>
              </a:cxn>
              <a:cxn ang="0">
                <a:pos x="127" y="14"/>
              </a:cxn>
              <a:cxn ang="0">
                <a:pos x="132" y="4"/>
              </a:cxn>
              <a:cxn ang="0">
                <a:pos x="132" y="0"/>
              </a:cxn>
              <a:cxn ang="0">
                <a:pos x="134" y="0"/>
              </a:cxn>
              <a:cxn ang="0">
                <a:pos x="136" y="44"/>
              </a:cxn>
              <a:cxn ang="0">
                <a:pos x="136" y="66"/>
              </a:cxn>
              <a:cxn ang="0">
                <a:pos x="132" y="81"/>
              </a:cxn>
              <a:cxn ang="0">
                <a:pos x="112" y="104"/>
              </a:cxn>
              <a:cxn ang="0">
                <a:pos x="95" y="112"/>
              </a:cxn>
              <a:cxn ang="0">
                <a:pos x="76" y="117"/>
              </a:cxn>
              <a:cxn ang="0">
                <a:pos x="50" y="117"/>
              </a:cxn>
              <a:cxn ang="0">
                <a:pos x="28" y="109"/>
              </a:cxn>
              <a:cxn ang="0">
                <a:pos x="10" y="89"/>
              </a:cxn>
              <a:cxn ang="0">
                <a:pos x="2" y="58"/>
              </a:cxn>
              <a:cxn ang="0">
                <a:pos x="0" y="0"/>
              </a:cxn>
              <a:cxn ang="0">
                <a:pos x="10" y="37"/>
              </a:cxn>
              <a:cxn ang="0">
                <a:pos x="8" y="57"/>
              </a:cxn>
              <a:cxn ang="0">
                <a:pos x="28" y="91"/>
              </a:cxn>
              <a:cxn ang="0">
                <a:pos x="48" y="99"/>
              </a:cxn>
              <a:cxn ang="0">
                <a:pos x="73" y="99"/>
              </a:cxn>
              <a:cxn ang="0">
                <a:pos x="98" y="93"/>
              </a:cxn>
              <a:cxn ang="0">
                <a:pos x="116" y="81"/>
              </a:cxn>
              <a:cxn ang="0">
                <a:pos x="129" y="49"/>
              </a:cxn>
              <a:cxn ang="0">
                <a:pos x="125" y="32"/>
              </a:cxn>
              <a:cxn ang="0">
                <a:pos x="10" y="37"/>
              </a:cxn>
              <a:cxn ang="0">
                <a:pos x="0" y="0"/>
              </a:cxn>
            </a:cxnLst>
            <a:rect l="0" t="0" r="r" b="b"/>
            <a:pathLst>
              <a:path w="137" h="118">
                <a:moveTo>
                  <a:pt x="0" y="0"/>
                </a:moveTo>
                <a:lnTo>
                  <a:pt x="2" y="0"/>
                </a:lnTo>
                <a:lnTo>
                  <a:pt x="2" y="5"/>
                </a:lnTo>
                <a:lnTo>
                  <a:pt x="9" y="17"/>
                </a:lnTo>
                <a:lnTo>
                  <a:pt x="24" y="18"/>
                </a:lnTo>
                <a:lnTo>
                  <a:pt x="111" y="16"/>
                </a:lnTo>
                <a:lnTo>
                  <a:pt x="127" y="14"/>
                </a:lnTo>
                <a:lnTo>
                  <a:pt x="132" y="4"/>
                </a:lnTo>
                <a:lnTo>
                  <a:pt x="132" y="0"/>
                </a:lnTo>
                <a:lnTo>
                  <a:pt x="134" y="0"/>
                </a:lnTo>
                <a:lnTo>
                  <a:pt x="136" y="44"/>
                </a:lnTo>
                <a:lnTo>
                  <a:pt x="136" y="66"/>
                </a:lnTo>
                <a:lnTo>
                  <a:pt x="132" y="81"/>
                </a:lnTo>
                <a:lnTo>
                  <a:pt x="112" y="104"/>
                </a:lnTo>
                <a:lnTo>
                  <a:pt x="95" y="112"/>
                </a:lnTo>
                <a:lnTo>
                  <a:pt x="76" y="117"/>
                </a:lnTo>
                <a:lnTo>
                  <a:pt x="50" y="117"/>
                </a:lnTo>
                <a:lnTo>
                  <a:pt x="28" y="109"/>
                </a:lnTo>
                <a:lnTo>
                  <a:pt x="10" y="89"/>
                </a:lnTo>
                <a:lnTo>
                  <a:pt x="2" y="58"/>
                </a:lnTo>
                <a:lnTo>
                  <a:pt x="0" y="0"/>
                </a:lnTo>
                <a:lnTo>
                  <a:pt x="10" y="37"/>
                </a:lnTo>
                <a:lnTo>
                  <a:pt x="8" y="57"/>
                </a:lnTo>
                <a:lnTo>
                  <a:pt x="28" y="91"/>
                </a:lnTo>
                <a:lnTo>
                  <a:pt x="48" y="99"/>
                </a:lnTo>
                <a:lnTo>
                  <a:pt x="73" y="99"/>
                </a:lnTo>
                <a:lnTo>
                  <a:pt x="98" y="93"/>
                </a:lnTo>
                <a:lnTo>
                  <a:pt x="116" y="81"/>
                </a:lnTo>
                <a:lnTo>
                  <a:pt x="129" y="49"/>
                </a:lnTo>
                <a:lnTo>
                  <a:pt x="125" y="32"/>
                </a:lnTo>
                <a:lnTo>
                  <a:pt x="10" y="37"/>
                </a:lnTo>
                <a:lnTo>
                  <a:pt x="0"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0" name="Freeform 27"/>
          <p:cNvSpPr>
            <a:spLocks/>
          </p:cNvSpPr>
          <p:nvPr/>
        </p:nvSpPr>
        <p:spPr bwMode="auto">
          <a:xfrm>
            <a:off x="6056298" y="4140577"/>
            <a:ext cx="227013" cy="90656"/>
          </a:xfrm>
          <a:custGeom>
            <a:avLst/>
            <a:gdLst/>
            <a:ahLst/>
            <a:cxnLst>
              <a:cxn ang="0">
                <a:pos x="14" y="79"/>
              </a:cxn>
              <a:cxn ang="0">
                <a:pos x="11" y="79"/>
              </a:cxn>
              <a:cxn ang="0">
                <a:pos x="0" y="21"/>
              </a:cxn>
              <a:cxn ang="0">
                <a:pos x="2" y="21"/>
              </a:cxn>
              <a:cxn ang="0">
                <a:pos x="3" y="26"/>
              </a:cxn>
              <a:cxn ang="0">
                <a:pos x="10" y="37"/>
              </a:cxn>
              <a:cxn ang="0">
                <a:pos x="26" y="37"/>
              </a:cxn>
              <a:cxn ang="0">
                <a:pos x="112" y="21"/>
              </a:cxn>
              <a:cxn ang="0">
                <a:pos x="126" y="17"/>
              </a:cxn>
              <a:cxn ang="0">
                <a:pos x="129" y="13"/>
              </a:cxn>
              <a:cxn ang="0">
                <a:pos x="130" y="4"/>
              </a:cxn>
              <a:cxn ang="0">
                <a:pos x="130" y="0"/>
              </a:cxn>
              <a:cxn ang="0">
                <a:pos x="132" y="0"/>
              </a:cxn>
              <a:cxn ang="0">
                <a:pos x="142" y="47"/>
              </a:cxn>
              <a:cxn ang="0">
                <a:pos x="140" y="48"/>
              </a:cxn>
              <a:cxn ang="0">
                <a:pos x="138" y="45"/>
              </a:cxn>
              <a:cxn ang="0">
                <a:pos x="131" y="36"/>
              </a:cxn>
              <a:cxn ang="0">
                <a:pos x="115" y="37"/>
              </a:cxn>
              <a:cxn ang="0">
                <a:pos x="30" y="56"/>
              </a:cxn>
              <a:cxn ang="0">
                <a:pos x="17" y="60"/>
              </a:cxn>
              <a:cxn ang="0">
                <a:pos x="13" y="65"/>
              </a:cxn>
              <a:cxn ang="0">
                <a:pos x="13" y="75"/>
              </a:cxn>
              <a:cxn ang="0">
                <a:pos x="14" y="79"/>
              </a:cxn>
            </a:cxnLst>
            <a:rect l="0" t="0" r="r" b="b"/>
            <a:pathLst>
              <a:path w="143" h="80">
                <a:moveTo>
                  <a:pt x="14" y="79"/>
                </a:moveTo>
                <a:lnTo>
                  <a:pt x="11" y="79"/>
                </a:lnTo>
                <a:lnTo>
                  <a:pt x="0" y="21"/>
                </a:lnTo>
                <a:lnTo>
                  <a:pt x="2" y="21"/>
                </a:lnTo>
                <a:lnTo>
                  <a:pt x="3" y="26"/>
                </a:lnTo>
                <a:lnTo>
                  <a:pt x="10" y="37"/>
                </a:lnTo>
                <a:lnTo>
                  <a:pt x="26" y="37"/>
                </a:lnTo>
                <a:lnTo>
                  <a:pt x="112" y="21"/>
                </a:lnTo>
                <a:lnTo>
                  <a:pt x="126" y="17"/>
                </a:lnTo>
                <a:lnTo>
                  <a:pt x="129" y="13"/>
                </a:lnTo>
                <a:lnTo>
                  <a:pt x="130" y="4"/>
                </a:lnTo>
                <a:lnTo>
                  <a:pt x="130" y="0"/>
                </a:lnTo>
                <a:lnTo>
                  <a:pt x="132" y="0"/>
                </a:lnTo>
                <a:lnTo>
                  <a:pt x="142" y="47"/>
                </a:lnTo>
                <a:lnTo>
                  <a:pt x="140" y="48"/>
                </a:lnTo>
                <a:lnTo>
                  <a:pt x="138" y="45"/>
                </a:lnTo>
                <a:lnTo>
                  <a:pt x="131" y="36"/>
                </a:lnTo>
                <a:lnTo>
                  <a:pt x="115" y="37"/>
                </a:lnTo>
                <a:lnTo>
                  <a:pt x="30" y="56"/>
                </a:lnTo>
                <a:lnTo>
                  <a:pt x="17" y="60"/>
                </a:lnTo>
                <a:lnTo>
                  <a:pt x="13" y="65"/>
                </a:lnTo>
                <a:lnTo>
                  <a:pt x="13" y="75"/>
                </a:lnTo>
                <a:lnTo>
                  <a:pt x="14" y="79"/>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1" name="Freeform 28"/>
          <p:cNvSpPr>
            <a:spLocks/>
          </p:cNvSpPr>
          <p:nvPr/>
        </p:nvSpPr>
        <p:spPr bwMode="auto">
          <a:xfrm>
            <a:off x="6076935" y="4201770"/>
            <a:ext cx="238125" cy="185845"/>
          </a:xfrm>
          <a:custGeom>
            <a:avLst/>
            <a:gdLst/>
            <a:ahLst/>
            <a:cxnLst>
              <a:cxn ang="0">
                <a:pos x="48" y="163"/>
              </a:cxn>
              <a:cxn ang="0">
                <a:pos x="33" y="130"/>
              </a:cxn>
              <a:cxn ang="0">
                <a:pos x="75" y="66"/>
              </a:cxn>
              <a:cxn ang="0">
                <a:pos x="72" y="59"/>
              </a:cxn>
              <a:cxn ang="0">
                <a:pos x="71" y="56"/>
              </a:cxn>
              <a:cxn ang="0">
                <a:pos x="71" y="53"/>
              </a:cxn>
              <a:cxn ang="0">
                <a:pos x="34" y="65"/>
              </a:cxn>
              <a:cxn ang="0">
                <a:pos x="19" y="72"/>
              </a:cxn>
              <a:cxn ang="0">
                <a:pos x="18" y="85"/>
              </a:cxn>
              <a:cxn ang="0">
                <a:pos x="20" y="90"/>
              </a:cxn>
              <a:cxn ang="0">
                <a:pos x="18" y="91"/>
              </a:cxn>
              <a:cxn ang="0">
                <a:pos x="0" y="33"/>
              </a:cxn>
              <a:cxn ang="0">
                <a:pos x="3" y="32"/>
              </a:cxn>
              <a:cxn ang="0">
                <a:pos x="4" y="37"/>
              </a:cxn>
              <a:cxn ang="0">
                <a:pos x="13" y="48"/>
              </a:cxn>
              <a:cxn ang="0">
                <a:pos x="28" y="46"/>
              </a:cxn>
              <a:cxn ang="0">
                <a:pos x="112" y="22"/>
              </a:cxn>
              <a:cxn ang="0">
                <a:pos x="127" y="15"/>
              </a:cxn>
              <a:cxn ang="0">
                <a:pos x="129" y="5"/>
              </a:cxn>
              <a:cxn ang="0">
                <a:pos x="128" y="0"/>
              </a:cxn>
              <a:cxn ang="0">
                <a:pos x="131" y="0"/>
              </a:cxn>
              <a:cxn ang="0">
                <a:pos x="142" y="40"/>
              </a:cxn>
              <a:cxn ang="0">
                <a:pos x="149" y="65"/>
              </a:cxn>
              <a:cxn ang="0">
                <a:pos x="144" y="83"/>
              </a:cxn>
              <a:cxn ang="0">
                <a:pos x="128" y="96"/>
              </a:cxn>
              <a:cxn ang="0">
                <a:pos x="106" y="98"/>
              </a:cxn>
              <a:cxn ang="0">
                <a:pos x="86" y="82"/>
              </a:cxn>
              <a:cxn ang="0">
                <a:pos x="60" y="122"/>
              </a:cxn>
              <a:cxn ang="0">
                <a:pos x="48" y="144"/>
              </a:cxn>
              <a:cxn ang="0">
                <a:pos x="50" y="162"/>
              </a:cxn>
              <a:cxn ang="0">
                <a:pos x="48" y="163"/>
              </a:cxn>
              <a:cxn ang="0">
                <a:pos x="77" y="51"/>
              </a:cxn>
              <a:cxn ang="0">
                <a:pos x="78" y="54"/>
              </a:cxn>
              <a:cxn ang="0">
                <a:pos x="79" y="56"/>
              </a:cxn>
              <a:cxn ang="0">
                <a:pos x="96" y="79"/>
              </a:cxn>
              <a:cxn ang="0">
                <a:pos x="119" y="79"/>
              </a:cxn>
              <a:cxn ang="0">
                <a:pos x="136" y="65"/>
              </a:cxn>
              <a:cxn ang="0">
                <a:pos x="138" y="46"/>
              </a:cxn>
              <a:cxn ang="0">
                <a:pos x="131" y="34"/>
              </a:cxn>
              <a:cxn ang="0">
                <a:pos x="77" y="51"/>
              </a:cxn>
              <a:cxn ang="0">
                <a:pos x="48" y="163"/>
              </a:cxn>
            </a:cxnLst>
            <a:rect l="0" t="0" r="r" b="b"/>
            <a:pathLst>
              <a:path w="150" h="164">
                <a:moveTo>
                  <a:pt x="48" y="163"/>
                </a:moveTo>
                <a:lnTo>
                  <a:pt x="33" y="130"/>
                </a:lnTo>
                <a:lnTo>
                  <a:pt x="75" y="66"/>
                </a:lnTo>
                <a:lnTo>
                  <a:pt x="72" y="59"/>
                </a:lnTo>
                <a:lnTo>
                  <a:pt x="71" y="56"/>
                </a:lnTo>
                <a:lnTo>
                  <a:pt x="71" y="53"/>
                </a:lnTo>
                <a:lnTo>
                  <a:pt x="34" y="65"/>
                </a:lnTo>
                <a:lnTo>
                  <a:pt x="19" y="72"/>
                </a:lnTo>
                <a:lnTo>
                  <a:pt x="18" y="85"/>
                </a:lnTo>
                <a:lnTo>
                  <a:pt x="20" y="90"/>
                </a:lnTo>
                <a:lnTo>
                  <a:pt x="18" y="91"/>
                </a:lnTo>
                <a:lnTo>
                  <a:pt x="0" y="33"/>
                </a:lnTo>
                <a:lnTo>
                  <a:pt x="3" y="32"/>
                </a:lnTo>
                <a:lnTo>
                  <a:pt x="4" y="37"/>
                </a:lnTo>
                <a:lnTo>
                  <a:pt x="13" y="48"/>
                </a:lnTo>
                <a:lnTo>
                  <a:pt x="28" y="46"/>
                </a:lnTo>
                <a:lnTo>
                  <a:pt x="112" y="22"/>
                </a:lnTo>
                <a:lnTo>
                  <a:pt x="127" y="15"/>
                </a:lnTo>
                <a:lnTo>
                  <a:pt x="129" y="5"/>
                </a:lnTo>
                <a:lnTo>
                  <a:pt x="128" y="0"/>
                </a:lnTo>
                <a:lnTo>
                  <a:pt x="131" y="0"/>
                </a:lnTo>
                <a:lnTo>
                  <a:pt x="142" y="40"/>
                </a:lnTo>
                <a:lnTo>
                  <a:pt x="149" y="65"/>
                </a:lnTo>
                <a:lnTo>
                  <a:pt x="144" y="83"/>
                </a:lnTo>
                <a:lnTo>
                  <a:pt x="128" y="96"/>
                </a:lnTo>
                <a:lnTo>
                  <a:pt x="106" y="98"/>
                </a:lnTo>
                <a:lnTo>
                  <a:pt x="86" y="82"/>
                </a:lnTo>
                <a:lnTo>
                  <a:pt x="60" y="122"/>
                </a:lnTo>
                <a:lnTo>
                  <a:pt x="48" y="144"/>
                </a:lnTo>
                <a:lnTo>
                  <a:pt x="50" y="162"/>
                </a:lnTo>
                <a:lnTo>
                  <a:pt x="48" y="163"/>
                </a:lnTo>
                <a:lnTo>
                  <a:pt x="77" y="51"/>
                </a:lnTo>
                <a:lnTo>
                  <a:pt x="78" y="54"/>
                </a:lnTo>
                <a:lnTo>
                  <a:pt x="79" y="56"/>
                </a:lnTo>
                <a:lnTo>
                  <a:pt x="96" y="79"/>
                </a:lnTo>
                <a:lnTo>
                  <a:pt x="119" y="79"/>
                </a:lnTo>
                <a:lnTo>
                  <a:pt x="136" y="65"/>
                </a:lnTo>
                <a:lnTo>
                  <a:pt x="138" y="46"/>
                </a:lnTo>
                <a:lnTo>
                  <a:pt x="131" y="34"/>
                </a:lnTo>
                <a:lnTo>
                  <a:pt x="77" y="51"/>
                </a:lnTo>
                <a:lnTo>
                  <a:pt x="48" y="163"/>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2" name="Freeform 29"/>
          <p:cNvSpPr>
            <a:spLocks/>
          </p:cNvSpPr>
          <p:nvPr/>
        </p:nvSpPr>
        <p:spPr bwMode="auto">
          <a:xfrm>
            <a:off x="6149960" y="4317357"/>
            <a:ext cx="261938" cy="172247"/>
          </a:xfrm>
          <a:custGeom>
            <a:avLst/>
            <a:gdLst/>
            <a:ahLst/>
            <a:cxnLst>
              <a:cxn ang="0">
                <a:pos x="130" y="31"/>
              </a:cxn>
              <a:cxn ang="0">
                <a:pos x="82" y="58"/>
              </a:cxn>
              <a:cxn ang="0">
                <a:pos x="97" y="81"/>
              </a:cxn>
              <a:cxn ang="0">
                <a:pos x="107" y="91"/>
              </a:cxn>
              <a:cxn ang="0">
                <a:pos x="123" y="86"/>
              </a:cxn>
              <a:cxn ang="0">
                <a:pos x="124" y="88"/>
              </a:cxn>
              <a:cxn ang="0">
                <a:pos x="86" y="114"/>
              </a:cxn>
              <a:cxn ang="0">
                <a:pos x="85" y="111"/>
              </a:cxn>
              <a:cxn ang="0">
                <a:pos x="94" y="102"/>
              </a:cxn>
              <a:cxn ang="0">
                <a:pos x="95" y="95"/>
              </a:cxn>
              <a:cxn ang="0">
                <a:pos x="91" y="85"/>
              </a:cxn>
              <a:cxn ang="0">
                <a:pos x="77" y="61"/>
              </a:cxn>
              <a:cxn ang="0">
                <a:pos x="38" y="83"/>
              </a:cxn>
              <a:cxn ang="0">
                <a:pos x="29" y="89"/>
              </a:cxn>
              <a:cxn ang="0">
                <a:pos x="28" y="93"/>
              </a:cxn>
              <a:cxn ang="0">
                <a:pos x="30" y="100"/>
              </a:cxn>
              <a:cxn ang="0">
                <a:pos x="42" y="120"/>
              </a:cxn>
              <a:cxn ang="0">
                <a:pos x="53" y="134"/>
              </a:cxn>
              <a:cxn ang="0">
                <a:pos x="64" y="138"/>
              </a:cxn>
              <a:cxn ang="0">
                <a:pos x="87" y="137"/>
              </a:cxn>
              <a:cxn ang="0">
                <a:pos x="89" y="140"/>
              </a:cxn>
              <a:cxn ang="0">
                <a:pos x="55" y="151"/>
              </a:cxn>
              <a:cxn ang="0">
                <a:pos x="0" y="58"/>
              </a:cxn>
              <a:cxn ang="0">
                <a:pos x="3" y="57"/>
              </a:cxn>
              <a:cxn ang="0">
                <a:pos x="5" y="62"/>
              </a:cxn>
              <a:cxn ang="0">
                <a:pos x="11" y="69"/>
              </a:cxn>
              <a:cxn ang="0">
                <a:pos x="17" y="71"/>
              </a:cxn>
              <a:cxn ang="0">
                <a:pos x="30" y="65"/>
              </a:cxn>
              <a:cxn ang="0">
                <a:pos x="108" y="25"/>
              </a:cxn>
              <a:cxn ang="0">
                <a:pos x="122" y="15"/>
              </a:cxn>
              <a:cxn ang="0">
                <a:pos x="121" y="5"/>
              </a:cxn>
              <a:cxn ang="0">
                <a:pos x="119" y="1"/>
              </a:cxn>
              <a:cxn ang="0">
                <a:pos x="121" y="0"/>
              </a:cxn>
              <a:cxn ang="0">
                <a:pos x="164" y="72"/>
              </a:cxn>
              <a:cxn ang="0">
                <a:pos x="141" y="90"/>
              </a:cxn>
              <a:cxn ang="0">
                <a:pos x="139" y="87"/>
              </a:cxn>
              <a:cxn ang="0">
                <a:pos x="149" y="76"/>
              </a:cxn>
              <a:cxn ang="0">
                <a:pos x="151" y="67"/>
              </a:cxn>
              <a:cxn ang="0">
                <a:pos x="145" y="57"/>
              </a:cxn>
              <a:cxn ang="0">
                <a:pos x="130" y="31"/>
              </a:cxn>
            </a:cxnLst>
            <a:rect l="0" t="0" r="r" b="b"/>
            <a:pathLst>
              <a:path w="165" h="152">
                <a:moveTo>
                  <a:pt x="130" y="31"/>
                </a:moveTo>
                <a:lnTo>
                  <a:pt x="82" y="58"/>
                </a:lnTo>
                <a:lnTo>
                  <a:pt x="97" y="81"/>
                </a:lnTo>
                <a:lnTo>
                  <a:pt x="107" y="91"/>
                </a:lnTo>
                <a:lnTo>
                  <a:pt x="123" y="86"/>
                </a:lnTo>
                <a:lnTo>
                  <a:pt x="124" y="88"/>
                </a:lnTo>
                <a:lnTo>
                  <a:pt x="86" y="114"/>
                </a:lnTo>
                <a:lnTo>
                  <a:pt x="85" y="111"/>
                </a:lnTo>
                <a:lnTo>
                  <a:pt x="94" y="102"/>
                </a:lnTo>
                <a:lnTo>
                  <a:pt x="95" y="95"/>
                </a:lnTo>
                <a:lnTo>
                  <a:pt x="91" y="85"/>
                </a:lnTo>
                <a:lnTo>
                  <a:pt x="77" y="61"/>
                </a:lnTo>
                <a:lnTo>
                  <a:pt x="38" y="83"/>
                </a:lnTo>
                <a:lnTo>
                  <a:pt x="29" y="89"/>
                </a:lnTo>
                <a:lnTo>
                  <a:pt x="28" y="93"/>
                </a:lnTo>
                <a:lnTo>
                  <a:pt x="30" y="100"/>
                </a:lnTo>
                <a:lnTo>
                  <a:pt x="42" y="120"/>
                </a:lnTo>
                <a:lnTo>
                  <a:pt x="53" y="134"/>
                </a:lnTo>
                <a:lnTo>
                  <a:pt x="64" y="138"/>
                </a:lnTo>
                <a:lnTo>
                  <a:pt x="87" y="137"/>
                </a:lnTo>
                <a:lnTo>
                  <a:pt x="89" y="140"/>
                </a:lnTo>
                <a:lnTo>
                  <a:pt x="55" y="151"/>
                </a:lnTo>
                <a:lnTo>
                  <a:pt x="0" y="58"/>
                </a:lnTo>
                <a:lnTo>
                  <a:pt x="3" y="57"/>
                </a:lnTo>
                <a:lnTo>
                  <a:pt x="5" y="62"/>
                </a:lnTo>
                <a:lnTo>
                  <a:pt x="11" y="69"/>
                </a:lnTo>
                <a:lnTo>
                  <a:pt x="17" y="71"/>
                </a:lnTo>
                <a:lnTo>
                  <a:pt x="30" y="65"/>
                </a:lnTo>
                <a:lnTo>
                  <a:pt x="108" y="25"/>
                </a:lnTo>
                <a:lnTo>
                  <a:pt x="122" y="15"/>
                </a:lnTo>
                <a:lnTo>
                  <a:pt x="121" y="5"/>
                </a:lnTo>
                <a:lnTo>
                  <a:pt x="119" y="1"/>
                </a:lnTo>
                <a:lnTo>
                  <a:pt x="121" y="0"/>
                </a:lnTo>
                <a:lnTo>
                  <a:pt x="164" y="72"/>
                </a:lnTo>
                <a:lnTo>
                  <a:pt x="141" y="90"/>
                </a:lnTo>
                <a:lnTo>
                  <a:pt x="139" y="87"/>
                </a:lnTo>
                <a:lnTo>
                  <a:pt x="149" y="76"/>
                </a:lnTo>
                <a:lnTo>
                  <a:pt x="151" y="67"/>
                </a:lnTo>
                <a:lnTo>
                  <a:pt x="145" y="57"/>
                </a:lnTo>
                <a:lnTo>
                  <a:pt x="130" y="31"/>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3" name="Freeform 30"/>
          <p:cNvSpPr>
            <a:spLocks/>
          </p:cNvSpPr>
          <p:nvPr/>
        </p:nvSpPr>
        <p:spPr bwMode="auto">
          <a:xfrm>
            <a:off x="6297598" y="4444276"/>
            <a:ext cx="230188" cy="142784"/>
          </a:xfrm>
          <a:custGeom>
            <a:avLst/>
            <a:gdLst/>
            <a:ahLst/>
            <a:cxnLst>
              <a:cxn ang="0">
                <a:pos x="144" y="38"/>
              </a:cxn>
              <a:cxn ang="0">
                <a:pos x="115" y="74"/>
              </a:cxn>
              <a:cxn ang="0">
                <a:pos x="113" y="72"/>
              </a:cxn>
              <a:cxn ang="0">
                <a:pos x="123" y="40"/>
              </a:cxn>
              <a:cxn ang="0">
                <a:pos x="114" y="19"/>
              </a:cxn>
              <a:cxn ang="0">
                <a:pos x="97" y="10"/>
              </a:cxn>
              <a:cxn ang="0">
                <a:pos x="71" y="13"/>
              </a:cxn>
              <a:cxn ang="0">
                <a:pos x="40" y="33"/>
              </a:cxn>
              <a:cxn ang="0">
                <a:pos x="18" y="58"/>
              </a:cxn>
              <a:cxn ang="0">
                <a:pos x="14" y="84"/>
              </a:cxn>
              <a:cxn ang="0">
                <a:pos x="27" y="108"/>
              </a:cxn>
              <a:cxn ang="0">
                <a:pos x="46" y="120"/>
              </a:cxn>
              <a:cxn ang="0">
                <a:pos x="76" y="119"/>
              </a:cxn>
              <a:cxn ang="0">
                <a:pos x="77" y="122"/>
              </a:cxn>
              <a:cxn ang="0">
                <a:pos x="43" y="125"/>
              </a:cxn>
              <a:cxn ang="0">
                <a:pos x="16" y="109"/>
              </a:cxn>
              <a:cxn ang="0">
                <a:pos x="0" y="83"/>
              </a:cxn>
              <a:cxn ang="0">
                <a:pos x="1" y="54"/>
              </a:cxn>
              <a:cxn ang="0">
                <a:pos x="10" y="34"/>
              </a:cxn>
              <a:cxn ang="0">
                <a:pos x="27" y="17"/>
              </a:cxn>
              <a:cxn ang="0">
                <a:pos x="61" y="1"/>
              </a:cxn>
              <a:cxn ang="0">
                <a:pos x="94" y="0"/>
              </a:cxn>
              <a:cxn ang="0">
                <a:pos x="119" y="13"/>
              </a:cxn>
              <a:cxn ang="0">
                <a:pos x="130" y="34"/>
              </a:cxn>
              <a:cxn ang="0">
                <a:pos x="132" y="38"/>
              </a:cxn>
              <a:cxn ang="0">
                <a:pos x="136" y="39"/>
              </a:cxn>
              <a:cxn ang="0">
                <a:pos x="142" y="37"/>
              </a:cxn>
              <a:cxn ang="0">
                <a:pos x="144" y="38"/>
              </a:cxn>
            </a:cxnLst>
            <a:rect l="0" t="0" r="r" b="b"/>
            <a:pathLst>
              <a:path w="145" h="126">
                <a:moveTo>
                  <a:pt x="144" y="38"/>
                </a:moveTo>
                <a:lnTo>
                  <a:pt x="115" y="74"/>
                </a:lnTo>
                <a:lnTo>
                  <a:pt x="113" y="72"/>
                </a:lnTo>
                <a:lnTo>
                  <a:pt x="123" y="40"/>
                </a:lnTo>
                <a:lnTo>
                  <a:pt x="114" y="19"/>
                </a:lnTo>
                <a:lnTo>
                  <a:pt x="97" y="10"/>
                </a:lnTo>
                <a:lnTo>
                  <a:pt x="71" y="13"/>
                </a:lnTo>
                <a:lnTo>
                  <a:pt x="40" y="33"/>
                </a:lnTo>
                <a:lnTo>
                  <a:pt x="18" y="58"/>
                </a:lnTo>
                <a:lnTo>
                  <a:pt x="14" y="84"/>
                </a:lnTo>
                <a:lnTo>
                  <a:pt x="27" y="108"/>
                </a:lnTo>
                <a:lnTo>
                  <a:pt x="46" y="120"/>
                </a:lnTo>
                <a:lnTo>
                  <a:pt x="76" y="119"/>
                </a:lnTo>
                <a:lnTo>
                  <a:pt x="77" y="122"/>
                </a:lnTo>
                <a:lnTo>
                  <a:pt x="43" y="125"/>
                </a:lnTo>
                <a:lnTo>
                  <a:pt x="16" y="109"/>
                </a:lnTo>
                <a:lnTo>
                  <a:pt x="0" y="83"/>
                </a:lnTo>
                <a:lnTo>
                  <a:pt x="1" y="54"/>
                </a:lnTo>
                <a:lnTo>
                  <a:pt x="10" y="34"/>
                </a:lnTo>
                <a:lnTo>
                  <a:pt x="27" y="17"/>
                </a:lnTo>
                <a:lnTo>
                  <a:pt x="61" y="1"/>
                </a:lnTo>
                <a:lnTo>
                  <a:pt x="94" y="0"/>
                </a:lnTo>
                <a:lnTo>
                  <a:pt x="119" y="13"/>
                </a:lnTo>
                <a:lnTo>
                  <a:pt x="130" y="34"/>
                </a:lnTo>
                <a:lnTo>
                  <a:pt x="132" y="38"/>
                </a:lnTo>
                <a:lnTo>
                  <a:pt x="136" y="39"/>
                </a:lnTo>
                <a:lnTo>
                  <a:pt x="142" y="37"/>
                </a:lnTo>
                <a:lnTo>
                  <a:pt x="144" y="38"/>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4" name="Freeform 31"/>
          <p:cNvSpPr>
            <a:spLocks/>
          </p:cNvSpPr>
          <p:nvPr/>
        </p:nvSpPr>
        <p:spPr bwMode="auto">
          <a:xfrm>
            <a:off x="6438886" y="4503202"/>
            <a:ext cx="220663" cy="173380"/>
          </a:xfrm>
          <a:custGeom>
            <a:avLst/>
            <a:gdLst/>
            <a:ahLst/>
            <a:cxnLst>
              <a:cxn ang="0">
                <a:pos x="138" y="50"/>
              </a:cxn>
              <a:cxn ang="0">
                <a:pos x="123" y="77"/>
              </a:cxn>
              <a:cxn ang="0">
                <a:pos x="121" y="75"/>
              </a:cxn>
              <a:cxn ang="0">
                <a:pos x="125" y="63"/>
              </a:cxn>
              <a:cxn ang="0">
                <a:pos x="124" y="53"/>
              </a:cxn>
              <a:cxn ang="0">
                <a:pos x="116" y="45"/>
              </a:cxn>
              <a:cxn ang="0">
                <a:pos x="103" y="37"/>
              </a:cxn>
              <a:cxn ang="0">
                <a:pos x="44" y="122"/>
              </a:cxn>
              <a:cxn ang="0">
                <a:pos x="37" y="137"/>
              </a:cxn>
              <a:cxn ang="0">
                <a:pos x="45" y="148"/>
              </a:cxn>
              <a:cxn ang="0">
                <a:pos x="49" y="150"/>
              </a:cxn>
              <a:cxn ang="0">
                <a:pos x="47" y="152"/>
              </a:cxn>
              <a:cxn ang="0">
                <a:pos x="0" y="119"/>
              </a:cxn>
              <a:cxn ang="0">
                <a:pos x="1" y="117"/>
              </a:cxn>
              <a:cxn ang="0">
                <a:pos x="5" y="120"/>
              </a:cxn>
              <a:cxn ang="0">
                <a:pos x="18" y="122"/>
              </a:cxn>
              <a:cxn ang="0">
                <a:pos x="29" y="112"/>
              </a:cxn>
              <a:cxn ang="0">
                <a:pos x="90" y="27"/>
              </a:cxn>
              <a:cxn ang="0">
                <a:pos x="80" y="19"/>
              </a:cxn>
              <a:cxn ang="0">
                <a:pos x="71" y="14"/>
              </a:cxn>
              <a:cxn ang="0">
                <a:pos x="61" y="15"/>
              </a:cxn>
              <a:cxn ang="0">
                <a:pos x="49" y="24"/>
              </a:cxn>
              <a:cxn ang="0">
                <a:pos x="46" y="22"/>
              </a:cxn>
              <a:cxn ang="0">
                <a:pos x="67" y="0"/>
              </a:cxn>
              <a:cxn ang="0">
                <a:pos x="138" y="50"/>
              </a:cxn>
            </a:cxnLst>
            <a:rect l="0" t="0" r="r" b="b"/>
            <a:pathLst>
              <a:path w="139" h="153">
                <a:moveTo>
                  <a:pt x="138" y="50"/>
                </a:moveTo>
                <a:lnTo>
                  <a:pt x="123" y="77"/>
                </a:lnTo>
                <a:lnTo>
                  <a:pt x="121" y="75"/>
                </a:lnTo>
                <a:lnTo>
                  <a:pt x="125" y="63"/>
                </a:lnTo>
                <a:lnTo>
                  <a:pt x="124" y="53"/>
                </a:lnTo>
                <a:lnTo>
                  <a:pt x="116" y="45"/>
                </a:lnTo>
                <a:lnTo>
                  <a:pt x="103" y="37"/>
                </a:lnTo>
                <a:lnTo>
                  <a:pt x="44" y="122"/>
                </a:lnTo>
                <a:lnTo>
                  <a:pt x="37" y="137"/>
                </a:lnTo>
                <a:lnTo>
                  <a:pt x="45" y="148"/>
                </a:lnTo>
                <a:lnTo>
                  <a:pt x="49" y="150"/>
                </a:lnTo>
                <a:lnTo>
                  <a:pt x="47" y="152"/>
                </a:lnTo>
                <a:lnTo>
                  <a:pt x="0" y="119"/>
                </a:lnTo>
                <a:lnTo>
                  <a:pt x="1" y="117"/>
                </a:lnTo>
                <a:lnTo>
                  <a:pt x="5" y="120"/>
                </a:lnTo>
                <a:lnTo>
                  <a:pt x="18" y="122"/>
                </a:lnTo>
                <a:lnTo>
                  <a:pt x="29" y="112"/>
                </a:lnTo>
                <a:lnTo>
                  <a:pt x="90" y="27"/>
                </a:lnTo>
                <a:lnTo>
                  <a:pt x="80" y="19"/>
                </a:lnTo>
                <a:lnTo>
                  <a:pt x="71" y="14"/>
                </a:lnTo>
                <a:lnTo>
                  <a:pt x="61" y="15"/>
                </a:lnTo>
                <a:lnTo>
                  <a:pt x="49" y="24"/>
                </a:lnTo>
                <a:lnTo>
                  <a:pt x="46" y="22"/>
                </a:lnTo>
                <a:lnTo>
                  <a:pt x="67" y="0"/>
                </a:lnTo>
                <a:lnTo>
                  <a:pt x="138" y="5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5" name="Freeform 32"/>
          <p:cNvSpPr>
            <a:spLocks/>
          </p:cNvSpPr>
          <p:nvPr/>
        </p:nvSpPr>
        <p:spPr bwMode="auto">
          <a:xfrm>
            <a:off x="6559536" y="4563262"/>
            <a:ext cx="174625" cy="164315"/>
          </a:xfrm>
          <a:custGeom>
            <a:avLst/>
            <a:gdLst/>
            <a:ahLst/>
            <a:cxnLst>
              <a:cxn ang="0">
                <a:pos x="53" y="142"/>
              </a:cxn>
              <a:cxn ang="0">
                <a:pos x="52" y="144"/>
              </a:cxn>
              <a:cxn ang="0">
                <a:pos x="0" y="117"/>
              </a:cxn>
              <a:cxn ang="0">
                <a:pos x="1" y="115"/>
              </a:cxn>
              <a:cxn ang="0">
                <a:pos x="6" y="118"/>
              </a:cxn>
              <a:cxn ang="0">
                <a:pos x="19" y="119"/>
              </a:cxn>
              <a:cxn ang="0">
                <a:pos x="29" y="106"/>
              </a:cxn>
              <a:cxn ang="0">
                <a:pos x="70" y="28"/>
              </a:cxn>
              <a:cxn ang="0">
                <a:pos x="75" y="16"/>
              </a:cxn>
              <a:cxn ang="0">
                <a:pos x="74" y="10"/>
              </a:cxn>
              <a:cxn ang="0">
                <a:pos x="69" y="4"/>
              </a:cxn>
              <a:cxn ang="0">
                <a:pos x="66" y="2"/>
              </a:cxn>
              <a:cxn ang="0">
                <a:pos x="67" y="0"/>
              </a:cxn>
              <a:cxn ang="0">
                <a:pos x="109" y="21"/>
              </a:cxn>
              <a:cxn ang="0">
                <a:pos x="107" y="24"/>
              </a:cxn>
              <a:cxn ang="0">
                <a:pos x="104" y="23"/>
              </a:cxn>
              <a:cxn ang="0">
                <a:pos x="93" y="23"/>
              </a:cxn>
              <a:cxn ang="0">
                <a:pos x="84" y="36"/>
              </a:cxn>
              <a:cxn ang="0">
                <a:pos x="45" y="115"/>
              </a:cxn>
              <a:cxn ang="0">
                <a:pos x="40" y="128"/>
              </a:cxn>
              <a:cxn ang="0">
                <a:pos x="42" y="134"/>
              </a:cxn>
              <a:cxn ang="0">
                <a:pos x="49" y="139"/>
              </a:cxn>
              <a:cxn ang="0">
                <a:pos x="53" y="142"/>
              </a:cxn>
            </a:cxnLst>
            <a:rect l="0" t="0" r="r" b="b"/>
            <a:pathLst>
              <a:path w="110" h="145">
                <a:moveTo>
                  <a:pt x="53" y="142"/>
                </a:moveTo>
                <a:lnTo>
                  <a:pt x="52" y="144"/>
                </a:lnTo>
                <a:lnTo>
                  <a:pt x="0" y="117"/>
                </a:lnTo>
                <a:lnTo>
                  <a:pt x="1" y="115"/>
                </a:lnTo>
                <a:lnTo>
                  <a:pt x="6" y="118"/>
                </a:lnTo>
                <a:lnTo>
                  <a:pt x="19" y="119"/>
                </a:lnTo>
                <a:lnTo>
                  <a:pt x="29" y="106"/>
                </a:lnTo>
                <a:lnTo>
                  <a:pt x="70" y="28"/>
                </a:lnTo>
                <a:lnTo>
                  <a:pt x="75" y="16"/>
                </a:lnTo>
                <a:lnTo>
                  <a:pt x="74" y="10"/>
                </a:lnTo>
                <a:lnTo>
                  <a:pt x="69" y="4"/>
                </a:lnTo>
                <a:lnTo>
                  <a:pt x="66" y="2"/>
                </a:lnTo>
                <a:lnTo>
                  <a:pt x="67" y="0"/>
                </a:lnTo>
                <a:lnTo>
                  <a:pt x="109" y="21"/>
                </a:lnTo>
                <a:lnTo>
                  <a:pt x="107" y="24"/>
                </a:lnTo>
                <a:lnTo>
                  <a:pt x="104" y="23"/>
                </a:lnTo>
                <a:lnTo>
                  <a:pt x="93" y="23"/>
                </a:lnTo>
                <a:lnTo>
                  <a:pt x="84" y="36"/>
                </a:lnTo>
                <a:lnTo>
                  <a:pt x="45" y="115"/>
                </a:lnTo>
                <a:lnTo>
                  <a:pt x="40" y="128"/>
                </a:lnTo>
                <a:lnTo>
                  <a:pt x="42" y="134"/>
                </a:lnTo>
                <a:lnTo>
                  <a:pt x="49" y="139"/>
                </a:lnTo>
                <a:lnTo>
                  <a:pt x="53" y="142"/>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6" name="Freeform 33"/>
          <p:cNvSpPr>
            <a:spLocks/>
          </p:cNvSpPr>
          <p:nvPr/>
        </p:nvSpPr>
        <p:spPr bwMode="auto">
          <a:xfrm>
            <a:off x="6656373" y="4588193"/>
            <a:ext cx="260350" cy="191511"/>
          </a:xfrm>
          <a:custGeom>
            <a:avLst/>
            <a:gdLst/>
            <a:ahLst/>
            <a:cxnLst>
              <a:cxn ang="0">
                <a:pos x="49" y="0"/>
              </a:cxn>
              <a:cxn ang="0">
                <a:pos x="75" y="11"/>
              </a:cxn>
              <a:cxn ang="0">
                <a:pos x="115" y="132"/>
              </a:cxn>
              <a:cxn ang="0">
                <a:pos x="135" y="56"/>
              </a:cxn>
              <a:cxn ang="0">
                <a:pos x="137" y="40"/>
              </a:cxn>
              <a:cxn ang="0">
                <a:pos x="129" y="33"/>
              </a:cxn>
              <a:cxn ang="0">
                <a:pos x="125" y="31"/>
              </a:cxn>
              <a:cxn ang="0">
                <a:pos x="126" y="29"/>
              </a:cxn>
              <a:cxn ang="0">
                <a:pos x="163" y="39"/>
              </a:cxn>
              <a:cxn ang="0">
                <a:pos x="163" y="42"/>
              </a:cxn>
              <a:cxn ang="0">
                <a:pos x="159" y="40"/>
              </a:cxn>
              <a:cxn ang="0">
                <a:pos x="148" y="43"/>
              </a:cxn>
              <a:cxn ang="0">
                <a:pos x="142" y="58"/>
              </a:cxn>
              <a:cxn ang="0">
                <a:pos x="114" y="168"/>
              </a:cxn>
              <a:cxn ang="0">
                <a:pos x="111" y="167"/>
              </a:cxn>
              <a:cxn ang="0">
                <a:pos x="64" y="38"/>
              </a:cxn>
              <a:cxn ang="0">
                <a:pos x="34" y="115"/>
              </a:cxn>
              <a:cxn ang="0">
                <a:pos x="30" y="131"/>
              </a:cxn>
              <a:cxn ang="0">
                <a:pos x="40" y="139"/>
              </a:cxn>
              <a:cxn ang="0">
                <a:pos x="44" y="141"/>
              </a:cxn>
              <a:cxn ang="0">
                <a:pos x="43" y="144"/>
              </a:cxn>
              <a:cxn ang="0">
                <a:pos x="0" y="126"/>
              </a:cxn>
              <a:cxn ang="0">
                <a:pos x="1" y="123"/>
              </a:cxn>
              <a:cxn ang="0">
                <a:pos x="5" y="125"/>
              </a:cxn>
              <a:cxn ang="0">
                <a:pos x="18" y="125"/>
              </a:cxn>
              <a:cxn ang="0">
                <a:pos x="26" y="112"/>
              </a:cxn>
              <a:cxn ang="0">
                <a:pos x="61" y="27"/>
              </a:cxn>
              <a:cxn ang="0">
                <a:pos x="58" y="15"/>
              </a:cxn>
              <a:cxn ang="0">
                <a:pos x="54" y="7"/>
              </a:cxn>
              <a:cxn ang="0">
                <a:pos x="47" y="4"/>
              </a:cxn>
              <a:cxn ang="0">
                <a:pos x="49" y="0"/>
              </a:cxn>
            </a:cxnLst>
            <a:rect l="0" t="0" r="r" b="b"/>
            <a:pathLst>
              <a:path w="164" h="169">
                <a:moveTo>
                  <a:pt x="49" y="0"/>
                </a:moveTo>
                <a:lnTo>
                  <a:pt x="75" y="11"/>
                </a:lnTo>
                <a:lnTo>
                  <a:pt x="115" y="132"/>
                </a:lnTo>
                <a:lnTo>
                  <a:pt x="135" y="56"/>
                </a:lnTo>
                <a:lnTo>
                  <a:pt x="137" y="40"/>
                </a:lnTo>
                <a:lnTo>
                  <a:pt x="129" y="33"/>
                </a:lnTo>
                <a:lnTo>
                  <a:pt x="125" y="31"/>
                </a:lnTo>
                <a:lnTo>
                  <a:pt x="126" y="29"/>
                </a:lnTo>
                <a:lnTo>
                  <a:pt x="163" y="39"/>
                </a:lnTo>
                <a:lnTo>
                  <a:pt x="163" y="42"/>
                </a:lnTo>
                <a:lnTo>
                  <a:pt x="159" y="40"/>
                </a:lnTo>
                <a:lnTo>
                  <a:pt x="148" y="43"/>
                </a:lnTo>
                <a:lnTo>
                  <a:pt x="142" y="58"/>
                </a:lnTo>
                <a:lnTo>
                  <a:pt x="114" y="168"/>
                </a:lnTo>
                <a:lnTo>
                  <a:pt x="111" y="167"/>
                </a:lnTo>
                <a:lnTo>
                  <a:pt x="64" y="38"/>
                </a:lnTo>
                <a:lnTo>
                  <a:pt x="34" y="115"/>
                </a:lnTo>
                <a:lnTo>
                  <a:pt x="30" y="131"/>
                </a:lnTo>
                <a:lnTo>
                  <a:pt x="40" y="139"/>
                </a:lnTo>
                <a:lnTo>
                  <a:pt x="44" y="141"/>
                </a:lnTo>
                <a:lnTo>
                  <a:pt x="43" y="144"/>
                </a:lnTo>
                <a:lnTo>
                  <a:pt x="0" y="126"/>
                </a:lnTo>
                <a:lnTo>
                  <a:pt x="1" y="123"/>
                </a:lnTo>
                <a:lnTo>
                  <a:pt x="5" y="125"/>
                </a:lnTo>
                <a:lnTo>
                  <a:pt x="18" y="125"/>
                </a:lnTo>
                <a:lnTo>
                  <a:pt x="26" y="112"/>
                </a:lnTo>
                <a:lnTo>
                  <a:pt x="61" y="27"/>
                </a:lnTo>
                <a:lnTo>
                  <a:pt x="58" y="15"/>
                </a:lnTo>
                <a:lnTo>
                  <a:pt x="54" y="7"/>
                </a:lnTo>
                <a:lnTo>
                  <a:pt x="47" y="4"/>
                </a:lnTo>
                <a:lnTo>
                  <a:pt x="49"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7" name="Freeform 34"/>
          <p:cNvSpPr>
            <a:spLocks/>
          </p:cNvSpPr>
          <p:nvPr/>
        </p:nvSpPr>
        <p:spPr bwMode="auto">
          <a:xfrm>
            <a:off x="6900848" y="4641453"/>
            <a:ext cx="198438" cy="159782"/>
          </a:xfrm>
          <a:custGeom>
            <a:avLst/>
            <a:gdLst/>
            <a:ahLst/>
            <a:cxnLst>
              <a:cxn ang="0">
                <a:pos x="110" y="3"/>
              </a:cxn>
              <a:cxn ang="0">
                <a:pos x="111" y="46"/>
              </a:cxn>
              <a:cxn ang="0">
                <a:pos x="108" y="46"/>
              </a:cxn>
              <a:cxn ang="0">
                <a:pos x="98" y="20"/>
              </a:cxn>
              <a:cxn ang="0">
                <a:pos x="74" y="7"/>
              </a:cxn>
              <a:cxn ang="0">
                <a:pos x="54" y="9"/>
              </a:cxn>
              <a:cxn ang="0">
                <a:pos x="38" y="22"/>
              </a:cxn>
              <a:cxn ang="0">
                <a:pos x="28" y="40"/>
              </a:cxn>
              <a:cxn ang="0">
                <a:pos x="21" y="61"/>
              </a:cxn>
              <a:cxn ang="0">
                <a:pos x="20" y="79"/>
              </a:cxn>
              <a:cxn ang="0">
                <a:pos x="22" y="97"/>
              </a:cxn>
              <a:cxn ang="0">
                <a:pos x="37" y="123"/>
              </a:cxn>
              <a:cxn ang="0">
                <a:pos x="60" y="133"/>
              </a:cxn>
              <a:cxn ang="0">
                <a:pos x="75" y="132"/>
              </a:cxn>
              <a:cxn ang="0">
                <a:pos x="89" y="128"/>
              </a:cxn>
              <a:cxn ang="0">
                <a:pos x="92" y="89"/>
              </a:cxn>
              <a:cxn ang="0">
                <a:pos x="91" y="75"/>
              </a:cxn>
              <a:cxn ang="0">
                <a:pos x="87" y="69"/>
              </a:cxn>
              <a:cxn ang="0">
                <a:pos x="76" y="67"/>
              </a:cxn>
              <a:cxn ang="0">
                <a:pos x="76" y="64"/>
              </a:cxn>
              <a:cxn ang="0">
                <a:pos x="124" y="67"/>
              </a:cxn>
              <a:cxn ang="0">
                <a:pos x="124" y="70"/>
              </a:cxn>
              <a:cxn ang="0">
                <a:pos x="122" y="70"/>
              </a:cxn>
              <a:cxn ang="0">
                <a:pos x="112" y="75"/>
              </a:cxn>
              <a:cxn ang="0">
                <a:pos x="109" y="90"/>
              </a:cxn>
              <a:cxn ang="0">
                <a:pos x="107" y="131"/>
              </a:cxn>
              <a:cxn ang="0">
                <a:pos x="85" y="139"/>
              </a:cxn>
              <a:cxn ang="0">
                <a:pos x="60" y="140"/>
              </a:cxn>
              <a:cxn ang="0">
                <a:pos x="27" y="129"/>
              </a:cxn>
              <a:cxn ang="0">
                <a:pos x="6" y="106"/>
              </a:cxn>
              <a:cxn ang="0">
                <a:pos x="0" y="84"/>
              </a:cxn>
              <a:cxn ang="0">
                <a:pos x="1" y="61"/>
              </a:cxn>
              <a:cxn ang="0">
                <a:pos x="16" y="29"/>
              </a:cxn>
              <a:cxn ang="0">
                <a:pos x="44" y="4"/>
              </a:cxn>
              <a:cxn ang="0">
                <a:pos x="74" y="0"/>
              </a:cxn>
              <a:cxn ang="0">
                <a:pos x="84" y="2"/>
              </a:cxn>
              <a:cxn ang="0">
                <a:pos x="98" y="8"/>
              </a:cxn>
              <a:cxn ang="0">
                <a:pos x="104" y="11"/>
              </a:cxn>
              <a:cxn ang="0">
                <a:pos x="106" y="9"/>
              </a:cxn>
              <a:cxn ang="0">
                <a:pos x="108" y="2"/>
              </a:cxn>
              <a:cxn ang="0">
                <a:pos x="110" y="3"/>
              </a:cxn>
            </a:cxnLst>
            <a:rect l="0" t="0" r="r" b="b"/>
            <a:pathLst>
              <a:path w="125" h="141">
                <a:moveTo>
                  <a:pt x="110" y="3"/>
                </a:moveTo>
                <a:lnTo>
                  <a:pt x="111" y="46"/>
                </a:lnTo>
                <a:lnTo>
                  <a:pt x="108" y="46"/>
                </a:lnTo>
                <a:lnTo>
                  <a:pt x="98" y="20"/>
                </a:lnTo>
                <a:lnTo>
                  <a:pt x="74" y="7"/>
                </a:lnTo>
                <a:lnTo>
                  <a:pt x="54" y="9"/>
                </a:lnTo>
                <a:lnTo>
                  <a:pt x="38" y="22"/>
                </a:lnTo>
                <a:lnTo>
                  <a:pt x="28" y="40"/>
                </a:lnTo>
                <a:lnTo>
                  <a:pt x="21" y="61"/>
                </a:lnTo>
                <a:lnTo>
                  <a:pt x="20" y="79"/>
                </a:lnTo>
                <a:lnTo>
                  <a:pt x="22" y="97"/>
                </a:lnTo>
                <a:lnTo>
                  <a:pt x="37" y="123"/>
                </a:lnTo>
                <a:lnTo>
                  <a:pt x="60" y="133"/>
                </a:lnTo>
                <a:lnTo>
                  <a:pt x="75" y="132"/>
                </a:lnTo>
                <a:lnTo>
                  <a:pt x="89" y="128"/>
                </a:lnTo>
                <a:lnTo>
                  <a:pt x="92" y="89"/>
                </a:lnTo>
                <a:lnTo>
                  <a:pt x="91" y="75"/>
                </a:lnTo>
                <a:lnTo>
                  <a:pt x="87" y="69"/>
                </a:lnTo>
                <a:lnTo>
                  <a:pt x="76" y="67"/>
                </a:lnTo>
                <a:lnTo>
                  <a:pt x="76" y="64"/>
                </a:lnTo>
                <a:lnTo>
                  <a:pt x="124" y="67"/>
                </a:lnTo>
                <a:lnTo>
                  <a:pt x="124" y="70"/>
                </a:lnTo>
                <a:lnTo>
                  <a:pt x="122" y="70"/>
                </a:lnTo>
                <a:lnTo>
                  <a:pt x="112" y="75"/>
                </a:lnTo>
                <a:lnTo>
                  <a:pt x="109" y="90"/>
                </a:lnTo>
                <a:lnTo>
                  <a:pt x="107" y="131"/>
                </a:lnTo>
                <a:lnTo>
                  <a:pt x="85" y="139"/>
                </a:lnTo>
                <a:lnTo>
                  <a:pt x="60" y="140"/>
                </a:lnTo>
                <a:lnTo>
                  <a:pt x="27" y="129"/>
                </a:lnTo>
                <a:lnTo>
                  <a:pt x="6" y="106"/>
                </a:lnTo>
                <a:lnTo>
                  <a:pt x="0" y="84"/>
                </a:lnTo>
                <a:lnTo>
                  <a:pt x="1" y="61"/>
                </a:lnTo>
                <a:lnTo>
                  <a:pt x="16" y="29"/>
                </a:lnTo>
                <a:lnTo>
                  <a:pt x="44" y="4"/>
                </a:lnTo>
                <a:lnTo>
                  <a:pt x="74" y="0"/>
                </a:lnTo>
                <a:lnTo>
                  <a:pt x="84" y="2"/>
                </a:lnTo>
                <a:lnTo>
                  <a:pt x="98" y="8"/>
                </a:lnTo>
                <a:lnTo>
                  <a:pt x="104" y="11"/>
                </a:lnTo>
                <a:lnTo>
                  <a:pt x="106" y="9"/>
                </a:lnTo>
                <a:lnTo>
                  <a:pt x="108" y="2"/>
                </a:lnTo>
                <a:lnTo>
                  <a:pt x="110" y="3"/>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8" name="Freeform 35"/>
          <p:cNvSpPr>
            <a:spLocks/>
          </p:cNvSpPr>
          <p:nvPr/>
        </p:nvSpPr>
        <p:spPr bwMode="auto">
          <a:xfrm>
            <a:off x="2855896" y="4686781"/>
            <a:ext cx="174625" cy="146183"/>
          </a:xfrm>
          <a:custGeom>
            <a:avLst/>
            <a:gdLst/>
            <a:ahLst/>
            <a:cxnLst>
              <a:cxn ang="0">
                <a:pos x="1" y="128"/>
              </a:cxn>
              <a:cxn ang="0">
                <a:pos x="0" y="125"/>
              </a:cxn>
              <a:cxn ang="0">
                <a:pos x="5" y="125"/>
              </a:cxn>
              <a:cxn ang="0">
                <a:pos x="15" y="120"/>
              </a:cxn>
              <a:cxn ang="0">
                <a:pos x="17" y="106"/>
              </a:cxn>
              <a:cxn ang="0">
                <a:pos x="15" y="23"/>
              </a:cxn>
              <a:cxn ang="0">
                <a:pos x="13" y="9"/>
              </a:cxn>
              <a:cxn ang="0">
                <a:pos x="4" y="4"/>
              </a:cxn>
              <a:cxn ang="0">
                <a:pos x="0" y="4"/>
              </a:cxn>
              <a:cxn ang="0">
                <a:pos x="0" y="2"/>
              </a:cxn>
              <a:cxn ang="0">
                <a:pos x="41" y="0"/>
              </a:cxn>
              <a:cxn ang="0">
                <a:pos x="75" y="4"/>
              </a:cxn>
              <a:cxn ang="0">
                <a:pos x="96" y="23"/>
              </a:cxn>
              <a:cxn ang="0">
                <a:pos x="109" y="57"/>
              </a:cxn>
              <a:cxn ang="0">
                <a:pos x="108" y="81"/>
              </a:cxn>
              <a:cxn ang="0">
                <a:pos x="101" y="102"/>
              </a:cxn>
              <a:cxn ang="0">
                <a:pos x="81" y="119"/>
              </a:cxn>
              <a:cxn ang="0">
                <a:pos x="53" y="126"/>
              </a:cxn>
              <a:cxn ang="0">
                <a:pos x="1" y="128"/>
              </a:cxn>
              <a:cxn ang="0">
                <a:pos x="34" y="119"/>
              </a:cxn>
              <a:cxn ang="0">
                <a:pos x="52" y="121"/>
              </a:cxn>
              <a:cxn ang="0">
                <a:pos x="83" y="103"/>
              </a:cxn>
              <a:cxn ang="0">
                <a:pos x="91" y="83"/>
              </a:cxn>
              <a:cxn ang="0">
                <a:pos x="91" y="59"/>
              </a:cxn>
              <a:cxn ang="0">
                <a:pos x="85" y="36"/>
              </a:cxn>
              <a:cxn ang="0">
                <a:pos x="75" y="18"/>
              </a:cxn>
              <a:cxn ang="0">
                <a:pos x="44" y="5"/>
              </a:cxn>
              <a:cxn ang="0">
                <a:pos x="29" y="9"/>
              </a:cxn>
              <a:cxn ang="0">
                <a:pos x="34" y="119"/>
              </a:cxn>
              <a:cxn ang="0">
                <a:pos x="1" y="128"/>
              </a:cxn>
            </a:cxnLst>
            <a:rect l="0" t="0" r="r" b="b"/>
            <a:pathLst>
              <a:path w="110" h="129">
                <a:moveTo>
                  <a:pt x="1" y="128"/>
                </a:moveTo>
                <a:lnTo>
                  <a:pt x="0" y="125"/>
                </a:lnTo>
                <a:lnTo>
                  <a:pt x="5" y="125"/>
                </a:lnTo>
                <a:lnTo>
                  <a:pt x="15" y="120"/>
                </a:lnTo>
                <a:lnTo>
                  <a:pt x="17" y="106"/>
                </a:lnTo>
                <a:lnTo>
                  <a:pt x="15" y="23"/>
                </a:lnTo>
                <a:lnTo>
                  <a:pt x="13" y="9"/>
                </a:lnTo>
                <a:lnTo>
                  <a:pt x="4" y="4"/>
                </a:lnTo>
                <a:lnTo>
                  <a:pt x="0" y="4"/>
                </a:lnTo>
                <a:lnTo>
                  <a:pt x="0" y="2"/>
                </a:lnTo>
                <a:lnTo>
                  <a:pt x="41" y="0"/>
                </a:lnTo>
                <a:lnTo>
                  <a:pt x="75" y="4"/>
                </a:lnTo>
                <a:lnTo>
                  <a:pt x="96" y="23"/>
                </a:lnTo>
                <a:lnTo>
                  <a:pt x="109" y="57"/>
                </a:lnTo>
                <a:lnTo>
                  <a:pt x="108" y="81"/>
                </a:lnTo>
                <a:lnTo>
                  <a:pt x="101" y="102"/>
                </a:lnTo>
                <a:lnTo>
                  <a:pt x="81" y="119"/>
                </a:lnTo>
                <a:lnTo>
                  <a:pt x="53" y="126"/>
                </a:lnTo>
                <a:lnTo>
                  <a:pt x="1" y="128"/>
                </a:lnTo>
                <a:lnTo>
                  <a:pt x="34" y="119"/>
                </a:lnTo>
                <a:lnTo>
                  <a:pt x="52" y="121"/>
                </a:lnTo>
                <a:lnTo>
                  <a:pt x="83" y="103"/>
                </a:lnTo>
                <a:lnTo>
                  <a:pt x="91" y="83"/>
                </a:lnTo>
                <a:lnTo>
                  <a:pt x="91" y="59"/>
                </a:lnTo>
                <a:lnTo>
                  <a:pt x="85" y="36"/>
                </a:lnTo>
                <a:lnTo>
                  <a:pt x="75" y="18"/>
                </a:lnTo>
                <a:lnTo>
                  <a:pt x="44" y="5"/>
                </a:lnTo>
                <a:lnTo>
                  <a:pt x="29" y="9"/>
                </a:lnTo>
                <a:lnTo>
                  <a:pt x="34" y="119"/>
                </a:lnTo>
                <a:lnTo>
                  <a:pt x="1" y="128"/>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29" name="Freeform 36"/>
          <p:cNvSpPr>
            <a:spLocks/>
          </p:cNvSpPr>
          <p:nvPr/>
        </p:nvSpPr>
        <p:spPr bwMode="auto">
          <a:xfrm>
            <a:off x="3025759" y="4659585"/>
            <a:ext cx="187325" cy="163181"/>
          </a:xfrm>
          <a:custGeom>
            <a:avLst/>
            <a:gdLst/>
            <a:ahLst/>
            <a:cxnLst>
              <a:cxn ang="0">
                <a:pos x="32" y="18"/>
              </a:cxn>
              <a:cxn ang="0">
                <a:pos x="42" y="70"/>
              </a:cxn>
              <a:cxn ang="0">
                <a:pos x="68" y="64"/>
              </a:cxn>
              <a:cxn ang="0">
                <a:pos x="80" y="58"/>
              </a:cxn>
              <a:cxn ang="0">
                <a:pos x="81" y="43"/>
              </a:cxn>
              <a:cxn ang="0">
                <a:pos x="83" y="42"/>
              </a:cxn>
              <a:cxn ang="0">
                <a:pos x="94" y="82"/>
              </a:cxn>
              <a:cxn ang="0">
                <a:pos x="91" y="83"/>
              </a:cxn>
              <a:cxn ang="0">
                <a:pos x="86" y="73"/>
              </a:cxn>
              <a:cxn ang="0">
                <a:pos x="80" y="69"/>
              </a:cxn>
              <a:cxn ang="0">
                <a:pos x="69" y="70"/>
              </a:cxn>
              <a:cxn ang="0">
                <a:pos x="43" y="75"/>
              </a:cxn>
              <a:cxn ang="0">
                <a:pos x="51" y="117"/>
              </a:cxn>
              <a:cxn ang="0">
                <a:pos x="53" y="127"/>
              </a:cxn>
              <a:cxn ang="0">
                <a:pos x="57" y="130"/>
              </a:cxn>
              <a:cxn ang="0">
                <a:pos x="64" y="129"/>
              </a:cxn>
              <a:cxn ang="0">
                <a:pos x="85" y="125"/>
              </a:cxn>
              <a:cxn ang="0">
                <a:pos x="100" y="120"/>
              </a:cxn>
              <a:cxn ang="0">
                <a:pos x="107" y="111"/>
              </a:cxn>
              <a:cxn ang="0">
                <a:pos x="114" y="90"/>
              </a:cxn>
              <a:cxn ang="0">
                <a:pos x="117" y="89"/>
              </a:cxn>
              <a:cxn ang="0">
                <a:pos x="116" y="122"/>
              </a:cxn>
              <a:cxn ang="0">
                <a:pos x="19" y="143"/>
              </a:cxn>
              <a:cxn ang="0">
                <a:pos x="18" y="140"/>
              </a:cxn>
              <a:cxn ang="0">
                <a:pos x="23" y="139"/>
              </a:cxn>
              <a:cxn ang="0">
                <a:pos x="31" y="136"/>
              </a:cxn>
              <a:cxn ang="0">
                <a:pos x="34" y="130"/>
              </a:cxn>
              <a:cxn ang="0">
                <a:pos x="33" y="118"/>
              </a:cxn>
              <a:cxn ang="0">
                <a:pos x="19" y="37"/>
              </a:cxn>
              <a:cxn ang="0">
                <a:pos x="15" y="22"/>
              </a:cxn>
              <a:cxn ang="0">
                <a:pos x="5" y="20"/>
              </a:cxn>
              <a:cxn ang="0">
                <a:pos x="1" y="20"/>
              </a:cxn>
              <a:cxn ang="0">
                <a:pos x="0" y="17"/>
              </a:cxn>
              <a:cxn ang="0">
                <a:pos x="83" y="0"/>
              </a:cxn>
              <a:cxn ang="0">
                <a:pos x="91" y="27"/>
              </a:cxn>
              <a:cxn ang="0">
                <a:pos x="88" y="28"/>
              </a:cxn>
              <a:cxn ang="0">
                <a:pos x="80" y="15"/>
              </a:cxn>
              <a:cxn ang="0">
                <a:pos x="73" y="10"/>
              </a:cxn>
              <a:cxn ang="0">
                <a:pos x="61" y="12"/>
              </a:cxn>
              <a:cxn ang="0">
                <a:pos x="32" y="18"/>
              </a:cxn>
            </a:cxnLst>
            <a:rect l="0" t="0" r="r" b="b"/>
            <a:pathLst>
              <a:path w="118" h="144">
                <a:moveTo>
                  <a:pt x="32" y="18"/>
                </a:moveTo>
                <a:lnTo>
                  <a:pt x="42" y="70"/>
                </a:lnTo>
                <a:lnTo>
                  <a:pt x="68" y="64"/>
                </a:lnTo>
                <a:lnTo>
                  <a:pt x="80" y="58"/>
                </a:lnTo>
                <a:lnTo>
                  <a:pt x="81" y="43"/>
                </a:lnTo>
                <a:lnTo>
                  <a:pt x="83" y="42"/>
                </a:lnTo>
                <a:lnTo>
                  <a:pt x="94" y="82"/>
                </a:lnTo>
                <a:lnTo>
                  <a:pt x="91" y="83"/>
                </a:lnTo>
                <a:lnTo>
                  <a:pt x="86" y="73"/>
                </a:lnTo>
                <a:lnTo>
                  <a:pt x="80" y="69"/>
                </a:lnTo>
                <a:lnTo>
                  <a:pt x="69" y="70"/>
                </a:lnTo>
                <a:lnTo>
                  <a:pt x="43" y="75"/>
                </a:lnTo>
                <a:lnTo>
                  <a:pt x="51" y="117"/>
                </a:lnTo>
                <a:lnTo>
                  <a:pt x="53" y="127"/>
                </a:lnTo>
                <a:lnTo>
                  <a:pt x="57" y="130"/>
                </a:lnTo>
                <a:lnTo>
                  <a:pt x="64" y="129"/>
                </a:lnTo>
                <a:lnTo>
                  <a:pt x="85" y="125"/>
                </a:lnTo>
                <a:lnTo>
                  <a:pt x="100" y="120"/>
                </a:lnTo>
                <a:lnTo>
                  <a:pt x="107" y="111"/>
                </a:lnTo>
                <a:lnTo>
                  <a:pt x="114" y="90"/>
                </a:lnTo>
                <a:lnTo>
                  <a:pt x="117" y="89"/>
                </a:lnTo>
                <a:lnTo>
                  <a:pt x="116" y="122"/>
                </a:lnTo>
                <a:lnTo>
                  <a:pt x="19" y="143"/>
                </a:lnTo>
                <a:lnTo>
                  <a:pt x="18" y="140"/>
                </a:lnTo>
                <a:lnTo>
                  <a:pt x="23" y="139"/>
                </a:lnTo>
                <a:lnTo>
                  <a:pt x="31" y="136"/>
                </a:lnTo>
                <a:lnTo>
                  <a:pt x="34" y="130"/>
                </a:lnTo>
                <a:lnTo>
                  <a:pt x="33" y="118"/>
                </a:lnTo>
                <a:lnTo>
                  <a:pt x="19" y="37"/>
                </a:lnTo>
                <a:lnTo>
                  <a:pt x="15" y="22"/>
                </a:lnTo>
                <a:lnTo>
                  <a:pt x="5" y="20"/>
                </a:lnTo>
                <a:lnTo>
                  <a:pt x="1" y="20"/>
                </a:lnTo>
                <a:lnTo>
                  <a:pt x="0" y="17"/>
                </a:lnTo>
                <a:lnTo>
                  <a:pt x="83" y="0"/>
                </a:lnTo>
                <a:lnTo>
                  <a:pt x="91" y="27"/>
                </a:lnTo>
                <a:lnTo>
                  <a:pt x="88" y="28"/>
                </a:lnTo>
                <a:lnTo>
                  <a:pt x="80" y="15"/>
                </a:lnTo>
                <a:lnTo>
                  <a:pt x="73" y="10"/>
                </a:lnTo>
                <a:lnTo>
                  <a:pt x="61" y="12"/>
                </a:lnTo>
                <a:lnTo>
                  <a:pt x="32" y="18"/>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0" name="Freeform 37"/>
          <p:cNvSpPr>
            <a:spLocks/>
          </p:cNvSpPr>
          <p:nvPr/>
        </p:nvSpPr>
        <p:spPr bwMode="auto">
          <a:xfrm>
            <a:off x="3179746" y="4638054"/>
            <a:ext cx="203200" cy="156382"/>
          </a:xfrm>
          <a:custGeom>
            <a:avLst/>
            <a:gdLst/>
            <a:ahLst/>
            <a:cxnLst>
              <a:cxn ang="0">
                <a:pos x="118" y="71"/>
              </a:cxn>
              <a:cxn ang="0">
                <a:pos x="122" y="70"/>
              </a:cxn>
              <a:cxn ang="0">
                <a:pos x="127" y="104"/>
              </a:cxn>
              <a:cxn ang="0">
                <a:pos x="35" y="137"/>
              </a:cxn>
              <a:cxn ang="0">
                <a:pos x="34" y="134"/>
              </a:cxn>
              <a:cxn ang="0">
                <a:pos x="39" y="133"/>
              </a:cxn>
              <a:cxn ang="0">
                <a:pos x="48" y="125"/>
              </a:cxn>
              <a:cxn ang="0">
                <a:pos x="45" y="110"/>
              </a:cxn>
              <a:cxn ang="0">
                <a:pos x="21" y="32"/>
              </a:cxn>
              <a:cxn ang="0">
                <a:pos x="14" y="18"/>
              </a:cxn>
              <a:cxn ang="0">
                <a:pos x="4" y="17"/>
              </a:cxn>
              <a:cxn ang="0">
                <a:pos x="1" y="18"/>
              </a:cxn>
              <a:cxn ang="0">
                <a:pos x="0" y="15"/>
              </a:cxn>
              <a:cxn ang="0">
                <a:pos x="45" y="0"/>
              </a:cxn>
              <a:cxn ang="0">
                <a:pos x="46" y="3"/>
              </a:cxn>
              <a:cxn ang="0">
                <a:pos x="36" y="8"/>
              </a:cxn>
              <a:cxn ang="0">
                <a:pos x="33" y="15"/>
              </a:cxn>
              <a:cxn ang="0">
                <a:pos x="36" y="29"/>
              </a:cxn>
              <a:cxn ang="0">
                <a:pos x="63" y="107"/>
              </a:cxn>
              <a:cxn ang="0">
                <a:pos x="68" y="117"/>
              </a:cxn>
              <a:cxn ang="0">
                <a:pos x="72" y="119"/>
              </a:cxn>
              <a:cxn ang="0">
                <a:pos x="85" y="115"/>
              </a:cxn>
              <a:cxn ang="0">
                <a:pos x="94" y="112"/>
              </a:cxn>
              <a:cxn ang="0">
                <a:pos x="111" y="102"/>
              </a:cxn>
              <a:cxn ang="0">
                <a:pos x="117" y="91"/>
              </a:cxn>
              <a:cxn ang="0">
                <a:pos x="118" y="71"/>
              </a:cxn>
            </a:cxnLst>
            <a:rect l="0" t="0" r="r" b="b"/>
            <a:pathLst>
              <a:path w="128" h="138">
                <a:moveTo>
                  <a:pt x="118" y="71"/>
                </a:moveTo>
                <a:lnTo>
                  <a:pt x="122" y="70"/>
                </a:lnTo>
                <a:lnTo>
                  <a:pt x="127" y="104"/>
                </a:lnTo>
                <a:lnTo>
                  <a:pt x="35" y="137"/>
                </a:lnTo>
                <a:lnTo>
                  <a:pt x="34" y="134"/>
                </a:lnTo>
                <a:lnTo>
                  <a:pt x="39" y="133"/>
                </a:lnTo>
                <a:lnTo>
                  <a:pt x="48" y="125"/>
                </a:lnTo>
                <a:lnTo>
                  <a:pt x="45" y="110"/>
                </a:lnTo>
                <a:lnTo>
                  <a:pt x="21" y="32"/>
                </a:lnTo>
                <a:lnTo>
                  <a:pt x="14" y="18"/>
                </a:lnTo>
                <a:lnTo>
                  <a:pt x="4" y="17"/>
                </a:lnTo>
                <a:lnTo>
                  <a:pt x="1" y="18"/>
                </a:lnTo>
                <a:lnTo>
                  <a:pt x="0" y="15"/>
                </a:lnTo>
                <a:lnTo>
                  <a:pt x="45" y="0"/>
                </a:lnTo>
                <a:lnTo>
                  <a:pt x="46" y="3"/>
                </a:lnTo>
                <a:lnTo>
                  <a:pt x="36" y="8"/>
                </a:lnTo>
                <a:lnTo>
                  <a:pt x="33" y="15"/>
                </a:lnTo>
                <a:lnTo>
                  <a:pt x="36" y="29"/>
                </a:lnTo>
                <a:lnTo>
                  <a:pt x="63" y="107"/>
                </a:lnTo>
                <a:lnTo>
                  <a:pt x="68" y="117"/>
                </a:lnTo>
                <a:lnTo>
                  <a:pt x="72" y="119"/>
                </a:lnTo>
                <a:lnTo>
                  <a:pt x="85" y="115"/>
                </a:lnTo>
                <a:lnTo>
                  <a:pt x="94" y="112"/>
                </a:lnTo>
                <a:lnTo>
                  <a:pt x="111" y="102"/>
                </a:lnTo>
                <a:lnTo>
                  <a:pt x="117" y="91"/>
                </a:lnTo>
                <a:lnTo>
                  <a:pt x="118" y="71"/>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1" name="Freeform 38"/>
          <p:cNvSpPr>
            <a:spLocks/>
          </p:cNvSpPr>
          <p:nvPr/>
        </p:nvSpPr>
        <p:spPr bwMode="auto">
          <a:xfrm>
            <a:off x="3324209" y="4573461"/>
            <a:ext cx="223838" cy="174513"/>
          </a:xfrm>
          <a:custGeom>
            <a:avLst/>
            <a:gdLst/>
            <a:ahLst/>
            <a:cxnLst>
              <a:cxn ang="0">
                <a:pos x="30" y="30"/>
              </a:cxn>
              <a:cxn ang="0">
                <a:pos x="54" y="77"/>
              </a:cxn>
              <a:cxn ang="0">
                <a:pos x="77" y="65"/>
              </a:cxn>
              <a:cxn ang="0">
                <a:pos x="87" y="56"/>
              </a:cxn>
              <a:cxn ang="0">
                <a:pos x="84" y="40"/>
              </a:cxn>
              <a:cxn ang="0">
                <a:pos x="86" y="39"/>
              </a:cxn>
              <a:cxn ang="0">
                <a:pos x="107" y="75"/>
              </a:cxn>
              <a:cxn ang="0">
                <a:pos x="105" y="76"/>
              </a:cxn>
              <a:cxn ang="0">
                <a:pos x="97" y="67"/>
              </a:cxn>
              <a:cxn ang="0">
                <a:pos x="90" y="66"/>
              </a:cxn>
              <a:cxn ang="0">
                <a:pos x="80" y="70"/>
              </a:cxn>
              <a:cxn ang="0">
                <a:pos x="57" y="82"/>
              </a:cxn>
              <a:cxn ang="0">
                <a:pos x="76" y="120"/>
              </a:cxn>
              <a:cxn ang="0">
                <a:pos x="82" y="129"/>
              </a:cxn>
              <a:cxn ang="0">
                <a:pos x="85" y="130"/>
              </a:cxn>
              <a:cxn ang="0">
                <a:pos x="92" y="128"/>
              </a:cxn>
              <a:cxn ang="0">
                <a:pos x="111" y="118"/>
              </a:cxn>
              <a:cxn ang="0">
                <a:pos x="124" y="109"/>
              </a:cxn>
              <a:cxn ang="0">
                <a:pos x="128" y="98"/>
              </a:cxn>
              <a:cxn ang="0">
                <a:pos x="129" y="77"/>
              </a:cxn>
              <a:cxn ang="0">
                <a:pos x="132" y="74"/>
              </a:cxn>
              <a:cxn ang="0">
                <a:pos x="140" y="107"/>
              </a:cxn>
              <a:cxn ang="0">
                <a:pos x="53" y="153"/>
              </a:cxn>
              <a:cxn ang="0">
                <a:pos x="52" y="151"/>
              </a:cxn>
              <a:cxn ang="0">
                <a:pos x="56" y="149"/>
              </a:cxn>
              <a:cxn ang="0">
                <a:pos x="62" y="144"/>
              </a:cxn>
              <a:cxn ang="0">
                <a:pos x="64" y="138"/>
              </a:cxn>
              <a:cxn ang="0">
                <a:pos x="60" y="126"/>
              </a:cxn>
              <a:cxn ang="0">
                <a:pos x="24" y="52"/>
              </a:cxn>
              <a:cxn ang="0">
                <a:pos x="15" y="39"/>
              </a:cxn>
              <a:cxn ang="0">
                <a:pos x="5" y="39"/>
              </a:cxn>
              <a:cxn ang="0">
                <a:pos x="2" y="41"/>
              </a:cxn>
              <a:cxn ang="0">
                <a:pos x="0" y="38"/>
              </a:cxn>
              <a:cxn ang="0">
                <a:pos x="73" y="0"/>
              </a:cxn>
              <a:cxn ang="0">
                <a:pos x="89" y="23"/>
              </a:cxn>
              <a:cxn ang="0">
                <a:pos x="85" y="24"/>
              </a:cxn>
              <a:cxn ang="0">
                <a:pos x="75" y="14"/>
              </a:cxn>
              <a:cxn ang="0">
                <a:pos x="66" y="11"/>
              </a:cxn>
              <a:cxn ang="0">
                <a:pos x="56" y="16"/>
              </a:cxn>
              <a:cxn ang="0">
                <a:pos x="30" y="30"/>
              </a:cxn>
            </a:cxnLst>
            <a:rect l="0" t="0" r="r" b="b"/>
            <a:pathLst>
              <a:path w="141" h="154">
                <a:moveTo>
                  <a:pt x="30" y="30"/>
                </a:moveTo>
                <a:lnTo>
                  <a:pt x="54" y="77"/>
                </a:lnTo>
                <a:lnTo>
                  <a:pt x="77" y="65"/>
                </a:lnTo>
                <a:lnTo>
                  <a:pt x="87" y="56"/>
                </a:lnTo>
                <a:lnTo>
                  <a:pt x="84" y="40"/>
                </a:lnTo>
                <a:lnTo>
                  <a:pt x="86" y="39"/>
                </a:lnTo>
                <a:lnTo>
                  <a:pt x="107" y="75"/>
                </a:lnTo>
                <a:lnTo>
                  <a:pt x="105" y="76"/>
                </a:lnTo>
                <a:lnTo>
                  <a:pt x="97" y="67"/>
                </a:lnTo>
                <a:lnTo>
                  <a:pt x="90" y="66"/>
                </a:lnTo>
                <a:lnTo>
                  <a:pt x="80" y="70"/>
                </a:lnTo>
                <a:lnTo>
                  <a:pt x="57" y="82"/>
                </a:lnTo>
                <a:lnTo>
                  <a:pt x="76" y="120"/>
                </a:lnTo>
                <a:lnTo>
                  <a:pt x="82" y="129"/>
                </a:lnTo>
                <a:lnTo>
                  <a:pt x="85" y="130"/>
                </a:lnTo>
                <a:lnTo>
                  <a:pt x="92" y="128"/>
                </a:lnTo>
                <a:lnTo>
                  <a:pt x="111" y="118"/>
                </a:lnTo>
                <a:lnTo>
                  <a:pt x="124" y="109"/>
                </a:lnTo>
                <a:lnTo>
                  <a:pt x="128" y="98"/>
                </a:lnTo>
                <a:lnTo>
                  <a:pt x="129" y="77"/>
                </a:lnTo>
                <a:lnTo>
                  <a:pt x="132" y="74"/>
                </a:lnTo>
                <a:lnTo>
                  <a:pt x="140" y="107"/>
                </a:lnTo>
                <a:lnTo>
                  <a:pt x="53" y="153"/>
                </a:lnTo>
                <a:lnTo>
                  <a:pt x="52" y="151"/>
                </a:lnTo>
                <a:lnTo>
                  <a:pt x="56" y="149"/>
                </a:lnTo>
                <a:lnTo>
                  <a:pt x="62" y="144"/>
                </a:lnTo>
                <a:lnTo>
                  <a:pt x="64" y="138"/>
                </a:lnTo>
                <a:lnTo>
                  <a:pt x="60" y="126"/>
                </a:lnTo>
                <a:lnTo>
                  <a:pt x="24" y="52"/>
                </a:lnTo>
                <a:lnTo>
                  <a:pt x="15" y="39"/>
                </a:lnTo>
                <a:lnTo>
                  <a:pt x="5" y="39"/>
                </a:lnTo>
                <a:lnTo>
                  <a:pt x="2" y="41"/>
                </a:lnTo>
                <a:lnTo>
                  <a:pt x="0" y="38"/>
                </a:lnTo>
                <a:lnTo>
                  <a:pt x="73" y="0"/>
                </a:lnTo>
                <a:lnTo>
                  <a:pt x="89" y="23"/>
                </a:lnTo>
                <a:lnTo>
                  <a:pt x="85" y="24"/>
                </a:lnTo>
                <a:lnTo>
                  <a:pt x="75" y="14"/>
                </a:lnTo>
                <a:lnTo>
                  <a:pt x="66" y="11"/>
                </a:lnTo>
                <a:lnTo>
                  <a:pt x="56" y="16"/>
                </a:lnTo>
                <a:lnTo>
                  <a:pt x="30" y="3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2" name="Freeform 39"/>
          <p:cNvSpPr>
            <a:spLocks/>
          </p:cNvSpPr>
          <p:nvPr/>
        </p:nvSpPr>
        <p:spPr bwMode="auto">
          <a:xfrm>
            <a:off x="3498834" y="4496403"/>
            <a:ext cx="211138" cy="158649"/>
          </a:xfrm>
          <a:custGeom>
            <a:avLst/>
            <a:gdLst/>
            <a:ahLst/>
            <a:cxnLst>
              <a:cxn ang="0">
                <a:pos x="47" y="0"/>
              </a:cxn>
              <a:cxn ang="0">
                <a:pos x="76" y="29"/>
              </a:cxn>
              <a:cxn ang="0">
                <a:pos x="74" y="30"/>
              </a:cxn>
              <a:cxn ang="0">
                <a:pos x="50" y="20"/>
              </a:cxn>
              <a:cxn ang="0">
                <a:pos x="24" y="27"/>
              </a:cxn>
              <a:cxn ang="0">
                <a:pos x="12" y="61"/>
              </a:cxn>
              <a:cxn ang="0">
                <a:pos x="17" y="80"/>
              </a:cxn>
              <a:cxn ang="0">
                <a:pos x="27" y="98"/>
              </a:cxn>
              <a:cxn ang="0">
                <a:pos x="52" y="122"/>
              </a:cxn>
              <a:cxn ang="0">
                <a:pos x="79" y="129"/>
              </a:cxn>
              <a:cxn ang="0">
                <a:pos x="102" y="120"/>
              </a:cxn>
              <a:cxn ang="0">
                <a:pos x="111" y="110"/>
              </a:cxn>
              <a:cxn ang="0">
                <a:pos x="117" y="98"/>
              </a:cxn>
              <a:cxn ang="0">
                <a:pos x="93" y="70"/>
              </a:cxn>
              <a:cxn ang="0">
                <a:pos x="83" y="61"/>
              </a:cxn>
              <a:cxn ang="0">
                <a:pos x="76" y="60"/>
              </a:cxn>
              <a:cxn ang="0">
                <a:pos x="68" y="65"/>
              </a:cxn>
              <a:cxn ang="0">
                <a:pos x="65" y="63"/>
              </a:cxn>
              <a:cxn ang="0">
                <a:pos x="99" y="33"/>
              </a:cxn>
              <a:cxn ang="0">
                <a:pos x="101" y="35"/>
              </a:cxn>
              <a:cxn ang="0">
                <a:pos x="100" y="37"/>
              </a:cxn>
              <a:cxn ang="0">
                <a:pos x="97" y="47"/>
              </a:cxn>
              <a:cxn ang="0">
                <a:pos x="105" y="59"/>
              </a:cxn>
              <a:cxn ang="0">
                <a:pos x="132" y="87"/>
              </a:cxn>
              <a:cxn ang="0">
                <a:pos x="121" y="108"/>
              </a:cxn>
              <a:cxn ang="0">
                <a:pos x="105" y="124"/>
              </a:cxn>
              <a:cxn ang="0">
                <a:pos x="76" y="139"/>
              </a:cxn>
              <a:cxn ang="0">
                <a:pos x="48" y="139"/>
              </a:cxn>
              <a:cxn ang="0">
                <a:pos x="14" y="112"/>
              </a:cxn>
              <a:cxn ang="0">
                <a:pos x="2" y="82"/>
              </a:cxn>
              <a:cxn ang="0">
                <a:pos x="0" y="63"/>
              </a:cxn>
              <a:cxn ang="0">
                <a:pos x="4" y="46"/>
              </a:cxn>
              <a:cxn ang="0">
                <a:pos x="20" y="23"/>
              </a:cxn>
              <a:cxn ang="0">
                <a:pos x="29" y="17"/>
              </a:cxn>
              <a:cxn ang="0">
                <a:pos x="41" y="12"/>
              </a:cxn>
              <a:cxn ang="0">
                <a:pos x="47" y="9"/>
              </a:cxn>
              <a:cxn ang="0">
                <a:pos x="48" y="7"/>
              </a:cxn>
              <a:cxn ang="0">
                <a:pos x="45" y="2"/>
              </a:cxn>
              <a:cxn ang="0">
                <a:pos x="47" y="0"/>
              </a:cxn>
            </a:cxnLst>
            <a:rect l="0" t="0" r="r" b="b"/>
            <a:pathLst>
              <a:path w="133" h="140">
                <a:moveTo>
                  <a:pt x="47" y="0"/>
                </a:moveTo>
                <a:lnTo>
                  <a:pt x="76" y="29"/>
                </a:lnTo>
                <a:lnTo>
                  <a:pt x="74" y="30"/>
                </a:lnTo>
                <a:lnTo>
                  <a:pt x="50" y="20"/>
                </a:lnTo>
                <a:lnTo>
                  <a:pt x="24" y="27"/>
                </a:lnTo>
                <a:lnTo>
                  <a:pt x="12" y="61"/>
                </a:lnTo>
                <a:lnTo>
                  <a:pt x="17" y="80"/>
                </a:lnTo>
                <a:lnTo>
                  <a:pt x="27" y="98"/>
                </a:lnTo>
                <a:lnTo>
                  <a:pt x="52" y="122"/>
                </a:lnTo>
                <a:lnTo>
                  <a:pt x="79" y="129"/>
                </a:lnTo>
                <a:lnTo>
                  <a:pt x="102" y="120"/>
                </a:lnTo>
                <a:lnTo>
                  <a:pt x="111" y="110"/>
                </a:lnTo>
                <a:lnTo>
                  <a:pt x="117" y="98"/>
                </a:lnTo>
                <a:lnTo>
                  <a:pt x="93" y="70"/>
                </a:lnTo>
                <a:lnTo>
                  <a:pt x="83" y="61"/>
                </a:lnTo>
                <a:lnTo>
                  <a:pt x="76" y="60"/>
                </a:lnTo>
                <a:lnTo>
                  <a:pt x="68" y="65"/>
                </a:lnTo>
                <a:lnTo>
                  <a:pt x="65" y="63"/>
                </a:lnTo>
                <a:lnTo>
                  <a:pt x="99" y="33"/>
                </a:lnTo>
                <a:lnTo>
                  <a:pt x="101" y="35"/>
                </a:lnTo>
                <a:lnTo>
                  <a:pt x="100" y="37"/>
                </a:lnTo>
                <a:lnTo>
                  <a:pt x="97" y="47"/>
                </a:lnTo>
                <a:lnTo>
                  <a:pt x="105" y="59"/>
                </a:lnTo>
                <a:lnTo>
                  <a:pt x="132" y="87"/>
                </a:lnTo>
                <a:lnTo>
                  <a:pt x="121" y="108"/>
                </a:lnTo>
                <a:lnTo>
                  <a:pt x="105" y="124"/>
                </a:lnTo>
                <a:lnTo>
                  <a:pt x="76" y="139"/>
                </a:lnTo>
                <a:lnTo>
                  <a:pt x="48" y="139"/>
                </a:lnTo>
                <a:lnTo>
                  <a:pt x="14" y="112"/>
                </a:lnTo>
                <a:lnTo>
                  <a:pt x="2" y="82"/>
                </a:lnTo>
                <a:lnTo>
                  <a:pt x="0" y="63"/>
                </a:lnTo>
                <a:lnTo>
                  <a:pt x="4" y="46"/>
                </a:lnTo>
                <a:lnTo>
                  <a:pt x="20" y="23"/>
                </a:lnTo>
                <a:lnTo>
                  <a:pt x="29" y="17"/>
                </a:lnTo>
                <a:lnTo>
                  <a:pt x="41" y="12"/>
                </a:lnTo>
                <a:lnTo>
                  <a:pt x="47" y="9"/>
                </a:lnTo>
                <a:lnTo>
                  <a:pt x="48" y="7"/>
                </a:lnTo>
                <a:lnTo>
                  <a:pt x="45" y="2"/>
                </a:lnTo>
                <a:lnTo>
                  <a:pt x="47"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3" name="Freeform 40"/>
          <p:cNvSpPr>
            <a:spLocks/>
          </p:cNvSpPr>
          <p:nvPr/>
        </p:nvSpPr>
        <p:spPr bwMode="auto">
          <a:xfrm>
            <a:off x="3651234" y="4437477"/>
            <a:ext cx="222250" cy="152983"/>
          </a:xfrm>
          <a:custGeom>
            <a:avLst/>
            <a:gdLst/>
            <a:ahLst/>
            <a:cxnLst>
              <a:cxn ang="0">
                <a:pos x="78" y="45"/>
              </a:cxn>
              <a:cxn ang="0">
                <a:pos x="48" y="80"/>
              </a:cxn>
              <a:cxn ang="0">
                <a:pos x="56" y="99"/>
              </a:cxn>
              <a:cxn ang="0">
                <a:pos x="62" y="110"/>
              </a:cxn>
              <a:cxn ang="0">
                <a:pos x="68" y="111"/>
              </a:cxn>
              <a:cxn ang="0">
                <a:pos x="78" y="105"/>
              </a:cxn>
              <a:cxn ang="0">
                <a:pos x="80" y="106"/>
              </a:cxn>
              <a:cxn ang="0">
                <a:pos x="53" y="134"/>
              </a:cxn>
              <a:cxn ang="0">
                <a:pos x="50" y="132"/>
              </a:cxn>
              <a:cxn ang="0">
                <a:pos x="55" y="123"/>
              </a:cxn>
              <a:cxn ang="0">
                <a:pos x="48" y="102"/>
              </a:cxn>
              <a:cxn ang="0">
                <a:pos x="0" y="2"/>
              </a:cxn>
              <a:cxn ang="0">
                <a:pos x="1" y="0"/>
              </a:cxn>
              <a:cxn ang="0">
                <a:pos x="107" y="36"/>
              </a:cxn>
              <a:cxn ang="0">
                <a:pos x="126" y="38"/>
              </a:cxn>
              <a:cxn ang="0">
                <a:pos x="137" y="31"/>
              </a:cxn>
              <a:cxn ang="0">
                <a:pos x="139" y="33"/>
              </a:cxn>
              <a:cxn ang="0">
                <a:pos x="109" y="73"/>
              </a:cxn>
              <a:cxn ang="0">
                <a:pos x="106" y="71"/>
              </a:cxn>
              <a:cxn ang="0">
                <a:pos x="111" y="62"/>
              </a:cxn>
              <a:cxn ang="0">
                <a:pos x="108" y="57"/>
              </a:cxn>
              <a:cxn ang="0">
                <a:pos x="95" y="51"/>
              </a:cxn>
              <a:cxn ang="0">
                <a:pos x="78" y="45"/>
              </a:cxn>
              <a:cxn ang="0">
                <a:pos x="72" y="43"/>
              </a:cxn>
              <a:cxn ang="0">
                <a:pos x="21" y="25"/>
              </a:cxn>
              <a:cxn ang="0">
                <a:pos x="45" y="74"/>
              </a:cxn>
              <a:cxn ang="0">
                <a:pos x="72" y="43"/>
              </a:cxn>
              <a:cxn ang="0">
                <a:pos x="78" y="45"/>
              </a:cxn>
            </a:cxnLst>
            <a:rect l="0" t="0" r="r" b="b"/>
            <a:pathLst>
              <a:path w="140" h="135">
                <a:moveTo>
                  <a:pt x="78" y="45"/>
                </a:moveTo>
                <a:lnTo>
                  <a:pt x="48" y="80"/>
                </a:lnTo>
                <a:lnTo>
                  <a:pt x="56" y="99"/>
                </a:lnTo>
                <a:lnTo>
                  <a:pt x="62" y="110"/>
                </a:lnTo>
                <a:lnTo>
                  <a:pt x="68" y="111"/>
                </a:lnTo>
                <a:lnTo>
                  <a:pt x="78" y="105"/>
                </a:lnTo>
                <a:lnTo>
                  <a:pt x="80" y="106"/>
                </a:lnTo>
                <a:lnTo>
                  <a:pt x="53" y="134"/>
                </a:lnTo>
                <a:lnTo>
                  <a:pt x="50" y="132"/>
                </a:lnTo>
                <a:lnTo>
                  <a:pt x="55" y="123"/>
                </a:lnTo>
                <a:lnTo>
                  <a:pt x="48" y="102"/>
                </a:lnTo>
                <a:lnTo>
                  <a:pt x="0" y="2"/>
                </a:lnTo>
                <a:lnTo>
                  <a:pt x="1" y="0"/>
                </a:lnTo>
                <a:lnTo>
                  <a:pt x="107" y="36"/>
                </a:lnTo>
                <a:lnTo>
                  <a:pt x="126" y="38"/>
                </a:lnTo>
                <a:lnTo>
                  <a:pt x="137" y="31"/>
                </a:lnTo>
                <a:lnTo>
                  <a:pt x="139" y="33"/>
                </a:lnTo>
                <a:lnTo>
                  <a:pt x="109" y="73"/>
                </a:lnTo>
                <a:lnTo>
                  <a:pt x="106" y="71"/>
                </a:lnTo>
                <a:lnTo>
                  <a:pt x="111" y="62"/>
                </a:lnTo>
                <a:lnTo>
                  <a:pt x="108" y="57"/>
                </a:lnTo>
                <a:lnTo>
                  <a:pt x="95" y="51"/>
                </a:lnTo>
                <a:lnTo>
                  <a:pt x="78" y="45"/>
                </a:lnTo>
                <a:lnTo>
                  <a:pt x="72" y="43"/>
                </a:lnTo>
                <a:lnTo>
                  <a:pt x="21" y="25"/>
                </a:lnTo>
                <a:lnTo>
                  <a:pt x="45" y="74"/>
                </a:lnTo>
                <a:lnTo>
                  <a:pt x="72" y="43"/>
                </a:lnTo>
                <a:lnTo>
                  <a:pt x="78" y="45"/>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4" name="Freeform 41"/>
          <p:cNvSpPr>
            <a:spLocks/>
          </p:cNvSpPr>
          <p:nvPr/>
        </p:nvSpPr>
        <p:spPr bwMode="auto">
          <a:xfrm>
            <a:off x="3714734" y="4302625"/>
            <a:ext cx="231775" cy="140517"/>
          </a:xfrm>
          <a:custGeom>
            <a:avLst/>
            <a:gdLst/>
            <a:ahLst/>
            <a:cxnLst>
              <a:cxn ang="0">
                <a:pos x="41" y="0"/>
              </a:cxn>
              <a:cxn ang="0">
                <a:pos x="66" y="10"/>
              </a:cxn>
              <a:cxn ang="0">
                <a:pos x="65" y="13"/>
              </a:cxn>
              <a:cxn ang="0">
                <a:pos x="54" y="11"/>
              </a:cxn>
              <a:cxn ang="0">
                <a:pos x="44" y="13"/>
              </a:cxn>
              <a:cxn ang="0">
                <a:pos x="37" y="21"/>
              </a:cxn>
              <a:cxn ang="0">
                <a:pos x="30" y="34"/>
              </a:cxn>
              <a:cxn ang="0">
                <a:pos x="116" y="82"/>
              </a:cxn>
              <a:cxn ang="0">
                <a:pos x="131" y="87"/>
              </a:cxn>
              <a:cxn ang="0">
                <a:pos x="140" y="80"/>
              </a:cxn>
              <a:cxn ang="0">
                <a:pos x="142" y="75"/>
              </a:cxn>
              <a:cxn ang="0">
                <a:pos x="145" y="76"/>
              </a:cxn>
              <a:cxn ang="0">
                <a:pos x="118" y="123"/>
              </a:cxn>
              <a:cxn ang="0">
                <a:pos x="115" y="122"/>
              </a:cxn>
              <a:cxn ang="0">
                <a:pos x="118" y="118"/>
              </a:cxn>
              <a:cxn ang="0">
                <a:pos x="119" y="106"/>
              </a:cxn>
              <a:cxn ang="0">
                <a:pos x="107" y="97"/>
              </a:cxn>
              <a:cxn ang="0">
                <a:pos x="23" y="47"/>
              </a:cxn>
              <a:cxn ang="0">
                <a:pos x="16" y="57"/>
              </a:cxn>
              <a:cxn ang="0">
                <a:pos x="12" y="66"/>
              </a:cxn>
              <a:cxn ang="0">
                <a:pos x="14" y="75"/>
              </a:cxn>
              <a:cxn ang="0">
                <a:pos x="24" y="86"/>
              </a:cxn>
              <a:cxn ang="0">
                <a:pos x="22" y="88"/>
              </a:cxn>
              <a:cxn ang="0">
                <a:pos x="0" y="72"/>
              </a:cxn>
              <a:cxn ang="0">
                <a:pos x="41" y="0"/>
              </a:cxn>
            </a:cxnLst>
            <a:rect l="0" t="0" r="r" b="b"/>
            <a:pathLst>
              <a:path w="146" h="124">
                <a:moveTo>
                  <a:pt x="41" y="0"/>
                </a:moveTo>
                <a:lnTo>
                  <a:pt x="66" y="10"/>
                </a:lnTo>
                <a:lnTo>
                  <a:pt x="65" y="13"/>
                </a:lnTo>
                <a:lnTo>
                  <a:pt x="54" y="11"/>
                </a:lnTo>
                <a:lnTo>
                  <a:pt x="44" y="13"/>
                </a:lnTo>
                <a:lnTo>
                  <a:pt x="37" y="21"/>
                </a:lnTo>
                <a:lnTo>
                  <a:pt x="30" y="34"/>
                </a:lnTo>
                <a:lnTo>
                  <a:pt x="116" y="82"/>
                </a:lnTo>
                <a:lnTo>
                  <a:pt x="131" y="87"/>
                </a:lnTo>
                <a:lnTo>
                  <a:pt x="140" y="80"/>
                </a:lnTo>
                <a:lnTo>
                  <a:pt x="142" y="75"/>
                </a:lnTo>
                <a:lnTo>
                  <a:pt x="145" y="76"/>
                </a:lnTo>
                <a:lnTo>
                  <a:pt x="118" y="123"/>
                </a:lnTo>
                <a:lnTo>
                  <a:pt x="115" y="122"/>
                </a:lnTo>
                <a:lnTo>
                  <a:pt x="118" y="118"/>
                </a:lnTo>
                <a:lnTo>
                  <a:pt x="119" y="106"/>
                </a:lnTo>
                <a:lnTo>
                  <a:pt x="107" y="97"/>
                </a:lnTo>
                <a:lnTo>
                  <a:pt x="23" y="47"/>
                </a:lnTo>
                <a:lnTo>
                  <a:pt x="16" y="57"/>
                </a:lnTo>
                <a:lnTo>
                  <a:pt x="12" y="66"/>
                </a:lnTo>
                <a:lnTo>
                  <a:pt x="14" y="75"/>
                </a:lnTo>
                <a:lnTo>
                  <a:pt x="24" y="86"/>
                </a:lnTo>
                <a:lnTo>
                  <a:pt x="22" y="88"/>
                </a:lnTo>
                <a:lnTo>
                  <a:pt x="0" y="72"/>
                </a:lnTo>
                <a:lnTo>
                  <a:pt x="41"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5" name="Freeform 42"/>
          <p:cNvSpPr>
            <a:spLocks/>
          </p:cNvSpPr>
          <p:nvPr/>
        </p:nvSpPr>
        <p:spPr bwMode="auto">
          <a:xfrm>
            <a:off x="3784584" y="4249365"/>
            <a:ext cx="217488" cy="107654"/>
          </a:xfrm>
          <a:custGeom>
            <a:avLst/>
            <a:gdLst/>
            <a:ahLst/>
            <a:cxnLst>
              <a:cxn ang="0">
                <a:pos x="133" y="44"/>
              </a:cxn>
              <a:cxn ang="0">
                <a:pos x="136" y="45"/>
              </a:cxn>
              <a:cxn ang="0">
                <a:pos x="115" y="94"/>
              </a:cxn>
              <a:cxn ang="0">
                <a:pos x="112" y="93"/>
              </a:cxn>
              <a:cxn ang="0">
                <a:pos x="114" y="90"/>
              </a:cxn>
              <a:cxn ang="0">
                <a:pos x="114" y="77"/>
              </a:cxn>
              <a:cxn ang="0">
                <a:pos x="101" y="69"/>
              </a:cxn>
              <a:cxn ang="0">
                <a:pos x="26" y="37"/>
              </a:cxn>
              <a:cxn ang="0">
                <a:pos x="14" y="32"/>
              </a:cxn>
              <a:cxn ang="0">
                <a:pos x="9" y="34"/>
              </a:cxn>
              <a:cxn ang="0">
                <a:pos x="4" y="39"/>
              </a:cxn>
              <a:cxn ang="0">
                <a:pos x="3" y="42"/>
              </a:cxn>
              <a:cxn ang="0">
                <a:pos x="0" y="41"/>
              </a:cxn>
              <a:cxn ang="0">
                <a:pos x="17" y="0"/>
              </a:cxn>
              <a:cxn ang="0">
                <a:pos x="20" y="1"/>
              </a:cxn>
              <a:cxn ang="0">
                <a:pos x="18" y="5"/>
              </a:cxn>
              <a:cxn ang="0">
                <a:pos x="19" y="15"/>
              </a:cxn>
              <a:cxn ang="0">
                <a:pos x="32" y="23"/>
              </a:cxn>
              <a:cxn ang="0">
                <a:pos x="108" y="53"/>
              </a:cxn>
              <a:cxn ang="0">
                <a:pos x="121" y="57"/>
              </a:cxn>
              <a:cxn ang="0">
                <a:pos x="126" y="56"/>
              </a:cxn>
              <a:cxn ang="0">
                <a:pos x="131" y="49"/>
              </a:cxn>
              <a:cxn ang="0">
                <a:pos x="133" y="44"/>
              </a:cxn>
            </a:cxnLst>
            <a:rect l="0" t="0" r="r" b="b"/>
            <a:pathLst>
              <a:path w="137" h="95">
                <a:moveTo>
                  <a:pt x="133" y="44"/>
                </a:moveTo>
                <a:lnTo>
                  <a:pt x="136" y="45"/>
                </a:lnTo>
                <a:lnTo>
                  <a:pt x="115" y="94"/>
                </a:lnTo>
                <a:lnTo>
                  <a:pt x="112" y="93"/>
                </a:lnTo>
                <a:lnTo>
                  <a:pt x="114" y="90"/>
                </a:lnTo>
                <a:lnTo>
                  <a:pt x="114" y="77"/>
                </a:lnTo>
                <a:lnTo>
                  <a:pt x="101" y="69"/>
                </a:lnTo>
                <a:lnTo>
                  <a:pt x="26" y="37"/>
                </a:lnTo>
                <a:lnTo>
                  <a:pt x="14" y="32"/>
                </a:lnTo>
                <a:lnTo>
                  <a:pt x="9" y="34"/>
                </a:lnTo>
                <a:lnTo>
                  <a:pt x="4" y="39"/>
                </a:lnTo>
                <a:lnTo>
                  <a:pt x="3" y="42"/>
                </a:lnTo>
                <a:lnTo>
                  <a:pt x="0" y="41"/>
                </a:lnTo>
                <a:lnTo>
                  <a:pt x="17" y="0"/>
                </a:lnTo>
                <a:lnTo>
                  <a:pt x="20" y="1"/>
                </a:lnTo>
                <a:lnTo>
                  <a:pt x="18" y="5"/>
                </a:lnTo>
                <a:lnTo>
                  <a:pt x="19" y="15"/>
                </a:lnTo>
                <a:lnTo>
                  <a:pt x="32" y="23"/>
                </a:lnTo>
                <a:lnTo>
                  <a:pt x="108" y="53"/>
                </a:lnTo>
                <a:lnTo>
                  <a:pt x="121" y="57"/>
                </a:lnTo>
                <a:lnTo>
                  <a:pt x="126" y="56"/>
                </a:lnTo>
                <a:lnTo>
                  <a:pt x="131" y="49"/>
                </a:lnTo>
                <a:lnTo>
                  <a:pt x="133" y="44"/>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6" name="Freeform 43"/>
          <p:cNvSpPr>
            <a:spLocks/>
          </p:cNvSpPr>
          <p:nvPr/>
        </p:nvSpPr>
        <p:spPr bwMode="auto">
          <a:xfrm>
            <a:off x="3811572" y="4122446"/>
            <a:ext cx="246063" cy="169981"/>
          </a:xfrm>
          <a:custGeom>
            <a:avLst/>
            <a:gdLst/>
            <a:ahLst/>
            <a:cxnLst>
              <a:cxn ang="0">
                <a:pos x="0" y="110"/>
              </a:cxn>
              <a:cxn ang="0">
                <a:pos x="9" y="86"/>
              </a:cxn>
              <a:cxn ang="0">
                <a:pos x="121" y="43"/>
              </a:cxn>
              <a:cxn ang="0">
                <a:pos x="48" y="27"/>
              </a:cxn>
              <a:cxn ang="0">
                <a:pos x="33" y="26"/>
              </a:cxn>
              <a:cxn ang="0">
                <a:pos x="27" y="34"/>
              </a:cxn>
              <a:cxn ang="0">
                <a:pos x="26" y="38"/>
              </a:cxn>
              <a:cxn ang="0">
                <a:pos x="23" y="37"/>
              </a:cxn>
              <a:cxn ang="0">
                <a:pos x="31" y="0"/>
              </a:cxn>
              <a:cxn ang="0">
                <a:pos x="34" y="1"/>
              </a:cxn>
              <a:cxn ang="0">
                <a:pos x="33" y="5"/>
              </a:cxn>
              <a:cxn ang="0">
                <a:pos x="36" y="15"/>
              </a:cxn>
              <a:cxn ang="0">
                <a:pos x="50" y="20"/>
              </a:cxn>
              <a:cxn ang="0">
                <a:pos x="154" y="42"/>
              </a:cxn>
              <a:cxn ang="0">
                <a:pos x="153" y="45"/>
              </a:cxn>
              <a:cxn ang="0">
                <a:pos x="36" y="94"/>
              </a:cxn>
              <a:cxn ang="0">
                <a:pos x="109" y="118"/>
              </a:cxn>
              <a:cxn ang="0">
                <a:pos x="124" y="120"/>
              </a:cxn>
              <a:cxn ang="0">
                <a:pos x="131" y="111"/>
              </a:cxn>
              <a:cxn ang="0">
                <a:pos x="132" y="107"/>
              </a:cxn>
              <a:cxn ang="0">
                <a:pos x="135" y="108"/>
              </a:cxn>
              <a:cxn ang="0">
                <a:pos x="122" y="149"/>
              </a:cxn>
              <a:cxn ang="0">
                <a:pos x="119" y="148"/>
              </a:cxn>
              <a:cxn ang="0">
                <a:pos x="120" y="144"/>
              </a:cxn>
              <a:cxn ang="0">
                <a:pos x="119" y="132"/>
              </a:cxn>
              <a:cxn ang="0">
                <a:pos x="106" y="125"/>
              </a:cxn>
              <a:cxn ang="0">
                <a:pos x="25" y="98"/>
              </a:cxn>
              <a:cxn ang="0">
                <a:pos x="14" y="101"/>
              </a:cxn>
              <a:cxn ang="0">
                <a:pos x="8" y="106"/>
              </a:cxn>
              <a:cxn ang="0">
                <a:pos x="4" y="112"/>
              </a:cxn>
              <a:cxn ang="0">
                <a:pos x="0" y="110"/>
              </a:cxn>
            </a:cxnLst>
            <a:rect l="0" t="0" r="r" b="b"/>
            <a:pathLst>
              <a:path w="155" h="150">
                <a:moveTo>
                  <a:pt x="0" y="110"/>
                </a:moveTo>
                <a:lnTo>
                  <a:pt x="9" y="86"/>
                </a:lnTo>
                <a:lnTo>
                  <a:pt x="121" y="43"/>
                </a:lnTo>
                <a:lnTo>
                  <a:pt x="48" y="27"/>
                </a:lnTo>
                <a:lnTo>
                  <a:pt x="33" y="26"/>
                </a:lnTo>
                <a:lnTo>
                  <a:pt x="27" y="34"/>
                </a:lnTo>
                <a:lnTo>
                  <a:pt x="26" y="38"/>
                </a:lnTo>
                <a:lnTo>
                  <a:pt x="23" y="37"/>
                </a:lnTo>
                <a:lnTo>
                  <a:pt x="31" y="0"/>
                </a:lnTo>
                <a:lnTo>
                  <a:pt x="34" y="1"/>
                </a:lnTo>
                <a:lnTo>
                  <a:pt x="33" y="5"/>
                </a:lnTo>
                <a:lnTo>
                  <a:pt x="36" y="15"/>
                </a:lnTo>
                <a:lnTo>
                  <a:pt x="50" y="20"/>
                </a:lnTo>
                <a:lnTo>
                  <a:pt x="154" y="42"/>
                </a:lnTo>
                <a:lnTo>
                  <a:pt x="153" y="45"/>
                </a:lnTo>
                <a:lnTo>
                  <a:pt x="36" y="94"/>
                </a:lnTo>
                <a:lnTo>
                  <a:pt x="109" y="118"/>
                </a:lnTo>
                <a:lnTo>
                  <a:pt x="124" y="120"/>
                </a:lnTo>
                <a:lnTo>
                  <a:pt x="131" y="111"/>
                </a:lnTo>
                <a:lnTo>
                  <a:pt x="132" y="107"/>
                </a:lnTo>
                <a:lnTo>
                  <a:pt x="135" y="108"/>
                </a:lnTo>
                <a:lnTo>
                  <a:pt x="122" y="149"/>
                </a:lnTo>
                <a:lnTo>
                  <a:pt x="119" y="148"/>
                </a:lnTo>
                <a:lnTo>
                  <a:pt x="120" y="144"/>
                </a:lnTo>
                <a:lnTo>
                  <a:pt x="119" y="132"/>
                </a:lnTo>
                <a:lnTo>
                  <a:pt x="106" y="125"/>
                </a:lnTo>
                <a:lnTo>
                  <a:pt x="25" y="98"/>
                </a:lnTo>
                <a:lnTo>
                  <a:pt x="14" y="101"/>
                </a:lnTo>
                <a:lnTo>
                  <a:pt x="8" y="106"/>
                </a:lnTo>
                <a:lnTo>
                  <a:pt x="4" y="112"/>
                </a:lnTo>
                <a:lnTo>
                  <a:pt x="0" y="11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7" name="Freeform 44"/>
          <p:cNvSpPr>
            <a:spLocks/>
          </p:cNvSpPr>
          <p:nvPr/>
        </p:nvSpPr>
        <p:spPr bwMode="auto">
          <a:xfrm>
            <a:off x="3870309" y="3994394"/>
            <a:ext cx="209550" cy="134851"/>
          </a:xfrm>
          <a:custGeom>
            <a:avLst/>
            <a:gdLst/>
            <a:ahLst/>
            <a:cxnLst>
              <a:cxn ang="0">
                <a:pos x="3" y="14"/>
              </a:cxn>
              <a:cxn ang="0">
                <a:pos x="43" y="14"/>
              </a:cxn>
              <a:cxn ang="0">
                <a:pos x="43" y="16"/>
              </a:cxn>
              <a:cxn ang="0">
                <a:pos x="19" y="26"/>
              </a:cxn>
              <a:cxn ang="0">
                <a:pos x="5" y="51"/>
              </a:cxn>
              <a:cxn ang="0">
                <a:pos x="21" y="84"/>
              </a:cxn>
              <a:cxn ang="0">
                <a:pos x="38" y="94"/>
              </a:cxn>
              <a:cxn ang="0">
                <a:pos x="58" y="98"/>
              </a:cxn>
              <a:cxn ang="0">
                <a:pos x="92" y="97"/>
              </a:cxn>
              <a:cxn ang="0">
                <a:pos x="116" y="83"/>
              </a:cxn>
              <a:cxn ang="0">
                <a:pos x="126" y="61"/>
              </a:cxn>
              <a:cxn ang="0">
                <a:pos x="125" y="48"/>
              </a:cxn>
              <a:cxn ang="0">
                <a:pos x="121" y="34"/>
              </a:cxn>
              <a:cxn ang="0">
                <a:pos x="84" y="32"/>
              </a:cxn>
              <a:cxn ang="0">
                <a:pos x="70" y="33"/>
              </a:cxn>
              <a:cxn ang="0">
                <a:pos x="66" y="37"/>
              </a:cxn>
              <a:cxn ang="0">
                <a:pos x="63" y="48"/>
              </a:cxn>
              <a:cxn ang="0">
                <a:pos x="60" y="47"/>
              </a:cxn>
              <a:cxn ang="0">
                <a:pos x="63" y="0"/>
              </a:cxn>
              <a:cxn ang="0">
                <a:pos x="66" y="0"/>
              </a:cxn>
              <a:cxn ang="0">
                <a:pos x="66" y="3"/>
              </a:cxn>
              <a:cxn ang="0">
                <a:pos x="70" y="12"/>
              </a:cxn>
              <a:cxn ang="0">
                <a:pos x="85" y="14"/>
              </a:cxn>
              <a:cxn ang="0">
                <a:pos x="123" y="16"/>
              </a:cxn>
              <a:cxn ang="0">
                <a:pos x="131" y="38"/>
              </a:cxn>
              <a:cxn ang="0">
                <a:pos x="131" y="62"/>
              </a:cxn>
              <a:cxn ang="0">
                <a:pos x="121" y="92"/>
              </a:cxn>
              <a:cxn ang="0">
                <a:pos x="102" y="111"/>
              </a:cxn>
              <a:cxn ang="0">
                <a:pos x="81" y="118"/>
              </a:cxn>
              <a:cxn ang="0">
                <a:pos x="60" y="117"/>
              </a:cxn>
              <a:cxn ang="0">
                <a:pos x="29" y="105"/>
              </a:cxn>
              <a:cxn ang="0">
                <a:pos x="5" y="79"/>
              </a:cxn>
              <a:cxn ang="0">
                <a:pos x="0" y="51"/>
              </a:cxn>
              <a:cxn ang="0">
                <a:pos x="2" y="41"/>
              </a:cxn>
              <a:cxn ang="0">
                <a:pos x="7" y="27"/>
              </a:cxn>
              <a:cxn ang="0">
                <a:pos x="9" y="21"/>
              </a:cxn>
              <a:cxn ang="0">
                <a:pos x="8" y="18"/>
              </a:cxn>
              <a:cxn ang="0">
                <a:pos x="3" y="17"/>
              </a:cxn>
              <a:cxn ang="0">
                <a:pos x="3" y="14"/>
              </a:cxn>
            </a:cxnLst>
            <a:rect l="0" t="0" r="r" b="b"/>
            <a:pathLst>
              <a:path w="132" h="119">
                <a:moveTo>
                  <a:pt x="3" y="14"/>
                </a:moveTo>
                <a:lnTo>
                  <a:pt x="43" y="14"/>
                </a:lnTo>
                <a:lnTo>
                  <a:pt x="43" y="16"/>
                </a:lnTo>
                <a:lnTo>
                  <a:pt x="19" y="26"/>
                </a:lnTo>
                <a:lnTo>
                  <a:pt x="5" y="51"/>
                </a:lnTo>
                <a:lnTo>
                  <a:pt x="21" y="84"/>
                </a:lnTo>
                <a:lnTo>
                  <a:pt x="38" y="94"/>
                </a:lnTo>
                <a:lnTo>
                  <a:pt x="58" y="98"/>
                </a:lnTo>
                <a:lnTo>
                  <a:pt x="92" y="97"/>
                </a:lnTo>
                <a:lnTo>
                  <a:pt x="116" y="83"/>
                </a:lnTo>
                <a:lnTo>
                  <a:pt x="126" y="61"/>
                </a:lnTo>
                <a:lnTo>
                  <a:pt x="125" y="48"/>
                </a:lnTo>
                <a:lnTo>
                  <a:pt x="121" y="34"/>
                </a:lnTo>
                <a:lnTo>
                  <a:pt x="84" y="32"/>
                </a:lnTo>
                <a:lnTo>
                  <a:pt x="70" y="33"/>
                </a:lnTo>
                <a:lnTo>
                  <a:pt x="66" y="37"/>
                </a:lnTo>
                <a:lnTo>
                  <a:pt x="63" y="48"/>
                </a:lnTo>
                <a:lnTo>
                  <a:pt x="60" y="47"/>
                </a:lnTo>
                <a:lnTo>
                  <a:pt x="63" y="0"/>
                </a:lnTo>
                <a:lnTo>
                  <a:pt x="66" y="0"/>
                </a:lnTo>
                <a:lnTo>
                  <a:pt x="66" y="3"/>
                </a:lnTo>
                <a:lnTo>
                  <a:pt x="70" y="12"/>
                </a:lnTo>
                <a:lnTo>
                  <a:pt x="85" y="14"/>
                </a:lnTo>
                <a:lnTo>
                  <a:pt x="123" y="16"/>
                </a:lnTo>
                <a:lnTo>
                  <a:pt x="131" y="38"/>
                </a:lnTo>
                <a:lnTo>
                  <a:pt x="131" y="62"/>
                </a:lnTo>
                <a:lnTo>
                  <a:pt x="121" y="92"/>
                </a:lnTo>
                <a:lnTo>
                  <a:pt x="102" y="111"/>
                </a:lnTo>
                <a:lnTo>
                  <a:pt x="81" y="118"/>
                </a:lnTo>
                <a:lnTo>
                  <a:pt x="60" y="117"/>
                </a:lnTo>
                <a:lnTo>
                  <a:pt x="29" y="105"/>
                </a:lnTo>
                <a:lnTo>
                  <a:pt x="5" y="79"/>
                </a:lnTo>
                <a:lnTo>
                  <a:pt x="0" y="51"/>
                </a:lnTo>
                <a:lnTo>
                  <a:pt x="2" y="41"/>
                </a:lnTo>
                <a:lnTo>
                  <a:pt x="7" y="27"/>
                </a:lnTo>
                <a:lnTo>
                  <a:pt x="9" y="21"/>
                </a:lnTo>
                <a:lnTo>
                  <a:pt x="8" y="18"/>
                </a:lnTo>
                <a:lnTo>
                  <a:pt x="3" y="17"/>
                </a:lnTo>
                <a:lnTo>
                  <a:pt x="3" y="14"/>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8" name="Freeform 45"/>
          <p:cNvSpPr>
            <a:spLocks/>
          </p:cNvSpPr>
          <p:nvPr/>
        </p:nvSpPr>
        <p:spPr bwMode="auto">
          <a:xfrm>
            <a:off x="5135547" y="3121827"/>
            <a:ext cx="165100" cy="130318"/>
          </a:xfrm>
          <a:custGeom>
            <a:avLst/>
            <a:gdLst/>
            <a:ahLst/>
            <a:cxnLst>
              <a:cxn ang="0">
                <a:pos x="103" y="5"/>
              </a:cxn>
              <a:cxn ang="0">
                <a:pos x="100" y="43"/>
              </a:cxn>
              <a:cxn ang="0">
                <a:pos x="98" y="43"/>
              </a:cxn>
              <a:cxn ang="0">
                <a:pos x="86" y="16"/>
              </a:cxn>
              <a:cxn ang="0">
                <a:pos x="63" y="6"/>
              </a:cxn>
              <a:cxn ang="0">
                <a:pos x="41" y="9"/>
              </a:cxn>
              <a:cxn ang="0">
                <a:pos x="25" y="27"/>
              </a:cxn>
              <a:cxn ang="0">
                <a:pos x="19" y="56"/>
              </a:cxn>
              <a:cxn ang="0">
                <a:pos x="22" y="82"/>
              </a:cxn>
              <a:cxn ang="0">
                <a:pos x="35" y="100"/>
              </a:cxn>
              <a:cxn ang="0">
                <a:pos x="55" y="108"/>
              </a:cxn>
              <a:cxn ang="0">
                <a:pos x="74" y="105"/>
              </a:cxn>
              <a:cxn ang="0">
                <a:pos x="93" y="90"/>
              </a:cxn>
              <a:cxn ang="0">
                <a:pos x="95" y="91"/>
              </a:cxn>
              <a:cxn ang="0">
                <a:pos x="74" y="110"/>
              </a:cxn>
              <a:cxn ang="0">
                <a:pos x="49" y="114"/>
              </a:cxn>
              <a:cxn ang="0">
                <a:pos x="26" y="108"/>
              </a:cxn>
              <a:cxn ang="0">
                <a:pos x="10" y="91"/>
              </a:cxn>
              <a:cxn ang="0">
                <a:pos x="2" y="75"/>
              </a:cxn>
              <a:cxn ang="0">
                <a:pos x="0" y="56"/>
              </a:cxn>
              <a:cxn ang="0">
                <a:pos x="7" y="26"/>
              </a:cxn>
              <a:cxn ang="0">
                <a:pos x="30" y="5"/>
              </a:cxn>
              <a:cxn ang="0">
                <a:pos x="62" y="0"/>
              </a:cxn>
              <a:cxn ang="0">
                <a:pos x="87" y="8"/>
              </a:cxn>
              <a:cxn ang="0">
                <a:pos x="92" y="11"/>
              </a:cxn>
              <a:cxn ang="0">
                <a:pos x="96" y="10"/>
              </a:cxn>
              <a:cxn ang="0">
                <a:pos x="100" y="5"/>
              </a:cxn>
              <a:cxn ang="0">
                <a:pos x="103" y="5"/>
              </a:cxn>
            </a:cxnLst>
            <a:rect l="0" t="0" r="r" b="b"/>
            <a:pathLst>
              <a:path w="104" h="115">
                <a:moveTo>
                  <a:pt x="103" y="5"/>
                </a:moveTo>
                <a:lnTo>
                  <a:pt x="100" y="43"/>
                </a:lnTo>
                <a:lnTo>
                  <a:pt x="98" y="43"/>
                </a:lnTo>
                <a:lnTo>
                  <a:pt x="86" y="16"/>
                </a:lnTo>
                <a:lnTo>
                  <a:pt x="63" y="6"/>
                </a:lnTo>
                <a:lnTo>
                  <a:pt x="41" y="9"/>
                </a:lnTo>
                <a:lnTo>
                  <a:pt x="25" y="27"/>
                </a:lnTo>
                <a:lnTo>
                  <a:pt x="19" y="56"/>
                </a:lnTo>
                <a:lnTo>
                  <a:pt x="22" y="82"/>
                </a:lnTo>
                <a:lnTo>
                  <a:pt x="35" y="100"/>
                </a:lnTo>
                <a:lnTo>
                  <a:pt x="55" y="108"/>
                </a:lnTo>
                <a:lnTo>
                  <a:pt x="74" y="105"/>
                </a:lnTo>
                <a:lnTo>
                  <a:pt x="93" y="90"/>
                </a:lnTo>
                <a:lnTo>
                  <a:pt x="95" y="91"/>
                </a:lnTo>
                <a:lnTo>
                  <a:pt x="74" y="110"/>
                </a:lnTo>
                <a:lnTo>
                  <a:pt x="49" y="114"/>
                </a:lnTo>
                <a:lnTo>
                  <a:pt x="26" y="108"/>
                </a:lnTo>
                <a:lnTo>
                  <a:pt x="10" y="91"/>
                </a:lnTo>
                <a:lnTo>
                  <a:pt x="2" y="75"/>
                </a:lnTo>
                <a:lnTo>
                  <a:pt x="0" y="56"/>
                </a:lnTo>
                <a:lnTo>
                  <a:pt x="7" y="26"/>
                </a:lnTo>
                <a:lnTo>
                  <a:pt x="30" y="5"/>
                </a:lnTo>
                <a:lnTo>
                  <a:pt x="62" y="0"/>
                </a:lnTo>
                <a:lnTo>
                  <a:pt x="87" y="8"/>
                </a:lnTo>
                <a:lnTo>
                  <a:pt x="92" y="11"/>
                </a:lnTo>
                <a:lnTo>
                  <a:pt x="96" y="10"/>
                </a:lnTo>
                <a:lnTo>
                  <a:pt x="100" y="5"/>
                </a:lnTo>
                <a:lnTo>
                  <a:pt x="103" y="5"/>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39" name="Freeform 46"/>
          <p:cNvSpPr>
            <a:spLocks/>
          </p:cNvSpPr>
          <p:nvPr/>
        </p:nvSpPr>
        <p:spPr bwMode="auto">
          <a:xfrm>
            <a:off x="5311760" y="3145624"/>
            <a:ext cx="188913" cy="130318"/>
          </a:xfrm>
          <a:custGeom>
            <a:avLst/>
            <a:gdLst/>
            <a:ahLst/>
            <a:cxnLst>
              <a:cxn ang="0">
                <a:pos x="74" y="2"/>
              </a:cxn>
              <a:cxn ang="0">
                <a:pos x="96" y="13"/>
              </a:cxn>
              <a:cxn ang="0">
                <a:pos x="112" y="31"/>
              </a:cxn>
              <a:cxn ang="0">
                <a:pos x="118" y="53"/>
              </a:cxn>
              <a:cxn ang="0">
                <a:pos x="114" y="75"/>
              </a:cxn>
              <a:cxn ang="0">
                <a:pos x="83" y="108"/>
              </a:cxn>
              <a:cxn ang="0">
                <a:pos x="63" y="114"/>
              </a:cxn>
              <a:cxn ang="0">
                <a:pos x="42" y="112"/>
              </a:cxn>
              <a:cxn ang="0">
                <a:pos x="8" y="87"/>
              </a:cxn>
              <a:cxn ang="0">
                <a:pos x="0" y="67"/>
              </a:cxn>
              <a:cxn ang="0">
                <a:pos x="0" y="43"/>
              </a:cxn>
              <a:cxn ang="0">
                <a:pos x="10" y="21"/>
              </a:cxn>
              <a:cxn ang="0">
                <a:pos x="29" y="5"/>
              </a:cxn>
              <a:cxn ang="0">
                <a:pos x="50" y="0"/>
              </a:cxn>
              <a:cxn ang="0">
                <a:pos x="74" y="2"/>
              </a:cxn>
              <a:cxn ang="0">
                <a:pos x="71" y="7"/>
              </a:cxn>
              <a:cxn ang="0">
                <a:pos x="41" y="10"/>
              </a:cxn>
              <a:cxn ang="0">
                <a:pos x="29" y="25"/>
              </a:cxn>
              <a:cxn ang="0">
                <a:pos x="21" y="47"/>
              </a:cxn>
              <a:cxn ang="0">
                <a:pos x="18" y="71"/>
              </a:cxn>
              <a:cxn ang="0">
                <a:pos x="23" y="90"/>
              </a:cxn>
              <a:cxn ang="0">
                <a:pos x="43" y="107"/>
              </a:cxn>
              <a:cxn ang="0">
                <a:pos x="72" y="103"/>
              </a:cxn>
              <a:cxn ang="0">
                <a:pos x="94" y="70"/>
              </a:cxn>
              <a:cxn ang="0">
                <a:pos x="99" y="46"/>
              </a:cxn>
              <a:cxn ang="0">
                <a:pos x="96" y="26"/>
              </a:cxn>
              <a:cxn ang="0">
                <a:pos x="71" y="7"/>
              </a:cxn>
              <a:cxn ang="0">
                <a:pos x="74" y="2"/>
              </a:cxn>
            </a:cxnLst>
            <a:rect l="0" t="0" r="r" b="b"/>
            <a:pathLst>
              <a:path w="119" h="115">
                <a:moveTo>
                  <a:pt x="74" y="2"/>
                </a:moveTo>
                <a:lnTo>
                  <a:pt x="96" y="13"/>
                </a:lnTo>
                <a:lnTo>
                  <a:pt x="112" y="31"/>
                </a:lnTo>
                <a:lnTo>
                  <a:pt x="118" y="53"/>
                </a:lnTo>
                <a:lnTo>
                  <a:pt x="114" y="75"/>
                </a:lnTo>
                <a:lnTo>
                  <a:pt x="83" y="108"/>
                </a:lnTo>
                <a:lnTo>
                  <a:pt x="63" y="114"/>
                </a:lnTo>
                <a:lnTo>
                  <a:pt x="42" y="112"/>
                </a:lnTo>
                <a:lnTo>
                  <a:pt x="8" y="87"/>
                </a:lnTo>
                <a:lnTo>
                  <a:pt x="0" y="67"/>
                </a:lnTo>
                <a:lnTo>
                  <a:pt x="0" y="43"/>
                </a:lnTo>
                <a:lnTo>
                  <a:pt x="10" y="21"/>
                </a:lnTo>
                <a:lnTo>
                  <a:pt x="29" y="5"/>
                </a:lnTo>
                <a:lnTo>
                  <a:pt x="50" y="0"/>
                </a:lnTo>
                <a:lnTo>
                  <a:pt x="74" y="2"/>
                </a:lnTo>
                <a:lnTo>
                  <a:pt x="71" y="7"/>
                </a:lnTo>
                <a:lnTo>
                  <a:pt x="41" y="10"/>
                </a:lnTo>
                <a:lnTo>
                  <a:pt x="29" y="25"/>
                </a:lnTo>
                <a:lnTo>
                  <a:pt x="21" y="47"/>
                </a:lnTo>
                <a:lnTo>
                  <a:pt x="18" y="71"/>
                </a:lnTo>
                <a:lnTo>
                  <a:pt x="23" y="90"/>
                </a:lnTo>
                <a:lnTo>
                  <a:pt x="43" y="107"/>
                </a:lnTo>
                <a:lnTo>
                  <a:pt x="72" y="103"/>
                </a:lnTo>
                <a:lnTo>
                  <a:pt x="94" y="70"/>
                </a:lnTo>
                <a:lnTo>
                  <a:pt x="99" y="46"/>
                </a:lnTo>
                <a:lnTo>
                  <a:pt x="96" y="26"/>
                </a:lnTo>
                <a:lnTo>
                  <a:pt x="71" y="7"/>
                </a:lnTo>
                <a:lnTo>
                  <a:pt x="74" y="2"/>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40" name="Freeform 47"/>
          <p:cNvSpPr>
            <a:spLocks/>
          </p:cNvSpPr>
          <p:nvPr/>
        </p:nvSpPr>
        <p:spPr bwMode="auto">
          <a:xfrm>
            <a:off x="5470510" y="3206817"/>
            <a:ext cx="174625" cy="149583"/>
          </a:xfrm>
          <a:custGeom>
            <a:avLst/>
            <a:gdLst/>
            <a:ahLst/>
            <a:cxnLst>
              <a:cxn ang="0">
                <a:pos x="85" y="76"/>
              </a:cxn>
              <a:cxn ang="0">
                <a:pos x="45" y="56"/>
              </a:cxn>
              <a:cxn ang="0">
                <a:pos x="31" y="68"/>
              </a:cxn>
              <a:cxn ang="0">
                <a:pos x="24" y="75"/>
              </a:cxn>
              <a:cxn ang="0">
                <a:pos x="25" y="81"/>
              </a:cxn>
              <a:cxn ang="0">
                <a:pos x="33" y="87"/>
              </a:cxn>
              <a:cxn ang="0">
                <a:pos x="32" y="90"/>
              </a:cxn>
              <a:cxn ang="0">
                <a:pos x="0" y="76"/>
              </a:cxn>
              <a:cxn ang="0">
                <a:pos x="1" y="73"/>
              </a:cxn>
              <a:cxn ang="0">
                <a:pos x="11" y="74"/>
              </a:cxn>
              <a:cxn ang="0">
                <a:pos x="26" y="63"/>
              </a:cxn>
              <a:cxn ang="0">
                <a:pos x="105" y="0"/>
              </a:cxn>
              <a:cxn ang="0">
                <a:pos x="109" y="3"/>
              </a:cxn>
              <a:cxn ang="0">
                <a:pos x="98" y="102"/>
              </a:cxn>
              <a:cxn ang="0">
                <a:pos x="97" y="119"/>
              </a:cxn>
              <a:cxn ang="0">
                <a:pos x="104" y="129"/>
              </a:cxn>
              <a:cxn ang="0">
                <a:pos x="103" y="131"/>
              </a:cxn>
              <a:cxn ang="0">
                <a:pos x="65" y="107"/>
              </a:cxn>
              <a:cxn ang="0">
                <a:pos x="66" y="105"/>
              </a:cxn>
              <a:cxn ang="0">
                <a:pos x="75" y="107"/>
              </a:cxn>
              <a:cxn ang="0">
                <a:pos x="80" y="105"/>
              </a:cxn>
              <a:cxn ang="0">
                <a:pos x="83" y="93"/>
              </a:cxn>
              <a:cxn ang="0">
                <a:pos x="85" y="76"/>
              </a:cxn>
              <a:cxn ang="0">
                <a:pos x="86" y="70"/>
              </a:cxn>
              <a:cxn ang="0">
                <a:pos x="90" y="21"/>
              </a:cxn>
              <a:cxn ang="0">
                <a:pos x="50" y="51"/>
              </a:cxn>
              <a:cxn ang="0">
                <a:pos x="86" y="70"/>
              </a:cxn>
              <a:cxn ang="0">
                <a:pos x="85" y="76"/>
              </a:cxn>
            </a:cxnLst>
            <a:rect l="0" t="0" r="r" b="b"/>
            <a:pathLst>
              <a:path w="110" h="132">
                <a:moveTo>
                  <a:pt x="85" y="76"/>
                </a:moveTo>
                <a:lnTo>
                  <a:pt x="45" y="56"/>
                </a:lnTo>
                <a:lnTo>
                  <a:pt x="31" y="68"/>
                </a:lnTo>
                <a:lnTo>
                  <a:pt x="24" y="75"/>
                </a:lnTo>
                <a:lnTo>
                  <a:pt x="25" y="81"/>
                </a:lnTo>
                <a:lnTo>
                  <a:pt x="33" y="87"/>
                </a:lnTo>
                <a:lnTo>
                  <a:pt x="32" y="90"/>
                </a:lnTo>
                <a:lnTo>
                  <a:pt x="0" y="76"/>
                </a:lnTo>
                <a:lnTo>
                  <a:pt x="1" y="73"/>
                </a:lnTo>
                <a:lnTo>
                  <a:pt x="11" y="74"/>
                </a:lnTo>
                <a:lnTo>
                  <a:pt x="26" y="63"/>
                </a:lnTo>
                <a:lnTo>
                  <a:pt x="105" y="0"/>
                </a:lnTo>
                <a:lnTo>
                  <a:pt x="109" y="3"/>
                </a:lnTo>
                <a:lnTo>
                  <a:pt x="98" y="102"/>
                </a:lnTo>
                <a:lnTo>
                  <a:pt x="97" y="119"/>
                </a:lnTo>
                <a:lnTo>
                  <a:pt x="104" y="129"/>
                </a:lnTo>
                <a:lnTo>
                  <a:pt x="103" y="131"/>
                </a:lnTo>
                <a:lnTo>
                  <a:pt x="65" y="107"/>
                </a:lnTo>
                <a:lnTo>
                  <a:pt x="66" y="105"/>
                </a:lnTo>
                <a:lnTo>
                  <a:pt x="75" y="107"/>
                </a:lnTo>
                <a:lnTo>
                  <a:pt x="80" y="105"/>
                </a:lnTo>
                <a:lnTo>
                  <a:pt x="83" y="93"/>
                </a:lnTo>
                <a:lnTo>
                  <a:pt x="85" y="76"/>
                </a:lnTo>
                <a:lnTo>
                  <a:pt x="86" y="70"/>
                </a:lnTo>
                <a:lnTo>
                  <a:pt x="90" y="21"/>
                </a:lnTo>
                <a:lnTo>
                  <a:pt x="50" y="51"/>
                </a:lnTo>
                <a:lnTo>
                  <a:pt x="86" y="70"/>
                </a:lnTo>
                <a:lnTo>
                  <a:pt x="85" y="76"/>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41" name="Freeform 48"/>
          <p:cNvSpPr>
            <a:spLocks/>
          </p:cNvSpPr>
          <p:nvPr/>
        </p:nvSpPr>
        <p:spPr bwMode="auto">
          <a:xfrm>
            <a:off x="5675298" y="3285008"/>
            <a:ext cx="211138" cy="130318"/>
          </a:xfrm>
          <a:custGeom>
            <a:avLst/>
            <a:gdLst/>
            <a:ahLst/>
            <a:cxnLst>
              <a:cxn ang="0">
                <a:pos x="132" y="48"/>
              </a:cxn>
              <a:cxn ang="0">
                <a:pos x="107" y="77"/>
              </a:cxn>
              <a:cxn ang="0">
                <a:pos x="104" y="75"/>
              </a:cxn>
              <a:cxn ang="0">
                <a:pos x="110" y="45"/>
              </a:cxn>
              <a:cxn ang="0">
                <a:pos x="96" y="21"/>
              </a:cxn>
              <a:cxn ang="0">
                <a:pos x="74" y="11"/>
              </a:cxn>
              <a:cxn ang="0">
                <a:pos x="50" y="14"/>
              </a:cxn>
              <a:cxn ang="0">
                <a:pos x="28" y="35"/>
              </a:cxn>
              <a:cxn ang="0">
                <a:pos x="16" y="58"/>
              </a:cxn>
              <a:cxn ang="0">
                <a:pos x="17" y="81"/>
              </a:cxn>
              <a:cxn ang="0">
                <a:pos x="30" y="100"/>
              </a:cxn>
              <a:cxn ang="0">
                <a:pos x="47" y="109"/>
              </a:cxn>
              <a:cxn ang="0">
                <a:pos x="73" y="110"/>
              </a:cxn>
              <a:cxn ang="0">
                <a:pos x="74" y="113"/>
              </a:cxn>
              <a:cxn ang="0">
                <a:pos x="45" y="114"/>
              </a:cxn>
              <a:cxn ang="0">
                <a:pos x="21" y="101"/>
              </a:cxn>
              <a:cxn ang="0">
                <a:pos x="5" y="82"/>
              </a:cxn>
              <a:cxn ang="0">
                <a:pos x="0" y="58"/>
              </a:cxn>
              <a:cxn ang="0">
                <a:pos x="3" y="40"/>
              </a:cxn>
              <a:cxn ang="0">
                <a:pos x="11" y="22"/>
              </a:cxn>
              <a:cxn ang="0">
                <a:pos x="35" y="3"/>
              </a:cxn>
              <a:cxn ang="0">
                <a:pos x="67" y="0"/>
              </a:cxn>
              <a:cxn ang="0">
                <a:pos x="98" y="16"/>
              </a:cxn>
              <a:cxn ang="0">
                <a:pos x="115" y="40"/>
              </a:cxn>
              <a:cxn ang="0">
                <a:pos x="118" y="45"/>
              </a:cxn>
              <a:cxn ang="0">
                <a:pos x="123" y="48"/>
              </a:cxn>
              <a:cxn ang="0">
                <a:pos x="129" y="46"/>
              </a:cxn>
              <a:cxn ang="0">
                <a:pos x="132" y="48"/>
              </a:cxn>
            </a:cxnLst>
            <a:rect l="0" t="0" r="r" b="b"/>
            <a:pathLst>
              <a:path w="133" h="115">
                <a:moveTo>
                  <a:pt x="132" y="48"/>
                </a:moveTo>
                <a:lnTo>
                  <a:pt x="107" y="77"/>
                </a:lnTo>
                <a:lnTo>
                  <a:pt x="104" y="75"/>
                </a:lnTo>
                <a:lnTo>
                  <a:pt x="110" y="45"/>
                </a:lnTo>
                <a:lnTo>
                  <a:pt x="96" y="21"/>
                </a:lnTo>
                <a:lnTo>
                  <a:pt x="74" y="11"/>
                </a:lnTo>
                <a:lnTo>
                  <a:pt x="50" y="14"/>
                </a:lnTo>
                <a:lnTo>
                  <a:pt x="28" y="35"/>
                </a:lnTo>
                <a:lnTo>
                  <a:pt x="16" y="58"/>
                </a:lnTo>
                <a:lnTo>
                  <a:pt x="17" y="81"/>
                </a:lnTo>
                <a:lnTo>
                  <a:pt x="30" y="100"/>
                </a:lnTo>
                <a:lnTo>
                  <a:pt x="47" y="109"/>
                </a:lnTo>
                <a:lnTo>
                  <a:pt x="73" y="110"/>
                </a:lnTo>
                <a:lnTo>
                  <a:pt x="74" y="113"/>
                </a:lnTo>
                <a:lnTo>
                  <a:pt x="45" y="114"/>
                </a:lnTo>
                <a:lnTo>
                  <a:pt x="21" y="101"/>
                </a:lnTo>
                <a:lnTo>
                  <a:pt x="5" y="82"/>
                </a:lnTo>
                <a:lnTo>
                  <a:pt x="0" y="58"/>
                </a:lnTo>
                <a:lnTo>
                  <a:pt x="3" y="40"/>
                </a:lnTo>
                <a:lnTo>
                  <a:pt x="11" y="22"/>
                </a:lnTo>
                <a:lnTo>
                  <a:pt x="35" y="3"/>
                </a:lnTo>
                <a:lnTo>
                  <a:pt x="67" y="0"/>
                </a:lnTo>
                <a:lnTo>
                  <a:pt x="98" y="16"/>
                </a:lnTo>
                <a:lnTo>
                  <a:pt x="115" y="40"/>
                </a:lnTo>
                <a:lnTo>
                  <a:pt x="118" y="45"/>
                </a:lnTo>
                <a:lnTo>
                  <a:pt x="123" y="48"/>
                </a:lnTo>
                <a:lnTo>
                  <a:pt x="129" y="46"/>
                </a:lnTo>
                <a:lnTo>
                  <a:pt x="132" y="48"/>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42" name="Freeform 49"/>
          <p:cNvSpPr>
            <a:spLocks/>
          </p:cNvSpPr>
          <p:nvPr/>
        </p:nvSpPr>
        <p:spPr bwMode="auto">
          <a:xfrm>
            <a:off x="5770548" y="3354134"/>
            <a:ext cx="260350" cy="190378"/>
          </a:xfrm>
          <a:custGeom>
            <a:avLst/>
            <a:gdLst/>
            <a:ahLst/>
            <a:cxnLst>
              <a:cxn ang="0">
                <a:pos x="67" y="61"/>
              </a:cxn>
              <a:cxn ang="0">
                <a:pos x="100" y="107"/>
              </a:cxn>
              <a:cxn ang="0">
                <a:pos x="126" y="89"/>
              </a:cxn>
              <a:cxn ang="0">
                <a:pos x="135" y="82"/>
              </a:cxn>
              <a:cxn ang="0">
                <a:pos x="136" y="76"/>
              </a:cxn>
              <a:cxn ang="0">
                <a:pos x="132" y="68"/>
              </a:cxn>
              <a:cxn ang="0">
                <a:pos x="129" y="64"/>
              </a:cxn>
              <a:cxn ang="0">
                <a:pos x="131" y="62"/>
              </a:cxn>
              <a:cxn ang="0">
                <a:pos x="163" y="112"/>
              </a:cxn>
              <a:cxn ang="0">
                <a:pos x="161" y="113"/>
              </a:cxn>
              <a:cxn ang="0">
                <a:pos x="158" y="109"/>
              </a:cxn>
              <a:cxn ang="0">
                <a:pos x="152" y="102"/>
              </a:cxn>
              <a:cxn ang="0">
                <a:pos x="146" y="101"/>
              </a:cxn>
              <a:cxn ang="0">
                <a:pos x="136" y="105"/>
              </a:cxn>
              <a:cxn ang="0">
                <a:pos x="75" y="143"/>
              </a:cxn>
              <a:cxn ang="0">
                <a:pos x="67" y="150"/>
              </a:cxn>
              <a:cxn ang="0">
                <a:pos x="65" y="154"/>
              </a:cxn>
              <a:cxn ang="0">
                <a:pos x="67" y="162"/>
              </a:cxn>
              <a:cxn ang="0">
                <a:pos x="69" y="166"/>
              </a:cxn>
              <a:cxn ang="0">
                <a:pos x="67" y="167"/>
              </a:cxn>
              <a:cxn ang="0">
                <a:pos x="41" y="126"/>
              </a:cxn>
              <a:cxn ang="0">
                <a:pos x="43" y="125"/>
              </a:cxn>
              <a:cxn ang="0">
                <a:pos x="46" y="128"/>
              </a:cxn>
              <a:cxn ang="0">
                <a:pos x="55" y="134"/>
              </a:cxn>
              <a:cxn ang="0">
                <a:pos x="66" y="129"/>
              </a:cxn>
              <a:cxn ang="0">
                <a:pos x="95" y="110"/>
              </a:cxn>
              <a:cxn ang="0">
                <a:pos x="62" y="65"/>
              </a:cxn>
              <a:cxn ang="0">
                <a:pos x="36" y="87"/>
              </a:cxn>
              <a:cxn ang="0">
                <a:pos x="27" y="94"/>
              </a:cxn>
              <a:cxn ang="0">
                <a:pos x="27" y="99"/>
              </a:cxn>
              <a:cxn ang="0">
                <a:pos x="30" y="107"/>
              </a:cxn>
              <a:cxn ang="0">
                <a:pos x="32" y="110"/>
              </a:cxn>
              <a:cxn ang="0">
                <a:pos x="30" y="111"/>
              </a:cxn>
              <a:cxn ang="0">
                <a:pos x="0" y="75"/>
              </a:cxn>
              <a:cxn ang="0">
                <a:pos x="2" y="74"/>
              </a:cxn>
              <a:cxn ang="0">
                <a:pos x="4" y="76"/>
              </a:cxn>
              <a:cxn ang="0">
                <a:pos x="14" y="81"/>
              </a:cxn>
              <a:cxn ang="0">
                <a:pos x="25" y="74"/>
              </a:cxn>
              <a:cxn ang="0">
                <a:pos x="79" y="27"/>
              </a:cxn>
              <a:cxn ang="0">
                <a:pos x="87" y="19"/>
              </a:cxn>
              <a:cxn ang="0">
                <a:pos x="87" y="13"/>
              </a:cxn>
              <a:cxn ang="0">
                <a:pos x="82" y="6"/>
              </a:cxn>
              <a:cxn ang="0">
                <a:pos x="79" y="2"/>
              </a:cxn>
              <a:cxn ang="0">
                <a:pos x="81" y="0"/>
              </a:cxn>
              <a:cxn ang="0">
                <a:pos x="118" y="44"/>
              </a:cxn>
              <a:cxn ang="0">
                <a:pos x="116" y="46"/>
              </a:cxn>
              <a:cxn ang="0">
                <a:pos x="113" y="42"/>
              </a:cxn>
              <a:cxn ang="0">
                <a:pos x="106" y="36"/>
              </a:cxn>
              <a:cxn ang="0">
                <a:pos x="100" y="36"/>
              </a:cxn>
              <a:cxn ang="0">
                <a:pos x="91" y="42"/>
              </a:cxn>
              <a:cxn ang="0">
                <a:pos x="67" y="61"/>
              </a:cxn>
            </a:cxnLst>
            <a:rect l="0" t="0" r="r" b="b"/>
            <a:pathLst>
              <a:path w="164" h="168">
                <a:moveTo>
                  <a:pt x="67" y="61"/>
                </a:moveTo>
                <a:lnTo>
                  <a:pt x="100" y="107"/>
                </a:lnTo>
                <a:lnTo>
                  <a:pt x="126" y="89"/>
                </a:lnTo>
                <a:lnTo>
                  <a:pt x="135" y="82"/>
                </a:lnTo>
                <a:lnTo>
                  <a:pt x="136" y="76"/>
                </a:lnTo>
                <a:lnTo>
                  <a:pt x="132" y="68"/>
                </a:lnTo>
                <a:lnTo>
                  <a:pt x="129" y="64"/>
                </a:lnTo>
                <a:lnTo>
                  <a:pt x="131" y="62"/>
                </a:lnTo>
                <a:lnTo>
                  <a:pt x="163" y="112"/>
                </a:lnTo>
                <a:lnTo>
                  <a:pt x="161" y="113"/>
                </a:lnTo>
                <a:lnTo>
                  <a:pt x="158" y="109"/>
                </a:lnTo>
                <a:lnTo>
                  <a:pt x="152" y="102"/>
                </a:lnTo>
                <a:lnTo>
                  <a:pt x="146" y="101"/>
                </a:lnTo>
                <a:lnTo>
                  <a:pt x="136" y="105"/>
                </a:lnTo>
                <a:lnTo>
                  <a:pt x="75" y="143"/>
                </a:lnTo>
                <a:lnTo>
                  <a:pt x="67" y="150"/>
                </a:lnTo>
                <a:lnTo>
                  <a:pt x="65" y="154"/>
                </a:lnTo>
                <a:lnTo>
                  <a:pt x="67" y="162"/>
                </a:lnTo>
                <a:lnTo>
                  <a:pt x="69" y="166"/>
                </a:lnTo>
                <a:lnTo>
                  <a:pt x="67" y="167"/>
                </a:lnTo>
                <a:lnTo>
                  <a:pt x="41" y="126"/>
                </a:lnTo>
                <a:lnTo>
                  <a:pt x="43" y="125"/>
                </a:lnTo>
                <a:lnTo>
                  <a:pt x="46" y="128"/>
                </a:lnTo>
                <a:lnTo>
                  <a:pt x="55" y="134"/>
                </a:lnTo>
                <a:lnTo>
                  <a:pt x="66" y="129"/>
                </a:lnTo>
                <a:lnTo>
                  <a:pt x="95" y="110"/>
                </a:lnTo>
                <a:lnTo>
                  <a:pt x="62" y="65"/>
                </a:lnTo>
                <a:lnTo>
                  <a:pt x="36" y="87"/>
                </a:lnTo>
                <a:lnTo>
                  <a:pt x="27" y="94"/>
                </a:lnTo>
                <a:lnTo>
                  <a:pt x="27" y="99"/>
                </a:lnTo>
                <a:lnTo>
                  <a:pt x="30" y="107"/>
                </a:lnTo>
                <a:lnTo>
                  <a:pt x="32" y="110"/>
                </a:lnTo>
                <a:lnTo>
                  <a:pt x="30" y="111"/>
                </a:lnTo>
                <a:lnTo>
                  <a:pt x="0" y="75"/>
                </a:lnTo>
                <a:lnTo>
                  <a:pt x="2" y="74"/>
                </a:lnTo>
                <a:lnTo>
                  <a:pt x="4" y="76"/>
                </a:lnTo>
                <a:lnTo>
                  <a:pt x="14" y="81"/>
                </a:lnTo>
                <a:lnTo>
                  <a:pt x="25" y="74"/>
                </a:lnTo>
                <a:lnTo>
                  <a:pt x="79" y="27"/>
                </a:lnTo>
                <a:lnTo>
                  <a:pt x="87" y="19"/>
                </a:lnTo>
                <a:lnTo>
                  <a:pt x="87" y="13"/>
                </a:lnTo>
                <a:lnTo>
                  <a:pt x="82" y="6"/>
                </a:lnTo>
                <a:lnTo>
                  <a:pt x="79" y="2"/>
                </a:lnTo>
                <a:lnTo>
                  <a:pt x="81" y="0"/>
                </a:lnTo>
                <a:lnTo>
                  <a:pt x="118" y="44"/>
                </a:lnTo>
                <a:lnTo>
                  <a:pt x="116" y="46"/>
                </a:lnTo>
                <a:lnTo>
                  <a:pt x="113" y="42"/>
                </a:lnTo>
                <a:lnTo>
                  <a:pt x="106" y="36"/>
                </a:lnTo>
                <a:lnTo>
                  <a:pt x="100" y="36"/>
                </a:lnTo>
                <a:lnTo>
                  <a:pt x="91" y="42"/>
                </a:lnTo>
                <a:lnTo>
                  <a:pt x="67" y="61"/>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43" name="Freeform 50"/>
          <p:cNvSpPr>
            <a:spLocks/>
          </p:cNvSpPr>
          <p:nvPr/>
        </p:nvSpPr>
        <p:spPr bwMode="auto">
          <a:xfrm>
            <a:off x="5883260" y="3487852"/>
            <a:ext cx="195263" cy="109921"/>
          </a:xfrm>
          <a:custGeom>
            <a:avLst/>
            <a:gdLst/>
            <a:ahLst/>
            <a:cxnLst>
              <a:cxn ang="0">
                <a:pos x="23" y="95"/>
              </a:cxn>
              <a:cxn ang="0">
                <a:pos x="21" y="96"/>
              </a:cxn>
              <a:cxn ang="0">
                <a:pos x="0" y="54"/>
              </a:cxn>
              <a:cxn ang="0">
                <a:pos x="2" y="53"/>
              </a:cxn>
              <a:cxn ang="0">
                <a:pos x="3" y="56"/>
              </a:cxn>
              <a:cxn ang="0">
                <a:pos x="12" y="63"/>
              </a:cxn>
              <a:cxn ang="0">
                <a:pos x="24" y="59"/>
              </a:cxn>
              <a:cxn ang="0">
                <a:pos x="87" y="26"/>
              </a:cxn>
              <a:cxn ang="0">
                <a:pos x="97" y="20"/>
              </a:cxn>
              <a:cxn ang="0">
                <a:pos x="98" y="15"/>
              </a:cxn>
              <a:cxn ang="0">
                <a:pos x="95" y="6"/>
              </a:cxn>
              <a:cxn ang="0">
                <a:pos x="93" y="1"/>
              </a:cxn>
              <a:cxn ang="0">
                <a:pos x="96" y="0"/>
              </a:cxn>
              <a:cxn ang="0">
                <a:pos x="122" y="52"/>
              </a:cxn>
              <a:cxn ang="0">
                <a:pos x="119" y="53"/>
              </a:cxn>
              <a:cxn ang="0">
                <a:pos x="117" y="48"/>
              </a:cxn>
              <a:cxn ang="0">
                <a:pos x="108" y="39"/>
              </a:cxn>
              <a:cxn ang="0">
                <a:pos x="96" y="43"/>
              </a:cxn>
              <a:cxn ang="0">
                <a:pos x="31" y="74"/>
              </a:cxn>
              <a:cxn ang="0">
                <a:pos x="22" y="80"/>
              </a:cxn>
              <a:cxn ang="0">
                <a:pos x="20" y="85"/>
              </a:cxn>
              <a:cxn ang="0">
                <a:pos x="21" y="92"/>
              </a:cxn>
              <a:cxn ang="0">
                <a:pos x="23" y="95"/>
              </a:cxn>
            </a:cxnLst>
            <a:rect l="0" t="0" r="r" b="b"/>
            <a:pathLst>
              <a:path w="123" h="97">
                <a:moveTo>
                  <a:pt x="23" y="95"/>
                </a:moveTo>
                <a:lnTo>
                  <a:pt x="21" y="96"/>
                </a:lnTo>
                <a:lnTo>
                  <a:pt x="0" y="54"/>
                </a:lnTo>
                <a:lnTo>
                  <a:pt x="2" y="53"/>
                </a:lnTo>
                <a:lnTo>
                  <a:pt x="3" y="56"/>
                </a:lnTo>
                <a:lnTo>
                  <a:pt x="12" y="63"/>
                </a:lnTo>
                <a:lnTo>
                  <a:pt x="24" y="59"/>
                </a:lnTo>
                <a:lnTo>
                  <a:pt x="87" y="26"/>
                </a:lnTo>
                <a:lnTo>
                  <a:pt x="97" y="20"/>
                </a:lnTo>
                <a:lnTo>
                  <a:pt x="98" y="15"/>
                </a:lnTo>
                <a:lnTo>
                  <a:pt x="95" y="6"/>
                </a:lnTo>
                <a:lnTo>
                  <a:pt x="93" y="1"/>
                </a:lnTo>
                <a:lnTo>
                  <a:pt x="96" y="0"/>
                </a:lnTo>
                <a:lnTo>
                  <a:pt x="122" y="52"/>
                </a:lnTo>
                <a:lnTo>
                  <a:pt x="119" y="53"/>
                </a:lnTo>
                <a:lnTo>
                  <a:pt x="117" y="48"/>
                </a:lnTo>
                <a:lnTo>
                  <a:pt x="108" y="39"/>
                </a:lnTo>
                <a:lnTo>
                  <a:pt x="96" y="43"/>
                </a:lnTo>
                <a:lnTo>
                  <a:pt x="31" y="74"/>
                </a:lnTo>
                <a:lnTo>
                  <a:pt x="22" y="80"/>
                </a:lnTo>
                <a:lnTo>
                  <a:pt x="20" y="85"/>
                </a:lnTo>
                <a:lnTo>
                  <a:pt x="21" y="92"/>
                </a:lnTo>
                <a:lnTo>
                  <a:pt x="23" y="95"/>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44" name="Freeform 51"/>
          <p:cNvSpPr>
            <a:spLocks/>
          </p:cNvSpPr>
          <p:nvPr/>
        </p:nvSpPr>
        <p:spPr bwMode="auto">
          <a:xfrm>
            <a:off x="5919773" y="3547912"/>
            <a:ext cx="227013" cy="163181"/>
          </a:xfrm>
          <a:custGeom>
            <a:avLst/>
            <a:gdLst/>
            <a:ahLst/>
            <a:cxnLst>
              <a:cxn ang="0">
                <a:pos x="99" y="0"/>
              </a:cxn>
              <a:cxn ang="0">
                <a:pos x="112" y="32"/>
              </a:cxn>
              <a:cxn ang="0">
                <a:pos x="54" y="129"/>
              </a:cxn>
              <a:cxn ang="0">
                <a:pos x="117" y="113"/>
              </a:cxn>
              <a:cxn ang="0">
                <a:pos x="129" y="107"/>
              </a:cxn>
              <a:cxn ang="0">
                <a:pos x="130" y="95"/>
              </a:cxn>
              <a:cxn ang="0">
                <a:pos x="129" y="91"/>
              </a:cxn>
              <a:cxn ang="0">
                <a:pos x="132" y="90"/>
              </a:cxn>
              <a:cxn ang="0">
                <a:pos x="142" y="135"/>
              </a:cxn>
              <a:cxn ang="0">
                <a:pos x="140" y="136"/>
              </a:cxn>
              <a:cxn ang="0">
                <a:pos x="139" y="132"/>
              </a:cxn>
              <a:cxn ang="0">
                <a:pos x="132" y="120"/>
              </a:cxn>
              <a:cxn ang="0">
                <a:pos x="119" y="121"/>
              </a:cxn>
              <a:cxn ang="0">
                <a:pos x="29" y="143"/>
              </a:cxn>
              <a:cxn ang="0">
                <a:pos x="28" y="140"/>
              </a:cxn>
              <a:cxn ang="0">
                <a:pos x="90" y="38"/>
              </a:cxn>
              <a:cxn ang="0">
                <a:pos x="27" y="63"/>
              </a:cxn>
              <a:cxn ang="0">
                <a:pos x="15" y="70"/>
              </a:cxn>
              <a:cxn ang="0">
                <a:pos x="15" y="80"/>
              </a:cxn>
              <a:cxn ang="0">
                <a:pos x="16" y="84"/>
              </a:cxn>
              <a:cxn ang="0">
                <a:pos x="14" y="84"/>
              </a:cxn>
              <a:cxn ang="0">
                <a:pos x="0" y="49"/>
              </a:cxn>
              <a:cxn ang="0">
                <a:pos x="3" y="48"/>
              </a:cxn>
              <a:cxn ang="0">
                <a:pos x="4" y="52"/>
              </a:cxn>
              <a:cxn ang="0">
                <a:pos x="12" y="60"/>
              </a:cxn>
              <a:cxn ang="0">
                <a:pos x="24" y="57"/>
              </a:cxn>
              <a:cxn ang="0">
                <a:pos x="95" y="28"/>
              </a:cxn>
              <a:cxn ang="0">
                <a:pos x="99" y="18"/>
              </a:cxn>
              <a:cxn ang="0">
                <a:pos x="99" y="9"/>
              </a:cxn>
              <a:cxn ang="0">
                <a:pos x="96" y="1"/>
              </a:cxn>
              <a:cxn ang="0">
                <a:pos x="99" y="0"/>
              </a:cxn>
            </a:cxnLst>
            <a:rect l="0" t="0" r="r" b="b"/>
            <a:pathLst>
              <a:path w="143" h="144">
                <a:moveTo>
                  <a:pt x="99" y="0"/>
                </a:moveTo>
                <a:lnTo>
                  <a:pt x="112" y="32"/>
                </a:lnTo>
                <a:lnTo>
                  <a:pt x="54" y="129"/>
                </a:lnTo>
                <a:lnTo>
                  <a:pt x="117" y="113"/>
                </a:lnTo>
                <a:lnTo>
                  <a:pt x="129" y="107"/>
                </a:lnTo>
                <a:lnTo>
                  <a:pt x="130" y="95"/>
                </a:lnTo>
                <a:lnTo>
                  <a:pt x="129" y="91"/>
                </a:lnTo>
                <a:lnTo>
                  <a:pt x="132" y="90"/>
                </a:lnTo>
                <a:lnTo>
                  <a:pt x="142" y="135"/>
                </a:lnTo>
                <a:lnTo>
                  <a:pt x="140" y="136"/>
                </a:lnTo>
                <a:lnTo>
                  <a:pt x="139" y="132"/>
                </a:lnTo>
                <a:lnTo>
                  <a:pt x="132" y="120"/>
                </a:lnTo>
                <a:lnTo>
                  <a:pt x="119" y="121"/>
                </a:lnTo>
                <a:lnTo>
                  <a:pt x="29" y="143"/>
                </a:lnTo>
                <a:lnTo>
                  <a:pt x="28" y="140"/>
                </a:lnTo>
                <a:lnTo>
                  <a:pt x="90" y="38"/>
                </a:lnTo>
                <a:lnTo>
                  <a:pt x="27" y="63"/>
                </a:lnTo>
                <a:lnTo>
                  <a:pt x="15" y="70"/>
                </a:lnTo>
                <a:lnTo>
                  <a:pt x="15" y="80"/>
                </a:lnTo>
                <a:lnTo>
                  <a:pt x="16" y="84"/>
                </a:lnTo>
                <a:lnTo>
                  <a:pt x="14" y="84"/>
                </a:lnTo>
                <a:lnTo>
                  <a:pt x="0" y="49"/>
                </a:lnTo>
                <a:lnTo>
                  <a:pt x="3" y="48"/>
                </a:lnTo>
                <a:lnTo>
                  <a:pt x="4" y="52"/>
                </a:lnTo>
                <a:lnTo>
                  <a:pt x="12" y="60"/>
                </a:lnTo>
                <a:lnTo>
                  <a:pt x="24" y="57"/>
                </a:lnTo>
                <a:lnTo>
                  <a:pt x="95" y="28"/>
                </a:lnTo>
                <a:lnTo>
                  <a:pt x="99" y="18"/>
                </a:lnTo>
                <a:lnTo>
                  <a:pt x="99" y="9"/>
                </a:lnTo>
                <a:lnTo>
                  <a:pt x="96" y="1"/>
                </a:lnTo>
                <a:lnTo>
                  <a:pt x="99" y="0"/>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45" name="Freeform 52"/>
          <p:cNvSpPr>
            <a:spLocks/>
          </p:cNvSpPr>
          <p:nvPr/>
        </p:nvSpPr>
        <p:spPr bwMode="auto">
          <a:xfrm>
            <a:off x="5988035" y="3722425"/>
            <a:ext cx="187325" cy="135984"/>
          </a:xfrm>
          <a:custGeom>
            <a:avLst/>
            <a:gdLst/>
            <a:ahLst/>
            <a:cxnLst>
              <a:cxn ang="0">
                <a:pos x="117" y="98"/>
              </a:cxn>
              <a:cxn ang="0">
                <a:pos x="82" y="102"/>
              </a:cxn>
              <a:cxn ang="0">
                <a:pos x="82" y="99"/>
              </a:cxn>
              <a:cxn ang="0">
                <a:pos x="101" y="85"/>
              </a:cxn>
              <a:cxn ang="0">
                <a:pos x="108" y="56"/>
              </a:cxn>
              <a:cxn ang="0">
                <a:pos x="87" y="23"/>
              </a:cxn>
              <a:cxn ang="0">
                <a:pos x="52" y="19"/>
              </a:cxn>
              <a:cxn ang="0">
                <a:pos x="25" y="29"/>
              </a:cxn>
              <a:cxn ang="0">
                <a:pos x="9" y="48"/>
              </a:cxn>
              <a:cxn ang="0">
                <a:pos x="5" y="69"/>
              </a:cxn>
              <a:cxn ang="0">
                <a:pos x="8" y="80"/>
              </a:cxn>
              <a:cxn ang="0">
                <a:pos x="13" y="91"/>
              </a:cxn>
              <a:cxn ang="0">
                <a:pos x="44" y="89"/>
              </a:cxn>
              <a:cxn ang="0">
                <a:pos x="55" y="86"/>
              </a:cxn>
              <a:cxn ang="0">
                <a:pos x="59" y="82"/>
              </a:cxn>
              <a:cxn ang="0">
                <a:pos x="60" y="72"/>
              </a:cxn>
              <a:cxn ang="0">
                <a:pos x="62" y="71"/>
              </a:cxn>
              <a:cxn ang="0">
                <a:pos x="65" y="119"/>
              </a:cxn>
              <a:cxn ang="0">
                <a:pos x="62" y="119"/>
              </a:cxn>
              <a:cxn ang="0">
                <a:pos x="62" y="117"/>
              </a:cxn>
              <a:cxn ang="0">
                <a:pos x="58" y="107"/>
              </a:cxn>
              <a:cxn ang="0">
                <a:pos x="45" y="106"/>
              </a:cxn>
              <a:cxn ang="0">
                <a:pos x="12" y="107"/>
              </a:cxn>
              <a:cxn ang="0">
                <a:pos x="3" y="89"/>
              </a:cxn>
              <a:cxn ang="0">
                <a:pos x="0" y="69"/>
              </a:cxn>
              <a:cxn ang="0">
                <a:pos x="1" y="42"/>
              </a:cxn>
              <a:cxn ang="0">
                <a:pos x="12" y="19"/>
              </a:cxn>
              <a:cxn ang="0">
                <a:pos x="45" y="0"/>
              </a:cxn>
              <a:cxn ang="0">
                <a:pos x="74" y="2"/>
              </a:cxn>
              <a:cxn ang="0">
                <a:pos x="102" y="22"/>
              </a:cxn>
              <a:cxn ang="0">
                <a:pos x="113" y="54"/>
              </a:cxn>
              <a:cxn ang="0">
                <a:pos x="114" y="66"/>
              </a:cxn>
              <a:cxn ang="0">
                <a:pos x="111" y="83"/>
              </a:cxn>
              <a:cxn ang="0">
                <a:pos x="110" y="90"/>
              </a:cxn>
              <a:cxn ang="0">
                <a:pos x="111" y="93"/>
              </a:cxn>
              <a:cxn ang="0">
                <a:pos x="116" y="94"/>
              </a:cxn>
              <a:cxn ang="0">
                <a:pos x="117" y="98"/>
              </a:cxn>
            </a:cxnLst>
            <a:rect l="0" t="0" r="r" b="b"/>
            <a:pathLst>
              <a:path w="118" h="120">
                <a:moveTo>
                  <a:pt x="117" y="98"/>
                </a:moveTo>
                <a:lnTo>
                  <a:pt x="82" y="102"/>
                </a:lnTo>
                <a:lnTo>
                  <a:pt x="82" y="99"/>
                </a:lnTo>
                <a:lnTo>
                  <a:pt x="101" y="85"/>
                </a:lnTo>
                <a:lnTo>
                  <a:pt x="108" y="56"/>
                </a:lnTo>
                <a:lnTo>
                  <a:pt x="87" y="23"/>
                </a:lnTo>
                <a:lnTo>
                  <a:pt x="52" y="19"/>
                </a:lnTo>
                <a:lnTo>
                  <a:pt x="25" y="29"/>
                </a:lnTo>
                <a:lnTo>
                  <a:pt x="9" y="48"/>
                </a:lnTo>
                <a:lnTo>
                  <a:pt x="5" y="69"/>
                </a:lnTo>
                <a:lnTo>
                  <a:pt x="8" y="80"/>
                </a:lnTo>
                <a:lnTo>
                  <a:pt x="13" y="91"/>
                </a:lnTo>
                <a:lnTo>
                  <a:pt x="44" y="89"/>
                </a:lnTo>
                <a:lnTo>
                  <a:pt x="55" y="86"/>
                </a:lnTo>
                <a:lnTo>
                  <a:pt x="59" y="82"/>
                </a:lnTo>
                <a:lnTo>
                  <a:pt x="60" y="72"/>
                </a:lnTo>
                <a:lnTo>
                  <a:pt x="62" y="71"/>
                </a:lnTo>
                <a:lnTo>
                  <a:pt x="65" y="119"/>
                </a:lnTo>
                <a:lnTo>
                  <a:pt x="62" y="119"/>
                </a:lnTo>
                <a:lnTo>
                  <a:pt x="62" y="117"/>
                </a:lnTo>
                <a:lnTo>
                  <a:pt x="58" y="107"/>
                </a:lnTo>
                <a:lnTo>
                  <a:pt x="45" y="106"/>
                </a:lnTo>
                <a:lnTo>
                  <a:pt x="12" y="107"/>
                </a:lnTo>
                <a:lnTo>
                  <a:pt x="3" y="89"/>
                </a:lnTo>
                <a:lnTo>
                  <a:pt x="0" y="69"/>
                </a:lnTo>
                <a:lnTo>
                  <a:pt x="1" y="42"/>
                </a:lnTo>
                <a:lnTo>
                  <a:pt x="12" y="19"/>
                </a:lnTo>
                <a:lnTo>
                  <a:pt x="45" y="0"/>
                </a:lnTo>
                <a:lnTo>
                  <a:pt x="74" y="2"/>
                </a:lnTo>
                <a:lnTo>
                  <a:pt x="102" y="22"/>
                </a:lnTo>
                <a:lnTo>
                  <a:pt x="113" y="54"/>
                </a:lnTo>
                <a:lnTo>
                  <a:pt x="114" y="66"/>
                </a:lnTo>
                <a:lnTo>
                  <a:pt x="111" y="83"/>
                </a:lnTo>
                <a:lnTo>
                  <a:pt x="110" y="90"/>
                </a:lnTo>
                <a:lnTo>
                  <a:pt x="111" y="93"/>
                </a:lnTo>
                <a:lnTo>
                  <a:pt x="116" y="94"/>
                </a:lnTo>
                <a:lnTo>
                  <a:pt x="117" y="98"/>
                </a:lnTo>
              </a:path>
            </a:pathLst>
          </a:custGeom>
          <a:solidFill>
            <a:srgbClr val="0000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46" name="Rectangle 53"/>
          <p:cNvSpPr>
            <a:spLocks noChangeArrowheads="1"/>
          </p:cNvSpPr>
          <p:nvPr/>
        </p:nvSpPr>
        <p:spPr bwMode="auto">
          <a:xfrm>
            <a:off x="4332272" y="3513915"/>
            <a:ext cx="600075" cy="403421"/>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3100" dirty="0">
                <a:solidFill>
                  <a:srgbClr val="000000"/>
                </a:solidFill>
                <a:latin typeface="Times New Roman" pitchFamily="18" charset="0"/>
              </a:rPr>
              <a:t>S3</a:t>
            </a:r>
          </a:p>
        </p:txBody>
      </p:sp>
      <p:sp>
        <p:nvSpPr>
          <p:cNvPr id="47" name="Rectangle 54"/>
          <p:cNvSpPr>
            <a:spLocks noChangeArrowheads="1"/>
          </p:cNvSpPr>
          <p:nvPr/>
        </p:nvSpPr>
        <p:spPr bwMode="auto">
          <a:xfrm>
            <a:off x="5068872" y="4043122"/>
            <a:ext cx="600075" cy="403421"/>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3100" dirty="0">
                <a:solidFill>
                  <a:srgbClr val="000000"/>
                </a:solidFill>
                <a:latin typeface="Times New Roman" pitchFamily="18" charset="0"/>
              </a:rPr>
              <a:t>S1</a:t>
            </a:r>
          </a:p>
        </p:txBody>
      </p:sp>
      <p:sp>
        <p:nvSpPr>
          <p:cNvPr id="48" name="Rectangle 55"/>
          <p:cNvSpPr>
            <a:spLocks noChangeArrowheads="1"/>
          </p:cNvSpPr>
          <p:nvPr/>
        </p:nvSpPr>
        <p:spPr bwMode="auto">
          <a:xfrm>
            <a:off x="4303697" y="4043122"/>
            <a:ext cx="600075" cy="403421"/>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3100" dirty="0">
                <a:solidFill>
                  <a:srgbClr val="000000"/>
                </a:solidFill>
                <a:latin typeface="Times New Roman" pitchFamily="18" charset="0"/>
              </a:rPr>
              <a:t>S4</a:t>
            </a:r>
          </a:p>
        </p:txBody>
      </p:sp>
      <p:sp>
        <p:nvSpPr>
          <p:cNvPr id="49" name="Rectangle 56"/>
          <p:cNvSpPr>
            <a:spLocks noChangeArrowheads="1"/>
          </p:cNvSpPr>
          <p:nvPr/>
        </p:nvSpPr>
        <p:spPr bwMode="auto">
          <a:xfrm>
            <a:off x="5027597" y="3513915"/>
            <a:ext cx="600075" cy="403421"/>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3100" dirty="0">
                <a:solidFill>
                  <a:srgbClr val="000000"/>
                </a:solidFill>
                <a:latin typeface="Times New Roman" pitchFamily="18" charset="0"/>
              </a:rPr>
              <a:t>S2</a:t>
            </a:r>
          </a:p>
        </p:txBody>
      </p:sp>
      <p:sp>
        <p:nvSpPr>
          <p:cNvPr id="50" name="Rectangle 57"/>
          <p:cNvSpPr>
            <a:spLocks noChangeArrowheads="1"/>
          </p:cNvSpPr>
          <p:nvPr/>
        </p:nvSpPr>
        <p:spPr bwMode="auto">
          <a:xfrm>
            <a:off x="2803509" y="4987080"/>
            <a:ext cx="1893888"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Low Supportive and </a:t>
            </a:r>
          </a:p>
        </p:txBody>
      </p:sp>
      <p:sp>
        <p:nvSpPr>
          <p:cNvPr id="51" name="Rectangle 58"/>
          <p:cNvSpPr>
            <a:spLocks noChangeArrowheads="1"/>
          </p:cNvSpPr>
          <p:nvPr/>
        </p:nvSpPr>
        <p:spPr bwMode="auto">
          <a:xfrm>
            <a:off x="2803509" y="5145729"/>
            <a:ext cx="133191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Low Directive</a:t>
            </a:r>
          </a:p>
        </p:txBody>
      </p:sp>
      <p:sp>
        <p:nvSpPr>
          <p:cNvPr id="52" name="Rectangle 59"/>
          <p:cNvSpPr>
            <a:spLocks noChangeArrowheads="1"/>
          </p:cNvSpPr>
          <p:nvPr/>
        </p:nvSpPr>
        <p:spPr bwMode="auto">
          <a:xfrm>
            <a:off x="2803509" y="5303244"/>
            <a:ext cx="92551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Behavior</a:t>
            </a:r>
          </a:p>
        </p:txBody>
      </p:sp>
      <p:sp>
        <p:nvSpPr>
          <p:cNvPr id="53" name="Rectangle 60"/>
          <p:cNvSpPr>
            <a:spLocks noChangeArrowheads="1"/>
          </p:cNvSpPr>
          <p:nvPr/>
        </p:nvSpPr>
        <p:spPr bwMode="auto">
          <a:xfrm>
            <a:off x="5208572" y="4966683"/>
            <a:ext cx="1776413" cy="323808"/>
          </a:xfrm>
          <a:prstGeom prst="rect">
            <a:avLst/>
          </a:prstGeom>
          <a:noFill/>
          <a:ln w="9525">
            <a:noFill/>
            <a:miter lim="800000"/>
            <a:headEnd/>
            <a:tailEnd/>
          </a:ln>
        </p:spPr>
        <p:txBody>
          <a:bodyPr wrap="squar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High Directive and </a:t>
            </a:r>
          </a:p>
        </p:txBody>
      </p:sp>
      <p:sp>
        <p:nvSpPr>
          <p:cNvPr id="54" name="Rectangle 61"/>
          <p:cNvSpPr>
            <a:spLocks noChangeArrowheads="1"/>
          </p:cNvSpPr>
          <p:nvPr/>
        </p:nvSpPr>
        <p:spPr bwMode="auto">
          <a:xfrm>
            <a:off x="5208572" y="5124198"/>
            <a:ext cx="149066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Low Supportive</a:t>
            </a:r>
          </a:p>
        </p:txBody>
      </p:sp>
      <p:sp>
        <p:nvSpPr>
          <p:cNvPr id="55" name="Rectangle 62"/>
          <p:cNvSpPr>
            <a:spLocks noChangeArrowheads="1"/>
          </p:cNvSpPr>
          <p:nvPr/>
        </p:nvSpPr>
        <p:spPr bwMode="auto">
          <a:xfrm>
            <a:off x="5208572" y="5282847"/>
            <a:ext cx="92551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Behavior</a:t>
            </a:r>
          </a:p>
        </p:txBody>
      </p:sp>
      <p:sp>
        <p:nvSpPr>
          <p:cNvPr id="56" name="Rectangle 63"/>
          <p:cNvSpPr>
            <a:spLocks noChangeArrowheads="1"/>
          </p:cNvSpPr>
          <p:nvPr/>
        </p:nvSpPr>
        <p:spPr bwMode="auto">
          <a:xfrm>
            <a:off x="5124435" y="2422640"/>
            <a:ext cx="177641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High Directive and </a:t>
            </a:r>
          </a:p>
        </p:txBody>
      </p:sp>
      <p:sp>
        <p:nvSpPr>
          <p:cNvPr id="57" name="Rectangle 64"/>
          <p:cNvSpPr>
            <a:spLocks noChangeArrowheads="1"/>
          </p:cNvSpPr>
          <p:nvPr/>
        </p:nvSpPr>
        <p:spPr bwMode="auto">
          <a:xfrm>
            <a:off x="5124435" y="2580155"/>
            <a:ext cx="1533526"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High Supportive</a:t>
            </a:r>
          </a:p>
        </p:txBody>
      </p:sp>
      <p:sp>
        <p:nvSpPr>
          <p:cNvPr id="58" name="Rectangle 65"/>
          <p:cNvSpPr>
            <a:spLocks noChangeArrowheads="1"/>
          </p:cNvSpPr>
          <p:nvPr/>
        </p:nvSpPr>
        <p:spPr bwMode="auto">
          <a:xfrm>
            <a:off x="5124435" y="2738804"/>
            <a:ext cx="92551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Behavior</a:t>
            </a:r>
          </a:p>
        </p:txBody>
      </p:sp>
      <p:sp>
        <p:nvSpPr>
          <p:cNvPr id="59" name="Rectangle 66"/>
          <p:cNvSpPr>
            <a:spLocks noChangeArrowheads="1"/>
          </p:cNvSpPr>
          <p:nvPr/>
        </p:nvSpPr>
        <p:spPr bwMode="auto">
          <a:xfrm>
            <a:off x="2817796" y="2433972"/>
            <a:ext cx="1936751"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High Supportive and </a:t>
            </a:r>
          </a:p>
        </p:txBody>
      </p:sp>
      <p:sp>
        <p:nvSpPr>
          <p:cNvPr id="60" name="Rectangle 67"/>
          <p:cNvSpPr>
            <a:spLocks noChangeArrowheads="1"/>
          </p:cNvSpPr>
          <p:nvPr/>
        </p:nvSpPr>
        <p:spPr bwMode="auto">
          <a:xfrm>
            <a:off x="2817796" y="2591488"/>
            <a:ext cx="133191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Low Directive</a:t>
            </a:r>
          </a:p>
        </p:txBody>
      </p:sp>
      <p:sp>
        <p:nvSpPr>
          <p:cNvPr id="61" name="Rectangle 68"/>
          <p:cNvSpPr>
            <a:spLocks noChangeArrowheads="1"/>
          </p:cNvSpPr>
          <p:nvPr/>
        </p:nvSpPr>
        <p:spPr bwMode="auto">
          <a:xfrm>
            <a:off x="2817796" y="2750136"/>
            <a:ext cx="925513" cy="22890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Behavior</a:t>
            </a:r>
          </a:p>
        </p:txBody>
      </p:sp>
      <p:grpSp>
        <p:nvGrpSpPr>
          <p:cNvPr id="62" name="Group 69"/>
          <p:cNvGrpSpPr>
            <a:grpSpLocks/>
          </p:cNvGrpSpPr>
          <p:nvPr/>
        </p:nvGrpSpPr>
        <p:grpSpPr bwMode="auto">
          <a:xfrm>
            <a:off x="2738421" y="5970701"/>
            <a:ext cx="4486277" cy="887299"/>
            <a:chOff x="1512" y="3502"/>
            <a:chExt cx="2826" cy="783"/>
          </a:xfrm>
        </p:grpSpPr>
        <p:sp>
          <p:nvSpPr>
            <p:cNvPr id="74" name="Rectangle 70"/>
            <p:cNvSpPr>
              <a:spLocks noChangeArrowheads="1"/>
            </p:cNvSpPr>
            <p:nvPr/>
          </p:nvSpPr>
          <p:spPr bwMode="auto">
            <a:xfrm>
              <a:off x="1567" y="3679"/>
              <a:ext cx="883" cy="274"/>
            </a:xfrm>
            <a:prstGeom prst="rect">
              <a:avLst/>
            </a:prstGeom>
            <a:solidFill>
              <a:srgbClr val="00FF00"/>
            </a:solidFill>
            <a:ln w="12700">
              <a:solidFill>
                <a:srgbClr val="00FF00"/>
              </a:solidFill>
              <a:miter lim="800000"/>
              <a:headEnd/>
              <a:tailEnd/>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75" name="AutoShape 71"/>
            <p:cNvSpPr>
              <a:spLocks noChangeArrowheads="1"/>
            </p:cNvSpPr>
            <p:nvPr/>
          </p:nvSpPr>
          <p:spPr bwMode="auto">
            <a:xfrm flipH="1">
              <a:off x="3637" y="3679"/>
              <a:ext cx="664" cy="271"/>
            </a:xfrm>
            <a:prstGeom prst="homePlate">
              <a:avLst>
                <a:gd name="adj" fmla="val 81673"/>
              </a:avLst>
            </a:prstGeom>
            <a:solidFill>
              <a:srgbClr val="FF0000"/>
            </a:solidFill>
            <a:ln w="12700">
              <a:solidFill>
                <a:schemeClr val="accent2"/>
              </a:solidFill>
              <a:miter lim="800000"/>
              <a:headEnd/>
              <a:tailEnd/>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76" name="Freeform 72"/>
            <p:cNvSpPr>
              <a:spLocks/>
            </p:cNvSpPr>
            <p:nvPr/>
          </p:nvSpPr>
          <p:spPr bwMode="auto">
            <a:xfrm>
              <a:off x="2130" y="3671"/>
              <a:ext cx="978" cy="284"/>
            </a:xfrm>
            <a:custGeom>
              <a:avLst/>
              <a:gdLst/>
              <a:ahLst/>
              <a:cxnLst>
                <a:cxn ang="0">
                  <a:pos x="972" y="0"/>
                </a:cxn>
                <a:cxn ang="0">
                  <a:pos x="977" y="5"/>
                </a:cxn>
                <a:cxn ang="0">
                  <a:pos x="764" y="139"/>
                </a:cxn>
                <a:cxn ang="0">
                  <a:pos x="962" y="283"/>
                </a:cxn>
                <a:cxn ang="0">
                  <a:pos x="212" y="283"/>
                </a:cxn>
                <a:cxn ang="0">
                  <a:pos x="0" y="144"/>
                </a:cxn>
                <a:cxn ang="0">
                  <a:pos x="212" y="5"/>
                </a:cxn>
                <a:cxn ang="0">
                  <a:pos x="972" y="0"/>
                </a:cxn>
              </a:cxnLst>
              <a:rect l="0" t="0" r="r" b="b"/>
              <a:pathLst>
                <a:path w="978" h="284">
                  <a:moveTo>
                    <a:pt x="972" y="0"/>
                  </a:moveTo>
                  <a:lnTo>
                    <a:pt x="977" y="5"/>
                  </a:lnTo>
                  <a:lnTo>
                    <a:pt x="764" y="139"/>
                  </a:lnTo>
                  <a:lnTo>
                    <a:pt x="962" y="283"/>
                  </a:lnTo>
                  <a:lnTo>
                    <a:pt x="212" y="283"/>
                  </a:lnTo>
                  <a:lnTo>
                    <a:pt x="0" y="144"/>
                  </a:lnTo>
                  <a:lnTo>
                    <a:pt x="212" y="5"/>
                  </a:lnTo>
                  <a:lnTo>
                    <a:pt x="972" y="0"/>
                  </a:lnTo>
                </a:path>
              </a:pathLst>
            </a:custGeom>
            <a:solidFill>
              <a:srgbClr val="FAFD00"/>
            </a:solidFill>
            <a:ln w="12700" cap="rnd" cmpd="sng">
              <a:solidFill>
                <a:schemeClr val="tx1"/>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77" name="Freeform 73"/>
            <p:cNvSpPr>
              <a:spLocks/>
            </p:cNvSpPr>
            <p:nvPr/>
          </p:nvSpPr>
          <p:spPr bwMode="auto">
            <a:xfrm>
              <a:off x="2886" y="3671"/>
              <a:ext cx="978" cy="284"/>
            </a:xfrm>
            <a:custGeom>
              <a:avLst/>
              <a:gdLst/>
              <a:ahLst/>
              <a:cxnLst>
                <a:cxn ang="0">
                  <a:pos x="972" y="0"/>
                </a:cxn>
                <a:cxn ang="0">
                  <a:pos x="977" y="5"/>
                </a:cxn>
                <a:cxn ang="0">
                  <a:pos x="764" y="139"/>
                </a:cxn>
                <a:cxn ang="0">
                  <a:pos x="962" y="283"/>
                </a:cxn>
                <a:cxn ang="0">
                  <a:pos x="212" y="283"/>
                </a:cxn>
                <a:cxn ang="0">
                  <a:pos x="0" y="144"/>
                </a:cxn>
                <a:cxn ang="0">
                  <a:pos x="212" y="5"/>
                </a:cxn>
                <a:cxn ang="0">
                  <a:pos x="972" y="0"/>
                </a:cxn>
              </a:cxnLst>
              <a:rect l="0" t="0" r="r" b="b"/>
              <a:pathLst>
                <a:path w="978" h="284">
                  <a:moveTo>
                    <a:pt x="972" y="0"/>
                  </a:moveTo>
                  <a:lnTo>
                    <a:pt x="977" y="5"/>
                  </a:lnTo>
                  <a:lnTo>
                    <a:pt x="764" y="139"/>
                  </a:lnTo>
                  <a:lnTo>
                    <a:pt x="962" y="283"/>
                  </a:lnTo>
                  <a:lnTo>
                    <a:pt x="212" y="283"/>
                  </a:lnTo>
                  <a:lnTo>
                    <a:pt x="0" y="144"/>
                  </a:lnTo>
                  <a:lnTo>
                    <a:pt x="212" y="5"/>
                  </a:lnTo>
                  <a:lnTo>
                    <a:pt x="972" y="0"/>
                  </a:lnTo>
                </a:path>
              </a:pathLst>
            </a:custGeom>
            <a:solidFill>
              <a:srgbClr val="FF8000"/>
            </a:solidFill>
            <a:ln w="12700" cap="rnd" cmpd="sng">
              <a:solidFill>
                <a:srgbClr val="FF8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78" name="Rectangle 74"/>
            <p:cNvSpPr>
              <a:spLocks noChangeArrowheads="1"/>
            </p:cNvSpPr>
            <p:nvPr/>
          </p:nvSpPr>
          <p:spPr bwMode="auto">
            <a:xfrm>
              <a:off x="1596" y="4081"/>
              <a:ext cx="2584" cy="20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DEVELOPMENT LEVEL OF FOLLOWER(S)</a:t>
              </a:r>
            </a:p>
          </p:txBody>
        </p:sp>
        <p:sp>
          <p:nvSpPr>
            <p:cNvPr id="79" name="Rectangle 75"/>
            <p:cNvSpPr>
              <a:spLocks noChangeArrowheads="1"/>
            </p:cNvSpPr>
            <p:nvPr/>
          </p:nvSpPr>
          <p:spPr bwMode="auto">
            <a:xfrm>
              <a:off x="1530" y="3943"/>
              <a:ext cx="520" cy="136"/>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800" dirty="0">
                  <a:solidFill>
                    <a:srgbClr val="000000"/>
                  </a:solidFill>
                  <a:latin typeface="Times New Roman" pitchFamily="18" charset="0"/>
                </a:rPr>
                <a:t>DEVELOPED</a:t>
              </a:r>
            </a:p>
          </p:txBody>
        </p:sp>
        <p:sp>
          <p:nvSpPr>
            <p:cNvPr id="80" name="Rectangle 76"/>
            <p:cNvSpPr>
              <a:spLocks noChangeArrowheads="1"/>
            </p:cNvSpPr>
            <p:nvPr/>
          </p:nvSpPr>
          <p:spPr bwMode="auto">
            <a:xfrm>
              <a:off x="3786" y="3952"/>
              <a:ext cx="552" cy="136"/>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800" dirty="0">
                  <a:solidFill>
                    <a:srgbClr val="000000"/>
                  </a:solidFill>
                  <a:latin typeface="Times New Roman" pitchFamily="18" charset="0"/>
                </a:rPr>
                <a:t>DEVELOPING</a:t>
              </a:r>
            </a:p>
          </p:txBody>
        </p:sp>
        <p:sp>
          <p:nvSpPr>
            <p:cNvPr id="81" name="Line 77"/>
            <p:cNvSpPr>
              <a:spLocks noChangeShapeType="1"/>
            </p:cNvSpPr>
            <p:nvPr/>
          </p:nvSpPr>
          <p:spPr bwMode="auto">
            <a:xfrm flipH="1">
              <a:off x="2080" y="4004"/>
              <a:ext cx="1727" cy="0"/>
            </a:xfrm>
            <a:prstGeom prst="line">
              <a:avLst/>
            </a:prstGeom>
            <a:noFill/>
            <a:ln w="12700">
              <a:solidFill>
                <a:srgbClr val="000000"/>
              </a:solidFill>
              <a:round/>
              <a:headEnd type="none" w="sm" len="sm"/>
              <a:tailEnd type="none" w="sm" len="sm"/>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82" name="Freeform 78"/>
            <p:cNvSpPr>
              <a:spLocks/>
            </p:cNvSpPr>
            <p:nvPr/>
          </p:nvSpPr>
          <p:spPr bwMode="auto">
            <a:xfrm>
              <a:off x="2043" y="3985"/>
              <a:ext cx="81" cy="40"/>
            </a:xfrm>
            <a:custGeom>
              <a:avLst/>
              <a:gdLst/>
              <a:ahLst/>
              <a:cxnLst>
                <a:cxn ang="0">
                  <a:pos x="80" y="39"/>
                </a:cxn>
                <a:cxn ang="0">
                  <a:pos x="0" y="19"/>
                </a:cxn>
                <a:cxn ang="0">
                  <a:pos x="80" y="0"/>
                </a:cxn>
                <a:cxn ang="0">
                  <a:pos x="80" y="39"/>
                </a:cxn>
              </a:cxnLst>
              <a:rect l="0" t="0" r="r" b="b"/>
              <a:pathLst>
                <a:path w="81" h="40">
                  <a:moveTo>
                    <a:pt x="80" y="39"/>
                  </a:moveTo>
                  <a:lnTo>
                    <a:pt x="0" y="19"/>
                  </a:lnTo>
                  <a:lnTo>
                    <a:pt x="80" y="0"/>
                  </a:lnTo>
                  <a:lnTo>
                    <a:pt x="80" y="39"/>
                  </a:lnTo>
                </a:path>
              </a:pathLst>
            </a:custGeom>
            <a:solidFill>
              <a:srgbClr val="FFFF00"/>
            </a:solidFill>
            <a:ln w="12700" cap="rnd" cmpd="sng">
              <a:solidFill>
                <a:srgbClr val="FFFF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83" name="Rectangle 79"/>
            <p:cNvSpPr>
              <a:spLocks noChangeArrowheads="1"/>
            </p:cNvSpPr>
            <p:nvPr/>
          </p:nvSpPr>
          <p:spPr bwMode="auto">
            <a:xfrm>
              <a:off x="1512" y="3511"/>
              <a:ext cx="446" cy="20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HIGH</a:t>
              </a:r>
            </a:p>
          </p:txBody>
        </p:sp>
        <p:sp>
          <p:nvSpPr>
            <p:cNvPr id="84" name="Rectangle 80"/>
            <p:cNvSpPr>
              <a:spLocks noChangeArrowheads="1"/>
            </p:cNvSpPr>
            <p:nvPr/>
          </p:nvSpPr>
          <p:spPr bwMode="auto">
            <a:xfrm>
              <a:off x="3887" y="3513"/>
              <a:ext cx="413" cy="20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LOW</a:t>
              </a:r>
            </a:p>
          </p:txBody>
        </p:sp>
        <p:sp>
          <p:nvSpPr>
            <p:cNvPr id="85" name="Rectangle 81"/>
            <p:cNvSpPr>
              <a:spLocks noChangeArrowheads="1"/>
            </p:cNvSpPr>
            <p:nvPr/>
          </p:nvSpPr>
          <p:spPr bwMode="auto">
            <a:xfrm>
              <a:off x="2493" y="3502"/>
              <a:ext cx="822" cy="20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MODERATE</a:t>
              </a:r>
            </a:p>
          </p:txBody>
        </p:sp>
        <p:sp>
          <p:nvSpPr>
            <p:cNvPr id="86" name="Rectangle 82"/>
            <p:cNvSpPr>
              <a:spLocks noChangeArrowheads="1"/>
            </p:cNvSpPr>
            <p:nvPr/>
          </p:nvSpPr>
          <p:spPr bwMode="auto">
            <a:xfrm>
              <a:off x="1717" y="3698"/>
              <a:ext cx="312" cy="250"/>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b="0">
                  <a:solidFill>
                    <a:srgbClr val="000000"/>
                  </a:solidFill>
                  <a:latin typeface="Arial MT" charset="0"/>
                </a:rPr>
                <a:t>D4</a:t>
              </a:r>
            </a:p>
          </p:txBody>
        </p:sp>
        <p:sp>
          <p:nvSpPr>
            <p:cNvPr id="87" name="Rectangle 83"/>
            <p:cNvSpPr>
              <a:spLocks noChangeArrowheads="1"/>
            </p:cNvSpPr>
            <p:nvPr/>
          </p:nvSpPr>
          <p:spPr bwMode="auto">
            <a:xfrm>
              <a:off x="3933" y="3692"/>
              <a:ext cx="312" cy="250"/>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b="0" dirty="0">
                  <a:solidFill>
                    <a:srgbClr val="000000"/>
                  </a:solidFill>
                  <a:latin typeface="Arial MT" charset="0"/>
                </a:rPr>
                <a:t>D1</a:t>
              </a:r>
            </a:p>
          </p:txBody>
        </p:sp>
        <p:sp>
          <p:nvSpPr>
            <p:cNvPr id="88" name="Rectangle 84"/>
            <p:cNvSpPr>
              <a:spLocks noChangeArrowheads="1"/>
            </p:cNvSpPr>
            <p:nvPr/>
          </p:nvSpPr>
          <p:spPr bwMode="auto">
            <a:xfrm>
              <a:off x="3222" y="3698"/>
              <a:ext cx="312" cy="250"/>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b="0">
                  <a:solidFill>
                    <a:srgbClr val="000000"/>
                  </a:solidFill>
                  <a:latin typeface="Arial MT" charset="0"/>
                </a:rPr>
                <a:t>D2</a:t>
              </a:r>
            </a:p>
          </p:txBody>
        </p:sp>
        <p:sp>
          <p:nvSpPr>
            <p:cNvPr id="89" name="Rectangle 85"/>
            <p:cNvSpPr>
              <a:spLocks noChangeArrowheads="1"/>
            </p:cNvSpPr>
            <p:nvPr/>
          </p:nvSpPr>
          <p:spPr bwMode="auto">
            <a:xfrm>
              <a:off x="2512" y="3689"/>
              <a:ext cx="312" cy="250"/>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b="0">
                  <a:solidFill>
                    <a:srgbClr val="000000"/>
                  </a:solidFill>
                  <a:latin typeface="Arial MT" charset="0"/>
                </a:rPr>
                <a:t>D3</a:t>
              </a:r>
            </a:p>
          </p:txBody>
        </p:sp>
      </p:grpSp>
      <p:sp>
        <p:nvSpPr>
          <p:cNvPr id="63" name="Rectangle 86"/>
          <p:cNvSpPr>
            <a:spLocks noChangeArrowheads="1"/>
          </p:cNvSpPr>
          <p:nvPr/>
        </p:nvSpPr>
        <p:spPr bwMode="auto">
          <a:xfrm>
            <a:off x="2857488" y="1928802"/>
            <a:ext cx="4249740" cy="285567"/>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b="0" dirty="0">
                <a:solidFill>
                  <a:srgbClr val="000000"/>
                </a:solidFill>
                <a:latin typeface="Arial MT" charset="0"/>
              </a:rPr>
              <a:t>THE FOUR LEADERSHIP STYLES</a:t>
            </a:r>
          </a:p>
        </p:txBody>
      </p:sp>
      <p:sp>
        <p:nvSpPr>
          <p:cNvPr id="64" name="Line 87"/>
          <p:cNvSpPr>
            <a:spLocks noChangeShapeType="1"/>
          </p:cNvSpPr>
          <p:nvPr/>
        </p:nvSpPr>
        <p:spPr bwMode="auto">
          <a:xfrm>
            <a:off x="6042010" y="5656804"/>
            <a:ext cx="622300" cy="1133"/>
          </a:xfrm>
          <a:prstGeom prst="line">
            <a:avLst/>
          </a:prstGeom>
          <a:noFill/>
          <a:ln w="12700">
            <a:solidFill>
              <a:srgbClr val="000000"/>
            </a:solidFill>
            <a:round/>
            <a:headEnd type="none" w="sm" len="sm"/>
            <a:tailEnd type="none" w="sm" len="sm"/>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65" name="Freeform 88"/>
          <p:cNvSpPr>
            <a:spLocks/>
          </p:cNvSpPr>
          <p:nvPr/>
        </p:nvSpPr>
        <p:spPr bwMode="auto">
          <a:xfrm>
            <a:off x="6551598" y="5635273"/>
            <a:ext cx="127000" cy="46461"/>
          </a:xfrm>
          <a:custGeom>
            <a:avLst/>
            <a:gdLst/>
            <a:ahLst/>
            <a:cxnLst>
              <a:cxn ang="0">
                <a:pos x="0" y="0"/>
              </a:cxn>
              <a:cxn ang="0">
                <a:pos x="79" y="20"/>
              </a:cxn>
              <a:cxn ang="0">
                <a:pos x="0" y="40"/>
              </a:cxn>
              <a:cxn ang="0">
                <a:pos x="0" y="0"/>
              </a:cxn>
            </a:cxnLst>
            <a:rect l="0" t="0" r="r" b="b"/>
            <a:pathLst>
              <a:path w="80" h="41">
                <a:moveTo>
                  <a:pt x="0" y="0"/>
                </a:moveTo>
                <a:lnTo>
                  <a:pt x="79" y="20"/>
                </a:lnTo>
                <a:lnTo>
                  <a:pt x="0" y="40"/>
                </a:lnTo>
                <a:lnTo>
                  <a:pt x="0" y="0"/>
                </a:lnTo>
              </a:path>
            </a:pathLst>
          </a:custGeom>
          <a:solidFill>
            <a:srgbClr val="FFFF00"/>
          </a:solidFill>
          <a:ln w="12700" cap="rnd" cmpd="sng">
            <a:solidFill>
              <a:srgbClr val="000000"/>
            </a:solidFill>
            <a:prstDash val="solid"/>
            <a:round/>
            <a:headEnd type="none" w="sm" len="sm"/>
            <a:tailEnd type="none" w="sm" len="sm"/>
          </a:ln>
          <a:effectLst/>
        </p:spPr>
        <p:txBody>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sp>
        <p:nvSpPr>
          <p:cNvPr id="66" name="Rectangle 89"/>
          <p:cNvSpPr>
            <a:spLocks noChangeArrowheads="1"/>
          </p:cNvSpPr>
          <p:nvPr/>
        </p:nvSpPr>
        <p:spPr bwMode="auto">
          <a:xfrm>
            <a:off x="3719497" y="5580879"/>
            <a:ext cx="2351089" cy="23117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dirty="0">
                <a:solidFill>
                  <a:srgbClr val="000000"/>
                </a:solidFill>
                <a:latin typeface="Times New Roman" pitchFamily="18" charset="0"/>
              </a:rPr>
              <a:t>DIRECTIVE BEHAVIOR</a:t>
            </a:r>
          </a:p>
        </p:txBody>
      </p:sp>
      <p:sp>
        <p:nvSpPr>
          <p:cNvPr id="67" name="Rectangle 90"/>
          <p:cNvSpPr>
            <a:spLocks noChangeArrowheads="1"/>
          </p:cNvSpPr>
          <p:nvPr/>
        </p:nvSpPr>
        <p:spPr bwMode="auto">
          <a:xfrm>
            <a:off x="2214546" y="2160870"/>
            <a:ext cx="698500" cy="23117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b="0" dirty="0">
                <a:solidFill>
                  <a:srgbClr val="000000"/>
                </a:solidFill>
                <a:latin typeface="Times New Roman" pitchFamily="18" charset="0"/>
              </a:rPr>
              <a:t>(High)</a:t>
            </a:r>
          </a:p>
        </p:txBody>
      </p:sp>
      <p:sp>
        <p:nvSpPr>
          <p:cNvPr id="68" name="Rectangle 91"/>
          <p:cNvSpPr>
            <a:spLocks noChangeArrowheads="1"/>
          </p:cNvSpPr>
          <p:nvPr/>
        </p:nvSpPr>
        <p:spPr bwMode="auto">
          <a:xfrm>
            <a:off x="6638911" y="5552549"/>
            <a:ext cx="698500" cy="23117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b="0" dirty="0">
                <a:solidFill>
                  <a:srgbClr val="000000"/>
                </a:solidFill>
                <a:latin typeface="Times New Roman" pitchFamily="18" charset="0"/>
              </a:rPr>
              <a:t>(High)</a:t>
            </a:r>
          </a:p>
        </p:txBody>
      </p:sp>
      <p:sp>
        <p:nvSpPr>
          <p:cNvPr id="69" name="Rectangle 92"/>
          <p:cNvSpPr>
            <a:spLocks noChangeArrowheads="1"/>
          </p:cNvSpPr>
          <p:nvPr/>
        </p:nvSpPr>
        <p:spPr bwMode="auto">
          <a:xfrm>
            <a:off x="2500298" y="5572140"/>
            <a:ext cx="666750" cy="231174"/>
          </a:xfrm>
          <a:prstGeom prst="rect">
            <a:avLst/>
          </a:prstGeom>
          <a:noFill/>
          <a:ln w="9525">
            <a:noFill/>
            <a:miter lim="800000"/>
            <a:headEnd/>
            <a:tailEnd/>
          </a:ln>
        </p:spPr>
        <p:txBody>
          <a:bodyPr wrap="none"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500" b="0" dirty="0">
                <a:solidFill>
                  <a:srgbClr val="000000"/>
                </a:solidFill>
                <a:latin typeface="Times New Roman" pitchFamily="18" charset="0"/>
              </a:rPr>
              <a:t>(Low)</a:t>
            </a:r>
          </a:p>
        </p:txBody>
      </p:sp>
      <p:sp>
        <p:nvSpPr>
          <p:cNvPr id="70" name="Line 93"/>
          <p:cNvSpPr>
            <a:spLocks noChangeShapeType="1"/>
          </p:cNvSpPr>
          <p:nvPr/>
        </p:nvSpPr>
        <p:spPr bwMode="auto">
          <a:xfrm>
            <a:off x="3143240" y="5715016"/>
            <a:ext cx="630238" cy="0"/>
          </a:xfrm>
          <a:prstGeom prst="line">
            <a:avLst/>
          </a:prstGeom>
          <a:noFill/>
          <a:ln w="12700">
            <a:solidFill>
              <a:srgbClr val="000000"/>
            </a:solidFill>
            <a:round/>
            <a:headEnd type="none" w="sm" len="sm"/>
            <a:tailEnd type="none" w="sm" len="sm"/>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grpSp>
        <p:nvGrpSpPr>
          <p:cNvPr id="71" name="Group 94"/>
          <p:cNvGrpSpPr>
            <a:grpSpLocks/>
          </p:cNvGrpSpPr>
          <p:nvPr/>
        </p:nvGrpSpPr>
        <p:grpSpPr bwMode="auto">
          <a:xfrm>
            <a:off x="2319321" y="2387511"/>
            <a:ext cx="312738" cy="3150307"/>
            <a:chOff x="1248" y="340"/>
            <a:chExt cx="197" cy="2780"/>
          </a:xfrm>
        </p:grpSpPr>
        <p:sp>
          <p:nvSpPr>
            <p:cNvPr id="72" name="Rectangle 95"/>
            <p:cNvSpPr>
              <a:spLocks noChangeArrowheads="1"/>
            </p:cNvSpPr>
            <p:nvPr/>
          </p:nvSpPr>
          <p:spPr bwMode="auto">
            <a:xfrm>
              <a:off x="1283" y="381"/>
              <a:ext cx="162" cy="2637"/>
            </a:xfrm>
            <a:prstGeom prst="rect">
              <a:avLst/>
            </a:prstGeom>
            <a:noFill/>
            <a:ln w="9525">
              <a:noFill/>
              <a:miter lim="800000"/>
              <a:headEnd/>
              <a:tailEnd/>
            </a:ln>
          </p:spPr>
          <p:txBody>
            <a:bodyPr lIns="92075" tIns="46038" rIns="92075" bIns="46038">
              <a:spAutoFit/>
            </a:bodyP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eaLnBrk="0" hangingPunct="0"/>
              <a:r>
                <a:rPr lang="en-US" sz="1400" dirty="0">
                  <a:solidFill>
                    <a:srgbClr val="000000"/>
                  </a:solidFill>
                  <a:latin typeface="Times New Roman" pitchFamily="18" charset="0"/>
                </a:rPr>
                <a:t>S</a:t>
              </a:r>
            </a:p>
            <a:p>
              <a:pPr eaLnBrk="0" hangingPunct="0"/>
              <a:r>
                <a:rPr lang="en-US" sz="1400" dirty="0">
                  <a:solidFill>
                    <a:srgbClr val="000000"/>
                  </a:solidFill>
                  <a:latin typeface="Times New Roman" pitchFamily="18" charset="0"/>
                </a:rPr>
                <a:t>U</a:t>
              </a:r>
            </a:p>
            <a:p>
              <a:pPr eaLnBrk="0" hangingPunct="0"/>
              <a:r>
                <a:rPr lang="en-US" sz="1400" dirty="0">
                  <a:solidFill>
                    <a:srgbClr val="000000"/>
                  </a:solidFill>
                  <a:latin typeface="Times New Roman" pitchFamily="18" charset="0"/>
                </a:rPr>
                <a:t>P</a:t>
              </a:r>
            </a:p>
            <a:p>
              <a:pPr eaLnBrk="0" hangingPunct="0"/>
              <a:r>
                <a:rPr lang="en-US" sz="1400" dirty="0">
                  <a:solidFill>
                    <a:srgbClr val="000000"/>
                  </a:solidFill>
                  <a:latin typeface="Times New Roman" pitchFamily="18" charset="0"/>
                </a:rPr>
                <a:t>P</a:t>
              </a:r>
            </a:p>
            <a:p>
              <a:pPr eaLnBrk="0" hangingPunct="0"/>
              <a:r>
                <a:rPr lang="en-US" sz="1400" dirty="0">
                  <a:solidFill>
                    <a:srgbClr val="000000"/>
                  </a:solidFill>
                  <a:latin typeface="Times New Roman" pitchFamily="18" charset="0"/>
                </a:rPr>
                <a:t>O</a:t>
              </a:r>
            </a:p>
            <a:p>
              <a:pPr eaLnBrk="0" hangingPunct="0"/>
              <a:r>
                <a:rPr lang="en-US" sz="1400" dirty="0">
                  <a:solidFill>
                    <a:srgbClr val="000000"/>
                  </a:solidFill>
                  <a:latin typeface="Times New Roman" pitchFamily="18" charset="0"/>
                </a:rPr>
                <a:t>R</a:t>
              </a:r>
            </a:p>
            <a:p>
              <a:pPr eaLnBrk="0" hangingPunct="0"/>
              <a:r>
                <a:rPr lang="en-US" sz="1400" dirty="0">
                  <a:solidFill>
                    <a:srgbClr val="000000"/>
                  </a:solidFill>
                  <a:latin typeface="Times New Roman" pitchFamily="18" charset="0"/>
                </a:rPr>
                <a:t>T</a:t>
              </a:r>
            </a:p>
            <a:p>
              <a:pPr eaLnBrk="0" hangingPunct="0"/>
              <a:r>
                <a:rPr lang="en-US" sz="1400" dirty="0">
                  <a:solidFill>
                    <a:srgbClr val="000000"/>
                  </a:solidFill>
                  <a:latin typeface="Times New Roman" pitchFamily="18" charset="0"/>
                </a:rPr>
                <a:t>I</a:t>
              </a:r>
            </a:p>
            <a:p>
              <a:pPr eaLnBrk="0" hangingPunct="0"/>
              <a:r>
                <a:rPr lang="en-US" sz="1400" dirty="0">
                  <a:solidFill>
                    <a:srgbClr val="000000"/>
                  </a:solidFill>
                  <a:latin typeface="Times New Roman" pitchFamily="18" charset="0"/>
                </a:rPr>
                <a:t>V</a:t>
              </a:r>
            </a:p>
            <a:p>
              <a:pPr eaLnBrk="0" hangingPunct="0"/>
              <a:r>
                <a:rPr lang="en-US" sz="1400" dirty="0">
                  <a:solidFill>
                    <a:srgbClr val="000000"/>
                  </a:solidFill>
                  <a:latin typeface="Times New Roman" pitchFamily="18" charset="0"/>
                </a:rPr>
                <a:t>E</a:t>
              </a:r>
            </a:p>
            <a:p>
              <a:pPr eaLnBrk="0" hangingPunct="0"/>
              <a:r>
                <a:rPr lang="en-US" sz="1400" dirty="0">
                  <a:solidFill>
                    <a:srgbClr val="000000"/>
                  </a:solidFill>
                  <a:latin typeface="Times New Roman" pitchFamily="18" charset="0"/>
                </a:rPr>
                <a:t> </a:t>
              </a:r>
            </a:p>
            <a:p>
              <a:pPr eaLnBrk="0" hangingPunct="0"/>
              <a:r>
                <a:rPr lang="en-US" sz="1400" dirty="0">
                  <a:solidFill>
                    <a:srgbClr val="000000"/>
                  </a:solidFill>
                  <a:latin typeface="Times New Roman" pitchFamily="18" charset="0"/>
                </a:rPr>
                <a:t>B</a:t>
              </a:r>
            </a:p>
            <a:p>
              <a:pPr eaLnBrk="0" hangingPunct="0"/>
              <a:r>
                <a:rPr lang="en-US" sz="1400" dirty="0">
                  <a:solidFill>
                    <a:srgbClr val="000000"/>
                  </a:solidFill>
                  <a:latin typeface="Times New Roman" pitchFamily="18" charset="0"/>
                </a:rPr>
                <a:t>E</a:t>
              </a:r>
            </a:p>
            <a:p>
              <a:pPr eaLnBrk="0" hangingPunct="0"/>
              <a:r>
                <a:rPr lang="en-US" sz="1400" dirty="0">
                  <a:solidFill>
                    <a:srgbClr val="000000"/>
                  </a:solidFill>
                  <a:latin typeface="Times New Roman" pitchFamily="18" charset="0"/>
                </a:rPr>
                <a:t>H</a:t>
              </a:r>
            </a:p>
            <a:p>
              <a:pPr eaLnBrk="0" hangingPunct="0"/>
              <a:r>
                <a:rPr lang="en-US" sz="1400" dirty="0">
                  <a:solidFill>
                    <a:srgbClr val="000000"/>
                  </a:solidFill>
                  <a:latin typeface="Times New Roman" pitchFamily="18" charset="0"/>
                </a:rPr>
                <a:t>A</a:t>
              </a:r>
            </a:p>
            <a:p>
              <a:pPr eaLnBrk="0" hangingPunct="0"/>
              <a:r>
                <a:rPr lang="en-US" sz="1400" dirty="0">
                  <a:solidFill>
                    <a:srgbClr val="000000"/>
                  </a:solidFill>
                  <a:latin typeface="Times New Roman" pitchFamily="18" charset="0"/>
                </a:rPr>
                <a:t>V</a:t>
              </a:r>
            </a:p>
            <a:p>
              <a:pPr eaLnBrk="0" hangingPunct="0"/>
              <a:r>
                <a:rPr lang="en-US" sz="1400" dirty="0">
                  <a:solidFill>
                    <a:srgbClr val="000000"/>
                  </a:solidFill>
                  <a:latin typeface="Times New Roman" pitchFamily="18" charset="0"/>
                </a:rPr>
                <a:t>I</a:t>
              </a:r>
            </a:p>
            <a:p>
              <a:pPr eaLnBrk="0" hangingPunct="0"/>
              <a:r>
                <a:rPr lang="en-US" sz="1400" dirty="0">
                  <a:solidFill>
                    <a:srgbClr val="000000"/>
                  </a:solidFill>
                  <a:latin typeface="Times New Roman" pitchFamily="18" charset="0"/>
                </a:rPr>
                <a:t>O</a:t>
              </a:r>
            </a:p>
            <a:p>
              <a:pPr eaLnBrk="0" hangingPunct="0"/>
              <a:r>
                <a:rPr lang="en-US" sz="1400" dirty="0">
                  <a:solidFill>
                    <a:srgbClr val="000000"/>
                  </a:solidFill>
                  <a:latin typeface="Times New Roman" pitchFamily="18" charset="0"/>
                </a:rPr>
                <a:t>R</a:t>
              </a:r>
            </a:p>
          </p:txBody>
        </p:sp>
        <p:sp>
          <p:nvSpPr>
            <p:cNvPr id="73" name="Line 96"/>
            <p:cNvSpPr>
              <a:spLocks noChangeShapeType="1"/>
            </p:cNvSpPr>
            <p:nvPr/>
          </p:nvSpPr>
          <p:spPr bwMode="auto">
            <a:xfrm>
              <a:off x="1248" y="340"/>
              <a:ext cx="0" cy="2780"/>
            </a:xfrm>
            <a:prstGeom prst="line">
              <a:avLst/>
            </a:prstGeom>
            <a:noFill/>
            <a:ln w="12700">
              <a:solidFill>
                <a:srgbClr val="000000"/>
              </a:solidFill>
              <a:round/>
              <a:headEnd type="stealth" w="med" len="lg"/>
              <a:tailEnd type="none" w="sm" len="sm"/>
            </a:ln>
            <a:effectLst/>
          </p:spPr>
          <p:txBody>
            <a:bodyPr wrap="none" anchor="ctr"/>
            <a:lstStyle>
              <a:defPPr>
                <a:defRPr lang="en-US"/>
              </a:defPPr>
              <a:lvl1pPr algn="l" rtl="0" fontAlgn="base">
                <a:spcBef>
                  <a:spcPct val="0"/>
                </a:spcBef>
                <a:spcAft>
                  <a:spcPct val="0"/>
                </a:spcAft>
                <a:defRPr sz="2000" b="1" kern="1200">
                  <a:solidFill>
                    <a:srgbClr val="FFFFFF"/>
                  </a:solidFill>
                  <a:latin typeface="Arial" pitchFamily="34" charset="0"/>
                  <a:ea typeface="+mn-ea"/>
                  <a:cs typeface="+mn-cs"/>
                </a:defRPr>
              </a:lvl1pPr>
              <a:lvl2pPr marL="457200" algn="l" rtl="0" fontAlgn="base">
                <a:spcBef>
                  <a:spcPct val="0"/>
                </a:spcBef>
                <a:spcAft>
                  <a:spcPct val="0"/>
                </a:spcAft>
                <a:defRPr sz="2000" b="1" kern="1200">
                  <a:solidFill>
                    <a:srgbClr val="FFFFFF"/>
                  </a:solidFill>
                  <a:latin typeface="Arial" pitchFamily="34" charset="0"/>
                  <a:ea typeface="+mn-ea"/>
                  <a:cs typeface="+mn-cs"/>
                </a:defRPr>
              </a:lvl2pPr>
              <a:lvl3pPr marL="914400" algn="l" rtl="0" fontAlgn="base">
                <a:spcBef>
                  <a:spcPct val="0"/>
                </a:spcBef>
                <a:spcAft>
                  <a:spcPct val="0"/>
                </a:spcAft>
                <a:defRPr sz="2000" b="1" kern="1200">
                  <a:solidFill>
                    <a:srgbClr val="FFFFFF"/>
                  </a:solidFill>
                  <a:latin typeface="Arial" pitchFamily="34" charset="0"/>
                  <a:ea typeface="+mn-ea"/>
                  <a:cs typeface="+mn-cs"/>
                </a:defRPr>
              </a:lvl3pPr>
              <a:lvl4pPr marL="1371600" algn="l" rtl="0" fontAlgn="base">
                <a:spcBef>
                  <a:spcPct val="0"/>
                </a:spcBef>
                <a:spcAft>
                  <a:spcPct val="0"/>
                </a:spcAft>
                <a:defRPr sz="2000" b="1" kern="1200">
                  <a:solidFill>
                    <a:srgbClr val="FFFFFF"/>
                  </a:solidFill>
                  <a:latin typeface="Arial" pitchFamily="34" charset="0"/>
                  <a:ea typeface="+mn-ea"/>
                  <a:cs typeface="+mn-cs"/>
                </a:defRPr>
              </a:lvl4pPr>
              <a:lvl5pPr marL="1828800" algn="l" rtl="0" fontAlgn="base">
                <a:spcBef>
                  <a:spcPct val="0"/>
                </a:spcBef>
                <a:spcAft>
                  <a:spcPct val="0"/>
                </a:spcAft>
                <a:defRPr sz="2000" b="1" kern="1200">
                  <a:solidFill>
                    <a:srgbClr val="FFFFFF"/>
                  </a:solidFill>
                  <a:latin typeface="Arial" pitchFamily="34" charset="0"/>
                  <a:ea typeface="+mn-ea"/>
                  <a:cs typeface="+mn-cs"/>
                </a:defRPr>
              </a:lvl5pPr>
              <a:lvl6pPr marL="2286000" algn="l" defTabSz="914400" rtl="0" eaLnBrk="1" latinLnBrk="0" hangingPunct="1">
                <a:defRPr sz="2000" b="1" kern="1200">
                  <a:solidFill>
                    <a:srgbClr val="FFFFFF"/>
                  </a:solidFill>
                  <a:latin typeface="Arial" pitchFamily="34" charset="0"/>
                  <a:ea typeface="+mn-ea"/>
                  <a:cs typeface="+mn-cs"/>
                </a:defRPr>
              </a:lvl6pPr>
              <a:lvl7pPr marL="2743200" algn="l" defTabSz="914400" rtl="0" eaLnBrk="1" latinLnBrk="0" hangingPunct="1">
                <a:defRPr sz="2000" b="1" kern="1200">
                  <a:solidFill>
                    <a:srgbClr val="FFFFFF"/>
                  </a:solidFill>
                  <a:latin typeface="Arial" pitchFamily="34" charset="0"/>
                  <a:ea typeface="+mn-ea"/>
                  <a:cs typeface="+mn-cs"/>
                </a:defRPr>
              </a:lvl7pPr>
              <a:lvl8pPr marL="3200400" algn="l" defTabSz="914400" rtl="0" eaLnBrk="1" latinLnBrk="0" hangingPunct="1">
                <a:defRPr sz="2000" b="1" kern="1200">
                  <a:solidFill>
                    <a:srgbClr val="FFFFFF"/>
                  </a:solidFill>
                  <a:latin typeface="Arial" pitchFamily="34" charset="0"/>
                  <a:ea typeface="+mn-ea"/>
                  <a:cs typeface="+mn-cs"/>
                </a:defRPr>
              </a:lvl8pPr>
              <a:lvl9pPr marL="3657600" algn="l" defTabSz="914400" rtl="0" eaLnBrk="1" latinLnBrk="0" hangingPunct="1">
                <a:defRPr sz="2000" b="1" kern="1200">
                  <a:solidFill>
                    <a:srgbClr val="FFFFFF"/>
                  </a:solidFill>
                  <a:latin typeface="Arial" pitchFamily="34" charset="0"/>
                  <a:ea typeface="+mn-ea"/>
                  <a:cs typeface="+mn-cs"/>
                </a:defRPr>
              </a:lvl9pPr>
            </a:lstStyle>
            <a:p>
              <a:pPr>
                <a:defRPr/>
              </a:pPr>
              <a:endParaRPr lang="el-GR">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0"/>
            <a:ext cx="7498080" cy="654350"/>
          </a:xfrm>
        </p:spPr>
        <p:txBody>
          <a:bodyPr>
            <a:normAutofit fontScale="90000"/>
          </a:bodyPr>
          <a:lstStyle/>
          <a:p>
            <a:pPr algn="ctr"/>
            <a:r>
              <a:rPr lang="el-GR" dirty="0">
                <a:solidFill>
                  <a:schemeClr val="accent4">
                    <a:lumMod val="50000"/>
                  </a:schemeClr>
                </a:solidFill>
              </a:rPr>
              <a:t>ΜΙΑ ΣΥΓΚΡΙΣΗ…</a:t>
            </a:r>
          </a:p>
        </p:txBody>
      </p:sp>
      <p:graphicFrame>
        <p:nvGraphicFramePr>
          <p:cNvPr id="6" name="5 - Πίνακας"/>
          <p:cNvGraphicFramePr>
            <a:graphicFrameLocks noGrp="1"/>
          </p:cNvGraphicFramePr>
          <p:nvPr/>
        </p:nvGraphicFramePr>
        <p:xfrm>
          <a:off x="1571604" y="785794"/>
          <a:ext cx="6786610" cy="4751925"/>
        </p:xfrm>
        <a:graphic>
          <a:graphicData uri="http://schemas.openxmlformats.org/drawingml/2006/table">
            <a:tbl>
              <a:tblPr/>
              <a:tblGrid>
                <a:gridCol w="678661">
                  <a:extLst>
                    <a:ext uri="{9D8B030D-6E8A-4147-A177-3AD203B41FA5}">
                      <a16:colId xmlns:a16="http://schemas.microsoft.com/office/drawing/2014/main" val="20000"/>
                    </a:ext>
                  </a:extLst>
                </a:gridCol>
                <a:gridCol w="678661">
                  <a:extLst>
                    <a:ext uri="{9D8B030D-6E8A-4147-A177-3AD203B41FA5}">
                      <a16:colId xmlns:a16="http://schemas.microsoft.com/office/drawing/2014/main" val="20001"/>
                    </a:ext>
                  </a:extLst>
                </a:gridCol>
                <a:gridCol w="678661">
                  <a:extLst>
                    <a:ext uri="{9D8B030D-6E8A-4147-A177-3AD203B41FA5}">
                      <a16:colId xmlns:a16="http://schemas.microsoft.com/office/drawing/2014/main" val="20002"/>
                    </a:ext>
                  </a:extLst>
                </a:gridCol>
                <a:gridCol w="678661">
                  <a:extLst>
                    <a:ext uri="{9D8B030D-6E8A-4147-A177-3AD203B41FA5}">
                      <a16:colId xmlns:a16="http://schemas.microsoft.com/office/drawing/2014/main" val="20003"/>
                    </a:ext>
                  </a:extLst>
                </a:gridCol>
                <a:gridCol w="678661">
                  <a:extLst>
                    <a:ext uri="{9D8B030D-6E8A-4147-A177-3AD203B41FA5}">
                      <a16:colId xmlns:a16="http://schemas.microsoft.com/office/drawing/2014/main" val="20004"/>
                    </a:ext>
                  </a:extLst>
                </a:gridCol>
                <a:gridCol w="678661">
                  <a:extLst>
                    <a:ext uri="{9D8B030D-6E8A-4147-A177-3AD203B41FA5}">
                      <a16:colId xmlns:a16="http://schemas.microsoft.com/office/drawing/2014/main" val="20005"/>
                    </a:ext>
                  </a:extLst>
                </a:gridCol>
                <a:gridCol w="678661">
                  <a:extLst>
                    <a:ext uri="{9D8B030D-6E8A-4147-A177-3AD203B41FA5}">
                      <a16:colId xmlns:a16="http://schemas.microsoft.com/office/drawing/2014/main" val="20006"/>
                    </a:ext>
                  </a:extLst>
                </a:gridCol>
                <a:gridCol w="678661">
                  <a:extLst>
                    <a:ext uri="{9D8B030D-6E8A-4147-A177-3AD203B41FA5}">
                      <a16:colId xmlns:a16="http://schemas.microsoft.com/office/drawing/2014/main" val="20007"/>
                    </a:ext>
                  </a:extLst>
                </a:gridCol>
                <a:gridCol w="678661">
                  <a:extLst>
                    <a:ext uri="{9D8B030D-6E8A-4147-A177-3AD203B41FA5}">
                      <a16:colId xmlns:a16="http://schemas.microsoft.com/office/drawing/2014/main" val="20008"/>
                    </a:ext>
                  </a:extLst>
                </a:gridCol>
                <a:gridCol w="678661">
                  <a:extLst>
                    <a:ext uri="{9D8B030D-6E8A-4147-A177-3AD203B41FA5}">
                      <a16:colId xmlns:a16="http://schemas.microsoft.com/office/drawing/2014/main" val="20009"/>
                    </a:ext>
                  </a:extLst>
                </a:gridCol>
              </a:tblGrid>
              <a:tr h="750127">
                <a:tc>
                  <a:txBody>
                    <a:bodyPr/>
                    <a:lstStyle/>
                    <a:p>
                      <a:pPr>
                        <a:lnSpc>
                          <a:spcPct val="150000"/>
                        </a:lnSpc>
                        <a:spcAft>
                          <a:spcPts val="0"/>
                        </a:spcAft>
                      </a:pPr>
                      <a:endParaRPr lang="el-GR" sz="2000" dirty="0">
                        <a:latin typeface="Times New Roman"/>
                        <a:ea typeface="Times New Roman"/>
                      </a:endParaRPr>
                    </a:p>
                    <a:p>
                      <a:pPr>
                        <a:lnSpc>
                          <a:spcPct val="115000"/>
                        </a:lnSpc>
                      </a:pPr>
                      <a:r>
                        <a:rPr lang="el-GR" sz="2000" dirty="0">
                          <a:latin typeface="Calibri"/>
                          <a:ea typeface="Times New Roman"/>
                        </a:rPr>
                        <a:t>9 </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r>
                        <a:rPr lang="en-US" sz="2000" dirty="0">
                          <a:latin typeface="Times New Roman"/>
                          <a:ea typeface="Times New Roman"/>
                        </a:rPr>
                        <a:t>1,9</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dirty="0">
                          <a:latin typeface="Times New Roman"/>
                          <a:ea typeface="Times New Roman"/>
                        </a:rPr>
                        <a:t>9</a:t>
                      </a:r>
                      <a:r>
                        <a:rPr lang="en-US" sz="2000" dirty="0">
                          <a:latin typeface="Times New Roman"/>
                          <a:ea typeface="Times New Roman"/>
                        </a:rPr>
                        <a:t>,9</a:t>
                      </a:r>
                      <a:endParaRPr lang="el-GR" sz="2000" dirty="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extLst>
                  <a:ext uri="{0D108BD9-81ED-4DB2-BD59-A6C34878D82A}">
                    <a16:rowId xmlns:a16="http://schemas.microsoft.com/office/drawing/2014/main" val="10000"/>
                  </a:ext>
                </a:extLst>
              </a:tr>
              <a:tr h="440531">
                <a:tc>
                  <a:txBody>
                    <a:bodyPr/>
                    <a:lstStyle/>
                    <a:p>
                      <a:pPr>
                        <a:lnSpc>
                          <a:spcPct val="150000"/>
                        </a:lnSpc>
                        <a:spcAft>
                          <a:spcPts val="0"/>
                        </a:spcAft>
                      </a:pPr>
                      <a:r>
                        <a:rPr lang="el-GR" sz="2000">
                          <a:latin typeface="Times New Roman"/>
                          <a:ea typeface="Times New Roman"/>
                        </a:rPr>
                        <a:t>8</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40531">
                <a:tc>
                  <a:txBody>
                    <a:bodyPr/>
                    <a:lstStyle/>
                    <a:p>
                      <a:pPr>
                        <a:lnSpc>
                          <a:spcPct val="150000"/>
                        </a:lnSpc>
                        <a:spcAft>
                          <a:spcPts val="0"/>
                        </a:spcAft>
                      </a:pPr>
                      <a:r>
                        <a:rPr lang="el-GR" sz="2000">
                          <a:latin typeface="Times New Roman"/>
                          <a:ea typeface="Times New Roman"/>
                        </a:rPr>
                        <a:t>7</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40531">
                <a:tc>
                  <a:txBody>
                    <a:bodyPr/>
                    <a:lstStyle/>
                    <a:p>
                      <a:pPr>
                        <a:lnSpc>
                          <a:spcPct val="150000"/>
                        </a:lnSpc>
                        <a:spcAft>
                          <a:spcPts val="0"/>
                        </a:spcAft>
                      </a:pPr>
                      <a:r>
                        <a:rPr lang="el-GR" sz="2000">
                          <a:latin typeface="Times New Roman"/>
                          <a:ea typeface="Times New Roman"/>
                        </a:rPr>
                        <a:t>6</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dirty="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0531">
                <a:tc>
                  <a:txBody>
                    <a:bodyPr/>
                    <a:lstStyle/>
                    <a:p>
                      <a:pPr>
                        <a:lnSpc>
                          <a:spcPct val="150000"/>
                        </a:lnSpc>
                        <a:spcAft>
                          <a:spcPts val="0"/>
                        </a:spcAft>
                      </a:pPr>
                      <a:r>
                        <a:rPr lang="el-GR" sz="2000">
                          <a:latin typeface="Times New Roman"/>
                          <a:ea typeface="Times New Roman"/>
                        </a:rPr>
                        <a:t>5</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dirty="0">
                          <a:latin typeface="Times New Roman"/>
                          <a:ea typeface="Times New Roman"/>
                        </a:rPr>
                        <a:t>5,5</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0531">
                <a:tc>
                  <a:txBody>
                    <a:bodyPr/>
                    <a:lstStyle/>
                    <a:p>
                      <a:pPr>
                        <a:lnSpc>
                          <a:spcPct val="150000"/>
                        </a:lnSpc>
                        <a:spcAft>
                          <a:spcPts val="0"/>
                        </a:spcAft>
                      </a:pPr>
                      <a:r>
                        <a:rPr lang="el-GR" sz="2000">
                          <a:latin typeface="Times New Roman"/>
                          <a:ea typeface="Times New Roman"/>
                        </a:rPr>
                        <a:t>4</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40531">
                <a:tc>
                  <a:txBody>
                    <a:bodyPr/>
                    <a:lstStyle/>
                    <a:p>
                      <a:pPr>
                        <a:lnSpc>
                          <a:spcPct val="150000"/>
                        </a:lnSpc>
                        <a:spcAft>
                          <a:spcPts val="0"/>
                        </a:spcAft>
                      </a:pPr>
                      <a:r>
                        <a:rPr lang="el-GR" sz="2000">
                          <a:latin typeface="Times New Roman"/>
                          <a:ea typeface="Times New Roman"/>
                        </a:rPr>
                        <a:t>3</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dirty="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dirty="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40531">
                <a:tc>
                  <a:txBody>
                    <a:bodyPr/>
                    <a:lstStyle/>
                    <a:p>
                      <a:pPr>
                        <a:lnSpc>
                          <a:spcPct val="150000"/>
                        </a:lnSpc>
                        <a:spcAft>
                          <a:spcPts val="0"/>
                        </a:spcAft>
                      </a:pPr>
                      <a:r>
                        <a:rPr lang="el-GR" sz="2000">
                          <a:latin typeface="Times New Roman"/>
                          <a:ea typeface="Times New Roman"/>
                        </a:rPr>
                        <a:t>2</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endParaRPr lang="el-GR" sz="120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40531">
                <a:tc>
                  <a:txBody>
                    <a:bodyPr/>
                    <a:lstStyle/>
                    <a:p>
                      <a:pPr>
                        <a:lnSpc>
                          <a:spcPct val="150000"/>
                        </a:lnSpc>
                        <a:spcAft>
                          <a:spcPts val="0"/>
                        </a:spcAft>
                      </a:pPr>
                      <a:r>
                        <a:rPr lang="el-GR" sz="2000" dirty="0">
                          <a:latin typeface="Times New Roman"/>
                          <a:ea typeface="Times New Roman"/>
                        </a:rPr>
                        <a:t>1</a:t>
                      </a:r>
                    </a:p>
                  </a:txBody>
                  <a:tcPr marL="67945" marR="67945"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nSpc>
                          <a:spcPct val="150000"/>
                        </a:lnSpc>
                        <a:spcAft>
                          <a:spcPts val="0"/>
                        </a:spcAft>
                      </a:pPr>
                      <a:r>
                        <a:rPr lang="en-US" sz="2000" dirty="0">
                          <a:latin typeface="Times New Roman"/>
                          <a:ea typeface="Times New Roman"/>
                        </a:rPr>
                        <a:t>1,1</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l-GR" sz="1200">
                        <a:latin typeface="Times New Roman"/>
                        <a:ea typeface="Times New Roman"/>
                      </a:endParaRPr>
                    </a:p>
                  </a:txBody>
                  <a:tcPr marL="67945" marR="6794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dirty="0">
                          <a:latin typeface="Times New Roman"/>
                          <a:ea typeface="Times New Roman"/>
                        </a:rPr>
                        <a:t>9,1</a:t>
                      </a:r>
                      <a:endParaRPr lang="el-GR" sz="2000" dirty="0">
                        <a:latin typeface="Times New Roman"/>
                        <a:ea typeface="Times New Roman"/>
                      </a:endParaRPr>
                    </a:p>
                  </a:txBody>
                  <a:tcPr marL="67945" marR="6794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extLst>
                  <a:ext uri="{0D108BD9-81ED-4DB2-BD59-A6C34878D82A}">
                    <a16:rowId xmlns:a16="http://schemas.microsoft.com/office/drawing/2014/main" val="10008"/>
                  </a:ext>
                </a:extLst>
              </a:tr>
              <a:tr h="440531">
                <a:tc>
                  <a:txBody>
                    <a:bodyPr/>
                    <a:lstStyle/>
                    <a:p>
                      <a:pPr>
                        <a:lnSpc>
                          <a:spcPct val="150000"/>
                        </a:lnSpc>
                        <a:spcAft>
                          <a:spcPts val="0"/>
                        </a:spcAft>
                      </a:pPr>
                      <a:endParaRPr lang="el-GR" sz="1200">
                        <a:latin typeface="Times New Roman"/>
                        <a:ea typeface="Times New Roman"/>
                      </a:endParaRPr>
                    </a:p>
                  </a:txBody>
                  <a:tcPr marL="67945" marR="67945" marT="0" marB="0">
                    <a:lnL>
                      <a:noFill/>
                    </a:lnL>
                    <a:lnR>
                      <a:noFill/>
                    </a:lnR>
                    <a:lnT>
                      <a:noFill/>
                    </a:lnT>
                    <a:lnB>
                      <a:noFill/>
                    </a:lnB>
                  </a:tcPr>
                </a:tc>
                <a:tc>
                  <a:txBody>
                    <a:bodyPr/>
                    <a:lstStyle/>
                    <a:p>
                      <a:pPr>
                        <a:lnSpc>
                          <a:spcPct val="150000"/>
                        </a:lnSpc>
                        <a:spcAft>
                          <a:spcPts val="0"/>
                        </a:spcAft>
                      </a:pPr>
                      <a:r>
                        <a:rPr lang="el-GR" sz="2000" dirty="0">
                          <a:latin typeface="Times New Roman"/>
                          <a:ea typeface="Times New Roman"/>
                        </a:rPr>
                        <a:t>1</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2</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3</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4</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5</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6</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7</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8</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l-GR" sz="2000" dirty="0">
                          <a:latin typeface="Times New Roman"/>
                          <a:ea typeface="Times New Roman"/>
                        </a:rPr>
                        <a:t>9</a:t>
                      </a:r>
                    </a:p>
                  </a:txBody>
                  <a:tcPr marL="67945" marR="67945"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9"/>
                  </a:ext>
                </a:extLst>
              </a:tr>
            </a:tbl>
          </a:graphicData>
        </a:graphic>
      </p:graphicFrame>
      <p:sp>
        <p:nvSpPr>
          <p:cNvPr id="37892" name="Text Box 4"/>
          <p:cNvSpPr txBox="1">
            <a:spLocks noChangeArrowheads="1"/>
          </p:cNvSpPr>
          <p:nvPr/>
        </p:nvSpPr>
        <p:spPr bwMode="auto">
          <a:xfrm>
            <a:off x="1071538" y="1857364"/>
            <a:ext cx="390525" cy="28352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7894" name="Rectangle 6"/>
          <p:cNvSpPr>
            <a:spLocks noChangeArrowheads="1"/>
          </p:cNvSpPr>
          <p:nvPr/>
        </p:nvSpPr>
        <p:spPr bwMode="auto">
          <a:xfrm>
            <a:off x="1785918" y="6215082"/>
            <a:ext cx="619349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Σχ. 2.6: Το   Διευθυντικό πλέγμα των </a:t>
            </a:r>
            <a:r>
              <a:rPr kumimoji="0" lang="en-US"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Blake</a:t>
            </a:r>
            <a:r>
              <a:rPr kumimoji="0" lang="el-GR"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 &amp; </a:t>
            </a:r>
            <a:r>
              <a:rPr kumimoji="0" lang="en-US" sz="2000" b="0" i="0" u="none" strike="noStrike" cap="none" normalizeH="0" baseline="0" dirty="0">
                <a:ln>
                  <a:noFill/>
                </a:ln>
                <a:solidFill>
                  <a:schemeClr val="accent4">
                    <a:lumMod val="50000"/>
                  </a:schemeClr>
                </a:solidFill>
                <a:effectLst/>
                <a:latin typeface="Arial" pitchFamily="34" charset="0"/>
                <a:ea typeface="Times New Roman" pitchFamily="18" charset="0"/>
                <a:cs typeface="Arial" pitchFamily="34" charset="0"/>
              </a:rPr>
              <a:t>Mouton</a:t>
            </a:r>
            <a:endParaRPr kumimoji="0" lang="en-US" sz="2000" b="0" i="0" u="none" strike="noStrike" cap="none" normalizeH="0" baseline="0" dirty="0">
              <a:ln>
                <a:noFill/>
              </a:ln>
              <a:solidFill>
                <a:schemeClr val="accent4">
                  <a:lumMod val="50000"/>
                </a:schemeClr>
              </a:solidFill>
              <a:effectLst/>
              <a:latin typeface="Arial" pitchFamily="34" charset="0"/>
              <a:cs typeface="Arial" pitchFamily="34" charset="0"/>
            </a:endParaRPr>
          </a:p>
        </p:txBody>
      </p:sp>
      <p:sp>
        <p:nvSpPr>
          <p:cNvPr id="9" name="8 - TextBox"/>
          <p:cNvSpPr txBox="1"/>
          <p:nvPr/>
        </p:nvSpPr>
        <p:spPr>
          <a:xfrm>
            <a:off x="3428992" y="5715016"/>
            <a:ext cx="3857652" cy="369332"/>
          </a:xfrm>
          <a:prstGeom prst="rect">
            <a:avLst/>
          </a:prstGeom>
          <a:noFill/>
        </p:spPr>
        <p:txBody>
          <a:bodyPr wrap="square" rtlCol="0">
            <a:spAutoFit/>
          </a:bodyPr>
          <a:lstStyle/>
          <a:p>
            <a:r>
              <a:rPr lang="el-GR" dirty="0">
                <a:latin typeface="Arial" pitchFamily="34" charset="0"/>
                <a:ea typeface="Times New Roman" pitchFamily="18" charset="0"/>
                <a:cs typeface="Arial" pitchFamily="34" charset="0"/>
              </a:rPr>
              <a:t> </a:t>
            </a:r>
            <a:r>
              <a:rPr lang="el-GR" dirty="0">
                <a:solidFill>
                  <a:schemeClr val="accent4">
                    <a:lumMod val="50000"/>
                  </a:schemeClr>
                </a:solidFill>
                <a:latin typeface="Arial" pitchFamily="34" charset="0"/>
                <a:ea typeface="Times New Roman" pitchFamily="18" charset="0"/>
                <a:cs typeface="Arial" pitchFamily="34" charset="0"/>
              </a:rPr>
              <a:t>Έμφαση στην Παραγωγή</a:t>
            </a:r>
            <a:endParaRPr lang="el-GR" dirty="0">
              <a:solidFill>
                <a:schemeClr val="accent4">
                  <a:lumMod val="50000"/>
                </a:schemeClr>
              </a:solidFill>
            </a:endParaRPr>
          </a:p>
        </p:txBody>
      </p:sp>
      <p:sp>
        <p:nvSpPr>
          <p:cNvPr id="10" name="9 - TextBox"/>
          <p:cNvSpPr txBox="1"/>
          <p:nvPr/>
        </p:nvSpPr>
        <p:spPr>
          <a:xfrm>
            <a:off x="979207" y="1500174"/>
            <a:ext cx="553998" cy="4643470"/>
          </a:xfrm>
          <a:prstGeom prst="rect">
            <a:avLst/>
          </a:prstGeom>
          <a:noFill/>
        </p:spPr>
        <p:txBody>
          <a:bodyPr vert="vert" wrap="square" rtlCol="0">
            <a:spAutoFit/>
          </a:bodyPr>
          <a:lstStyle/>
          <a:p>
            <a:r>
              <a:rPr lang="el-GR" sz="2400" dirty="0">
                <a:solidFill>
                  <a:schemeClr val="accent4">
                    <a:lumMod val="50000"/>
                  </a:schemeClr>
                </a:solidFill>
              </a:rPr>
              <a:t>Έμφαση  στους  εργαζόμενους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Προσαρμοσμένος 1">
      <a:dk1>
        <a:srgbClr val="000000"/>
      </a:dk1>
      <a:lt1>
        <a:sysClr val="window" lastClr="FFFFFF"/>
      </a:lt1>
      <a:dk2>
        <a:srgbClr val="4F271C"/>
      </a:dk2>
      <a:lt2>
        <a:srgbClr val="F88630"/>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896</TotalTime>
  <Words>937</Words>
  <Application>Microsoft Office PowerPoint</Application>
  <PresentationFormat>On-screen Show (4:3)</PresentationFormat>
  <Paragraphs>291</Paragraphs>
  <Slides>22</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Arial MT</vt:lpstr>
      <vt:lpstr>Calibri</vt:lpstr>
      <vt:lpstr>Comic Sans MS</vt:lpstr>
      <vt:lpstr>Corbel</vt:lpstr>
      <vt:lpstr>Gill Sans MT</vt:lpstr>
      <vt:lpstr>Times New Roman</vt:lpstr>
      <vt:lpstr>Verdana</vt:lpstr>
      <vt:lpstr>Wingdings 2</vt:lpstr>
      <vt:lpstr>Ηλιοστάσιο</vt:lpstr>
      <vt:lpstr>ΠΕΡΙΠΤΩΣΙΑΚΗ ΗΓΕΣΙΑ: ΘΕΩΡΗΤΙΚΗ ΠΡΟΣΕΓΓΙΣΗ ΚΑΙ  ΕΦΑΡΜΟΓΗ  </vt:lpstr>
      <vt:lpstr>ΤΙ ΕΙΝΑΙ Η ΗΓΕΣΙΑ;  </vt:lpstr>
      <vt:lpstr>PowerPoint Presentation</vt:lpstr>
      <vt:lpstr>Ηγεσία εναντίον Διοίκησης</vt:lpstr>
      <vt:lpstr>PowerPoint Presentation</vt:lpstr>
      <vt:lpstr> Η ηγεσία  είναι διαδικασία  επηρεασμού.  • Εστίαση  στους υφισταμένους.  • Κάθε υφιστάμενος έχει διαφορετικό επίπεδο ωριμότητας – ετοιμότητας        Κάθε  υφιστάμενος  είναι  διαφορετική περίπτωση.   • Ωριμότητα = ικανότητα και προθυμία. </vt:lpstr>
      <vt:lpstr>PowerPoint Presentation</vt:lpstr>
      <vt:lpstr>…ΠΑΡΑΔΟΧΕΣ</vt:lpstr>
      <vt:lpstr>ΜΙΑ ΣΥΓΚΡΙΣΗ…</vt:lpstr>
      <vt:lpstr>PowerPoint Presentation</vt:lpstr>
      <vt:lpstr>PowerPoint Presentation</vt:lpstr>
      <vt:lpstr>…ΠΑΡΑΔΟΧΕΣ</vt:lpstr>
      <vt:lpstr>…Αυτούσιες παραδοχές </vt:lpstr>
      <vt:lpstr>ΚΡΙΤΙΚΗ</vt:lpstr>
      <vt:lpstr>PowerPoint Presentation</vt:lpstr>
      <vt:lpstr>ΣΗΜΕΡΑ ΧΡΗΣΙΜΟΠΟΙΕΙΤΑΙ Η ΠΕΡΙΠΤΩΣΙΑΚΗ ΗΓΕΣΙΑ;</vt:lpstr>
      <vt:lpstr>ΕΡΕΥΝΑ ΜΙΚΡΟΥ ΕΥΡΟΥΣ</vt:lpstr>
      <vt:lpstr>ΣΕΝΑΡΙΟ</vt:lpstr>
      <vt:lpstr>PowerPoint Presentation</vt:lpstr>
      <vt:lpstr>ΣΥΜΠΕΡΑΣΜΑΤΑ ΤΗΣ ΕΡΕΥΝΑΣ</vt:lpstr>
      <vt:lpstr>ΕΠΙΛΟΓΟΣ</vt:lpstr>
      <vt:lpstr>«Αν αυτοί νικήσουν, τότε νίκησες και εσύ»                  (Blanchard, Zigarmi &amp; Zigarmi, 1986)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ΠΕΡΙΠΤΩΣΙΑΚΗ ΗΓΕΣΙΑ: ΘΕΩΡΗΤΙΚΗ ΠΡΟΣΕΓΓΙΣΗ ΚΑΙ  ΕΦΑΡΜΟΓΗ ΤΗΣ</dc:title>
  <dc:creator>angelos</dc:creator>
  <cp:lastModifiedBy>ΔΗΜΗΤΡΙΟΣ ΔΡΟΓΙΔΗΣ</cp:lastModifiedBy>
  <cp:revision>82</cp:revision>
  <dcterms:created xsi:type="dcterms:W3CDTF">2009-11-29T14:34:33Z</dcterms:created>
  <dcterms:modified xsi:type="dcterms:W3CDTF">2021-03-24T10:03:59Z</dcterms:modified>
</cp:coreProperties>
</file>