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81" r:id="rId4"/>
    <p:sldId id="258" r:id="rId5"/>
    <p:sldId id="276" r:id="rId6"/>
    <p:sldId id="269" r:id="rId7"/>
    <p:sldId id="268" r:id="rId8"/>
    <p:sldId id="275" r:id="rId9"/>
    <p:sldId id="271" r:id="rId10"/>
    <p:sldId id="270" r:id="rId11"/>
    <p:sldId id="272" r:id="rId12"/>
    <p:sldId id="273" r:id="rId13"/>
    <p:sldId id="274" r:id="rId14"/>
    <p:sldId id="267" r:id="rId15"/>
    <p:sldId id="259" r:id="rId16"/>
    <p:sldId id="260" r:id="rId17"/>
    <p:sldId id="277" r:id="rId18"/>
    <p:sldId id="261" r:id="rId19"/>
    <p:sldId id="262" r:id="rId20"/>
    <p:sldId id="263" r:id="rId21"/>
    <p:sldId id="264" r:id="rId22"/>
    <p:sldId id="265" r:id="rId23"/>
    <p:sldId id="282" r:id="rId24"/>
    <p:sldId id="266" r:id="rId25"/>
    <p:sldId id="278" r:id="rId26"/>
    <p:sldId id="279" r:id="rId27"/>
    <p:sldId id="283" r:id="rId28"/>
    <p:sldId id="284" r:id="rId29"/>
    <p:sldId id="280"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67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Ορθογώνιο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Ορθογώνιο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Ορθογώνιο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Ορθογώνιο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Ορθογώνιο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Στρογγυλεμένο ορθογώνιο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Στρογγυλεμένο ορθογώνιο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Ορθογώνιο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Ορθογώνιο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Ορθογώνιο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Ορθογώνιο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Τίτλος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Στυλ κύριου τίτλου</a:t>
            </a:r>
            <a:endParaRPr kumimoji="0" lang="en-US"/>
          </a:p>
        </p:txBody>
      </p:sp>
      <p:sp>
        <p:nvSpPr>
          <p:cNvPr id="9" name="Υπότιτλος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
        <p:nvSpPr>
          <p:cNvPr id="28" name="Θέση ημερομηνίας 27"/>
          <p:cNvSpPr>
            <a:spLocks noGrp="1"/>
          </p:cNvSpPr>
          <p:nvPr>
            <p:ph type="dt" sz="half" idx="10"/>
          </p:nvPr>
        </p:nvSpPr>
        <p:spPr>
          <a:xfrm>
            <a:off x="6705600" y="4206240"/>
            <a:ext cx="960120" cy="457200"/>
          </a:xfrm>
        </p:spPr>
        <p:txBody>
          <a:bodyPr/>
          <a:lstStyle/>
          <a:p>
            <a:fld id="{F06818BD-3F62-4E61-BBA7-3DC6FAD47238}" type="datetimeFigureOut">
              <a:rPr lang="el-GR" smtClean="0"/>
              <a:t>24/3/2021</a:t>
            </a:fld>
            <a:endParaRPr lang="el-GR"/>
          </a:p>
        </p:txBody>
      </p:sp>
      <p:sp>
        <p:nvSpPr>
          <p:cNvPr id="17" name="Θέση υποσέλιδου 16"/>
          <p:cNvSpPr>
            <a:spLocks noGrp="1"/>
          </p:cNvSpPr>
          <p:nvPr>
            <p:ph type="ftr" sz="quarter" idx="11"/>
          </p:nvPr>
        </p:nvSpPr>
        <p:spPr>
          <a:xfrm>
            <a:off x="5410200" y="4205288"/>
            <a:ext cx="1295400" cy="457200"/>
          </a:xfrm>
        </p:spPr>
        <p:txBody>
          <a:bodyPr/>
          <a:lstStyle/>
          <a:p>
            <a:endParaRPr lang="el-GR"/>
          </a:p>
        </p:txBody>
      </p:sp>
      <p:sp>
        <p:nvSpPr>
          <p:cNvPr id="29" name="Θέση αριθμού διαφάνειας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7B306B0-C404-46C8-B2C1-7818D2A8E074}"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F06818BD-3F62-4E61-BBA7-3DC6FAD47238}" type="datetimeFigureOut">
              <a:rPr lang="el-GR" smtClean="0"/>
              <a:t>24/3/2021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7B306B0-C404-46C8-B2C1-7818D2A8E074}"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781800" y="1143000"/>
            <a:ext cx="1905000" cy="5486400"/>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1143000"/>
            <a:ext cx="6248400" cy="5486400"/>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F06818BD-3F62-4E61-BBA7-3DC6FAD47238}" type="datetimeFigureOut">
              <a:rPr lang="el-GR" smtClean="0"/>
              <a:t>24/3/2021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7B306B0-C404-46C8-B2C1-7818D2A8E074}"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F06818BD-3F62-4E61-BBA7-3DC6FAD47238}" type="datetimeFigureOut">
              <a:rPr lang="el-GR" smtClean="0"/>
              <a:t>24/3/2021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7B306B0-C404-46C8-B2C1-7818D2A8E074}"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F06818BD-3F62-4E61-BBA7-3DC6FAD47238}" type="datetimeFigureOut">
              <a:rPr lang="el-GR" smtClean="0"/>
              <a:t>24/3/2021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77B306B0-C404-46C8-B2C1-7818D2A8E074}"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F06818BD-3F62-4E61-BBA7-3DC6FAD47238}" type="datetimeFigureOut">
              <a:rPr lang="el-GR" smtClean="0"/>
              <a:t>24/3/2021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7B306B0-C404-46C8-B2C1-7818D2A8E074}"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Θέση ημερομηνίας 25"/>
          <p:cNvSpPr>
            <a:spLocks noGrp="1"/>
          </p:cNvSpPr>
          <p:nvPr>
            <p:ph type="dt" sz="half" idx="10"/>
          </p:nvPr>
        </p:nvSpPr>
        <p:spPr/>
        <p:txBody>
          <a:bodyPr rtlCol="0"/>
          <a:lstStyle/>
          <a:p>
            <a:fld id="{F06818BD-3F62-4E61-BBA7-3DC6FAD47238}" type="datetimeFigureOut">
              <a:rPr lang="el-GR" smtClean="0"/>
              <a:t>24/3/2021</a:t>
            </a:fld>
            <a:endParaRPr lang="el-GR"/>
          </a:p>
        </p:txBody>
      </p:sp>
      <p:sp>
        <p:nvSpPr>
          <p:cNvPr id="27" name="Θέση αριθμού διαφάνειας 26"/>
          <p:cNvSpPr>
            <a:spLocks noGrp="1"/>
          </p:cNvSpPr>
          <p:nvPr>
            <p:ph type="sldNum" sz="quarter" idx="11"/>
          </p:nvPr>
        </p:nvSpPr>
        <p:spPr/>
        <p:txBody>
          <a:bodyPr rtlCol="0"/>
          <a:lstStyle/>
          <a:p>
            <a:fld id="{77B306B0-C404-46C8-B2C1-7818D2A8E074}" type="slidenum">
              <a:rPr lang="el-GR" smtClean="0"/>
              <a:t>‹#›</a:t>
            </a:fld>
            <a:endParaRPr lang="el-GR"/>
          </a:p>
        </p:txBody>
      </p:sp>
      <p:sp>
        <p:nvSpPr>
          <p:cNvPr id="28" name="Θέση υποσέλιδου 27"/>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a:xfrm>
            <a:off x="6583680" y="612648"/>
            <a:ext cx="957264" cy="457200"/>
          </a:xfrm>
        </p:spPr>
        <p:txBody>
          <a:bodyPr/>
          <a:lstStyle/>
          <a:p>
            <a:fld id="{F06818BD-3F62-4E61-BBA7-3DC6FAD47238}" type="datetimeFigureOut">
              <a:rPr lang="el-GR" smtClean="0"/>
              <a:t>24/3/2021</a:t>
            </a:fld>
            <a:endParaRPr lang="el-GR"/>
          </a:p>
        </p:txBody>
      </p:sp>
      <p:sp>
        <p:nvSpPr>
          <p:cNvPr id="4" name="Θέση υποσέλιδου 3"/>
          <p:cNvSpPr>
            <a:spLocks noGrp="1"/>
          </p:cNvSpPr>
          <p:nvPr>
            <p:ph type="ftr" sz="quarter" idx="11"/>
          </p:nvPr>
        </p:nvSpPr>
        <p:spPr>
          <a:xfrm>
            <a:off x="5257800" y="612648"/>
            <a:ext cx="1325880" cy="457200"/>
          </a:xfrm>
        </p:spPr>
        <p:txBody>
          <a:bodyPr/>
          <a:lstStyle/>
          <a:p>
            <a:endParaRPr lang="el-GR"/>
          </a:p>
        </p:txBody>
      </p:sp>
      <p:sp>
        <p:nvSpPr>
          <p:cNvPr id="5" name="Θέση αριθμού διαφάνειας 4"/>
          <p:cNvSpPr>
            <a:spLocks noGrp="1"/>
          </p:cNvSpPr>
          <p:nvPr>
            <p:ph type="sldNum" sz="quarter" idx="12"/>
          </p:nvPr>
        </p:nvSpPr>
        <p:spPr>
          <a:xfrm>
            <a:off x="8174736" y="2272"/>
            <a:ext cx="762000" cy="365760"/>
          </a:xfrm>
        </p:spPr>
        <p:txBody>
          <a:bodyPr/>
          <a:lstStyle/>
          <a:p>
            <a:fld id="{77B306B0-C404-46C8-B2C1-7818D2A8E074}"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06818BD-3F62-4E61-BBA7-3DC6FAD47238}" type="datetimeFigureOut">
              <a:rPr lang="el-GR" smtClean="0"/>
              <a:t>24/3/2021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77B306B0-C404-46C8-B2C1-7818D2A8E074}"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353496" y="1101970"/>
            <a:ext cx="3383280" cy="877824"/>
          </a:xfrm>
        </p:spPr>
        <p:txBody>
          <a:bodyPr anchor="b"/>
          <a:lstStyle>
            <a:lvl1pPr algn="l">
              <a:buNone/>
              <a:defRPr sz="1800" b="1"/>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F06818BD-3F62-4E61-BBA7-3DC6FAD47238}" type="datetimeFigureOut">
              <a:rPr lang="el-GR" smtClean="0"/>
              <a:t>24/3/2021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7B306B0-C404-46C8-B2C1-7818D2A8E074}"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Θέση κειμένου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F06818BD-3F62-4E61-BBA7-3DC6FAD47238}" type="datetimeFigureOut">
              <a:rPr lang="el-GR" smtClean="0"/>
              <a:t>24/3/2021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77B306B0-C404-46C8-B2C1-7818D2A8E074}"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Ορθογώνιο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Ορθογώνιο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Ορθογώνιο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Ορθογώνιο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Ορθογώνιο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Στρογγυλεμένο ορθογώνιο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Στρογγυλεμένο ορθογώνιο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Ορθογώνιο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Ορθογώνιο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Ορθογώνιο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Ορθογώνιο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Ορθογώνιο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Ορθογώνιο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Θέση τίτλου 21"/>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06818BD-3F62-4E61-BBA7-3DC6FAD47238}" type="datetimeFigureOut">
              <a:rPr lang="el-GR" smtClean="0"/>
              <a:t>24/3/2021</a:t>
            </a:fld>
            <a:endParaRPr lang="el-GR"/>
          </a:p>
        </p:txBody>
      </p:sp>
      <p:sp>
        <p:nvSpPr>
          <p:cNvPr id="3" name="Θέση υποσέλιδου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Θέση αριθμού διαφάνειας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7B306B0-C404-46C8-B2C1-7818D2A8E074}"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aee.iep.edu.g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60648"/>
            <a:ext cx="7772400" cy="3528392"/>
          </a:xfrm>
        </p:spPr>
        <p:txBody>
          <a:bodyPr>
            <a:noAutofit/>
          </a:bodyPr>
          <a:lstStyle/>
          <a:p>
            <a:r>
              <a:rPr lang="el-GR" sz="6000" dirty="0" err="1" smtClean="0"/>
              <a:t>Αυτοαξιολόγηση</a:t>
            </a:r>
            <a:r>
              <a:rPr lang="el-GR" sz="6000" dirty="0" smtClean="0"/>
              <a:t> σχολικής μονάδας και ο ρόλος του σχολικού συμβούλου</a:t>
            </a:r>
            <a:endParaRPr lang="el-GR" sz="6000" dirty="0"/>
          </a:p>
        </p:txBody>
      </p:sp>
      <p:sp>
        <p:nvSpPr>
          <p:cNvPr id="3" name="Υπότιτλος 2"/>
          <p:cNvSpPr>
            <a:spLocks noGrp="1"/>
          </p:cNvSpPr>
          <p:nvPr>
            <p:ph type="subTitle" idx="1"/>
          </p:nvPr>
        </p:nvSpPr>
        <p:spPr>
          <a:xfrm>
            <a:off x="1371600" y="3933056"/>
            <a:ext cx="6400800" cy="2736304"/>
          </a:xfrm>
        </p:spPr>
        <p:txBody>
          <a:bodyPr>
            <a:normAutofit fontScale="85000" lnSpcReduction="10000"/>
          </a:bodyPr>
          <a:lstStyle/>
          <a:p>
            <a:r>
              <a:rPr lang="el-GR" sz="5800" b="1" dirty="0" smtClean="0">
                <a:solidFill>
                  <a:schemeClr val="tx1"/>
                </a:solidFill>
              </a:rPr>
              <a:t>Αικατερίνη Τζάμου</a:t>
            </a:r>
          </a:p>
          <a:p>
            <a:r>
              <a:rPr lang="el-GR" sz="4600" dirty="0" smtClean="0">
                <a:solidFill>
                  <a:schemeClr val="tx1"/>
                </a:solidFill>
              </a:rPr>
              <a:t>Υποδιευθύντρια </a:t>
            </a:r>
          </a:p>
          <a:p>
            <a:r>
              <a:rPr lang="el-GR" sz="4600" dirty="0" smtClean="0">
                <a:solidFill>
                  <a:schemeClr val="tx1"/>
                </a:solidFill>
              </a:rPr>
              <a:t>Προτύπου Λυκείου </a:t>
            </a:r>
            <a:r>
              <a:rPr lang="el-GR" sz="4600" dirty="0" err="1" smtClean="0">
                <a:solidFill>
                  <a:schemeClr val="tx1"/>
                </a:solidFill>
              </a:rPr>
              <a:t>Ιωνιδείου</a:t>
            </a:r>
            <a:r>
              <a:rPr lang="el-GR" sz="4600" dirty="0" smtClean="0">
                <a:solidFill>
                  <a:schemeClr val="tx1"/>
                </a:solidFill>
              </a:rPr>
              <a:t> Σχολής Πειραιά</a:t>
            </a:r>
          </a:p>
        </p:txBody>
      </p:sp>
    </p:spTree>
    <p:extLst>
      <p:ext uri="{BB962C8B-B14F-4D97-AF65-F5344CB8AC3E}">
        <p14:creationId xmlns:p14="http://schemas.microsoft.com/office/powerpoint/2010/main" val="1399698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user\Documents\Screenshot 2019-12-11 19.12.5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09573"/>
            <a:ext cx="8892480"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264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ocuments\Screenshot 2019-12-11 19.12.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303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ser\Documents\Screenshot 2019-12-11 19.11.4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5865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user\Documents\Screenshot 2019-12-11 19.11.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200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04664"/>
            <a:ext cx="8229600" cy="720080"/>
          </a:xfrm>
        </p:spPr>
        <p:txBody>
          <a:bodyPr>
            <a:normAutofit/>
          </a:bodyPr>
          <a:lstStyle/>
          <a:p>
            <a:r>
              <a:rPr lang="el-GR" dirty="0" smtClean="0"/>
              <a:t>Θεσμικό πλαίσιο</a:t>
            </a:r>
            <a:endParaRPr lang="el-GR" dirty="0"/>
          </a:p>
        </p:txBody>
      </p:sp>
      <p:sp>
        <p:nvSpPr>
          <p:cNvPr id="3" name="Θέση περιεχομένου 2"/>
          <p:cNvSpPr>
            <a:spLocks noGrp="1"/>
          </p:cNvSpPr>
          <p:nvPr>
            <p:ph idx="1"/>
          </p:nvPr>
        </p:nvSpPr>
        <p:spPr>
          <a:xfrm>
            <a:off x="457200" y="1124744"/>
            <a:ext cx="8229600" cy="5733256"/>
          </a:xfrm>
        </p:spPr>
        <p:txBody>
          <a:bodyPr>
            <a:noAutofit/>
          </a:bodyPr>
          <a:lstStyle/>
          <a:p>
            <a:pPr marL="109728" indent="0">
              <a:buNone/>
            </a:pPr>
            <a:r>
              <a:rPr lang="el-GR" sz="1200" b="1" dirty="0">
                <a:latin typeface="Calibri" pitchFamily="34" charset="0"/>
              </a:rPr>
              <a:t>Νόμος 2986/2002: </a:t>
            </a:r>
            <a:r>
              <a:rPr lang="el-GR" sz="1200" dirty="0">
                <a:latin typeface="Calibri" pitchFamily="34" charset="0"/>
              </a:rPr>
              <a:t>«Οργάνωση των περιφερειακών υπηρεσιών της πρωτοβάθμιας και δευτεροβάθμιας εκπαίδευσης, αξιολόγηση του εκπαιδευτικού έργου και των εκπαιδευτικών και άλλες διατάξεις». Με τα άρθρα 4 και 5 προσδιορίζονται ο σκοπός, οι στόχοι και ο χαρακτήρας της αξιολόγησης του εκπαιδευτικού έργου και των εκπαιδευτικών, όπως επίσης και τα υπηρεσιακά όργανα στα οποία ανατίθεται η ανάπτυξη, η υποστήριξη και η αξιολόγηση της όλης διαδικασίας.</a:t>
            </a:r>
          </a:p>
          <a:p>
            <a:pPr marL="109728" indent="0">
              <a:buNone/>
            </a:pPr>
            <a:r>
              <a:rPr lang="el-GR" sz="1200" b="1" dirty="0">
                <a:latin typeface="Calibri" pitchFamily="34" charset="0"/>
              </a:rPr>
              <a:t>Εγκύκλιος Γ1/37100/ 31-03-2010: </a:t>
            </a:r>
            <a:r>
              <a:rPr lang="el-GR" sz="1200" dirty="0">
                <a:latin typeface="Calibri" pitchFamily="34" charset="0"/>
              </a:rPr>
              <a:t>«</a:t>
            </a:r>
            <a:r>
              <a:rPr lang="el-GR" sz="1200" dirty="0" err="1">
                <a:latin typeface="Calibri" pitchFamily="34" charset="0"/>
              </a:rPr>
              <a:t>Αυτοαξιολόγηση</a:t>
            </a:r>
            <a:r>
              <a:rPr lang="el-GR" sz="1200" dirty="0">
                <a:latin typeface="Calibri" pitchFamily="34" charset="0"/>
              </a:rPr>
              <a:t> της Σχολικής Μονάδας» Με αυτήν την υπουργική απόφαση  προετοιμάζεται η εφαρμογή του πιλοτικού προγράμματος της ΑΕΕ σε Σχολικές Μονάδες που θα επιλεγούν, για να αναπτύξουν διαδικασίες </a:t>
            </a:r>
            <a:r>
              <a:rPr lang="el-GR" sz="1200" dirty="0" err="1">
                <a:latin typeface="Calibri" pitchFamily="34" charset="0"/>
              </a:rPr>
              <a:t>πτογραμματισμού</a:t>
            </a:r>
            <a:r>
              <a:rPr lang="el-GR" sz="1200" dirty="0">
                <a:latin typeface="Calibri" pitchFamily="34" charset="0"/>
              </a:rPr>
              <a:t> και αποτίμησης της ποιότητας του παρεχόμενου εκπαιδευτικού έργου και στη συνέχεια θα διαμορφώσουν, θα υλοποιήσουν, θα παρακολουθήσουν και θα αξιολογήσουν Σχέδια Δράσης με στόχο την ανάπτυξη και βελτίωση της Σχολικής Μονάδας.</a:t>
            </a:r>
          </a:p>
          <a:p>
            <a:pPr marL="109728" indent="0">
              <a:buNone/>
            </a:pPr>
            <a:r>
              <a:rPr lang="el-GR" sz="1200" b="1" dirty="0">
                <a:latin typeface="Calibri" pitchFamily="34" charset="0"/>
              </a:rPr>
              <a:t>Νόμος 3848/2010: </a:t>
            </a:r>
            <a:r>
              <a:rPr lang="el-GR" sz="1200" dirty="0">
                <a:latin typeface="Calibri" pitchFamily="34" charset="0"/>
              </a:rPr>
              <a:t>«Αναβάθμιση του ρόλου του εκπαιδευτικού – καθιέρωση κανόνων αξιολόγησης και αξιοκρατίας στην εκπαίδευση και λοιπές διατάξεις». Στο άρθρο 32 ορίζεται η διαδικασία προγραμματισμού και αξιολόγησης της δράσης των σχολικών μονάδων, τα υπηρεσιακά όργανα που είναι υπεύθυνα για την κατάρτιση και τη γνωστοποίηση των προγραμμάτων δράσης και των εκθέσεων αξιολόγησης των σχολικών μονάδων.</a:t>
            </a:r>
          </a:p>
          <a:p>
            <a:pPr marL="109728" indent="0">
              <a:buNone/>
            </a:pPr>
            <a:r>
              <a:rPr lang="el-GR" sz="1200" b="1" dirty="0">
                <a:latin typeface="Calibri" pitchFamily="34" charset="0"/>
              </a:rPr>
              <a:t>Νόμος 3966/2011: </a:t>
            </a:r>
            <a:r>
              <a:rPr lang="el-GR" sz="1200" dirty="0">
                <a:latin typeface="Calibri" pitchFamily="34" charset="0"/>
              </a:rPr>
              <a:t>«Θεσμικό πλαίσιο των Προτύπων Πειραματικών Σχολείων, Ίδρυση Ινστιτούτου Εκπαιδευτικής Πολιτικής, Οργάνωση του Ινστιτούτου Τεχνολογίας Υπολογιστών και Εκδόσεων «Διόφαντος» και λοιπές διατάξεις». Στο άρθρο 50 ορίζεται «η αξιολόγηση του εκπαιδευτικού έργου των Πρότυπων Πειραματικών Σχολείων και του προσωπικού τους».</a:t>
            </a:r>
          </a:p>
          <a:p>
            <a:pPr marL="109728" indent="0">
              <a:buNone/>
            </a:pPr>
            <a:r>
              <a:rPr lang="el-GR" sz="1200" b="1" dirty="0">
                <a:latin typeface="Calibri" pitchFamily="34" charset="0"/>
              </a:rPr>
              <a:t>Υπουργική Απόφαση Φ/361.22/116672/Δ1 της 01/10/2012: </a:t>
            </a:r>
            <a:r>
              <a:rPr lang="el-GR" sz="1200" dirty="0">
                <a:latin typeface="Calibri" pitchFamily="34" charset="0"/>
              </a:rPr>
              <a:t>«Ορισμός κριτηρίων αξιολόγησης διευθυντών και εκπαιδευτικών στα Πρότυπα Πειραματικά Σχολεία». Στην Απόφαση ορίζονται αναλυτικά το περιεχόμενο και η </a:t>
            </a:r>
            <a:r>
              <a:rPr lang="el-GR" sz="1200" dirty="0" err="1">
                <a:latin typeface="Calibri" pitchFamily="34" charset="0"/>
              </a:rPr>
              <a:t>η</a:t>
            </a:r>
            <a:r>
              <a:rPr lang="el-GR" sz="1200" dirty="0">
                <a:latin typeface="Calibri" pitchFamily="34" charset="0"/>
              </a:rPr>
              <a:t> </a:t>
            </a:r>
            <a:r>
              <a:rPr lang="el-GR" sz="1200" dirty="0" err="1">
                <a:latin typeface="Calibri" pitchFamily="34" charset="0"/>
              </a:rPr>
              <a:t>μοριοδότηση</a:t>
            </a:r>
            <a:r>
              <a:rPr lang="el-GR" sz="1200" dirty="0">
                <a:latin typeface="Calibri" pitchFamily="34" charset="0"/>
              </a:rPr>
              <a:t> των κριτηρίων αξιολόγησης διευθυντών και εκπαιδευτικών στα Πρότυπα Πειραματικά Σχολεία.</a:t>
            </a:r>
          </a:p>
          <a:p>
            <a:pPr marL="109728" indent="0">
              <a:buNone/>
            </a:pPr>
            <a:r>
              <a:rPr lang="el-GR" sz="1200" b="1" dirty="0">
                <a:latin typeface="Calibri" pitchFamily="34" charset="0"/>
              </a:rPr>
              <a:t>Εγκύκλιος Γ1/14841/ 13-12-2012:  </a:t>
            </a:r>
            <a:r>
              <a:rPr lang="el-GR" sz="1200" dirty="0">
                <a:latin typeface="Calibri" pitchFamily="34" charset="0"/>
              </a:rPr>
              <a:t>«Προετοιμασία – Δράσεις Γενίκευσης της Αξιολόγησης του Εκπαιδευτικού Έργου – </a:t>
            </a:r>
            <a:r>
              <a:rPr lang="el-GR" sz="1200" dirty="0" err="1">
                <a:latin typeface="Calibri" pitchFamily="34" charset="0"/>
              </a:rPr>
              <a:t>Αυτοαξιολόγηση</a:t>
            </a:r>
            <a:r>
              <a:rPr lang="el-GR" sz="1200" dirty="0">
                <a:latin typeface="Calibri" pitchFamily="34" charset="0"/>
              </a:rPr>
              <a:t> Σχολικών Συμβούλων»</a:t>
            </a:r>
          </a:p>
          <a:p>
            <a:pPr marL="109728" indent="0">
              <a:buNone/>
            </a:pPr>
            <a:r>
              <a:rPr lang="el-GR" sz="1200" b="1" dirty="0">
                <a:latin typeface="Calibri" pitchFamily="34" charset="0"/>
              </a:rPr>
              <a:t>Υπουργική Απόφαση 15/03/2013: </a:t>
            </a:r>
            <a:r>
              <a:rPr lang="el-GR" sz="1200" dirty="0">
                <a:latin typeface="Calibri" pitchFamily="34" charset="0"/>
              </a:rPr>
              <a:t>«Αξιολόγηση του Εκπαιδευτικού Έργου της Σχολικής Μονάδας – Διαδικασία </a:t>
            </a:r>
            <a:r>
              <a:rPr lang="el-GR" sz="1200" dirty="0" err="1">
                <a:latin typeface="Calibri" pitchFamily="34" charset="0"/>
              </a:rPr>
              <a:t>Αυτοαξιολόγησης</a:t>
            </a:r>
            <a:r>
              <a:rPr lang="el-GR" sz="1200" dirty="0">
                <a:latin typeface="Calibri" pitchFamily="34" charset="0"/>
              </a:rPr>
              <a:t>». Στην Υπουργική Απόφαση ορίζονται ο σκοπός, το πεδίο εφαρμογής, το πλαίσιο και οι διαδικασία αξιολόγησης του εκπαιδευτικού έργου (ΑΕΕ) στη σχολική μονάδα. Προσδιορίζονται επίσης η υποστηρικτική δομή του Παρατηρητηρίου της ΑΕΕ, καθώς και οι φορείς εποπτείας και αξιολόγησης σε περιφερειακό και σε κεντρικό επίπεδο.</a:t>
            </a:r>
          </a:p>
          <a:p>
            <a:pPr marL="109728" indent="0">
              <a:buNone/>
            </a:pPr>
            <a:r>
              <a:rPr lang="el-GR" sz="1200" b="1" dirty="0">
                <a:latin typeface="Calibri" pitchFamily="34" charset="0"/>
              </a:rPr>
              <a:t>Προεδρικό διάταγμα 152/5-11-2013: </a:t>
            </a:r>
            <a:r>
              <a:rPr lang="el-GR" sz="1200" dirty="0">
                <a:latin typeface="Calibri" pitchFamily="34" charset="0"/>
              </a:rPr>
              <a:t>«Αξιολόγηση των εκπαιδευτικών της πρωτοβάθμιας και δευτεροβάθμιας εκπαίδευσης».</a:t>
            </a:r>
          </a:p>
          <a:p>
            <a:pPr marL="109728" indent="0">
              <a:buNone/>
            </a:pPr>
            <a:r>
              <a:rPr lang="el-GR" sz="1200" b="1" dirty="0">
                <a:latin typeface="Calibri" pitchFamily="34" charset="0"/>
              </a:rPr>
              <a:t>Εγκύκλιος Γ1/190089/ 10-12-2013: </a:t>
            </a:r>
            <a:r>
              <a:rPr lang="el-GR" sz="1200" dirty="0">
                <a:latin typeface="Calibri" pitchFamily="34" charset="0"/>
              </a:rPr>
              <a:t>«Εφαρμογή του θεσμού της Αξιολόγησης του Εκπαιδευτικού Έργου της σχολικής μονάδας κατά το σχολικό έτος 2013-2014 – Διαδικασίες» </a:t>
            </a:r>
          </a:p>
        </p:txBody>
      </p:sp>
    </p:spTree>
    <p:extLst>
      <p:ext uri="{BB962C8B-B14F-4D97-AF65-F5344CB8AC3E}">
        <p14:creationId xmlns:p14="http://schemas.microsoft.com/office/powerpoint/2010/main" val="3871087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64704"/>
            <a:ext cx="8229600" cy="720080"/>
          </a:xfrm>
        </p:spPr>
        <p:txBody>
          <a:bodyPr>
            <a:normAutofit/>
          </a:bodyPr>
          <a:lstStyle/>
          <a:p>
            <a:r>
              <a:rPr lang="el-GR" dirty="0" err="1" smtClean="0"/>
              <a:t>Μικρο</a:t>
            </a:r>
            <a:r>
              <a:rPr lang="el-GR" dirty="0" smtClean="0"/>
              <a:t>-έρευνα πεδίου</a:t>
            </a:r>
            <a:endParaRPr lang="el-GR" dirty="0"/>
          </a:p>
        </p:txBody>
      </p:sp>
      <p:sp>
        <p:nvSpPr>
          <p:cNvPr id="3" name="Θέση περιεχομένου 2"/>
          <p:cNvSpPr>
            <a:spLocks noGrp="1"/>
          </p:cNvSpPr>
          <p:nvPr>
            <p:ph idx="1"/>
          </p:nvPr>
        </p:nvSpPr>
        <p:spPr>
          <a:xfrm>
            <a:off x="457200" y="1484784"/>
            <a:ext cx="8229600" cy="5184576"/>
          </a:xfrm>
        </p:spPr>
        <p:txBody>
          <a:bodyPr>
            <a:normAutofit lnSpcReduction="10000"/>
          </a:bodyPr>
          <a:lstStyle/>
          <a:p>
            <a:pPr marL="109728" indent="0">
              <a:buNone/>
            </a:pPr>
            <a:r>
              <a:rPr lang="el-GR" dirty="0"/>
              <a:t>Απευθυνθήκαμε </a:t>
            </a:r>
            <a:r>
              <a:rPr lang="el-GR" dirty="0" smtClean="0"/>
              <a:t>σε: </a:t>
            </a:r>
          </a:p>
          <a:p>
            <a:r>
              <a:rPr lang="el-GR" dirty="0" smtClean="0"/>
              <a:t>μία </a:t>
            </a:r>
            <a:r>
              <a:rPr lang="el-GR" dirty="0"/>
              <a:t>εκπαιδευτικό προτύπου λυκείου, </a:t>
            </a:r>
            <a:endParaRPr lang="el-GR" dirty="0" smtClean="0"/>
          </a:p>
          <a:p>
            <a:r>
              <a:rPr lang="el-GR" dirty="0" smtClean="0"/>
              <a:t>μία </a:t>
            </a:r>
            <a:r>
              <a:rPr lang="el-GR" dirty="0"/>
              <a:t>εκπαιδευτικό ειδικής αγωγής ΕΕΕΠΕΚ, </a:t>
            </a:r>
            <a:endParaRPr lang="el-GR" dirty="0" smtClean="0"/>
          </a:p>
          <a:p>
            <a:r>
              <a:rPr lang="el-GR" dirty="0" smtClean="0"/>
              <a:t>έναν </a:t>
            </a:r>
            <a:r>
              <a:rPr lang="el-GR" dirty="0"/>
              <a:t>διευθυντή ΕΕΕΠΕΚ, </a:t>
            </a:r>
            <a:endParaRPr lang="el-GR" dirty="0" smtClean="0"/>
          </a:p>
          <a:p>
            <a:r>
              <a:rPr lang="el-GR" dirty="0" smtClean="0"/>
              <a:t>μία </a:t>
            </a:r>
            <a:r>
              <a:rPr lang="el-GR" dirty="0"/>
              <a:t>διευθύντρια επαρχιακού </a:t>
            </a:r>
            <a:r>
              <a:rPr lang="el-GR" dirty="0" err="1"/>
              <a:t>γυνασίου</a:t>
            </a:r>
            <a:r>
              <a:rPr lang="el-GR" dirty="0"/>
              <a:t> της Β. Ελλάδος, </a:t>
            </a:r>
            <a:endParaRPr lang="el-GR" dirty="0" smtClean="0"/>
          </a:p>
          <a:p>
            <a:r>
              <a:rPr lang="el-GR" dirty="0" smtClean="0"/>
              <a:t>μία </a:t>
            </a:r>
            <a:r>
              <a:rPr lang="el-GR" dirty="0"/>
              <a:t>διευθύντρια λυκείου της Θεσσαλονίκης και πρώην σχολική σύμβουλο, </a:t>
            </a:r>
            <a:endParaRPr lang="el-GR" dirty="0" smtClean="0"/>
          </a:p>
          <a:p>
            <a:r>
              <a:rPr lang="el-GR" dirty="0" smtClean="0"/>
              <a:t>έναν </a:t>
            </a:r>
            <a:r>
              <a:rPr lang="el-GR" dirty="0"/>
              <a:t>διευθυντή προτύπου γυμνασίου της Αθήνας και πρώην </a:t>
            </a:r>
            <a:r>
              <a:rPr lang="el-GR" dirty="0" smtClean="0"/>
              <a:t>σχολικό σύμβουλο </a:t>
            </a:r>
          </a:p>
          <a:p>
            <a:pPr marL="109728" indent="0">
              <a:buNone/>
            </a:pPr>
            <a:r>
              <a:rPr lang="el-GR" dirty="0" smtClean="0"/>
              <a:t>Επιπλέον: </a:t>
            </a:r>
          </a:p>
          <a:p>
            <a:r>
              <a:rPr lang="el-GR" dirty="0" smtClean="0"/>
              <a:t>προσωπική εμπειρία (</a:t>
            </a:r>
            <a:r>
              <a:rPr lang="el-GR" dirty="0" err="1" smtClean="0"/>
              <a:t>ετεροπαρατήρηση</a:t>
            </a:r>
            <a:r>
              <a:rPr lang="el-GR" dirty="0" smtClean="0"/>
              <a:t>) </a:t>
            </a:r>
            <a:endParaRPr lang="el-GR" dirty="0"/>
          </a:p>
        </p:txBody>
      </p:sp>
    </p:spTree>
    <p:extLst>
      <p:ext uri="{BB962C8B-B14F-4D97-AF65-F5344CB8AC3E}">
        <p14:creationId xmlns:p14="http://schemas.microsoft.com/office/powerpoint/2010/main" val="1474799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20688"/>
            <a:ext cx="8229600" cy="576064"/>
          </a:xfrm>
        </p:spPr>
        <p:txBody>
          <a:bodyPr>
            <a:normAutofit fontScale="90000"/>
          </a:bodyPr>
          <a:lstStyle/>
          <a:p>
            <a:r>
              <a:rPr lang="el-GR" dirty="0"/>
              <a:t>Ερωτηματολόγιο:</a:t>
            </a:r>
          </a:p>
        </p:txBody>
      </p:sp>
      <p:sp>
        <p:nvSpPr>
          <p:cNvPr id="3" name="Θέση περιεχομένου 2"/>
          <p:cNvSpPr>
            <a:spLocks noGrp="1"/>
          </p:cNvSpPr>
          <p:nvPr>
            <p:ph idx="1"/>
          </p:nvPr>
        </p:nvSpPr>
        <p:spPr>
          <a:xfrm>
            <a:off x="457200" y="1340768"/>
            <a:ext cx="8229600" cy="5328592"/>
          </a:xfrm>
        </p:spPr>
        <p:txBody>
          <a:bodyPr>
            <a:normAutofit fontScale="47500" lnSpcReduction="20000"/>
          </a:bodyPr>
          <a:lstStyle/>
          <a:p>
            <a:r>
              <a:rPr lang="el-GR" sz="5900" dirty="0"/>
              <a:t>Θεωρείτε την </a:t>
            </a:r>
            <a:r>
              <a:rPr lang="el-GR" sz="5900" dirty="0" err="1"/>
              <a:t>αυτοαξιολόγηση</a:t>
            </a:r>
            <a:r>
              <a:rPr lang="el-GR" sz="5900" dirty="0"/>
              <a:t> της σχολικής μονάδας ουσιαστικό εργαλείο στην εκπαιδευτική διαδικασία ή όχι και γιατί;</a:t>
            </a:r>
          </a:p>
          <a:p>
            <a:r>
              <a:rPr lang="el-GR" sz="5900" dirty="0"/>
              <a:t>Έχετε συμμετάσχει σε διαδικασία </a:t>
            </a:r>
            <a:r>
              <a:rPr lang="el-GR" sz="5900" dirty="0" err="1"/>
              <a:t>αυτοαξιολόγησης</a:t>
            </a:r>
            <a:r>
              <a:rPr lang="el-GR" sz="5900" dirty="0"/>
              <a:t>  σχολικής μονάδας; Αν ναι, με ποιάν ιδιότητα; Αν ναι, θεωρείτε την εμπειρία αυτή θετική ή αρνητική;  Για ποιόν λόγο; Αν ναι, υπάρχει κάτι που θα διορθώνατε στην διαδικασία για να την βελτιώσετε; Τι θα ήταν αυτό;</a:t>
            </a:r>
          </a:p>
          <a:p>
            <a:r>
              <a:rPr lang="el-GR" sz="5900" dirty="0"/>
              <a:t>Κατά την γνώμη σας ποιος είναι ο σκοπός της </a:t>
            </a:r>
            <a:r>
              <a:rPr lang="el-GR" sz="5900" dirty="0" err="1"/>
              <a:t>αυτοαξιολόγησης</a:t>
            </a:r>
            <a:r>
              <a:rPr lang="el-GR" sz="5900" dirty="0"/>
              <a:t> της σχολικής μονάδας; Είναι μια διαδικασία που θα μπορούσε να συμβάλλει στην βελτίωση της ποιότητας της εκπαίδευσης; Με ποιόν τρόπο; </a:t>
            </a:r>
          </a:p>
          <a:p>
            <a:pPr marL="109728" indent="0">
              <a:buNone/>
            </a:pPr>
            <a:endParaRPr lang="el-GR" dirty="0"/>
          </a:p>
        </p:txBody>
      </p:sp>
    </p:spTree>
    <p:extLst>
      <p:ext uri="{BB962C8B-B14F-4D97-AF65-F5344CB8AC3E}">
        <p14:creationId xmlns:p14="http://schemas.microsoft.com/office/powerpoint/2010/main" val="2613025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8229600" cy="576064"/>
          </a:xfrm>
        </p:spPr>
        <p:txBody>
          <a:bodyPr>
            <a:normAutofit fontScale="90000"/>
          </a:bodyPr>
          <a:lstStyle/>
          <a:p>
            <a:r>
              <a:rPr lang="el-GR" dirty="0" smtClean="0"/>
              <a:t>Ερωτηματολόγιο</a:t>
            </a:r>
            <a:endParaRPr lang="el-GR" dirty="0"/>
          </a:p>
        </p:txBody>
      </p:sp>
      <p:sp>
        <p:nvSpPr>
          <p:cNvPr id="3" name="Θέση περιεχομένου 2"/>
          <p:cNvSpPr>
            <a:spLocks noGrp="1"/>
          </p:cNvSpPr>
          <p:nvPr>
            <p:ph idx="1"/>
          </p:nvPr>
        </p:nvSpPr>
        <p:spPr>
          <a:xfrm>
            <a:off x="457200" y="1340768"/>
            <a:ext cx="8229600" cy="5233768"/>
          </a:xfrm>
        </p:spPr>
        <p:txBody>
          <a:bodyPr>
            <a:normAutofit lnSpcReduction="10000"/>
          </a:bodyPr>
          <a:lstStyle/>
          <a:p>
            <a:r>
              <a:rPr lang="el-GR" dirty="0"/>
              <a:t>Ποιες παραμέτρους/κριτήρια (τομείς –δείκτες –κριτήρια) θα θέτατε για την </a:t>
            </a:r>
            <a:r>
              <a:rPr lang="el-GR" dirty="0" err="1"/>
              <a:t>αυτοαξιολόγηση</a:t>
            </a:r>
            <a:r>
              <a:rPr lang="el-GR" dirty="0"/>
              <a:t> της σχολικής μονάδας; Με ποια προτεραιότητα/ιεράρχηση;</a:t>
            </a:r>
          </a:p>
          <a:p>
            <a:r>
              <a:rPr lang="el-GR" dirty="0"/>
              <a:t>Θεωρείτε πιο σημαντική την </a:t>
            </a:r>
            <a:r>
              <a:rPr lang="el-GR" dirty="0" err="1"/>
              <a:t>αυτοαξιολόγηση</a:t>
            </a:r>
            <a:r>
              <a:rPr lang="el-GR" dirty="0"/>
              <a:t> της σχολικής μονάδας ή την εξωτερική αξιολόγηση σχολικής μονάδας και εκπαιδευτικών ξεχωριστά;</a:t>
            </a:r>
          </a:p>
          <a:p>
            <a:r>
              <a:rPr lang="el-GR" dirty="0"/>
              <a:t>Νομίζετε ότι μπορεί να συνδεθεί η </a:t>
            </a:r>
            <a:r>
              <a:rPr lang="el-GR" dirty="0" err="1"/>
              <a:t>αυτοαξιολόγηση</a:t>
            </a:r>
            <a:r>
              <a:rPr lang="el-GR" dirty="0"/>
              <a:t> με την επιμόρφωση; Με ποιόν τρόπο; (</a:t>
            </a:r>
            <a:r>
              <a:rPr lang="el-GR" dirty="0" err="1"/>
              <a:t>ενδοσχολική</a:t>
            </a:r>
            <a:r>
              <a:rPr lang="el-GR" dirty="0"/>
              <a:t>, σε επίπεδο δομών π.χ. πρώην ΠΕΚ, ή νυν ΠΕΚΕΣ, ή σύνδεση με τα Πανεπιστήμια, τα ΚΕΔΙΒΙΜ, το ΙΝΕΠ, κλπ;)</a:t>
            </a:r>
          </a:p>
          <a:p>
            <a:pPr marL="109728" indent="0">
              <a:buNone/>
            </a:pPr>
            <a:endParaRPr lang="el-GR" dirty="0"/>
          </a:p>
        </p:txBody>
      </p:sp>
    </p:spTree>
    <p:extLst>
      <p:ext uri="{BB962C8B-B14F-4D97-AF65-F5344CB8AC3E}">
        <p14:creationId xmlns:p14="http://schemas.microsoft.com/office/powerpoint/2010/main" val="826473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8229600" cy="504056"/>
          </a:xfrm>
        </p:spPr>
        <p:txBody>
          <a:bodyPr>
            <a:normAutofit fontScale="90000"/>
          </a:bodyPr>
          <a:lstStyle/>
          <a:p>
            <a:r>
              <a:rPr lang="el-GR" dirty="0" smtClean="0"/>
              <a:t>Ουσιαστικό </a:t>
            </a:r>
            <a:r>
              <a:rPr lang="el-GR" dirty="0"/>
              <a:t>εργαλείο; </a:t>
            </a:r>
            <a:r>
              <a:rPr lang="el-GR" dirty="0" smtClean="0"/>
              <a:t>Εμπειρία</a:t>
            </a:r>
            <a:endParaRPr lang="el-GR" dirty="0"/>
          </a:p>
        </p:txBody>
      </p:sp>
      <p:sp>
        <p:nvSpPr>
          <p:cNvPr id="3" name="Θέση περιεχομένου 2"/>
          <p:cNvSpPr>
            <a:spLocks noGrp="1"/>
          </p:cNvSpPr>
          <p:nvPr>
            <p:ph idx="1"/>
          </p:nvPr>
        </p:nvSpPr>
        <p:spPr>
          <a:xfrm>
            <a:off x="457200" y="1412776"/>
            <a:ext cx="8229600" cy="5161760"/>
          </a:xfrm>
        </p:spPr>
        <p:txBody>
          <a:bodyPr/>
          <a:lstStyle/>
          <a:p>
            <a:pPr marL="109728" indent="0">
              <a:buNone/>
            </a:pPr>
            <a:r>
              <a:rPr lang="el-GR" dirty="0" smtClean="0"/>
              <a:t>Θετικές απαντήσεις γενικά. (όχι «</a:t>
            </a:r>
            <a:r>
              <a:rPr lang="el-GR" dirty="0" err="1" smtClean="0"/>
              <a:t>τύποις</a:t>
            </a:r>
            <a:r>
              <a:rPr lang="el-GR" dirty="0" smtClean="0"/>
              <a:t>»)</a:t>
            </a:r>
          </a:p>
          <a:p>
            <a:pPr marL="109728" indent="0">
              <a:buNone/>
            </a:pPr>
            <a:r>
              <a:rPr lang="el-GR" dirty="0" smtClean="0"/>
              <a:t>Ως προς την εμπειρία:</a:t>
            </a:r>
          </a:p>
          <a:p>
            <a:r>
              <a:rPr lang="el-GR" dirty="0"/>
              <a:t>Θετικές οι εμπειρίες στο ΕΕΕΠΕΚ </a:t>
            </a:r>
          </a:p>
          <a:p>
            <a:r>
              <a:rPr lang="el-GR" dirty="0"/>
              <a:t>Θετικές οι εμπειρίες της νυν </a:t>
            </a:r>
            <a:r>
              <a:rPr lang="el-GR" dirty="0" err="1"/>
              <a:t>διευθύτριας</a:t>
            </a:r>
            <a:r>
              <a:rPr lang="el-GR" dirty="0"/>
              <a:t> στο επαρχιακό γυμνάσιο (αλλά αρνητική η πρώτη εμπειρία της ως απλή εκπαιδευτικός το 2010)</a:t>
            </a:r>
          </a:p>
          <a:p>
            <a:r>
              <a:rPr lang="el-GR" dirty="0"/>
              <a:t>Ανάμεικτες οι εμπειρίες των δύο πρώην σχολικών συμβούλων</a:t>
            </a:r>
          </a:p>
          <a:p>
            <a:r>
              <a:rPr lang="el-GR" dirty="0"/>
              <a:t>Αρνητικές οι εμπειρίες των δύο εκπαιδευτικών προτύπων σχολείων</a:t>
            </a:r>
          </a:p>
          <a:p>
            <a:pPr marL="109728" indent="0">
              <a:buNone/>
            </a:pPr>
            <a:endParaRPr lang="el-GR" dirty="0"/>
          </a:p>
        </p:txBody>
      </p:sp>
    </p:spTree>
    <p:extLst>
      <p:ext uri="{BB962C8B-B14F-4D97-AF65-F5344CB8AC3E}">
        <p14:creationId xmlns:p14="http://schemas.microsoft.com/office/powerpoint/2010/main" val="1624466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8229600" cy="576064"/>
          </a:xfrm>
        </p:spPr>
        <p:txBody>
          <a:bodyPr>
            <a:normAutofit fontScale="90000"/>
          </a:bodyPr>
          <a:lstStyle/>
          <a:p>
            <a:r>
              <a:rPr lang="el-GR" dirty="0" smtClean="0"/>
              <a:t>εμπειρία</a:t>
            </a:r>
            <a:endParaRPr lang="el-GR" dirty="0"/>
          </a:p>
        </p:txBody>
      </p:sp>
      <p:sp>
        <p:nvSpPr>
          <p:cNvPr id="3" name="Θέση περιεχομένου 2"/>
          <p:cNvSpPr>
            <a:spLocks noGrp="1"/>
          </p:cNvSpPr>
          <p:nvPr>
            <p:ph idx="1"/>
          </p:nvPr>
        </p:nvSpPr>
        <p:spPr>
          <a:xfrm>
            <a:off x="457200" y="1340768"/>
            <a:ext cx="8229600" cy="5233768"/>
          </a:xfrm>
        </p:spPr>
        <p:txBody>
          <a:bodyPr/>
          <a:lstStyle/>
          <a:p>
            <a:r>
              <a:rPr lang="el-GR" dirty="0" smtClean="0"/>
              <a:t>Θετικές οι εμπειρίες στο ΕΕΕΠΕΚ </a:t>
            </a:r>
          </a:p>
          <a:p>
            <a:r>
              <a:rPr lang="el-GR" dirty="0" smtClean="0"/>
              <a:t>Θετικές οι εμπειρίες της νυν </a:t>
            </a:r>
            <a:r>
              <a:rPr lang="el-GR" dirty="0" err="1" smtClean="0"/>
              <a:t>διευθύτριας</a:t>
            </a:r>
            <a:r>
              <a:rPr lang="el-GR" dirty="0" smtClean="0"/>
              <a:t> στο επαρχιακό γυμνάσιο (αλλά αρνητική η πρώτη εμπειρία της ως απλή εκπαιδευτικός το 2010)</a:t>
            </a:r>
          </a:p>
          <a:p>
            <a:r>
              <a:rPr lang="el-GR" dirty="0" smtClean="0"/>
              <a:t>Ανάμεικτες οι εμπειρίες των δύο πρώην σχολικών συμβούλων</a:t>
            </a:r>
          </a:p>
          <a:p>
            <a:r>
              <a:rPr lang="el-GR" dirty="0" smtClean="0"/>
              <a:t>Αρνητικές οι εμπειρίες των δύο εκπαιδευτικών προτύπων σχολείων</a:t>
            </a:r>
            <a:endParaRPr lang="el-GR" dirty="0"/>
          </a:p>
        </p:txBody>
      </p:sp>
    </p:spTree>
    <p:extLst>
      <p:ext uri="{BB962C8B-B14F-4D97-AF65-F5344CB8AC3E}">
        <p14:creationId xmlns:p14="http://schemas.microsoft.com/office/powerpoint/2010/main" val="3215679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210146"/>
          </a:xfrm>
        </p:spPr>
        <p:txBody>
          <a:bodyPr>
            <a:normAutofit/>
          </a:bodyPr>
          <a:lstStyle/>
          <a:p>
            <a:r>
              <a:rPr lang="el-GR" dirty="0" smtClean="0"/>
              <a:t>Θεματική και προβληματισμός</a:t>
            </a:r>
            <a:endParaRPr lang="el-GR" dirty="0"/>
          </a:p>
        </p:txBody>
      </p:sp>
      <p:sp>
        <p:nvSpPr>
          <p:cNvPr id="3" name="Θέση περιεχομένου 2"/>
          <p:cNvSpPr>
            <a:spLocks noGrp="1"/>
          </p:cNvSpPr>
          <p:nvPr>
            <p:ph idx="1"/>
          </p:nvPr>
        </p:nvSpPr>
        <p:spPr>
          <a:xfrm>
            <a:off x="467544" y="1628800"/>
            <a:ext cx="8229600" cy="5040560"/>
          </a:xfrm>
        </p:spPr>
        <p:txBody>
          <a:bodyPr>
            <a:normAutofit fontScale="77500" lnSpcReduction="20000"/>
          </a:bodyPr>
          <a:lstStyle/>
          <a:p>
            <a:pPr marL="0" indent="0">
              <a:buNone/>
            </a:pPr>
            <a:r>
              <a:rPr lang="el-GR" sz="3400" dirty="0" smtClean="0"/>
              <a:t>"Η </a:t>
            </a:r>
            <a:r>
              <a:rPr lang="el-GR" sz="3400" b="1" dirty="0" err="1" smtClean="0"/>
              <a:t>αυτοαξιολόγηση</a:t>
            </a:r>
            <a:r>
              <a:rPr lang="el-GR" sz="3400" b="1" dirty="0" smtClean="0"/>
              <a:t> του σχολείου </a:t>
            </a:r>
            <a:r>
              <a:rPr lang="el-GR" sz="3400" dirty="0" smtClean="0"/>
              <a:t>έχει τη δική της λογική και εφαρμόζεται στην πράξη μέσα από συγκεκριμένη διαδικασία. </a:t>
            </a:r>
          </a:p>
          <a:p>
            <a:pPr marL="0" indent="0">
              <a:buNone/>
            </a:pPr>
            <a:r>
              <a:rPr lang="el-GR" sz="3400" dirty="0" smtClean="0"/>
              <a:t>Πρόκειται για μία </a:t>
            </a:r>
            <a:r>
              <a:rPr lang="el-GR" sz="3400" b="1" dirty="0" err="1" smtClean="0"/>
              <a:t>συστημική</a:t>
            </a:r>
            <a:r>
              <a:rPr lang="el-GR" sz="3400" b="1" dirty="0" smtClean="0"/>
              <a:t> και εσωτερική αξιολόγηση </a:t>
            </a:r>
            <a:r>
              <a:rPr lang="el-GR" sz="3400" dirty="0" smtClean="0"/>
              <a:t>των διαδικασιών που εφαρμόζει η σχολική μονάδα και των αποτελεσμάτων που προκύπτουν από αυτές. </a:t>
            </a:r>
          </a:p>
          <a:p>
            <a:pPr marL="0" indent="0">
              <a:buNone/>
            </a:pPr>
            <a:r>
              <a:rPr lang="el-GR" sz="3400" dirty="0" smtClean="0"/>
              <a:t>Η εν λόγω πρακτική υπερτερεί το στόχο της βελτίωσης της σχολικής μονάδας, καθώς και την ανάγκη </a:t>
            </a:r>
            <a:r>
              <a:rPr lang="el-GR" sz="3400" dirty="0" err="1" smtClean="0"/>
              <a:t>λογοδότησης</a:t>
            </a:r>
            <a:r>
              <a:rPr lang="el-GR" sz="3400" dirty="0" smtClean="0"/>
              <a:t> για το έργο που επιτελείται.</a:t>
            </a:r>
          </a:p>
          <a:p>
            <a:pPr marL="0" indent="0">
              <a:buNone/>
            </a:pPr>
            <a:r>
              <a:rPr lang="el-GR" sz="3400" dirty="0" smtClean="0"/>
              <a:t>Σύμφωνα με τις ανακοινώσεις του υπουργού παιδείας, η </a:t>
            </a:r>
            <a:r>
              <a:rPr lang="el-GR" sz="3400" dirty="0" err="1" smtClean="0"/>
              <a:t>αυτοαξιόλογηση</a:t>
            </a:r>
            <a:r>
              <a:rPr lang="el-GR" sz="3400" dirty="0" smtClean="0"/>
              <a:t> πρόκειται να εφαρμοστεί σε όλες τις σχολικές μονάδες της χώρας. </a:t>
            </a:r>
            <a:endParaRPr lang="el-GR" dirty="0"/>
          </a:p>
        </p:txBody>
      </p:sp>
    </p:spTree>
    <p:extLst>
      <p:ext uri="{BB962C8B-B14F-4D97-AF65-F5344CB8AC3E}">
        <p14:creationId xmlns:p14="http://schemas.microsoft.com/office/powerpoint/2010/main" val="2083705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8229600" cy="936104"/>
          </a:xfrm>
        </p:spPr>
        <p:txBody>
          <a:bodyPr>
            <a:noAutofit/>
          </a:bodyPr>
          <a:lstStyle/>
          <a:p>
            <a:r>
              <a:rPr lang="el-GR" sz="2800" dirty="0" smtClean="0"/>
              <a:t>σκοπός – </a:t>
            </a:r>
            <a:br>
              <a:rPr lang="el-GR" sz="2800" dirty="0" smtClean="0"/>
            </a:br>
            <a:r>
              <a:rPr lang="el-GR" sz="2800" dirty="0" smtClean="0"/>
              <a:t>συμβάλλει στην βελτίωση ποιότητας;</a:t>
            </a:r>
            <a:endParaRPr lang="el-GR" sz="2800" dirty="0"/>
          </a:p>
        </p:txBody>
      </p:sp>
      <p:sp>
        <p:nvSpPr>
          <p:cNvPr id="3" name="Θέση περιεχομένου 2"/>
          <p:cNvSpPr>
            <a:spLocks noGrp="1"/>
          </p:cNvSpPr>
          <p:nvPr>
            <p:ph idx="1"/>
          </p:nvPr>
        </p:nvSpPr>
        <p:spPr>
          <a:xfrm>
            <a:off x="457200" y="1772816"/>
            <a:ext cx="8229600" cy="4801720"/>
          </a:xfrm>
        </p:spPr>
        <p:txBody>
          <a:bodyPr>
            <a:normAutofit lnSpcReduction="10000"/>
          </a:bodyPr>
          <a:lstStyle/>
          <a:p>
            <a:r>
              <a:rPr lang="el-GR" dirty="0" smtClean="0"/>
              <a:t>Κατ’ αρχήν ναι.</a:t>
            </a:r>
          </a:p>
          <a:p>
            <a:r>
              <a:rPr lang="el-GR" dirty="0" smtClean="0"/>
              <a:t>Δεν αρκεί από μόνη της.</a:t>
            </a:r>
          </a:p>
          <a:p>
            <a:r>
              <a:rPr lang="el-GR" dirty="0" smtClean="0"/>
              <a:t>Το θεσμικό ή άτυπο πλαίσιο πρέπει να αλλάξει.</a:t>
            </a:r>
          </a:p>
          <a:p>
            <a:r>
              <a:rPr lang="el-GR" dirty="0" smtClean="0"/>
              <a:t>Η νοοτροπία αντιστέκεται.</a:t>
            </a:r>
          </a:p>
          <a:p>
            <a:r>
              <a:rPr lang="el-GR" dirty="0" smtClean="0"/>
              <a:t>Υπάρχουν πράγματα έξω από την σχολική μονάδα που την περιορίζουν.</a:t>
            </a:r>
          </a:p>
          <a:p>
            <a:r>
              <a:rPr lang="el-GR" dirty="0" smtClean="0"/>
              <a:t>Η νοοτροπία αντιστέκεται.</a:t>
            </a:r>
          </a:p>
          <a:p>
            <a:r>
              <a:rPr lang="el-GR" dirty="0" smtClean="0"/>
              <a:t>Πρέπει να υπάρχει εντιμότητα από μέρους της Πολιτείας.</a:t>
            </a:r>
          </a:p>
          <a:p>
            <a:r>
              <a:rPr lang="el-GR" dirty="0" smtClean="0"/>
              <a:t>«Η αξιολόγηση έγινε. Το σύστημα ΔΕΝ αξιολογήθηκε. Δεν έγινε αποτίμηση».</a:t>
            </a:r>
            <a:endParaRPr lang="el-GR" dirty="0"/>
          </a:p>
        </p:txBody>
      </p:sp>
    </p:spTree>
    <p:extLst>
      <p:ext uri="{BB962C8B-B14F-4D97-AF65-F5344CB8AC3E}">
        <p14:creationId xmlns:p14="http://schemas.microsoft.com/office/powerpoint/2010/main" val="474265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8229600" cy="720080"/>
          </a:xfrm>
        </p:spPr>
        <p:txBody>
          <a:bodyPr>
            <a:normAutofit fontScale="90000"/>
          </a:bodyPr>
          <a:lstStyle/>
          <a:p>
            <a:r>
              <a:rPr lang="el-GR" dirty="0" smtClean="0"/>
              <a:t>παράμετροι </a:t>
            </a:r>
            <a:r>
              <a:rPr lang="el-GR" dirty="0"/>
              <a:t>(τομείς –δείκτες –κριτήρια) </a:t>
            </a:r>
          </a:p>
        </p:txBody>
      </p:sp>
      <p:sp>
        <p:nvSpPr>
          <p:cNvPr id="3" name="Θέση περιεχομένου 2"/>
          <p:cNvSpPr>
            <a:spLocks noGrp="1"/>
          </p:cNvSpPr>
          <p:nvPr>
            <p:ph idx="1"/>
          </p:nvPr>
        </p:nvSpPr>
        <p:spPr>
          <a:xfrm>
            <a:off x="457200" y="1628800"/>
            <a:ext cx="8229600" cy="4945736"/>
          </a:xfrm>
        </p:spPr>
        <p:txBody>
          <a:bodyPr>
            <a:normAutofit fontScale="92500" lnSpcReduction="20000"/>
          </a:bodyPr>
          <a:lstStyle/>
          <a:p>
            <a:r>
              <a:rPr lang="el-GR" dirty="0" smtClean="0"/>
              <a:t>Σχολική Σύμβουλος: </a:t>
            </a:r>
            <a:r>
              <a:rPr lang="el-GR" dirty="0"/>
              <a:t>πρώτα το </a:t>
            </a:r>
            <a:r>
              <a:rPr lang="el-GR" b="1" dirty="0"/>
              <a:t>κλίμα</a:t>
            </a:r>
            <a:r>
              <a:rPr lang="el-GR" dirty="0"/>
              <a:t> και τις </a:t>
            </a:r>
            <a:r>
              <a:rPr lang="el-GR" b="1" dirty="0"/>
              <a:t>σχέσεις</a:t>
            </a:r>
            <a:r>
              <a:rPr lang="el-GR" dirty="0"/>
              <a:t> στο σχολείο, δεύτερο την ποιότητα της διδασκαλίας, τρίτο  την τήρηση του νομοθετικού πλαισίου</a:t>
            </a:r>
            <a:r>
              <a:rPr lang="el-GR" dirty="0" smtClean="0"/>
              <a:t>.</a:t>
            </a:r>
          </a:p>
          <a:p>
            <a:r>
              <a:rPr lang="el-GR" dirty="0" smtClean="0"/>
              <a:t>Διευθύντρια: Τα μαθησιακά αποτελέσματα δεν είναι μετρήσιμα, η επίδοση των μαθητών ΔΕΝ πρέπει να μπαίνει στα κριτήρια.</a:t>
            </a:r>
          </a:p>
          <a:p>
            <a:r>
              <a:rPr lang="el-GR" dirty="0" smtClean="0"/>
              <a:t>Εκπαιδευτικός: Ηγεσία διευθυντή – Σχέσεις μέσα στον Σύλλογο – Σχέσεις μαθητών καθηγητών – Καλές Πρακτικές – Σχέσεις σχολείου με ευρύτερη κοινότητα – Υλικοτεχνική υποδομή</a:t>
            </a:r>
          </a:p>
          <a:p>
            <a:r>
              <a:rPr lang="el-GR" dirty="0" smtClean="0"/>
              <a:t>ΕΕΕΠΕΚ: Σχολική ζωή - Λειτουργία σχολείου - Εκπαιδευτικές διαδικασίες- Εκπαιδευτικά Αποτελέσματα</a:t>
            </a:r>
            <a:endParaRPr lang="el-GR" dirty="0"/>
          </a:p>
          <a:p>
            <a:pPr marL="109728" indent="0">
              <a:buNone/>
            </a:pPr>
            <a:endParaRPr lang="el-GR" dirty="0"/>
          </a:p>
        </p:txBody>
      </p:sp>
    </p:spTree>
    <p:extLst>
      <p:ext uri="{BB962C8B-B14F-4D97-AF65-F5344CB8AC3E}">
        <p14:creationId xmlns:p14="http://schemas.microsoft.com/office/powerpoint/2010/main" val="2256282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8229600" cy="1008112"/>
          </a:xfrm>
        </p:spPr>
        <p:txBody>
          <a:bodyPr>
            <a:normAutofit/>
          </a:bodyPr>
          <a:lstStyle/>
          <a:p>
            <a:r>
              <a:rPr lang="el-GR" sz="3200" dirty="0" err="1"/>
              <a:t>αυτοαξιολόγηση</a:t>
            </a:r>
            <a:r>
              <a:rPr lang="el-GR" sz="3200" dirty="0"/>
              <a:t> </a:t>
            </a:r>
            <a:r>
              <a:rPr lang="el-GR" sz="3200" dirty="0" smtClean="0"/>
              <a:t>ή εξωτερική αξιολόγηση; </a:t>
            </a:r>
            <a:endParaRPr lang="el-GR" sz="3200" dirty="0"/>
          </a:p>
        </p:txBody>
      </p:sp>
      <p:sp>
        <p:nvSpPr>
          <p:cNvPr id="3" name="Θέση περιεχομένου 2"/>
          <p:cNvSpPr>
            <a:spLocks noGrp="1"/>
          </p:cNvSpPr>
          <p:nvPr>
            <p:ph idx="1"/>
          </p:nvPr>
        </p:nvSpPr>
        <p:spPr>
          <a:xfrm>
            <a:off x="457200" y="1556792"/>
            <a:ext cx="8229600" cy="5017744"/>
          </a:xfrm>
        </p:spPr>
        <p:txBody>
          <a:bodyPr>
            <a:normAutofit fontScale="92500"/>
          </a:bodyPr>
          <a:lstStyle/>
          <a:p>
            <a:r>
              <a:rPr lang="el-GR" dirty="0" smtClean="0"/>
              <a:t>ΕΕΕΠΕΚ: </a:t>
            </a:r>
            <a:r>
              <a:rPr lang="el-GR" dirty="0" err="1" smtClean="0"/>
              <a:t>αυτοαξιολόγηση</a:t>
            </a:r>
            <a:r>
              <a:rPr lang="el-GR" dirty="0" smtClean="0"/>
              <a:t> πιο σημαντική</a:t>
            </a:r>
          </a:p>
          <a:p>
            <a:r>
              <a:rPr lang="el-GR" dirty="0" smtClean="0"/>
              <a:t>Διευθύντρια: συνδυασμός εξωτερικής και εσωτερικής αξιολόγησης αλλά με </a:t>
            </a:r>
            <a:r>
              <a:rPr lang="el-GR" dirty="0" err="1" smtClean="0"/>
              <a:t>εχεγγυα</a:t>
            </a:r>
            <a:r>
              <a:rPr lang="el-GR" dirty="0" smtClean="0"/>
              <a:t>, να λειτουργούν συμπληρωματικά</a:t>
            </a:r>
          </a:p>
          <a:p>
            <a:r>
              <a:rPr lang="el-GR" dirty="0" smtClean="0"/>
              <a:t>Εκπαιδευτικός: εάν υπήρχε άλλη νοοτροπία η αξιολόγηση θα ήταν πιο σημαντική, αλλά δεν υπάρχει</a:t>
            </a:r>
          </a:p>
          <a:p>
            <a:r>
              <a:rPr lang="el-GR" dirty="0" smtClean="0"/>
              <a:t>Σχολική σύμβουλος 1: προτιμάει την εξωτερική αξιολόγηση</a:t>
            </a:r>
          </a:p>
          <a:p>
            <a:r>
              <a:rPr lang="el-GR" dirty="0" smtClean="0"/>
              <a:t>Σχολικός σύμβουλος 2: </a:t>
            </a:r>
            <a:r>
              <a:rPr lang="el-GR" dirty="0" err="1" smtClean="0"/>
              <a:t>αυτοαξιολόγηση</a:t>
            </a:r>
            <a:r>
              <a:rPr lang="el-GR" dirty="0" smtClean="0"/>
              <a:t> σε συνδυασμό με προσωπική εξωτερική αξιολόγηση και μέτρηση αποτελεσμάτων σε βάθος χρόνου.</a:t>
            </a:r>
          </a:p>
          <a:p>
            <a:pPr marL="109728" indent="0">
              <a:buNone/>
            </a:pPr>
            <a:endParaRPr lang="el-GR" dirty="0" smtClean="0"/>
          </a:p>
          <a:p>
            <a:pPr marL="109728" indent="0">
              <a:buNone/>
            </a:pPr>
            <a:endParaRPr lang="el-GR" dirty="0"/>
          </a:p>
        </p:txBody>
      </p:sp>
    </p:spTree>
    <p:extLst>
      <p:ext uri="{BB962C8B-B14F-4D97-AF65-F5344CB8AC3E}">
        <p14:creationId xmlns:p14="http://schemas.microsoft.com/office/powerpoint/2010/main" val="3118139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548680"/>
            <a:ext cx="8229600" cy="1152128"/>
          </a:xfrm>
        </p:spPr>
        <p:txBody>
          <a:bodyPr>
            <a:normAutofit fontScale="90000"/>
          </a:bodyPr>
          <a:lstStyle/>
          <a:p>
            <a:r>
              <a:rPr lang="el-GR" dirty="0" err="1"/>
              <a:t>αυτοαξιολόγηση</a:t>
            </a:r>
            <a:r>
              <a:rPr lang="el-GR" dirty="0"/>
              <a:t> ή εξωτερική αξιολόγηση; </a:t>
            </a:r>
          </a:p>
        </p:txBody>
      </p:sp>
      <p:sp>
        <p:nvSpPr>
          <p:cNvPr id="3" name="Θέση περιεχομένου 2"/>
          <p:cNvSpPr>
            <a:spLocks noGrp="1"/>
          </p:cNvSpPr>
          <p:nvPr>
            <p:ph idx="1"/>
          </p:nvPr>
        </p:nvSpPr>
        <p:spPr>
          <a:xfrm>
            <a:off x="457200" y="1700808"/>
            <a:ext cx="8229600" cy="4873728"/>
          </a:xfrm>
        </p:spPr>
        <p:txBody>
          <a:bodyPr>
            <a:normAutofit fontScale="92500" lnSpcReduction="10000"/>
          </a:bodyPr>
          <a:lstStyle/>
          <a:p>
            <a:pPr marL="109728" indent="0">
              <a:buNone/>
            </a:pPr>
            <a:r>
              <a:rPr lang="el-GR" dirty="0" smtClean="0"/>
              <a:t>Σχολική σύμβουλος 1: Κάθε </a:t>
            </a:r>
            <a:r>
              <a:rPr lang="el-GR" dirty="0"/>
              <a:t>μορφή αξιολόγησης έχει και θετικά και αρνητικά. Στην </a:t>
            </a:r>
            <a:r>
              <a:rPr lang="el-GR" dirty="0" err="1"/>
              <a:t>αυτοαξιολόγηση</a:t>
            </a:r>
            <a:r>
              <a:rPr lang="el-GR" dirty="0"/>
              <a:t> εμπλέκονται άμεσα οι αξιολογούμενοι, γνωρίζουν τις ιδιαιτερότητες της σχολικής μονάδας και γνωρίζουν μέχρι πού μπορούν να φτάσουν. </a:t>
            </a:r>
            <a:endParaRPr lang="el-GR" dirty="0" smtClean="0"/>
          </a:p>
          <a:p>
            <a:pPr marL="109728" indent="0">
              <a:buNone/>
            </a:pPr>
            <a:r>
              <a:rPr lang="el-GR" dirty="0" smtClean="0"/>
              <a:t>Από </a:t>
            </a:r>
            <a:r>
              <a:rPr lang="el-GR" dirty="0"/>
              <a:t>την άλλη όμως βρίσκονται στον μικρόκοσμο του σχολείου τους και πιθανόν να μην μπορούν να δουν τι συμβαίνει αλλού. </a:t>
            </a:r>
            <a:endParaRPr lang="el-GR" dirty="0" smtClean="0"/>
          </a:p>
          <a:p>
            <a:pPr marL="109728" indent="0">
              <a:buNone/>
            </a:pPr>
            <a:r>
              <a:rPr lang="el-GR" dirty="0" smtClean="0"/>
              <a:t>Στην </a:t>
            </a:r>
            <a:r>
              <a:rPr lang="el-GR" dirty="0"/>
              <a:t>εξωτερική αξιολόγηση κάποιοι τρίτοι, εκτός σχολείου, που έχουν σφαιρική εικόνα και από άλλα σχολεία, μπορούν να διαπιστώσουν κάποια σημεία που δεν γίνονται αντιληπτά στην </a:t>
            </a:r>
            <a:r>
              <a:rPr lang="el-GR" dirty="0" err="1"/>
              <a:t>αυτοαξιολόγηση</a:t>
            </a:r>
            <a:r>
              <a:rPr lang="el-GR" dirty="0"/>
              <a:t>. Θεωρώ και τις δύο μορφές εξίσου σημαντικές.</a:t>
            </a:r>
          </a:p>
        </p:txBody>
      </p:sp>
    </p:spTree>
    <p:extLst>
      <p:ext uri="{BB962C8B-B14F-4D97-AF65-F5344CB8AC3E}">
        <p14:creationId xmlns:p14="http://schemas.microsoft.com/office/powerpoint/2010/main" val="3662394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20688"/>
            <a:ext cx="8229600" cy="1008112"/>
          </a:xfrm>
        </p:spPr>
        <p:txBody>
          <a:bodyPr>
            <a:normAutofit/>
          </a:bodyPr>
          <a:lstStyle/>
          <a:p>
            <a:r>
              <a:rPr lang="el-GR" dirty="0" err="1"/>
              <a:t>αυτοαξιολόγηση</a:t>
            </a:r>
            <a:r>
              <a:rPr lang="el-GR" dirty="0"/>
              <a:t> </a:t>
            </a:r>
            <a:r>
              <a:rPr lang="el-GR" dirty="0" smtClean="0"/>
              <a:t>και </a:t>
            </a:r>
            <a:r>
              <a:rPr lang="el-GR" dirty="0"/>
              <a:t>επιμόρφωση</a:t>
            </a:r>
          </a:p>
        </p:txBody>
      </p:sp>
      <p:sp>
        <p:nvSpPr>
          <p:cNvPr id="3" name="Θέση περιεχομένου 2"/>
          <p:cNvSpPr>
            <a:spLocks noGrp="1"/>
          </p:cNvSpPr>
          <p:nvPr>
            <p:ph idx="1"/>
          </p:nvPr>
        </p:nvSpPr>
        <p:spPr>
          <a:xfrm>
            <a:off x="457200" y="1484784"/>
            <a:ext cx="8229600" cy="5089752"/>
          </a:xfrm>
        </p:spPr>
        <p:txBody>
          <a:bodyPr>
            <a:normAutofit fontScale="92500"/>
          </a:bodyPr>
          <a:lstStyle/>
          <a:p>
            <a:r>
              <a:rPr lang="el-GR" dirty="0" smtClean="0"/>
              <a:t>Σχολική σύμβουλος 1: Η </a:t>
            </a:r>
            <a:r>
              <a:rPr lang="el-GR" dirty="0"/>
              <a:t>επιμόρφωση συνδέεται στενά με την </a:t>
            </a:r>
            <a:r>
              <a:rPr lang="el-GR" dirty="0" err="1"/>
              <a:t>αυτοαξιολόγηση</a:t>
            </a:r>
            <a:r>
              <a:rPr lang="el-GR" dirty="0"/>
              <a:t>, καθώς αδυναμίες που διαπιστώνονται στην </a:t>
            </a:r>
            <a:r>
              <a:rPr lang="el-GR" dirty="0" err="1"/>
              <a:t>αυτοαξιολόγηση</a:t>
            </a:r>
            <a:r>
              <a:rPr lang="el-GR" dirty="0"/>
              <a:t>, μπορούν να καλυφθούν μέσω αυτής. Πχ στη διδασκαλία</a:t>
            </a:r>
            <a:r>
              <a:rPr lang="el-GR" dirty="0" smtClean="0"/>
              <a:t>.</a:t>
            </a:r>
          </a:p>
          <a:p>
            <a:r>
              <a:rPr lang="el-GR" dirty="0" smtClean="0"/>
              <a:t>Σχολικός σύμβουλος 2: καμία σχέση, δεν μπορούν να συνδεθούν. Η σχολική μονάδα μπορεί να διαπιστώσει ανάγκες, αλλά δεν μπορεί να επιβάλλει επιμόρφωση, ούτε και να την οργανώσει επαρκώς.</a:t>
            </a:r>
          </a:p>
          <a:p>
            <a:r>
              <a:rPr lang="el-GR" dirty="0" smtClean="0"/>
              <a:t>Διευθύντρια/διευθυντής και εκπαιδευτικοί: σαφέστατη η σύνδεση, απαραίτητος ο συνδυασμός και συσχετισμός</a:t>
            </a:r>
          </a:p>
          <a:p>
            <a:pPr marL="109728" indent="0">
              <a:buNone/>
            </a:pPr>
            <a:endParaRPr lang="el-GR" dirty="0"/>
          </a:p>
        </p:txBody>
      </p:sp>
    </p:spTree>
    <p:extLst>
      <p:ext uri="{BB962C8B-B14F-4D97-AF65-F5344CB8AC3E}">
        <p14:creationId xmlns:p14="http://schemas.microsoft.com/office/powerpoint/2010/main" val="2084089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64704"/>
            <a:ext cx="8229600" cy="1080120"/>
          </a:xfrm>
        </p:spPr>
        <p:txBody>
          <a:bodyPr>
            <a:normAutofit/>
          </a:bodyPr>
          <a:lstStyle/>
          <a:p>
            <a:r>
              <a:rPr lang="el-GR" sz="3200" dirty="0"/>
              <a:t>αναλυτικά τα </a:t>
            </a:r>
            <a:r>
              <a:rPr lang="el-GR" sz="3200" dirty="0" smtClean="0"/>
              <a:t>βήματα - </a:t>
            </a:r>
            <a:r>
              <a:rPr lang="el-GR" sz="3200" dirty="0"/>
              <a:t>ολοκληρωμένο σχέδιο ενημέρωσης των σχολικών μονάδων</a:t>
            </a:r>
          </a:p>
        </p:txBody>
      </p:sp>
      <p:sp>
        <p:nvSpPr>
          <p:cNvPr id="3" name="Θέση περιεχομένου 2"/>
          <p:cNvSpPr>
            <a:spLocks noGrp="1"/>
          </p:cNvSpPr>
          <p:nvPr>
            <p:ph idx="1"/>
          </p:nvPr>
        </p:nvSpPr>
        <p:spPr>
          <a:xfrm>
            <a:off x="457200" y="1916832"/>
            <a:ext cx="8229600" cy="4824536"/>
          </a:xfrm>
        </p:spPr>
        <p:txBody>
          <a:bodyPr>
            <a:normAutofit fontScale="92500" lnSpcReduction="10000"/>
          </a:bodyPr>
          <a:lstStyle/>
          <a:p>
            <a:r>
              <a:rPr lang="el-GR" dirty="0" smtClean="0"/>
              <a:t>Πολύ καλή γνώση του νομοθετικού πλαισίου και των εργαλείων</a:t>
            </a:r>
          </a:p>
          <a:p>
            <a:r>
              <a:rPr lang="el-GR" dirty="0" smtClean="0"/>
              <a:t>Πολύ καλή γνώση των ιδιαιτεροτήτων της κάθε σχολικής μονάδας, καλή σχέση και συνεργασία με τους διευθυντές</a:t>
            </a:r>
          </a:p>
          <a:p>
            <a:r>
              <a:rPr lang="el-GR" dirty="0" smtClean="0"/>
              <a:t>Ενημέρωση διευθυντών</a:t>
            </a:r>
          </a:p>
          <a:p>
            <a:r>
              <a:rPr lang="el-GR" dirty="0" smtClean="0"/>
              <a:t>Συζήτηση με τους διευθυντές για το ποια βοήθεια περιμένουν ή χρειάζονται από τον σύμβουλο</a:t>
            </a:r>
          </a:p>
          <a:p>
            <a:r>
              <a:rPr lang="el-GR" dirty="0" smtClean="0"/>
              <a:t>Ενθάρρυνση επικοινωνίας μεταξύ των διευθυντών για να ανταλλάξουν ιδέες και καλές πρακτικές</a:t>
            </a:r>
          </a:p>
          <a:p>
            <a:r>
              <a:rPr lang="el-GR" dirty="0" smtClean="0"/>
              <a:t>Συμπαράσταση στους διευθυντές εάν αντιμετωπίσουν αντίσταση από τους Συλλόγους</a:t>
            </a:r>
            <a:endParaRPr lang="el-GR" dirty="0"/>
          </a:p>
        </p:txBody>
      </p:sp>
    </p:spTree>
    <p:extLst>
      <p:ext uri="{BB962C8B-B14F-4D97-AF65-F5344CB8AC3E}">
        <p14:creationId xmlns:p14="http://schemas.microsoft.com/office/powerpoint/2010/main" val="38312150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764704"/>
            <a:ext cx="8229600" cy="1008112"/>
          </a:xfrm>
        </p:spPr>
        <p:txBody>
          <a:bodyPr>
            <a:noAutofit/>
          </a:bodyPr>
          <a:lstStyle/>
          <a:p>
            <a:r>
              <a:rPr lang="el-GR" sz="3200" dirty="0" smtClean="0"/>
              <a:t>τρόπος εργασίας </a:t>
            </a:r>
            <a:br>
              <a:rPr lang="el-GR" sz="3200" dirty="0" smtClean="0"/>
            </a:br>
            <a:r>
              <a:rPr lang="el-GR" sz="3200" dirty="0" smtClean="0"/>
              <a:t>για επιτυχή εφαρμογή </a:t>
            </a:r>
            <a:r>
              <a:rPr lang="el-GR" sz="3200" dirty="0"/>
              <a:t>του </a:t>
            </a:r>
            <a:r>
              <a:rPr lang="el-GR" sz="3200" dirty="0" smtClean="0"/>
              <a:t>σχεδίου</a:t>
            </a:r>
            <a:endParaRPr lang="el-GR" sz="3200" dirty="0"/>
          </a:p>
        </p:txBody>
      </p:sp>
      <p:sp>
        <p:nvSpPr>
          <p:cNvPr id="3" name="Θέση περιεχομένου 2"/>
          <p:cNvSpPr>
            <a:spLocks noGrp="1"/>
          </p:cNvSpPr>
          <p:nvPr>
            <p:ph idx="1"/>
          </p:nvPr>
        </p:nvSpPr>
        <p:spPr>
          <a:xfrm>
            <a:off x="323528" y="1916832"/>
            <a:ext cx="8517632" cy="4752528"/>
          </a:xfrm>
        </p:spPr>
        <p:txBody>
          <a:bodyPr>
            <a:normAutofit lnSpcReduction="10000"/>
          </a:bodyPr>
          <a:lstStyle/>
          <a:p>
            <a:r>
              <a:rPr lang="el-GR" dirty="0" smtClean="0"/>
              <a:t>Έρευνα για τα διαθέσιμα εργαλεία (πλατφόρμα ΙΕΠ, Παιδαγωγικό Ινστιτούτο Κύπρου, ξένη βιβλιογραφία, κλπ) και συνεργασία με τον κάθε διευθυντή χωριστά, ώστε να επιλέξει τα εργαλεία που είναι κατάλληλα για την σχολική μονάδα</a:t>
            </a:r>
          </a:p>
          <a:p>
            <a:r>
              <a:rPr lang="el-GR" dirty="0" smtClean="0"/>
              <a:t>Παρουσίαση παραδειγμάτων εργαλείων και αποτελεσμάτων στους Συλλόγους</a:t>
            </a:r>
          </a:p>
          <a:p>
            <a:r>
              <a:rPr lang="el-GR" dirty="0" smtClean="0"/>
              <a:t>Παρακολούθηση της διαδικασίας στο βαθμό που θα το επιτρέψει ο διευθυντής και ο Σύλλογος</a:t>
            </a:r>
          </a:p>
          <a:p>
            <a:r>
              <a:rPr lang="el-GR" dirty="0" smtClean="0"/>
              <a:t>Ενθάρρυνση και καθησυχασμός ώστε να υποχωρήσουν οι ανασφάλειες και οι αντιστάσεις</a:t>
            </a:r>
          </a:p>
          <a:p>
            <a:pPr marL="109728" indent="0">
              <a:buNone/>
            </a:pPr>
            <a:endParaRPr lang="el-GR" dirty="0"/>
          </a:p>
        </p:txBody>
      </p:sp>
    </p:spTree>
    <p:extLst>
      <p:ext uri="{BB962C8B-B14F-4D97-AF65-F5344CB8AC3E}">
        <p14:creationId xmlns:p14="http://schemas.microsoft.com/office/powerpoint/2010/main" val="2683319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8229600" cy="1224136"/>
          </a:xfrm>
        </p:spPr>
        <p:txBody>
          <a:bodyPr>
            <a:normAutofit fontScale="90000"/>
          </a:bodyPr>
          <a:lstStyle/>
          <a:p>
            <a:r>
              <a:rPr lang="el-GR" dirty="0"/>
              <a:t>τρόπος εργασίας </a:t>
            </a:r>
            <a:br>
              <a:rPr lang="el-GR" dirty="0"/>
            </a:br>
            <a:r>
              <a:rPr lang="el-GR" dirty="0"/>
              <a:t>για επιτυχή εφαρμογή του σχεδίου</a:t>
            </a:r>
          </a:p>
        </p:txBody>
      </p:sp>
      <p:sp>
        <p:nvSpPr>
          <p:cNvPr id="3" name="Θέση περιεχομένου 2"/>
          <p:cNvSpPr>
            <a:spLocks noGrp="1"/>
          </p:cNvSpPr>
          <p:nvPr>
            <p:ph idx="1"/>
          </p:nvPr>
        </p:nvSpPr>
        <p:spPr/>
        <p:txBody>
          <a:bodyPr>
            <a:normAutofit fontScale="92500" lnSpcReduction="20000"/>
          </a:bodyPr>
          <a:lstStyle/>
          <a:p>
            <a:r>
              <a:rPr lang="el-GR" dirty="0" smtClean="0"/>
              <a:t>Συνεχής προσπάθεια για την αλλαγή νοοτροπίας</a:t>
            </a:r>
          </a:p>
          <a:p>
            <a:r>
              <a:rPr lang="el-GR" dirty="0" smtClean="0"/>
              <a:t>Προτάσεις για επιμόρφωση σε μεμονωμένους εκπαιδευτικούς ή στον Σύλλογο (π.χ. παρακολούθηση προγραμμάτων του ΕΚΔΔΑ, οργάνωση </a:t>
            </a:r>
            <a:r>
              <a:rPr lang="el-GR" dirty="0" err="1" smtClean="0"/>
              <a:t>ενδοσχολικής</a:t>
            </a:r>
            <a:r>
              <a:rPr lang="el-GR" dirty="0" smtClean="0"/>
              <a:t> επιμόρφωσης δικτύων σχολείων σε συνεργασία και με άλλους σχολικούς συμβούλους, προτάσεις για επιμόρφωση μέσω διαδικτύου, κλπ)</a:t>
            </a:r>
          </a:p>
          <a:p>
            <a:r>
              <a:rPr lang="el-GR" dirty="0" smtClean="0"/>
              <a:t>Ενθάρρυνση για διασχολικές συνεργασίες και συμμετοχή σε ευρωπαϊκά προγράμματα ώστε να αλλάξει η νοοτροπία σταδιακά</a:t>
            </a:r>
          </a:p>
          <a:p>
            <a:r>
              <a:rPr lang="el-GR" dirty="0" smtClean="0"/>
              <a:t>Ενθάρρυνση της εξωστρέφειας</a:t>
            </a:r>
            <a:endParaRPr lang="el-GR" dirty="0"/>
          </a:p>
        </p:txBody>
      </p:sp>
    </p:spTree>
    <p:extLst>
      <p:ext uri="{BB962C8B-B14F-4D97-AF65-F5344CB8AC3E}">
        <p14:creationId xmlns:p14="http://schemas.microsoft.com/office/powerpoint/2010/main" val="3807599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692696"/>
            <a:ext cx="8229600" cy="936104"/>
          </a:xfrm>
        </p:spPr>
        <p:txBody>
          <a:bodyPr/>
          <a:lstStyle/>
          <a:p>
            <a:r>
              <a:rPr lang="el-GR" dirty="0" smtClean="0"/>
              <a:t>Βασικό μέλημα</a:t>
            </a:r>
            <a:endParaRPr lang="el-GR" dirty="0"/>
          </a:p>
        </p:txBody>
      </p:sp>
      <p:sp>
        <p:nvSpPr>
          <p:cNvPr id="3" name="Θέση περιεχομένου 2"/>
          <p:cNvSpPr>
            <a:spLocks noGrp="1"/>
          </p:cNvSpPr>
          <p:nvPr>
            <p:ph idx="1"/>
          </p:nvPr>
        </p:nvSpPr>
        <p:spPr>
          <a:xfrm>
            <a:off x="457200" y="1700808"/>
            <a:ext cx="8229600" cy="4873728"/>
          </a:xfrm>
        </p:spPr>
        <p:txBody>
          <a:bodyPr/>
          <a:lstStyle/>
          <a:p>
            <a:pPr marL="109728" indent="0">
              <a:buNone/>
            </a:pPr>
            <a:r>
              <a:rPr lang="el-GR" dirty="0" smtClean="0"/>
              <a:t>Διευθυντές και εκπαιδευτικοί να νιώσουν ασφαλείς ως προς την διαδικασία, ώστε να γίνει επί της ουσίας και όχι «</a:t>
            </a:r>
            <a:r>
              <a:rPr lang="el-GR" dirty="0" err="1" smtClean="0"/>
              <a:t>τύποις</a:t>
            </a:r>
            <a:r>
              <a:rPr lang="el-GR" dirty="0" smtClean="0"/>
              <a:t>»</a:t>
            </a:r>
          </a:p>
          <a:p>
            <a:pPr marL="109728" indent="0">
              <a:buNone/>
            </a:pPr>
            <a:endParaRPr lang="el-GR" dirty="0"/>
          </a:p>
          <a:p>
            <a:pPr marL="109728" indent="0">
              <a:buNone/>
            </a:pPr>
            <a:r>
              <a:rPr lang="el-GR" dirty="0" smtClean="0"/>
              <a:t>Όμως: θα είναι καλυμμένοι οι σχολικοί σύμβουλοι από το θεσμικό πλαίσιο και το ΙΕΠ ως προς την επί της ουσίας εφαρμογή;</a:t>
            </a:r>
          </a:p>
          <a:p>
            <a:pPr marL="109728" indent="0">
              <a:buNone/>
            </a:pPr>
            <a:endParaRPr lang="el-GR" dirty="0"/>
          </a:p>
          <a:p>
            <a:pPr marL="109728" indent="0">
              <a:buNone/>
            </a:pPr>
            <a:endParaRPr lang="el-GR" dirty="0"/>
          </a:p>
        </p:txBody>
      </p:sp>
    </p:spTree>
    <p:extLst>
      <p:ext uri="{BB962C8B-B14F-4D97-AF65-F5344CB8AC3E}">
        <p14:creationId xmlns:p14="http://schemas.microsoft.com/office/powerpoint/2010/main" val="1240427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solidFill>
                  <a:srgbClr val="0070C0"/>
                </a:solidFill>
              </a:rPr>
              <a:t>Σας ευχαριστώ για την προσοχή σας!</a:t>
            </a:r>
            <a:endParaRPr lang="el-GR" dirty="0">
              <a:solidFill>
                <a:srgbClr val="0070C0"/>
              </a:solidFill>
            </a:endParaRPr>
          </a:p>
        </p:txBody>
      </p:sp>
      <p:sp>
        <p:nvSpPr>
          <p:cNvPr id="5" name="Θέση κειμένου 4"/>
          <p:cNvSpPr>
            <a:spLocks noGrp="1"/>
          </p:cNvSpPr>
          <p:nvPr>
            <p:ph type="body" idx="1"/>
          </p:nvPr>
        </p:nvSpPr>
        <p:spPr/>
        <p:txBody>
          <a:bodyPr>
            <a:normAutofit/>
          </a:bodyPr>
          <a:lstStyle/>
          <a:p>
            <a:r>
              <a:rPr lang="el-GR" sz="5400" dirty="0" smtClean="0"/>
              <a:t>Έχετε ερωτήσεις;</a:t>
            </a:r>
            <a:endParaRPr lang="el-GR" sz="5400" dirty="0"/>
          </a:p>
        </p:txBody>
      </p:sp>
    </p:spTree>
    <p:extLst>
      <p:ext uri="{BB962C8B-B14F-4D97-AF65-F5344CB8AC3E}">
        <p14:creationId xmlns:p14="http://schemas.microsoft.com/office/powerpoint/2010/main" val="1190809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Ερωτήματα θέματος</a:t>
            </a:r>
            <a:endParaRPr lang="el-GR" dirty="0"/>
          </a:p>
        </p:txBody>
      </p:sp>
      <p:sp>
        <p:nvSpPr>
          <p:cNvPr id="3" name="Θέση περιεχομένου 2"/>
          <p:cNvSpPr>
            <a:spLocks noGrp="1"/>
          </p:cNvSpPr>
          <p:nvPr>
            <p:ph idx="1"/>
          </p:nvPr>
        </p:nvSpPr>
        <p:spPr/>
        <p:txBody>
          <a:bodyPr/>
          <a:lstStyle/>
          <a:p>
            <a:pPr marL="109728" indent="0">
              <a:buNone/>
            </a:pPr>
            <a:r>
              <a:rPr lang="el-GR" dirty="0"/>
              <a:t>Υπηρετείτε ως σχολικός σύμβουλος και έχετε στην παιδαγωγική σας ευθύνη 10 σχολικές μονάδες.</a:t>
            </a:r>
          </a:p>
          <a:p>
            <a:r>
              <a:rPr lang="el-GR" dirty="0" smtClean="0"/>
              <a:t>Περιγράψτε </a:t>
            </a:r>
            <a:r>
              <a:rPr lang="el-GR" dirty="0"/>
              <a:t>αναλυτικά τα βήματα θα ακολουθήσετε, ώστε να έχετε ένα ολοκληρωμένο σχέδιο ενημέρωσης των σχολικών μονάδων.</a:t>
            </a:r>
          </a:p>
          <a:p>
            <a:r>
              <a:rPr lang="el-GR" dirty="0" smtClean="0"/>
              <a:t>Αναλύστε </a:t>
            </a:r>
            <a:r>
              <a:rPr lang="el-GR" dirty="0"/>
              <a:t>τον τρόπο με τον οποίο θα εργαστείτε ώστε να έχετε επιτύχει την εφαρμογή του σχεδίου σας."</a:t>
            </a:r>
          </a:p>
          <a:p>
            <a:endParaRPr lang="el-GR" dirty="0"/>
          </a:p>
        </p:txBody>
      </p:sp>
    </p:spTree>
    <p:extLst>
      <p:ext uri="{BB962C8B-B14F-4D97-AF65-F5344CB8AC3E}">
        <p14:creationId xmlns:p14="http://schemas.microsoft.com/office/powerpoint/2010/main" val="219514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620688"/>
            <a:ext cx="8229600" cy="773832"/>
          </a:xfrm>
        </p:spPr>
        <p:txBody>
          <a:bodyPr>
            <a:normAutofit/>
          </a:bodyPr>
          <a:lstStyle/>
          <a:p>
            <a:r>
              <a:rPr lang="el-GR" sz="2800" dirty="0" smtClean="0"/>
              <a:t>Βιβλιογραφία και υλικό για το θεωρητικό πλαίσιο</a:t>
            </a:r>
            <a:endParaRPr lang="el-GR" sz="2800" dirty="0"/>
          </a:p>
        </p:txBody>
      </p:sp>
      <p:sp>
        <p:nvSpPr>
          <p:cNvPr id="3" name="Θέση περιεχομένου 2"/>
          <p:cNvSpPr>
            <a:spLocks noGrp="1"/>
          </p:cNvSpPr>
          <p:nvPr>
            <p:ph idx="1"/>
          </p:nvPr>
        </p:nvSpPr>
        <p:spPr>
          <a:xfrm>
            <a:off x="467544" y="1556792"/>
            <a:ext cx="8229600" cy="5040560"/>
          </a:xfrm>
        </p:spPr>
        <p:txBody>
          <a:bodyPr>
            <a:normAutofit fontScale="85000" lnSpcReduction="20000"/>
          </a:bodyPr>
          <a:lstStyle/>
          <a:p>
            <a:pPr marL="109728" indent="0">
              <a:buNone/>
            </a:pPr>
            <a:r>
              <a:rPr lang="el-GR" dirty="0" smtClean="0"/>
              <a:t>Αξιολόγηση </a:t>
            </a:r>
            <a:r>
              <a:rPr lang="el-GR" dirty="0"/>
              <a:t>του Εκπαιδευτικού Έργου. «Το Παρατηρητήριο της ΑΕΕ». Πλατφόρμα του ΙΕΠ με υλικό για την αξιολόγηση σχολικών μονάδων. (Ανακτήθηκε 10/12/2019)   </a:t>
            </a:r>
            <a:r>
              <a:rPr lang="el-GR" dirty="0">
                <a:hlinkClick r:id="rId2"/>
              </a:rPr>
              <a:t>http://aee.iep.edu.gr</a:t>
            </a:r>
            <a:r>
              <a:rPr lang="el-GR" dirty="0" smtClean="0">
                <a:hlinkClick r:id="rId2"/>
              </a:rPr>
              <a:t>/</a:t>
            </a:r>
            <a:endParaRPr lang="el-GR" dirty="0" smtClean="0"/>
          </a:p>
          <a:p>
            <a:pPr marL="109728" indent="0">
              <a:buNone/>
            </a:pPr>
            <a:endParaRPr lang="el-GR" dirty="0"/>
          </a:p>
          <a:p>
            <a:pPr marL="109728" indent="0">
              <a:buNone/>
            </a:pPr>
            <a:r>
              <a:rPr lang="el-GR" dirty="0"/>
              <a:t> •	</a:t>
            </a:r>
            <a:r>
              <a:rPr lang="el-GR" dirty="0" err="1"/>
              <a:t>McBeath</a:t>
            </a:r>
            <a:r>
              <a:rPr lang="el-GR" dirty="0"/>
              <a:t>, J. (2001). Η </a:t>
            </a:r>
            <a:r>
              <a:rPr lang="el-GR" dirty="0" err="1"/>
              <a:t>αυτοαξιολόγηση</a:t>
            </a:r>
            <a:r>
              <a:rPr lang="el-GR" dirty="0"/>
              <a:t> στο σχολείο: Ουτοπία και πράξη, Αθήνα: Ελληνικά Γράμματα.</a:t>
            </a:r>
          </a:p>
          <a:p>
            <a:pPr marL="109728" indent="0">
              <a:buNone/>
            </a:pPr>
            <a:r>
              <a:rPr lang="el-GR" dirty="0"/>
              <a:t>•	</a:t>
            </a:r>
            <a:r>
              <a:rPr lang="el-GR" dirty="0" err="1"/>
              <a:t>MacBeath</a:t>
            </a:r>
            <a:r>
              <a:rPr lang="el-GR" dirty="0"/>
              <a:t>, J. (2005). </a:t>
            </a:r>
            <a:r>
              <a:rPr lang="el-GR" dirty="0" err="1"/>
              <a:t>Αυτοαξιολόγηση</a:t>
            </a:r>
            <a:r>
              <a:rPr lang="el-GR" dirty="0"/>
              <a:t>: ήρθε η ώρα για μια μεγάλη ιδέα. Στο </a:t>
            </a:r>
            <a:r>
              <a:rPr lang="el-GR" dirty="0" err="1"/>
              <a:t>Μπαγάκης</a:t>
            </a:r>
            <a:r>
              <a:rPr lang="el-GR" dirty="0"/>
              <a:t>, Γ. (</a:t>
            </a:r>
            <a:r>
              <a:rPr lang="el-GR" dirty="0" err="1"/>
              <a:t>Επιμ</a:t>
            </a:r>
            <a:r>
              <a:rPr lang="el-GR" dirty="0"/>
              <a:t>.). </a:t>
            </a:r>
            <a:r>
              <a:rPr lang="el-GR" dirty="0" err="1"/>
              <a:t>Αυτοαξιολόγηση</a:t>
            </a:r>
            <a:r>
              <a:rPr lang="el-GR" dirty="0"/>
              <a:t> σχολικής μονάδας. Από το έργο του Ιωσήφ Σολομών στις σημερινές προσπάθειες στην Ελλάδα και αλλού. Αθήνα: Μεταίχμιο, σελ. 29-49.</a:t>
            </a:r>
          </a:p>
          <a:p>
            <a:pPr marL="109728" indent="0">
              <a:buNone/>
            </a:pPr>
            <a:r>
              <a:rPr lang="el-GR" dirty="0"/>
              <a:t>•	</a:t>
            </a:r>
            <a:r>
              <a:rPr lang="el-GR" dirty="0" err="1"/>
              <a:t>MacBeath</a:t>
            </a:r>
            <a:r>
              <a:rPr lang="el-GR" dirty="0"/>
              <a:t>, J., </a:t>
            </a:r>
            <a:r>
              <a:rPr lang="el-GR" dirty="0" err="1"/>
              <a:t>Schratz</a:t>
            </a:r>
            <a:r>
              <a:rPr lang="el-GR" dirty="0"/>
              <a:t>, M., </a:t>
            </a:r>
            <a:r>
              <a:rPr lang="el-GR" dirty="0" err="1"/>
              <a:t>Meuret</a:t>
            </a:r>
            <a:r>
              <a:rPr lang="el-GR" dirty="0"/>
              <a:t>, D. &amp; </a:t>
            </a:r>
            <a:r>
              <a:rPr lang="el-GR" dirty="0" err="1"/>
              <a:t>Jacobsen</a:t>
            </a:r>
            <a:r>
              <a:rPr lang="el-GR" dirty="0"/>
              <a:t>, L. (2005). Η </a:t>
            </a:r>
            <a:r>
              <a:rPr lang="el-GR" dirty="0" err="1"/>
              <a:t>αυτοαξιολόγηση</a:t>
            </a:r>
            <a:r>
              <a:rPr lang="el-GR" dirty="0"/>
              <a:t> στο ευρωπαϊκό σχολείο. Πώς άλλαξαν όλα. Αθήνα: Μεταίχμιο.</a:t>
            </a:r>
          </a:p>
          <a:p>
            <a:pPr marL="109728" indent="0">
              <a:buNone/>
            </a:pPr>
            <a:endParaRPr lang="el-GR" dirty="0"/>
          </a:p>
        </p:txBody>
      </p:sp>
    </p:spTree>
    <p:extLst>
      <p:ext uri="{BB962C8B-B14F-4D97-AF65-F5344CB8AC3E}">
        <p14:creationId xmlns:p14="http://schemas.microsoft.com/office/powerpoint/2010/main" val="55817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user\Documents\Screenshot 2019-12-11 19.10.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
            <a:ext cx="9144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403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ocuments\Screenshot 2019-12-11 19.13.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3" y="-227013"/>
            <a:ext cx="12190413" cy="7313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277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ocuments\Screenshot 2019-12-11 19.13.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891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user\Documents\Screenshot 2019-12-11 19.11.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573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ocuments\Screenshot 2019-12-11 19.12.4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144000"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2687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Αστικό">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135</TotalTime>
  <Words>1622</Words>
  <Application>Microsoft Office PowerPoint</Application>
  <PresentationFormat>On-screen Show (4:3)</PresentationFormat>
  <Paragraphs>110</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Calibri</vt:lpstr>
      <vt:lpstr>Georgia</vt:lpstr>
      <vt:lpstr>Trebuchet MS</vt:lpstr>
      <vt:lpstr>Wingdings 2</vt:lpstr>
      <vt:lpstr>Αστικό</vt:lpstr>
      <vt:lpstr>Αυτοαξιολόγηση σχολικής μονάδας και ο ρόλος του σχολικού συμβούλου</vt:lpstr>
      <vt:lpstr>Θεματική και προβληματισμός</vt:lpstr>
      <vt:lpstr>Ερωτήματα θέματος</vt:lpstr>
      <vt:lpstr>Βιβλιογραφία και υλικό για το θεωρητικό πλαίσιο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Θεσμικό πλαίσιο</vt:lpstr>
      <vt:lpstr>Μικρο-έρευνα πεδίου</vt:lpstr>
      <vt:lpstr>Ερωτηματολόγιο:</vt:lpstr>
      <vt:lpstr>Ερωτηματολόγιο</vt:lpstr>
      <vt:lpstr>Ουσιαστικό εργαλείο; Εμπειρία</vt:lpstr>
      <vt:lpstr>εμπειρία</vt:lpstr>
      <vt:lpstr>σκοπός –  συμβάλλει στην βελτίωση ποιότητας;</vt:lpstr>
      <vt:lpstr>παράμετροι (τομείς –δείκτες –κριτήρια) </vt:lpstr>
      <vt:lpstr>αυτοαξιολόγηση ή εξωτερική αξιολόγηση; </vt:lpstr>
      <vt:lpstr>αυτοαξιολόγηση ή εξωτερική αξιολόγηση; </vt:lpstr>
      <vt:lpstr>αυτοαξιολόγηση και επιμόρφωση</vt:lpstr>
      <vt:lpstr>αναλυτικά τα βήματα - ολοκληρωμένο σχέδιο ενημέρωσης των σχολικών μονάδων</vt:lpstr>
      <vt:lpstr>τρόπος εργασίας  για επιτυχή εφαρμογή του σχεδίου</vt:lpstr>
      <vt:lpstr>τρόπος εργασίας  για επιτυχή εφαρμογή του σχεδίου</vt:lpstr>
      <vt:lpstr>Βασικό μέλημα</vt:lpstr>
      <vt:lpstr>Σας ευχαριστώ για την προσοχή σας!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ΙΝ.ΕΠ. Ε.Κ.Δ.Δ.Α. Επιμορφωτικό Πρόγραμμα “Εξ Αποστάσεως Εκπαίδευση στην Ηγεσία και Διοίκηση στην Εκπαίδευση”</dc:title>
  <dc:creator>user</dc:creator>
  <cp:lastModifiedBy>ΔΗΜΗΤΡΙΟΣ ΔΡΟΓΙΔΗΣ</cp:lastModifiedBy>
  <cp:revision>26</cp:revision>
  <dcterms:created xsi:type="dcterms:W3CDTF">2019-12-11T16:26:58Z</dcterms:created>
  <dcterms:modified xsi:type="dcterms:W3CDTF">2021-03-24T10:58:59Z</dcterms:modified>
</cp:coreProperties>
</file>