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042EFB-8484-4F57-9459-D3A817C03C7F}" type="datetimeFigureOut">
              <a:rPr lang="el-GR" smtClean="0"/>
              <a:pPr/>
              <a:t>17/3/2021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499D1-E5E7-4E42-B44E-54B6A4DFDC4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/>
          <a:p>
            <a:r>
              <a:rPr lang="el-GR" dirty="0" err="1">
                <a:solidFill>
                  <a:schemeClr val="accent1"/>
                </a:solidFill>
              </a:rPr>
              <a:t>Σουριδη</a:t>
            </a:r>
            <a:r>
              <a:rPr lang="el-GR" dirty="0">
                <a:solidFill>
                  <a:schemeClr val="accent1"/>
                </a:solidFill>
              </a:rPr>
              <a:t> </a:t>
            </a:r>
            <a:r>
              <a:rPr lang="el-GR" dirty="0" err="1">
                <a:solidFill>
                  <a:schemeClr val="accent1"/>
                </a:solidFill>
              </a:rPr>
              <a:t>Παναγιωτα</a:t>
            </a:r>
            <a:endParaRPr lang="el-GR" dirty="0">
              <a:solidFill>
                <a:schemeClr val="accent1"/>
              </a:solidFill>
            </a:endParaRPr>
          </a:p>
          <a:p>
            <a:r>
              <a:rPr lang="el-GR" dirty="0" err="1"/>
              <a:t>Φιλολογοσ</a:t>
            </a:r>
            <a:r>
              <a:rPr lang="en-US" dirty="0"/>
              <a:t>- </a:t>
            </a:r>
            <a:r>
              <a:rPr lang="el-GR" dirty="0" err="1"/>
              <a:t>γλωσσολογοσ</a:t>
            </a:r>
            <a:endParaRPr lang="el-GR" dirty="0"/>
          </a:p>
          <a:p>
            <a:r>
              <a:rPr lang="el-GR" dirty="0"/>
              <a:t>Μ</a:t>
            </a:r>
            <a:r>
              <a:rPr lang="en-US" dirty="0"/>
              <a:t>Sc </a:t>
            </a:r>
            <a:r>
              <a:rPr lang="el-GR" dirty="0"/>
              <a:t>Στη </a:t>
            </a:r>
            <a:r>
              <a:rPr lang="el-GR" dirty="0" err="1"/>
              <a:t>διδασκαλια</a:t>
            </a:r>
            <a:r>
              <a:rPr lang="el-GR" dirty="0"/>
              <a:t> της </a:t>
            </a:r>
            <a:r>
              <a:rPr lang="el-GR" dirty="0" err="1"/>
              <a:t>Νεασ</a:t>
            </a:r>
            <a:r>
              <a:rPr lang="el-GR" dirty="0"/>
              <a:t> </a:t>
            </a:r>
            <a:r>
              <a:rPr lang="el-GR" dirty="0" err="1"/>
              <a:t>ελληνικησ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δευτερησ</a:t>
            </a:r>
            <a:r>
              <a:rPr lang="el-GR" dirty="0"/>
              <a:t>/ </a:t>
            </a:r>
            <a:r>
              <a:rPr lang="el-GR" dirty="0" err="1"/>
              <a:t>ξενησ</a:t>
            </a:r>
            <a:r>
              <a:rPr lang="el-GR" dirty="0"/>
              <a:t> </a:t>
            </a:r>
            <a:r>
              <a:rPr lang="el-GR" dirty="0" err="1"/>
              <a:t>γλωσσασ</a:t>
            </a:r>
            <a:endParaRPr lang="el-GR" dirty="0"/>
          </a:p>
          <a:p>
            <a:r>
              <a:rPr lang="el-GR" dirty="0"/>
              <a:t>ΜΑ στην </a:t>
            </a:r>
            <a:r>
              <a:rPr lang="el-GR" dirty="0" err="1"/>
              <a:t>εκπαιδευτικη</a:t>
            </a:r>
            <a:r>
              <a:rPr lang="el-GR" dirty="0"/>
              <a:t> </a:t>
            </a:r>
            <a:r>
              <a:rPr lang="el-GR" dirty="0" err="1"/>
              <a:t>ηγεσια</a:t>
            </a:r>
            <a:endParaRPr lang="el-GR" dirty="0"/>
          </a:p>
          <a:p>
            <a:r>
              <a:rPr lang="el-GR" dirty="0"/>
              <a:t>26/27-3-21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7772400" cy="1752600"/>
          </a:xfrm>
        </p:spPr>
        <p:txBody>
          <a:bodyPr>
            <a:normAutofit fontScale="90000"/>
          </a:bodyPr>
          <a:lstStyle/>
          <a:p>
            <a:br>
              <a:rPr lang="el-GR" sz="2000" dirty="0"/>
            </a:br>
            <a:r>
              <a:rPr lang="el-GR" sz="2000" dirty="0"/>
              <a:t>ΔΙΕΘΝΗΣ ΕΠΙΣΤΗΜΟΝΙΚΗ ΤΗΛΕΗΜΕΡΙΔΑ –</a:t>
            </a:r>
            <a:br>
              <a:rPr lang="el-GR" sz="2000" dirty="0"/>
            </a:br>
            <a:r>
              <a:rPr lang="el-GR" sz="2000" dirty="0"/>
              <a:t> ΠΕΚΕΣ ΗΠΕΙΡΟΥ &amp; ΤΜ. ΜΗΧΑΝΙΚΩΝ ΠΕΡΙΒΑΛΛΟΝΤΟΣ/</a:t>
            </a:r>
            <a:br>
              <a:rPr lang="el-GR" sz="2000" dirty="0"/>
            </a:br>
            <a:r>
              <a:rPr lang="el-GR" sz="2000" dirty="0"/>
              <a:t> ΔΙΕΘΝΕΣ ΠΑΝΕΠΙΣΤΗΜΙΟ ΕΛΛΑΔΑΣ</a:t>
            </a:r>
            <a:br>
              <a:rPr lang="el-GR" sz="2000" dirty="0"/>
            </a:br>
            <a:r>
              <a:rPr lang="el-GR" sz="3600" dirty="0"/>
              <a:t>Διαπολιτισμική Επικοινωνία και Διεύθυνση Σχολικής Μονάδας</a:t>
            </a:r>
            <a:br>
              <a:rPr lang="el-GR" sz="3600" dirty="0"/>
            </a:br>
            <a:endParaRPr lang="el-GR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Διαμόρφωση Σχολικού Κλίματος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/>
              <a:t>Σαφήνεια στις οδηγίες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/>
              <a:t>Εμπιστοσύνη, οικειότητα, αμεσότητα</a:t>
            </a:r>
          </a:p>
          <a:p>
            <a:r>
              <a:rPr lang="el-GR" dirty="0" err="1"/>
              <a:t>Συνεργατικότητα</a:t>
            </a:r>
            <a:r>
              <a:rPr lang="el-GR" dirty="0"/>
              <a:t>, αλληλεγγύη, συμμετοχή</a:t>
            </a:r>
          </a:p>
          <a:p>
            <a:r>
              <a:rPr lang="el-GR" dirty="0"/>
              <a:t>Προγραμματισμός</a:t>
            </a:r>
          </a:p>
          <a:p>
            <a:r>
              <a:rPr lang="el-GR" dirty="0"/>
              <a:t>Αλλαγή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/>
              <a:t>Καταμερισμός, καθορισμός</a:t>
            </a:r>
          </a:p>
          <a:p>
            <a:r>
              <a:rPr lang="el-GR" dirty="0"/>
              <a:t>Αίσθηση πρωτοβουλίας και ευθύνης</a:t>
            </a:r>
          </a:p>
          <a:p>
            <a:r>
              <a:rPr lang="el-GR" dirty="0"/>
              <a:t>Κλίμα σταθερής και αμοιβαίας εργασίας</a:t>
            </a: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Εκπαιδευτικού Οργανισμού και Διαπολιτισμική Επικοινωνία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Αξιοποίηση Ιστορίας σχολείου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/>
              <a:t>Προγραμματισμός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/>
              <a:t>Αναγνώριση και παραδοχή του παρελθόντος</a:t>
            </a:r>
          </a:p>
          <a:p>
            <a:r>
              <a:rPr lang="el-GR" dirty="0"/>
              <a:t>Αξιοποίηση της ταυτότητας του σχολείου</a:t>
            </a:r>
          </a:p>
          <a:p>
            <a:r>
              <a:rPr lang="el-GR" dirty="0"/>
              <a:t>Τελετουργίες - εικόνες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/>
              <a:t>Καινοτομία, επιμονή στη λεπτομέρεια</a:t>
            </a:r>
          </a:p>
          <a:p>
            <a:r>
              <a:rPr lang="el-GR" dirty="0"/>
              <a:t>Προσανατολισμός στο αποτέλεσμα</a:t>
            </a:r>
          </a:p>
          <a:p>
            <a:r>
              <a:rPr lang="el-GR" dirty="0"/>
              <a:t>Αξιοποίηση  του ανθρώπινου δυναμικού</a:t>
            </a: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Εκπαιδευτικού Οργανισμού και Διαπολιτισμική Επικοινωνία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Ποιότητα εκπαιδευτικών υπηρεσιών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/>
              <a:t>Γνώσεις Διαπολιτισμικής / Κοινωνικής Ψυχολογίας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/>
              <a:t>Βελτίωση παρεχόμενης ποιότητας</a:t>
            </a:r>
          </a:p>
          <a:p>
            <a:r>
              <a:rPr lang="el-GR" dirty="0"/>
              <a:t>Ανίχνευση γνώσεων και ενδιαφερόντων</a:t>
            </a:r>
          </a:p>
          <a:p>
            <a:r>
              <a:rPr lang="el-GR" dirty="0"/>
              <a:t>Αναγνώριση </a:t>
            </a:r>
          </a:p>
          <a:p>
            <a:pPr>
              <a:buNone/>
            </a:pPr>
            <a:r>
              <a:rPr lang="el-GR" dirty="0"/>
              <a:t> 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/>
              <a:t>Το σχολείο ως «ανοικτό σύστημα»</a:t>
            </a:r>
          </a:p>
          <a:p>
            <a:r>
              <a:rPr lang="el-GR" dirty="0"/>
              <a:t>Κοινωνικοί και ψυχολογικοί παράγοντες</a:t>
            </a:r>
          </a:p>
          <a:p>
            <a:r>
              <a:rPr lang="el-GR" dirty="0"/>
              <a:t>Δυναμική της αλληλεπίδρασης</a:t>
            </a: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Εκπαιδευτικού Οργανισμού και Διαπολιτισμική Επικοινωνία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Κοινωνική κρίση και εκπαίδευση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/>
              <a:t>Προώθηση Καινοτομίας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/>
              <a:t>Ενθάρρυνση, συναισθηματική διέγερση</a:t>
            </a:r>
          </a:p>
          <a:p>
            <a:r>
              <a:rPr lang="el-GR" dirty="0"/>
              <a:t>Ειλικρίνεια, </a:t>
            </a:r>
            <a:r>
              <a:rPr lang="el-GR" dirty="0" err="1"/>
              <a:t>ενσυναίσθηση</a:t>
            </a:r>
            <a:endParaRPr lang="el-GR" dirty="0"/>
          </a:p>
          <a:p>
            <a:r>
              <a:rPr lang="el-GR" dirty="0"/>
              <a:t>Πρότυπο 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/>
              <a:t>Παρακίνηση, ενίσχυση</a:t>
            </a:r>
          </a:p>
          <a:p>
            <a:r>
              <a:rPr lang="el-GR" dirty="0"/>
              <a:t>Διάχυση νέας εμπειρίας, οικειοποίηση</a:t>
            </a:r>
          </a:p>
          <a:p>
            <a:r>
              <a:rPr lang="el-GR" dirty="0"/>
              <a:t>Εισήγηση καινοτόμων ιδεών</a:t>
            </a:r>
          </a:p>
          <a:p>
            <a:r>
              <a:rPr lang="el-GR" dirty="0"/>
              <a:t>Υλικοτεχνική υποδομή</a:t>
            </a: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Εκπαιδευτικού Οργανισμού και Διαπολιτισμική Επικοινωνία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Επικοινωνία δίχως Βία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/>
              <a:t>Κοινωνικές και Επικοινωνιακές Δεξιότητες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Παραδοχή, αναγνώριση, έκφραση</a:t>
            </a:r>
          </a:p>
          <a:p>
            <a:r>
              <a:rPr lang="el-GR" dirty="0"/>
              <a:t>Συνειδητές επιλογές</a:t>
            </a:r>
          </a:p>
          <a:p>
            <a:r>
              <a:rPr lang="el-GR" dirty="0"/>
              <a:t>Παρατήρηση, έκφραση συναισθήματος, προσωπική ανάγκη, αίτημα</a:t>
            </a:r>
          </a:p>
          <a:p>
            <a:r>
              <a:rPr lang="el-GR" dirty="0"/>
              <a:t>Προγράμματα Αγωγής Υγείας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err="1"/>
              <a:t>Ενσυναίσθηση</a:t>
            </a:r>
            <a:endParaRPr lang="el-GR" dirty="0"/>
          </a:p>
          <a:p>
            <a:r>
              <a:rPr lang="el-GR" dirty="0"/>
              <a:t>Ενεργός ακρόαση</a:t>
            </a:r>
          </a:p>
          <a:p>
            <a:r>
              <a:rPr lang="el-GR" dirty="0"/>
              <a:t>Χιούμορ</a:t>
            </a:r>
          </a:p>
          <a:p>
            <a:r>
              <a:rPr lang="el-GR" dirty="0"/>
              <a:t>Συναισθηματική νοημοσύνη</a:t>
            </a: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Εκπαιδευτικού Οργανισμού και Διαπολιτισμική Επικοινωνία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Παρώθηση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/>
              <a:t>Ερμηνεία Συγκρούσεων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/>
              <a:t>Καθοδήγηση</a:t>
            </a:r>
          </a:p>
          <a:p>
            <a:r>
              <a:rPr lang="el-GR" dirty="0"/>
              <a:t>Κίνητρα</a:t>
            </a:r>
          </a:p>
          <a:p>
            <a:r>
              <a:rPr lang="el-GR" dirty="0"/>
              <a:t>Γνώσεις ψυχολογικών θεωριών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/>
              <a:t>Η σύγκρουση ως διαδικασία</a:t>
            </a:r>
          </a:p>
          <a:p>
            <a:r>
              <a:rPr lang="el-GR" dirty="0"/>
              <a:t>Συλλογή πληροφοριών</a:t>
            </a:r>
          </a:p>
          <a:p>
            <a:r>
              <a:rPr lang="el-GR" dirty="0"/>
              <a:t>Αλλαγή κουλτούρας</a:t>
            </a: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Διεύθυνση Εκπαιδευτικού </a:t>
            </a:r>
            <a:r>
              <a:rPr lang="el-GR" dirty="0"/>
              <a:t>Οργανισμού και Διαπολιτισμική Επικοινωνία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Διαπολιτισμική Επικοινωνία και Διεύθυνση</a:t>
            </a:r>
          </a:p>
        </p:txBody>
      </p:sp>
      <p:pic>
        <p:nvPicPr>
          <p:cNvPr id="4" name="3 - Θέση περιεχομένου" descr="ceb5ceb9cebacf8ccebdceb1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4" y="1571612"/>
            <a:ext cx="9001156" cy="478634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1"/>
                </a:solidFill>
              </a:rPr>
              <a:t>Σουριδη</a:t>
            </a:r>
            <a:r>
              <a:rPr lang="el-GR" dirty="0">
                <a:solidFill>
                  <a:schemeClr val="accent1"/>
                </a:solidFill>
              </a:rPr>
              <a:t> </a:t>
            </a:r>
            <a:r>
              <a:rPr lang="el-GR" dirty="0" err="1">
                <a:solidFill>
                  <a:schemeClr val="accent1"/>
                </a:solidFill>
              </a:rPr>
              <a:t>παναγιωτα</a:t>
            </a:r>
            <a:endParaRPr lang="el-GR" dirty="0">
              <a:solidFill>
                <a:schemeClr val="accent1"/>
              </a:solidFill>
            </a:endParaRPr>
          </a:p>
          <a:p>
            <a:endParaRPr lang="el-GR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l-GR" dirty="0">
              <a:solidFill>
                <a:schemeClr val="accent1"/>
              </a:solidFill>
            </a:endParaRPr>
          </a:p>
          <a:p>
            <a:endParaRPr lang="el-GR" dirty="0">
              <a:solidFill>
                <a:schemeClr val="accent1"/>
              </a:solidFill>
            </a:endParaRPr>
          </a:p>
          <a:p>
            <a:endParaRPr lang="el-GR" dirty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Σας ευχαριστώ!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1A1787-FCE0-49AB-BFA9-DF2AFCA45C26}"/>
              </a:ext>
            </a:extLst>
          </p:cNvPr>
          <p:cNvSpPr txBox="1"/>
          <p:nvPr/>
        </p:nvSpPr>
        <p:spPr>
          <a:xfrm>
            <a:off x="3419872" y="3511034"/>
            <a:ext cx="254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pansouridi@yahoo.gr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Επικοινωνία και Διεύθυνση</a:t>
            </a:r>
          </a:p>
        </p:txBody>
      </p:sp>
      <p:pic>
        <p:nvPicPr>
          <p:cNvPr id="4" name="3 - Θέση περιεχομένου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4" y="1500174"/>
            <a:ext cx="8858312" cy="492922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Επικοινωνία</a:t>
            </a:r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4" y="1500198"/>
            <a:ext cx="8858312" cy="52863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Ηγεσία και Επικοινωνία</a:t>
            </a:r>
          </a:p>
        </p:txBody>
      </p:sp>
      <p:pic>
        <p:nvPicPr>
          <p:cNvPr id="4" name="3 - Θέση περιεχομένου" descr="images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5" y="1643050"/>
            <a:ext cx="8858312" cy="52149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Διαπολιτισμικότητα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200" dirty="0"/>
              <a:t>«Οι άνθρωποι αυτού του κόσμου έχουν έρθει κοντά τεχνολογικά αλλά δεν έχουν ακόμη αρχίσει να κατανοούν τι σημαίνει αυτό από πνευματική άποψη. Ή θα μάθουμε να ζούμε σαν αδέλφια ή θα χαθούμε σαν ανόητοι» </a:t>
            </a:r>
          </a:p>
          <a:p>
            <a:pPr>
              <a:buNone/>
            </a:pPr>
            <a:r>
              <a:rPr lang="el-GR" sz="3200" dirty="0"/>
              <a:t>					Μ. Λ. Κινγκ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Διαπολιτισμικότητα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Διαπολιτισμική συνείδηση</a:t>
            </a:r>
          </a:p>
          <a:p>
            <a:pPr>
              <a:buFontTx/>
              <a:buChar char="-"/>
            </a:pPr>
            <a:r>
              <a:rPr lang="el-GR" dirty="0"/>
              <a:t>Αίσθηση του </a:t>
            </a:r>
            <a:r>
              <a:rPr lang="el-GR" dirty="0" err="1"/>
              <a:t>ανήκειν</a:t>
            </a:r>
            <a:endParaRPr lang="el-GR" dirty="0"/>
          </a:p>
          <a:p>
            <a:pPr>
              <a:buFontTx/>
              <a:buChar char="-"/>
            </a:pPr>
            <a:r>
              <a:rPr lang="el-GR" dirty="0"/>
              <a:t>Αλληλεξάρτηση – αλληλεπίδραση</a:t>
            </a:r>
          </a:p>
          <a:p>
            <a:pPr>
              <a:buFontTx/>
              <a:buChar char="-"/>
            </a:pPr>
            <a:r>
              <a:rPr lang="el-GR" dirty="0"/>
              <a:t>Αίσθημα ευθύνης</a:t>
            </a:r>
          </a:p>
          <a:p>
            <a:r>
              <a:rPr lang="el-GR" dirty="0"/>
              <a:t>Ικανότητα για διαπολιτισμική Επικοινωνία</a:t>
            </a:r>
          </a:p>
          <a:p>
            <a:pPr>
              <a:buFontTx/>
              <a:buChar char="-"/>
            </a:pPr>
            <a:r>
              <a:rPr lang="el-GR" dirty="0"/>
              <a:t>Διαπροσωπική επικοινωνία</a:t>
            </a:r>
          </a:p>
          <a:p>
            <a:pPr>
              <a:buFontTx/>
              <a:buChar char="-"/>
            </a:pPr>
            <a:r>
              <a:rPr lang="el-GR" dirty="0"/>
              <a:t>Σεβασμός στην ταυτότητα</a:t>
            </a:r>
          </a:p>
          <a:p>
            <a:pPr>
              <a:buFontTx/>
              <a:buChar char="-"/>
            </a:pPr>
            <a:r>
              <a:rPr lang="el-GR" dirty="0"/>
              <a:t>Παροχή ίσων ευκαιριών για ανάπτυξη ικανοτήτων</a:t>
            </a:r>
          </a:p>
          <a:p>
            <a:pPr>
              <a:buNone/>
            </a:pPr>
            <a:r>
              <a:rPr lang="el-GR" dirty="0"/>
              <a:t>ΔΙΑΠΟΛΙΤΙΣΜΟΠΟΙΗΣΗ: ανοχή – κατανόηση- 					αναγνώριση στην ΕΤΕΡΟΤΗΤΑ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Θόρυβος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dirty="0"/>
              <a:t>Προσωπικές  Στάσεις</a:t>
            </a:r>
          </a:p>
        </p:txBody>
      </p:sp>
      <p:pic>
        <p:nvPicPr>
          <p:cNvPr id="7" name="6 - Θέση περιεχομένου" descr="επικοινωνία-580x330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14282" y="2285992"/>
            <a:ext cx="4286279" cy="4071965"/>
          </a:xfrm>
        </p:spPr>
      </p:pic>
      <p:pic>
        <p:nvPicPr>
          <p:cNvPr id="8" name="7 - Θέση περιεχομένου" descr="imagesI7Z20G3Y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72000" y="2357430"/>
            <a:ext cx="4357718" cy="4000527"/>
          </a:xfrm>
        </p:spPr>
      </p:pic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Προβλήματα στην Επικοινωνία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Άτυπα Δίκτυα Επικοινωνίας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86314" y="1524000"/>
            <a:ext cx="4046791" cy="731520"/>
          </a:xfrm>
        </p:spPr>
        <p:txBody>
          <a:bodyPr/>
          <a:lstStyle/>
          <a:p>
            <a:pPr algn="ctr"/>
            <a:r>
              <a:rPr lang="el-GR" dirty="0"/>
              <a:t>Ανάγνωση της Σύγκρουσης</a:t>
            </a:r>
          </a:p>
        </p:txBody>
      </p:sp>
      <p:pic>
        <p:nvPicPr>
          <p:cNvPr id="7" name="6 - Θέση περιεχομένου" descr="images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14282" y="2285992"/>
            <a:ext cx="4357718" cy="4071966"/>
          </a:xfrm>
        </p:spPr>
      </p:pic>
      <p:pic>
        <p:nvPicPr>
          <p:cNvPr id="8" name="7 - Θέση περιεχομένου" descr="untitled1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3438" y="2285992"/>
            <a:ext cx="4357718" cy="4071966"/>
          </a:xfrm>
        </p:spPr>
      </p:pic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Προβλήματα στην Επικοινωνία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Λάθη Διαχείρισης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" name="6 - Θέση περιεχομένου" descr="imagesL0V3YKNT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42844" y="2285992"/>
            <a:ext cx="8858312" cy="4071966"/>
          </a:xfrm>
        </p:spPr>
      </p:pic>
      <p:sp>
        <p:nvSpPr>
          <p:cNvPr id="5" name="4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Προβλήματα στην Επικοινωνία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</TotalTime>
  <Words>379</Words>
  <Application>Microsoft Office PowerPoint</Application>
  <PresentationFormat>Προβολή στην οθόνη (4:3)</PresentationFormat>
  <Paragraphs>97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1" baseType="lpstr">
      <vt:lpstr>Georgia</vt:lpstr>
      <vt:lpstr>Wingdings</vt:lpstr>
      <vt:lpstr>Wingdings 2</vt:lpstr>
      <vt:lpstr>Δημοτικός</vt:lpstr>
      <vt:lpstr> ΔΙΕΘΝΗΣ ΕΠΙΣΤΗΜΟΝΙΚΗ ΤΗΛΕΗΜΕΡΙΔΑ –  ΠΕΚΕΣ ΗΠΕΙΡΟΥ &amp; ΤΜ. ΜΗΧΑΝΙΚΩΝ ΠΕΡΙΒΑΛΛΟΝΤΟΣ/  ΔΙΕΘΝΕΣ ΠΑΝΕΠΙΣΤΗΜΙΟ ΕΛΛΑΔΑΣ Διαπολιτισμική Επικοινωνία και Διεύθυνση Σχολικής Μονάδας </vt:lpstr>
      <vt:lpstr>Επικοινωνία και Διεύθυνση</vt:lpstr>
      <vt:lpstr>Επικοινωνία</vt:lpstr>
      <vt:lpstr>Ηγεσία και Επικοινωνία</vt:lpstr>
      <vt:lpstr>Διαπολιτισμικότητα</vt:lpstr>
      <vt:lpstr>Διαπολιτισμικότητα</vt:lpstr>
      <vt:lpstr>Προβλήματα στην Επικοινωνία</vt:lpstr>
      <vt:lpstr>Προβλήματα στην Επικοινωνία</vt:lpstr>
      <vt:lpstr>Προβλήματα στην Επικοινωνία</vt:lpstr>
      <vt:lpstr>Διεύθυνση Εκπαιδευτικού Οργανισμού και Διαπολιτισμική Επικοινωνία</vt:lpstr>
      <vt:lpstr>Διεύθυνση Εκπαιδευτικού Οργανισμού και Διαπολιτισμική Επικοινωνία</vt:lpstr>
      <vt:lpstr>Διεύθυνση Εκπαιδευτικού Οργανισμού και Διαπολιτισμική Επικοινωνία</vt:lpstr>
      <vt:lpstr>Διεύθυνση Εκπαιδευτικού Οργανισμού και Διαπολιτισμική Επικοινωνία</vt:lpstr>
      <vt:lpstr>Διεύθυνση Εκπαιδευτικού Οργανισμού και Διαπολιτισμική Επικοινωνία</vt:lpstr>
      <vt:lpstr>Διεύθυνση Εκπαιδευτικού Οργανισμού και Διαπολιτισμική Επικοινωνία</vt:lpstr>
      <vt:lpstr>Διαπολιτισμική Επικοινωνία και Διεύθυνση</vt:lpstr>
      <vt:lpstr>Σας ευχαριστώ!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Επικοινωνία και Διεύθυνση Σχολικής Μονάδας</dc:title>
  <dc:creator>user</dc:creator>
  <cp:lastModifiedBy>Παναγιώτα Σουρίδη</cp:lastModifiedBy>
  <cp:revision>9</cp:revision>
  <dcterms:created xsi:type="dcterms:W3CDTF">2015-07-05T11:52:16Z</dcterms:created>
  <dcterms:modified xsi:type="dcterms:W3CDTF">2021-03-17T08:04:05Z</dcterms:modified>
</cp:coreProperties>
</file>