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8" r:id="rId2"/>
    <p:sldId id="278" r:id="rId3"/>
    <p:sldId id="284" r:id="rId4"/>
    <p:sldId id="290" r:id="rId5"/>
    <p:sldId id="313" r:id="rId6"/>
    <p:sldId id="314" r:id="rId7"/>
    <p:sldId id="291" r:id="rId8"/>
    <p:sldId id="301" r:id="rId9"/>
    <p:sldId id="304" r:id="rId10"/>
    <p:sldId id="309" r:id="rId11"/>
    <p:sldId id="317" r:id="rId12"/>
    <p:sldId id="292" r:id="rId13"/>
    <p:sldId id="293" r:id="rId14"/>
    <p:sldId id="295" r:id="rId15"/>
    <p:sldId id="316" r:id="rId16"/>
    <p:sldId id="298" r:id="rId17"/>
    <p:sldId id="296" r:id="rId18"/>
    <p:sldId id="297" r:id="rId19"/>
    <p:sldId id="315" r:id="rId20"/>
    <p:sldId id="267"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pa" initials="e"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88201" autoAdjust="0"/>
  </p:normalViewPr>
  <p:slideViewPr>
    <p:cSldViewPr>
      <p:cViewPr varScale="1">
        <p:scale>
          <a:sx n="80" d="100"/>
          <a:sy n="80" d="100"/>
        </p:scale>
        <p:origin x="8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34DB2E-D32B-495F-A029-11F7F948E9AB}" type="datetimeFigureOut">
              <a:rPr lang="el-GR" smtClean="0"/>
              <a:t>24/3/2021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DB2FA2-8D46-4D23-8C18-8D0CE13D00EA}" type="slidenum">
              <a:rPr lang="el-GR" smtClean="0"/>
              <a:t>‹#›</a:t>
            </a:fld>
            <a:endParaRPr lang="el-GR"/>
          </a:p>
        </p:txBody>
      </p:sp>
    </p:spTree>
    <p:extLst>
      <p:ext uri="{BB962C8B-B14F-4D97-AF65-F5344CB8AC3E}">
        <p14:creationId xmlns:p14="http://schemas.microsoft.com/office/powerpoint/2010/main" val="3864475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E24AD75-2D16-4680-87CD-05BF1D37818B}" type="datetimeFigureOut">
              <a:rPr lang="el-GR" smtClean="0"/>
              <a:pPr/>
              <a:t>24/3/2021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329932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E24AD75-2D16-4680-87CD-05BF1D37818B}" type="datetimeFigureOut">
              <a:rPr lang="el-GR" smtClean="0"/>
              <a:pPr/>
              <a:t>24/3/2021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162843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E24AD75-2D16-4680-87CD-05BF1D37818B}" type="datetimeFigureOut">
              <a:rPr lang="el-GR" smtClean="0"/>
              <a:pPr/>
              <a:t>24/3/2021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176872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E24AD75-2D16-4680-87CD-05BF1D37818B}" type="datetimeFigureOut">
              <a:rPr lang="el-GR" smtClean="0"/>
              <a:pPr/>
              <a:t>24/3/2021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353361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24AD75-2D16-4680-87CD-05BF1D37818B}" type="datetimeFigureOut">
              <a:rPr lang="el-GR" smtClean="0"/>
              <a:pPr/>
              <a:t>24/3/2021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257543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E24AD75-2D16-4680-87CD-05BF1D37818B}" type="datetimeFigureOut">
              <a:rPr lang="el-GR" smtClean="0"/>
              <a:pPr/>
              <a:t>24/3/2021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61037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E24AD75-2D16-4680-87CD-05BF1D37818B}" type="datetimeFigureOut">
              <a:rPr lang="el-GR" smtClean="0"/>
              <a:pPr/>
              <a:t>24/3/2021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38821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E24AD75-2D16-4680-87CD-05BF1D37818B}" type="datetimeFigureOut">
              <a:rPr lang="el-GR" smtClean="0"/>
              <a:pPr/>
              <a:t>24/3/2021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7797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4AD75-2D16-4680-87CD-05BF1D37818B}" type="datetimeFigureOut">
              <a:rPr lang="el-GR" smtClean="0"/>
              <a:pPr/>
              <a:t>24/3/2021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1823850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4AD75-2D16-4680-87CD-05BF1D37818B}" type="datetimeFigureOut">
              <a:rPr lang="el-GR" smtClean="0"/>
              <a:pPr/>
              <a:t>24/3/2021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369685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4AD75-2D16-4680-87CD-05BF1D37818B}" type="datetimeFigureOut">
              <a:rPr lang="el-GR" smtClean="0"/>
              <a:pPr/>
              <a:t>24/3/2021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E52B9AA-F988-4A76-95D8-87DF997CA2CD}" type="slidenum">
              <a:rPr lang="el-GR" smtClean="0"/>
              <a:pPr/>
              <a:t>‹#›</a:t>
            </a:fld>
            <a:endParaRPr lang="el-GR"/>
          </a:p>
        </p:txBody>
      </p:sp>
    </p:spTree>
    <p:extLst>
      <p:ext uri="{BB962C8B-B14F-4D97-AF65-F5344CB8AC3E}">
        <p14:creationId xmlns:p14="http://schemas.microsoft.com/office/powerpoint/2010/main" val="2021231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4AD75-2D16-4680-87CD-05BF1D37818B}" type="datetimeFigureOut">
              <a:rPr lang="el-GR" smtClean="0"/>
              <a:pPr/>
              <a:t>24/3/2021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52B9AA-F988-4A76-95D8-87DF997CA2CD}" type="slidenum">
              <a:rPr lang="el-GR" smtClean="0"/>
              <a:pPr/>
              <a:t>‹#›</a:t>
            </a:fld>
            <a:endParaRPr lang="el-GR"/>
          </a:p>
        </p:txBody>
      </p:sp>
    </p:spTree>
    <p:extLst>
      <p:ext uri="{BB962C8B-B14F-4D97-AF65-F5344CB8AC3E}">
        <p14:creationId xmlns:p14="http://schemas.microsoft.com/office/powerpoint/2010/main" val="2177410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cy/url?sa=i&amp;rct=j&amp;q=&amp;esrc=s&amp;source=images&amp;cd=&amp;cad=rja&amp;uact=8&amp;ved=0CAcQjRw&amp;url=http://www.fotosearch.com/photos-images/theater.html&amp;ei=sxIYVaXeG9bdao-LgcAL&amp;bvm=bv.89381419,d.d24&amp;psig=AFQjCNHMScriPAIw6_j3luop_FAjGp4HUA&amp;ust=142772735315757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692696"/>
            <a:ext cx="7772400" cy="1728192"/>
          </a:xfrm>
        </p:spPr>
        <p:txBody>
          <a:bodyPr>
            <a:noAutofit/>
          </a:bodyPr>
          <a:lstStyle/>
          <a:p>
            <a:pPr>
              <a:lnSpc>
                <a:spcPct val="150000"/>
              </a:lnSpc>
              <a:spcAft>
                <a:spcPts val="0"/>
              </a:spcAft>
            </a:pPr>
            <a:r>
              <a:rPr lang="el-GR" sz="2000" b="1" u="sng" dirty="0" smtClean="0">
                <a:latin typeface="Arial" pitchFamily="34" charset="0"/>
                <a:cs typeface="Arial" pitchFamily="34" charset="0"/>
              </a:rPr>
              <a:t>ΘΕΜΑ</a:t>
            </a:r>
            <a:r>
              <a:rPr lang="el-GR" sz="2000" b="1" u="sng" dirty="0">
                <a:latin typeface="Arial" pitchFamily="34" charset="0"/>
                <a:cs typeface="Arial" pitchFamily="34" charset="0"/>
              </a:rPr>
              <a:t>:</a:t>
            </a:r>
            <a:r>
              <a:rPr lang="el-GR" sz="2000" b="1" i="1" dirty="0">
                <a:latin typeface="Arial" pitchFamily="34" charset="0"/>
                <a:cs typeface="Arial" pitchFamily="34" charset="0"/>
              </a:rPr>
              <a:t/>
            </a:r>
            <a:br>
              <a:rPr lang="el-GR" sz="2000" b="1" i="1" dirty="0">
                <a:latin typeface="Arial" pitchFamily="34" charset="0"/>
                <a:cs typeface="Arial" pitchFamily="34" charset="0"/>
              </a:rPr>
            </a:br>
            <a:r>
              <a:rPr lang="el-GR" sz="2400" b="1" i="1" dirty="0" smtClean="0">
                <a:solidFill>
                  <a:srgbClr val="000000"/>
                </a:solidFill>
                <a:latin typeface="Times New Roman"/>
                <a:ea typeface="Calibri"/>
                <a:cs typeface="Times New Roman"/>
              </a:rPr>
              <a:t>Οι </a:t>
            </a:r>
            <a:r>
              <a:rPr lang="el-GR" sz="2400" b="1" i="1" dirty="0">
                <a:solidFill>
                  <a:srgbClr val="000000"/>
                </a:solidFill>
                <a:latin typeface="Times New Roman"/>
                <a:ea typeface="Calibri"/>
                <a:cs typeface="Times New Roman"/>
              </a:rPr>
              <a:t>διδακτικές ευκαιρίες </a:t>
            </a:r>
            <a:r>
              <a:rPr lang="el-GR" sz="2400" b="1" i="1" dirty="0" err="1">
                <a:solidFill>
                  <a:srgbClr val="000000"/>
                </a:solidFill>
                <a:latin typeface="Times New Roman"/>
                <a:ea typeface="Calibri"/>
                <a:cs typeface="Times New Roman"/>
              </a:rPr>
              <a:t>αυτοβελτίωσης</a:t>
            </a:r>
            <a:r>
              <a:rPr lang="el-GR" sz="2400" b="1" i="1" dirty="0">
                <a:solidFill>
                  <a:srgbClr val="000000"/>
                </a:solidFill>
                <a:latin typeface="Times New Roman"/>
                <a:ea typeface="Calibri"/>
                <a:cs typeface="Times New Roman"/>
              </a:rPr>
              <a:t> εμψυχωτή και απελευθέρωσης παιδιών μέσα από την Έρευνα Δράση</a:t>
            </a:r>
            <a:endParaRPr lang="el-GR" sz="2000" i="1" dirty="0">
              <a:ea typeface="Calibri"/>
              <a:cs typeface="Times New Roman"/>
            </a:endParaRPr>
          </a:p>
        </p:txBody>
      </p:sp>
      <p:sp>
        <p:nvSpPr>
          <p:cNvPr id="3" name="Subtitle 2"/>
          <p:cNvSpPr>
            <a:spLocks noGrp="1"/>
          </p:cNvSpPr>
          <p:nvPr>
            <p:ph type="subTitle" idx="1"/>
          </p:nvPr>
        </p:nvSpPr>
        <p:spPr>
          <a:xfrm>
            <a:off x="683568" y="4437112"/>
            <a:ext cx="7632848" cy="1656184"/>
          </a:xfrm>
        </p:spPr>
        <p:txBody>
          <a:bodyPr>
            <a:noAutofit/>
          </a:bodyPr>
          <a:lstStyle/>
          <a:p>
            <a:pPr>
              <a:lnSpc>
                <a:spcPct val="150000"/>
              </a:lnSpc>
            </a:pPr>
            <a:endParaRPr lang="en-US" sz="2000" b="1" dirty="0" smtClean="0">
              <a:solidFill>
                <a:prstClr val="black"/>
              </a:solidFill>
              <a:latin typeface="Times New Roman" panose="02020603050405020304" pitchFamily="18" charset="0"/>
              <a:ea typeface="+mj-ea"/>
              <a:cs typeface="Times New Roman" panose="02020603050405020304" pitchFamily="18" charset="0"/>
            </a:endParaRPr>
          </a:p>
          <a:p>
            <a:pPr>
              <a:lnSpc>
                <a:spcPct val="150000"/>
              </a:lnSpc>
            </a:pPr>
            <a:endParaRPr lang="el-GR" sz="2000" b="1" dirty="0" smtClean="0">
              <a:solidFill>
                <a:prstClr val="black"/>
              </a:solidFill>
              <a:latin typeface="Times New Roman" panose="02020603050405020304" pitchFamily="18" charset="0"/>
              <a:ea typeface="+mj-ea"/>
              <a:cs typeface="Times New Roman" panose="02020603050405020304" pitchFamily="18" charset="0"/>
            </a:endParaRPr>
          </a:p>
          <a:p>
            <a:pPr>
              <a:lnSpc>
                <a:spcPct val="150000"/>
              </a:lnSpc>
            </a:pPr>
            <a:r>
              <a:rPr lang="el-GR" sz="2000" b="1" dirty="0" smtClean="0">
                <a:solidFill>
                  <a:prstClr val="black"/>
                </a:solidFill>
                <a:latin typeface="Times New Roman" panose="02020603050405020304" pitchFamily="18" charset="0"/>
                <a:ea typeface="+mj-ea"/>
                <a:cs typeface="Times New Roman" panose="02020603050405020304" pitchFamily="18" charset="0"/>
              </a:rPr>
              <a:t>ΕΠΟΠΤΡΙΑ</a:t>
            </a:r>
            <a:r>
              <a:rPr lang="el-GR" sz="2000" b="1" dirty="0">
                <a:solidFill>
                  <a:prstClr val="black"/>
                </a:solidFill>
                <a:latin typeface="Times New Roman" panose="02020603050405020304" pitchFamily="18" charset="0"/>
                <a:ea typeface="+mj-ea"/>
                <a:cs typeface="Times New Roman" panose="02020603050405020304" pitchFamily="18" charset="0"/>
              </a:rPr>
              <a:t>: </a:t>
            </a:r>
            <a:r>
              <a:rPr lang="el-GR" sz="2000" b="1" dirty="0" smtClean="0">
                <a:solidFill>
                  <a:prstClr val="black"/>
                </a:solidFill>
                <a:latin typeface="Times New Roman" panose="02020603050405020304" pitchFamily="18" charset="0"/>
                <a:ea typeface="+mj-ea"/>
                <a:cs typeface="Times New Roman" panose="02020603050405020304" pitchFamily="18" charset="0"/>
              </a:rPr>
              <a:t>Δρ Μαίρη </a:t>
            </a:r>
            <a:r>
              <a:rPr lang="el-GR" sz="2000" b="1" dirty="0" err="1" smtClean="0">
                <a:solidFill>
                  <a:prstClr val="black"/>
                </a:solidFill>
                <a:latin typeface="Times New Roman" panose="02020603050405020304" pitchFamily="18" charset="0"/>
                <a:ea typeface="+mj-ea"/>
                <a:cs typeface="Times New Roman" panose="02020603050405020304" pitchFamily="18" charset="0"/>
              </a:rPr>
              <a:t>Ιωαννίδου</a:t>
            </a:r>
            <a:r>
              <a:rPr lang="el-GR" sz="2000" b="1" dirty="0" smtClean="0">
                <a:solidFill>
                  <a:prstClr val="black"/>
                </a:solidFill>
                <a:latin typeface="Times New Roman" panose="02020603050405020304" pitchFamily="18" charset="0"/>
                <a:ea typeface="+mj-ea"/>
                <a:cs typeface="Times New Roman" panose="02020603050405020304" pitchFamily="18" charset="0"/>
              </a:rPr>
              <a:t> </a:t>
            </a:r>
            <a:r>
              <a:rPr lang="el-GR" sz="2000" b="1" dirty="0" err="1" smtClean="0">
                <a:solidFill>
                  <a:prstClr val="black"/>
                </a:solidFill>
                <a:latin typeface="Times New Roman" panose="02020603050405020304" pitchFamily="18" charset="0"/>
                <a:ea typeface="+mj-ea"/>
                <a:cs typeface="Times New Roman" panose="02020603050405020304" pitchFamily="18" charset="0"/>
              </a:rPr>
              <a:t>Κουτσελίνη</a:t>
            </a:r>
            <a:endParaRPr lang="el-GR" sz="2000" b="1" dirty="0" smtClean="0">
              <a:solidFill>
                <a:prstClr val="black"/>
              </a:solidFill>
              <a:latin typeface="Times New Roman" panose="02020603050405020304" pitchFamily="18" charset="0"/>
              <a:ea typeface="+mj-ea"/>
              <a:cs typeface="Times New Roman" panose="02020603050405020304" pitchFamily="18" charset="0"/>
            </a:endParaRPr>
          </a:p>
          <a:p>
            <a:pPr>
              <a:lnSpc>
                <a:spcPct val="150000"/>
              </a:lnSpc>
            </a:pPr>
            <a:r>
              <a:rPr lang="el-GR" sz="2000" b="1" dirty="0" smtClean="0">
                <a:solidFill>
                  <a:prstClr val="black"/>
                </a:solidFill>
                <a:latin typeface="Times New Roman" panose="02020603050405020304" pitchFamily="18" charset="0"/>
                <a:ea typeface="+mj-ea"/>
                <a:cs typeface="Times New Roman" panose="02020603050405020304" pitchFamily="18" charset="0"/>
              </a:rPr>
              <a:t>ΦΟΙΤΗΤΡΙΑ</a:t>
            </a:r>
            <a:r>
              <a:rPr lang="en-US" sz="2000" b="1" dirty="0" smtClean="0">
                <a:solidFill>
                  <a:prstClr val="black"/>
                </a:solidFill>
                <a:latin typeface="Times New Roman" panose="02020603050405020304" pitchFamily="18" charset="0"/>
                <a:ea typeface="+mj-ea"/>
                <a:cs typeface="Times New Roman" panose="02020603050405020304" pitchFamily="18" charset="0"/>
              </a:rPr>
              <a:t>:</a:t>
            </a:r>
            <a:r>
              <a:rPr lang="el-GR" sz="2000" b="1" dirty="0" smtClean="0">
                <a:solidFill>
                  <a:prstClr val="black"/>
                </a:solidFill>
                <a:latin typeface="Times New Roman" panose="02020603050405020304" pitchFamily="18" charset="0"/>
                <a:ea typeface="+mj-ea"/>
                <a:cs typeface="Times New Roman" panose="02020603050405020304" pitchFamily="18" charset="0"/>
              </a:rPr>
              <a:t> Κατερίνα Μάτσα</a:t>
            </a:r>
            <a:r>
              <a:rPr lang="el-GR" sz="2800" b="1" dirty="0">
                <a:solidFill>
                  <a:prstClr val="black"/>
                </a:solidFill>
                <a:ea typeface="+mj-ea"/>
                <a:cs typeface="+mj-cs"/>
              </a:rPr>
              <a:t/>
            </a:r>
            <a:br>
              <a:rPr lang="el-GR" sz="2800" b="1" dirty="0">
                <a:solidFill>
                  <a:prstClr val="black"/>
                </a:solidFill>
                <a:ea typeface="+mj-ea"/>
                <a:cs typeface="+mj-cs"/>
              </a:rPr>
            </a:br>
            <a:endParaRPr lang="el-GR" sz="2800" b="1" dirty="0"/>
          </a:p>
        </p:txBody>
      </p:sp>
      <p:pic>
        <p:nvPicPr>
          <p:cNvPr id="5" name="Picture 4" descr="https://encrypted-tbn2.gstatic.com/images?q=tbn:ANd9GcRl7P_Lr0Ai4AX3sXdWGFgYCQM2jgOr01-wI3g_W_S2XZdoinxj">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06688" y="3068960"/>
            <a:ext cx="3312369" cy="2232248"/>
          </a:xfrm>
          <a:prstGeom prst="rect">
            <a:avLst/>
          </a:prstGeom>
          <a:noFill/>
          <a:ln>
            <a:noFill/>
          </a:ln>
        </p:spPr>
      </p:pic>
    </p:spTree>
    <p:extLst>
      <p:ext uri="{BB962C8B-B14F-4D97-AF65-F5344CB8AC3E}">
        <p14:creationId xmlns:p14="http://schemas.microsoft.com/office/powerpoint/2010/main" val="1250947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ΣΥΖΗΤΗΣΗ ΜΕ ΒΑΣΗ ΤΗ ΒΙΒΛΙΟΓΡΑΦΙΑ</a:t>
            </a:r>
            <a:endParaRPr lang="el-GR" dirty="0"/>
          </a:p>
        </p:txBody>
      </p:sp>
      <p:sp>
        <p:nvSpPr>
          <p:cNvPr id="3" name="Content Placeholder 2"/>
          <p:cNvSpPr>
            <a:spLocks noGrp="1"/>
          </p:cNvSpPr>
          <p:nvPr>
            <p:ph idx="1"/>
          </p:nvPr>
        </p:nvSpPr>
        <p:spPr>
          <a:xfrm>
            <a:off x="457200" y="548680"/>
            <a:ext cx="8229600" cy="5616624"/>
          </a:xfrm>
        </p:spPr>
        <p:txBody>
          <a:bodyPr>
            <a:normAutofit fontScale="25000" lnSpcReduction="20000"/>
          </a:bodyPr>
          <a:lstStyle/>
          <a:p>
            <a:pPr marL="0" lvl="0" indent="0" algn="just">
              <a:lnSpc>
                <a:spcPct val="170000"/>
              </a:lnSpc>
              <a:buNone/>
            </a:pPr>
            <a:r>
              <a:rPr lang="el-GR" sz="6400" b="1" dirty="0">
                <a:solidFill>
                  <a:srgbClr val="000000"/>
                </a:solidFill>
                <a:latin typeface="Times New Roman" panose="02020603050405020304" pitchFamily="18" charset="0"/>
                <a:ea typeface="Calibri"/>
                <a:cs typeface="Times New Roman" panose="02020603050405020304" pitchFamily="18" charset="0"/>
              </a:rPr>
              <a:t>11. Κατά το σχολιασμό των </a:t>
            </a:r>
            <a:r>
              <a:rPr lang="el-GR" sz="6400" b="1" dirty="0" smtClean="0">
                <a:solidFill>
                  <a:srgbClr val="000000"/>
                </a:solidFill>
                <a:latin typeface="Times New Roman" panose="02020603050405020304" pitchFamily="18" charset="0"/>
                <a:ea typeface="Calibri"/>
                <a:cs typeface="Times New Roman" panose="02020603050405020304" pitchFamily="18" charset="0"/>
              </a:rPr>
              <a:t>παιδιών-ηθοποιών από την ομάδα, </a:t>
            </a:r>
            <a:r>
              <a:rPr lang="el-GR" sz="6400" b="1" dirty="0">
                <a:solidFill>
                  <a:srgbClr val="000000"/>
                </a:solidFill>
                <a:latin typeface="Times New Roman" panose="02020603050405020304" pitchFamily="18" charset="0"/>
                <a:ea typeface="Calibri"/>
                <a:cs typeface="Times New Roman" panose="02020603050405020304" pitchFamily="18" charset="0"/>
              </a:rPr>
              <a:t>αισθάνονταν άνετα να σχολιάσουν τα όσα </a:t>
            </a:r>
            <a:r>
              <a:rPr lang="el-GR" sz="6400" b="1" dirty="0" smtClean="0">
                <a:solidFill>
                  <a:srgbClr val="000000"/>
                </a:solidFill>
                <a:latin typeface="Times New Roman" panose="02020603050405020304" pitchFamily="18" charset="0"/>
                <a:ea typeface="Calibri"/>
                <a:cs typeface="Times New Roman" panose="02020603050405020304" pitchFamily="18" charset="0"/>
              </a:rPr>
              <a:t>παρακολούθησαν.</a:t>
            </a:r>
            <a:r>
              <a:rPr lang="el-GR" sz="6400" dirty="0" smtClean="0">
                <a:latin typeface="Times New Roman" panose="02020603050405020304" pitchFamily="18" charset="0"/>
                <a:ea typeface="Calibri"/>
                <a:cs typeface="Times New Roman" panose="02020603050405020304" pitchFamily="18" charset="0"/>
              </a:rPr>
              <a:t> </a:t>
            </a:r>
            <a:r>
              <a:rPr lang="el-GR" sz="6400" dirty="0">
                <a:solidFill>
                  <a:srgbClr val="000000"/>
                </a:solidFill>
                <a:latin typeface="Times New Roman" panose="02020603050405020304" pitchFamily="18" charset="0"/>
                <a:ea typeface="Calibri"/>
                <a:cs typeface="Times New Roman" panose="02020603050405020304" pitchFamily="18" charset="0"/>
              </a:rPr>
              <a:t>Η παρούσα έρευνα </a:t>
            </a:r>
            <a:r>
              <a:rPr lang="el-GR" sz="6400" dirty="0" smtClean="0">
                <a:solidFill>
                  <a:srgbClr val="000000"/>
                </a:solidFill>
                <a:latin typeface="Times New Roman" panose="02020603050405020304" pitchFamily="18" charset="0"/>
                <a:ea typeface="Calibri"/>
                <a:cs typeface="Times New Roman" panose="02020603050405020304" pitchFamily="18" charset="0"/>
              </a:rPr>
              <a:t>έρχεται </a:t>
            </a:r>
            <a:r>
              <a:rPr lang="el-GR" sz="6400" dirty="0">
                <a:solidFill>
                  <a:srgbClr val="000000"/>
                </a:solidFill>
                <a:latin typeface="Times New Roman" panose="02020603050405020304" pitchFamily="18" charset="0"/>
                <a:ea typeface="Calibri"/>
                <a:cs typeface="Times New Roman" panose="02020603050405020304" pitchFamily="18" charset="0"/>
              </a:rPr>
              <a:t>να απαντήσει στους </a:t>
            </a:r>
            <a:r>
              <a:rPr lang="en-US" sz="6400" dirty="0">
                <a:solidFill>
                  <a:srgbClr val="000000"/>
                </a:solidFill>
                <a:latin typeface="Times New Roman" panose="02020603050405020304" pitchFamily="18" charset="0"/>
                <a:ea typeface="Calibri"/>
                <a:cs typeface="Times New Roman" panose="02020603050405020304" pitchFamily="18" charset="0"/>
              </a:rPr>
              <a:t>Joaquim</a:t>
            </a:r>
            <a:r>
              <a:rPr lang="el-GR" sz="6400" dirty="0">
                <a:solidFill>
                  <a:srgbClr val="000000"/>
                </a:solidFill>
                <a:latin typeface="Times New Roman" panose="02020603050405020304" pitchFamily="18" charset="0"/>
                <a:ea typeface="Calibri"/>
                <a:cs typeface="Times New Roman" panose="02020603050405020304" pitchFamily="18" charset="0"/>
              </a:rPr>
              <a:t>&amp;</a:t>
            </a:r>
            <a:r>
              <a:rPr lang="en-US" sz="6400" dirty="0">
                <a:solidFill>
                  <a:srgbClr val="000000"/>
                </a:solidFill>
                <a:latin typeface="Times New Roman" panose="02020603050405020304" pitchFamily="18" charset="0"/>
                <a:ea typeface="Calibri"/>
                <a:cs typeface="Times New Roman" panose="02020603050405020304" pitchFamily="18" charset="0"/>
              </a:rPr>
              <a:t>Menezes </a:t>
            </a:r>
            <a:r>
              <a:rPr lang="el-GR" sz="6400" dirty="0">
                <a:solidFill>
                  <a:srgbClr val="000000"/>
                </a:solidFill>
                <a:latin typeface="Times New Roman" panose="02020603050405020304" pitchFamily="18" charset="0"/>
                <a:ea typeface="Calibri"/>
                <a:cs typeface="Times New Roman" panose="02020603050405020304" pitchFamily="18" charset="0"/>
              </a:rPr>
              <a:t>(2017), σχετικά με την πολυπλοκότητα του </a:t>
            </a:r>
            <a:r>
              <a:rPr lang="el-GR" sz="6400" dirty="0" smtClean="0">
                <a:solidFill>
                  <a:srgbClr val="000000"/>
                </a:solidFill>
                <a:latin typeface="Times New Roman" panose="02020603050405020304" pitchFamily="18" charset="0"/>
                <a:ea typeface="Calibri"/>
                <a:cs typeface="Times New Roman" panose="02020603050405020304" pitchFamily="18" charset="0"/>
              </a:rPr>
              <a:t>κοινωνικό-γνωστικού </a:t>
            </a:r>
            <a:r>
              <a:rPr lang="el-GR" sz="6400" dirty="0">
                <a:solidFill>
                  <a:srgbClr val="000000"/>
                </a:solidFill>
                <a:latin typeface="Times New Roman" panose="02020603050405020304" pitchFamily="18" charset="0"/>
                <a:ea typeface="Calibri"/>
                <a:cs typeface="Times New Roman" panose="02020603050405020304" pitchFamily="18" charset="0"/>
              </a:rPr>
              <a:t>επιπέδου, καθώς τα παιδιά έρχονται αντιμέτωποι με την πραγματικότητα και την έκφραση της άποψης απέναντι στα </a:t>
            </a:r>
            <a:r>
              <a:rPr lang="el-GR" sz="6400" dirty="0" smtClean="0">
                <a:solidFill>
                  <a:srgbClr val="000000"/>
                </a:solidFill>
                <a:latin typeface="Times New Roman" panose="02020603050405020304" pitchFamily="18" charset="0"/>
                <a:ea typeface="Calibri"/>
                <a:cs typeface="Times New Roman" panose="02020603050405020304" pitchFamily="18" charset="0"/>
              </a:rPr>
              <a:t>άλλα. Επομένως αποδεικνύει, ότι </a:t>
            </a:r>
            <a:r>
              <a:rPr lang="el-GR" sz="6400" dirty="0">
                <a:solidFill>
                  <a:srgbClr val="000000"/>
                </a:solidFill>
                <a:latin typeface="Times New Roman" panose="02020603050405020304" pitchFamily="18" charset="0"/>
                <a:ea typeface="Calibri"/>
                <a:cs typeface="Times New Roman" panose="02020603050405020304" pitchFamily="18" charset="0"/>
              </a:rPr>
              <a:t>αφήνονταν στη δημιουργία, </a:t>
            </a:r>
            <a:r>
              <a:rPr lang="el-GR" sz="6400" dirty="0" smtClean="0">
                <a:solidFill>
                  <a:srgbClr val="000000"/>
                </a:solidFill>
                <a:latin typeface="Times New Roman" panose="02020603050405020304" pitchFamily="18" charset="0"/>
                <a:ea typeface="Calibri"/>
                <a:cs typeface="Times New Roman" panose="02020603050405020304" pitchFamily="18" charset="0"/>
              </a:rPr>
              <a:t>στον </a:t>
            </a:r>
            <a:r>
              <a:rPr lang="el-GR" sz="6400" dirty="0">
                <a:solidFill>
                  <a:srgbClr val="000000"/>
                </a:solidFill>
                <a:latin typeface="Times New Roman" panose="02020603050405020304" pitchFamily="18" charset="0"/>
                <a:ea typeface="Calibri"/>
                <a:cs typeface="Times New Roman" panose="02020603050405020304" pitchFamily="18" charset="0"/>
              </a:rPr>
              <a:t>ελεύθερο </a:t>
            </a:r>
            <a:r>
              <a:rPr lang="el-GR" sz="6400" dirty="0" smtClean="0">
                <a:solidFill>
                  <a:srgbClr val="000000"/>
                </a:solidFill>
                <a:latin typeface="Times New Roman" panose="02020603050405020304" pitchFamily="18" charset="0"/>
                <a:ea typeface="Calibri"/>
                <a:cs typeface="Times New Roman" panose="02020603050405020304" pitchFamily="18" charset="0"/>
              </a:rPr>
              <a:t>σχολιασμό και δεν επηρεάζονταν από την αρνητική κριτική. </a:t>
            </a:r>
            <a:endParaRPr lang="el-GR" sz="6400" dirty="0">
              <a:solidFill>
                <a:srgbClr val="000000"/>
              </a:solidFill>
              <a:latin typeface="Times New Roman" panose="02020603050405020304" pitchFamily="18" charset="0"/>
              <a:ea typeface="Calibri"/>
              <a:cs typeface="Times New Roman" panose="02020603050405020304" pitchFamily="18" charset="0"/>
            </a:endParaRPr>
          </a:p>
          <a:p>
            <a:pPr marL="0" indent="0" algn="just">
              <a:lnSpc>
                <a:spcPct val="170000"/>
              </a:lnSpc>
              <a:buNone/>
            </a:pPr>
            <a:r>
              <a:rPr lang="el-GR" sz="6400" b="1" dirty="0" smtClean="0">
                <a:solidFill>
                  <a:srgbClr val="000000"/>
                </a:solidFill>
                <a:latin typeface="Times New Roman" panose="02020603050405020304" pitchFamily="18" charset="0"/>
                <a:ea typeface="Calibri"/>
                <a:cs typeface="Times New Roman" panose="02020603050405020304" pitchFamily="18" charset="0"/>
              </a:rPr>
              <a:t>12. </a:t>
            </a:r>
            <a:r>
              <a:rPr lang="el-GR" sz="6400" b="1" dirty="0">
                <a:solidFill>
                  <a:srgbClr val="000000"/>
                </a:solidFill>
                <a:latin typeface="Times New Roman" panose="02020603050405020304" pitchFamily="18" charset="0"/>
                <a:ea typeface="Calibri"/>
                <a:cs typeface="Times New Roman" panose="02020603050405020304" pitchFamily="18" charset="0"/>
              </a:rPr>
              <a:t>Κοινωνικά, όταν παρουσίαζαν ατομικά αισθάνονται ένα είδος ανασφάλειας. Όταν όμως είχαν να δημιουργήσουν με τα άλλα παιδιά της ομάδας τους, ήταν πρόθυμα να βάλουν το δικό τους λιθαράκι στους αυτοσχεδιασμούς. Ταυτόχρονα, δένονταν με </a:t>
            </a:r>
            <a:r>
              <a:rPr lang="el-GR" sz="6400" b="1" dirty="0" smtClean="0">
                <a:solidFill>
                  <a:srgbClr val="000000"/>
                </a:solidFill>
                <a:latin typeface="Times New Roman" panose="02020603050405020304" pitchFamily="18" charset="0"/>
                <a:ea typeface="Calibri"/>
                <a:cs typeface="Times New Roman" panose="02020603050405020304" pitchFamily="18" charset="0"/>
              </a:rPr>
              <a:t>αυτήν και </a:t>
            </a:r>
            <a:r>
              <a:rPr lang="el-GR" sz="6400" b="1" dirty="0">
                <a:solidFill>
                  <a:srgbClr val="000000"/>
                </a:solidFill>
                <a:latin typeface="Times New Roman" panose="02020603050405020304" pitchFamily="18" charset="0"/>
                <a:ea typeface="Calibri"/>
                <a:cs typeface="Times New Roman" panose="02020603050405020304" pitchFamily="18" charset="0"/>
              </a:rPr>
              <a:t>ταύτιζαν χαρακτήρες, πρόσωπα, καταστάσεις </a:t>
            </a:r>
            <a:r>
              <a:rPr lang="el-GR" sz="6400" b="1" dirty="0" smtClean="0">
                <a:solidFill>
                  <a:srgbClr val="000000"/>
                </a:solidFill>
                <a:latin typeface="Times New Roman" panose="02020603050405020304" pitchFamily="18" charset="0"/>
                <a:ea typeface="Calibri"/>
                <a:cs typeface="Times New Roman" panose="02020603050405020304" pitchFamily="18" charset="0"/>
              </a:rPr>
              <a:t>του </a:t>
            </a:r>
            <a:r>
              <a:rPr lang="el-GR" sz="6400" b="1" dirty="0">
                <a:solidFill>
                  <a:srgbClr val="000000"/>
                </a:solidFill>
                <a:latin typeface="Times New Roman" panose="02020603050405020304" pitchFamily="18" charset="0"/>
                <a:ea typeface="Calibri"/>
                <a:cs typeface="Times New Roman" panose="02020603050405020304" pitchFamily="18" charset="0"/>
              </a:rPr>
              <a:t>θεατρικού παιγνιδιού με τα παιδιά της ομάδας τους. </a:t>
            </a:r>
            <a:r>
              <a:rPr lang="el-GR" sz="6400" dirty="0">
                <a:solidFill>
                  <a:srgbClr val="000000"/>
                </a:solidFill>
                <a:latin typeface="Times New Roman" panose="02020603050405020304" pitchFamily="18" charset="0"/>
                <a:ea typeface="Calibri"/>
                <a:cs typeface="Times New Roman" panose="02020603050405020304" pitchFamily="18" charset="0"/>
              </a:rPr>
              <a:t>Οι </a:t>
            </a:r>
            <a:r>
              <a:rPr lang="el-GR" sz="6400" dirty="0" err="1">
                <a:solidFill>
                  <a:srgbClr val="000000"/>
                </a:solidFill>
                <a:latin typeface="Times New Roman" panose="02020603050405020304" pitchFamily="18" charset="0"/>
                <a:ea typeface="Calibri"/>
                <a:cs typeface="Times New Roman" panose="02020603050405020304" pitchFamily="18" charset="0"/>
              </a:rPr>
              <a:t>Αυδή&amp;Χατζηγεωργίου</a:t>
            </a:r>
            <a:r>
              <a:rPr lang="el-GR" sz="6400" dirty="0">
                <a:solidFill>
                  <a:srgbClr val="000000"/>
                </a:solidFill>
                <a:latin typeface="Times New Roman" panose="02020603050405020304" pitchFamily="18" charset="0"/>
                <a:ea typeface="Calibri"/>
                <a:cs typeface="Times New Roman" panose="02020603050405020304" pitchFamily="18" charset="0"/>
              </a:rPr>
              <a:t> (2012), αναφέρουν την ολόπλευρη ανάπτυξη του παιδιού μέσα από το θεατρικό παιγνίδι. Αυτό δεν επιτυγχάνεται στην παρούσα έρευνα δράσης, καθώς το παιδί </a:t>
            </a:r>
            <a:r>
              <a:rPr lang="el-GR" sz="6400" dirty="0" smtClean="0">
                <a:solidFill>
                  <a:srgbClr val="000000"/>
                </a:solidFill>
                <a:latin typeface="Times New Roman" panose="02020603050405020304" pitchFamily="18" charset="0"/>
                <a:ea typeface="Calibri"/>
                <a:cs typeface="Times New Roman" panose="02020603050405020304" pitchFamily="18" charset="0"/>
              </a:rPr>
              <a:t>αναπτύσσονταν </a:t>
            </a:r>
            <a:r>
              <a:rPr lang="el-GR" sz="6400" dirty="0">
                <a:solidFill>
                  <a:srgbClr val="000000"/>
                </a:solidFill>
                <a:latin typeface="Times New Roman" panose="02020603050405020304" pitchFamily="18" charset="0"/>
                <a:ea typeface="Calibri"/>
                <a:cs typeface="Times New Roman" panose="02020603050405020304" pitchFamily="18" charset="0"/>
              </a:rPr>
              <a:t>κοινωνικά και συναισθηματικά, αλλά όχι γνωστικά. </a:t>
            </a:r>
            <a:r>
              <a:rPr lang="el-GR" sz="6400" dirty="0" smtClean="0">
                <a:solidFill>
                  <a:srgbClr val="000000"/>
                </a:solidFill>
                <a:latin typeface="Times New Roman" panose="02020603050405020304" pitchFamily="18" charset="0"/>
                <a:ea typeface="Calibri"/>
                <a:cs typeface="Times New Roman" panose="02020603050405020304" pitchFamily="18" charset="0"/>
              </a:rPr>
              <a:t>Πέραν </a:t>
            </a:r>
            <a:r>
              <a:rPr lang="el-GR" sz="6400" dirty="0">
                <a:solidFill>
                  <a:srgbClr val="000000"/>
                </a:solidFill>
                <a:latin typeface="Times New Roman" panose="02020603050405020304" pitchFamily="18" charset="0"/>
                <a:ea typeface="Calibri"/>
                <a:cs typeface="Times New Roman" panose="02020603050405020304" pitchFamily="18" charset="0"/>
              </a:rPr>
              <a:t>από τους στόχους της οποιασδήποτε θεατρικής άσκησης </a:t>
            </a:r>
            <a:r>
              <a:rPr lang="el-GR" sz="6400" dirty="0" smtClean="0">
                <a:solidFill>
                  <a:srgbClr val="000000"/>
                </a:solidFill>
                <a:latin typeface="Times New Roman" panose="02020603050405020304" pitchFamily="18" charset="0"/>
                <a:ea typeface="Calibri"/>
                <a:cs typeface="Times New Roman" panose="02020603050405020304" pitchFamily="18" charset="0"/>
              </a:rPr>
              <a:t>ή </a:t>
            </a:r>
            <a:r>
              <a:rPr lang="el-GR" sz="6400" dirty="0">
                <a:solidFill>
                  <a:srgbClr val="000000"/>
                </a:solidFill>
                <a:latin typeface="Times New Roman" panose="02020603050405020304" pitchFamily="18" charset="0"/>
                <a:ea typeface="Calibri"/>
                <a:cs typeface="Times New Roman" panose="02020603050405020304" pitchFamily="18" charset="0"/>
              </a:rPr>
              <a:t>παιγνιδιού, το παιδί είχε ανάγκη να δημιουργήσει σε ένα κλίμα ευγενικό, αφού </a:t>
            </a:r>
            <a:r>
              <a:rPr lang="el-GR" sz="6400" dirty="0" smtClean="0">
                <a:solidFill>
                  <a:srgbClr val="000000"/>
                </a:solidFill>
                <a:latin typeface="Times New Roman" panose="02020603050405020304" pitchFamily="18" charset="0"/>
                <a:ea typeface="Calibri"/>
                <a:cs typeface="Times New Roman" panose="02020603050405020304" pitchFamily="18" charset="0"/>
              </a:rPr>
              <a:t>αυτό ερέθιζε </a:t>
            </a:r>
            <a:r>
              <a:rPr lang="el-GR" sz="6400" dirty="0">
                <a:solidFill>
                  <a:srgbClr val="000000"/>
                </a:solidFill>
                <a:latin typeface="Times New Roman" panose="02020603050405020304" pitchFamily="18" charset="0"/>
                <a:ea typeface="Calibri"/>
                <a:cs typeface="Times New Roman" panose="02020603050405020304" pitchFamily="18" charset="0"/>
              </a:rPr>
              <a:t>τις αισθήσεις του.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marL="0" indent="0" algn="just">
              <a:lnSpc>
                <a:spcPct val="170000"/>
              </a:lnSpc>
              <a:buNone/>
            </a:pPr>
            <a:endParaRPr lang="el-GR" sz="1400" dirty="0">
              <a:solidFill>
                <a:prstClr val="black"/>
              </a:solidFill>
              <a:latin typeface="Times New Roman" panose="02020603050405020304" pitchFamily="18" charset="0"/>
              <a:cs typeface="Times New Roman" panose="02020603050405020304" pitchFamily="18" charset="0"/>
            </a:endParaRPr>
          </a:p>
          <a:p>
            <a:pPr marL="0" lvl="0" indent="0" algn="just">
              <a:lnSpc>
                <a:spcPct val="170000"/>
              </a:lnSpc>
              <a:buNone/>
            </a:pPr>
            <a:endParaRPr lang="el-GR" sz="1400" dirty="0" smtClean="0">
              <a:solidFill>
                <a:srgbClr val="000000"/>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17902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ΣΥΖΗΤΗΣΗ ΜΕ ΒΑΣΗ ΤΗ ΒΙΒΛΙΟΓΡΑΦΙΑ</a:t>
            </a:r>
            <a:endParaRPr lang="el-GR" sz="2800" dirty="0"/>
          </a:p>
        </p:txBody>
      </p:sp>
      <p:sp>
        <p:nvSpPr>
          <p:cNvPr id="3" name="Content Placeholder 2"/>
          <p:cNvSpPr>
            <a:spLocks noGrp="1"/>
          </p:cNvSpPr>
          <p:nvPr>
            <p:ph idx="1"/>
          </p:nvPr>
        </p:nvSpPr>
        <p:spPr>
          <a:xfrm>
            <a:off x="457200" y="980728"/>
            <a:ext cx="8229600" cy="5145435"/>
          </a:xfrm>
        </p:spPr>
        <p:txBody>
          <a:bodyPr>
            <a:noAutofit/>
          </a:bodyPr>
          <a:lstStyle/>
          <a:p>
            <a:pPr marL="0" indent="0" algn="just">
              <a:lnSpc>
                <a:spcPct val="170000"/>
              </a:lnSpc>
              <a:buNone/>
            </a:pPr>
            <a:r>
              <a:rPr lang="el-GR" sz="1500" dirty="0">
                <a:solidFill>
                  <a:srgbClr val="000000"/>
                </a:solidFill>
                <a:latin typeface="Times New Roman" panose="02020603050405020304" pitchFamily="18" charset="0"/>
                <a:ea typeface="Calibri"/>
                <a:cs typeface="Times New Roman" panose="02020603050405020304" pitchFamily="18" charset="0"/>
              </a:rPr>
              <a:t>13. </a:t>
            </a:r>
            <a:r>
              <a:rPr lang="el-GR" sz="1500" b="1" dirty="0">
                <a:solidFill>
                  <a:srgbClr val="000000"/>
                </a:solidFill>
                <a:latin typeface="Times New Roman" panose="02020603050405020304" pitchFamily="18" charset="0"/>
                <a:ea typeface="Calibri"/>
                <a:cs typeface="Times New Roman" panose="02020603050405020304" pitchFamily="18" charset="0"/>
              </a:rPr>
              <a:t>Τα παιδιά στο θεατρικό παιγνίδι παρουσίασαν αντίθετους χαρακτήρες από αυτούς που παρουσίαζαν στην πραγματικότητα. Αυτό έδειξε τη δημιουργικότητα των παιδιών.</a:t>
            </a:r>
            <a:r>
              <a:rPr lang="el-GR" sz="1500" dirty="0">
                <a:latin typeface="Times New Roman" panose="02020603050405020304" pitchFamily="18" charset="0"/>
                <a:ea typeface="Calibri"/>
                <a:cs typeface="Times New Roman" panose="02020603050405020304" pitchFamily="18" charset="0"/>
              </a:rPr>
              <a:t> </a:t>
            </a:r>
            <a:r>
              <a:rPr lang="el-GR" sz="1500" dirty="0">
                <a:solidFill>
                  <a:srgbClr val="000000"/>
                </a:solidFill>
                <a:latin typeface="Times New Roman" panose="02020603050405020304" pitchFamily="18" charset="0"/>
                <a:ea typeface="Calibri"/>
                <a:cs typeface="Times New Roman" panose="02020603050405020304" pitchFamily="18" charset="0"/>
              </a:rPr>
              <a:t>Ο </a:t>
            </a:r>
            <a:r>
              <a:rPr lang="en-US" sz="1500" dirty="0">
                <a:solidFill>
                  <a:srgbClr val="000000"/>
                </a:solidFill>
                <a:latin typeface="Times New Roman" panose="02020603050405020304" pitchFamily="18" charset="0"/>
                <a:ea typeface="Calibri"/>
                <a:cs typeface="Times New Roman" panose="02020603050405020304" pitchFamily="18" charset="0"/>
              </a:rPr>
              <a:t>Tam</a:t>
            </a:r>
            <a:r>
              <a:rPr lang="el-GR" sz="1500" dirty="0">
                <a:solidFill>
                  <a:srgbClr val="000000"/>
                </a:solidFill>
                <a:latin typeface="Times New Roman" panose="02020603050405020304" pitchFamily="18" charset="0"/>
                <a:ea typeface="Calibri"/>
                <a:cs typeface="Times New Roman" panose="02020603050405020304" pitchFamily="18" charset="0"/>
              </a:rPr>
              <a:t> (2018), υποστήριξε ότι τα παιδιά είναι </a:t>
            </a:r>
            <a:r>
              <a:rPr lang="el-GR" sz="1500" dirty="0" err="1">
                <a:solidFill>
                  <a:srgbClr val="000000"/>
                </a:solidFill>
                <a:latin typeface="Times New Roman" panose="02020603050405020304" pitchFamily="18" charset="0"/>
                <a:ea typeface="Calibri"/>
                <a:cs typeface="Times New Roman" panose="02020603050405020304" pitchFamily="18" charset="0"/>
              </a:rPr>
              <a:t>συνδημιουργοί</a:t>
            </a:r>
            <a:r>
              <a:rPr lang="el-GR" sz="1500" dirty="0">
                <a:solidFill>
                  <a:srgbClr val="000000"/>
                </a:solidFill>
                <a:latin typeface="Times New Roman" panose="02020603050405020304" pitchFamily="18" charset="0"/>
                <a:ea typeface="Calibri"/>
                <a:cs typeface="Times New Roman" panose="02020603050405020304" pitchFamily="18" charset="0"/>
              </a:rPr>
              <a:t> του δράματος, επομένως, το γεγονός ότι στην έρευνα δράσης διαφαίνεται η επιλογή της πορείας του κάθε παιδιού, τον ορίζει ως </a:t>
            </a:r>
            <a:r>
              <a:rPr lang="el-GR" sz="1500" dirty="0" err="1">
                <a:solidFill>
                  <a:srgbClr val="000000"/>
                </a:solidFill>
                <a:latin typeface="Times New Roman" panose="02020603050405020304" pitchFamily="18" charset="0"/>
                <a:ea typeface="Calibri"/>
                <a:cs typeface="Times New Roman" panose="02020603050405020304" pitchFamily="18" charset="0"/>
              </a:rPr>
              <a:t>συνδημιουργό</a:t>
            </a:r>
            <a:r>
              <a:rPr lang="el-GR" sz="1500" dirty="0">
                <a:solidFill>
                  <a:srgbClr val="000000"/>
                </a:solidFill>
                <a:latin typeface="Times New Roman" panose="02020603050405020304" pitchFamily="18" charset="0"/>
                <a:ea typeface="Calibri"/>
                <a:cs typeface="Times New Roman" panose="02020603050405020304" pitchFamily="18" charset="0"/>
              </a:rPr>
              <a:t>. Ταυτόχρονα, ο </a:t>
            </a:r>
            <a:r>
              <a:rPr lang="el-GR" sz="1500" dirty="0" err="1">
                <a:solidFill>
                  <a:srgbClr val="000000"/>
                </a:solidFill>
                <a:latin typeface="Times New Roman" panose="02020603050405020304" pitchFamily="18" charset="0"/>
                <a:ea typeface="Calibri"/>
                <a:cs typeface="Times New Roman" panose="02020603050405020304" pitchFamily="18" charset="0"/>
              </a:rPr>
              <a:t>Γραμματάς</a:t>
            </a:r>
            <a:r>
              <a:rPr lang="el-GR" sz="1500" dirty="0">
                <a:solidFill>
                  <a:srgbClr val="000000"/>
                </a:solidFill>
                <a:latin typeface="Times New Roman" panose="02020603050405020304" pitchFamily="18" charset="0"/>
                <a:ea typeface="Calibri"/>
                <a:cs typeface="Times New Roman" panose="02020603050405020304" pitchFamily="18" charset="0"/>
              </a:rPr>
              <a:t> (2014) υποστήριξε </a:t>
            </a:r>
            <a:r>
              <a:rPr lang="el-GR" sz="1500" dirty="0" smtClean="0">
                <a:solidFill>
                  <a:srgbClr val="000000"/>
                </a:solidFill>
                <a:latin typeface="Times New Roman" panose="02020603050405020304" pitchFamily="18" charset="0"/>
                <a:ea typeface="Calibri"/>
                <a:cs typeface="Times New Roman" panose="02020603050405020304" pitchFamily="18" charset="0"/>
              </a:rPr>
              <a:t>ότι το παιδί </a:t>
            </a:r>
            <a:r>
              <a:rPr lang="el-GR" sz="1500" dirty="0">
                <a:solidFill>
                  <a:srgbClr val="000000"/>
                </a:solidFill>
                <a:latin typeface="Times New Roman" panose="02020603050405020304" pitchFamily="18" charset="0"/>
                <a:ea typeface="Calibri"/>
                <a:cs typeface="Times New Roman" panose="02020603050405020304" pitchFamily="18" charset="0"/>
              </a:rPr>
              <a:t>εναλλάσσοντας ρόλους διαφορετικούς προετοιμάζεται για τον μακρόκοσμο. Στην παρούσα </a:t>
            </a:r>
            <a:r>
              <a:rPr lang="el-GR" sz="1500" dirty="0" smtClean="0">
                <a:solidFill>
                  <a:srgbClr val="000000"/>
                </a:solidFill>
                <a:latin typeface="Times New Roman" panose="02020603050405020304" pitchFamily="18" charset="0"/>
                <a:ea typeface="Calibri"/>
                <a:cs typeface="Times New Roman" panose="02020603050405020304" pitchFamily="18" charset="0"/>
              </a:rPr>
              <a:t>έρευνα, </a:t>
            </a:r>
            <a:r>
              <a:rPr lang="el-GR" sz="1500" dirty="0">
                <a:solidFill>
                  <a:srgbClr val="000000"/>
                </a:solidFill>
                <a:latin typeface="Times New Roman" panose="02020603050405020304" pitchFamily="18" charset="0"/>
                <a:ea typeface="Calibri"/>
                <a:cs typeface="Times New Roman" panose="02020603050405020304" pitchFamily="18" charset="0"/>
              </a:rPr>
              <a:t>υπήρχαν παιδιά που είτε ατομικά, είτε ομαδικά έφερναν ένα αποτέλεσμα σε μία υποθετική κατάσταση. </a:t>
            </a:r>
          </a:p>
          <a:p>
            <a:pPr marL="0" lvl="0" indent="0" algn="just">
              <a:lnSpc>
                <a:spcPct val="170000"/>
              </a:lnSpc>
              <a:buNone/>
            </a:pPr>
            <a:r>
              <a:rPr lang="el-GR" sz="1500" b="1" dirty="0">
                <a:solidFill>
                  <a:srgbClr val="000000"/>
                </a:solidFill>
                <a:latin typeface="Times New Roman" panose="02020603050405020304" pitchFamily="18" charset="0"/>
                <a:ea typeface="Calibri"/>
                <a:cs typeface="Times New Roman" panose="02020603050405020304" pitchFamily="18" charset="0"/>
              </a:rPr>
              <a:t>14. Γνωστικά δεν υπάρχουν μεγάλες εξελίξεις, καθώς τα παιδιά νοητικά μιμήθηκαν την πράξη μηχανικά παρά γνωρίζοντας τον τρόπο που λειτουργεί. Επίσης, λεκτικά, δυσκολεύτηκαν να εξηγήσουν αυτό που βίωσαν. Σωματικά, δυσκολεύτηκαν να ακολουθήσουν τις οδηγίες του θεατρικού παιγνιδιού και να συγκροτήσουν το σώμα τους. Η παρατήρηση βοήθησε στη συζήτηση. </a:t>
            </a:r>
            <a:r>
              <a:rPr lang="el-GR" sz="1500" dirty="0">
                <a:solidFill>
                  <a:srgbClr val="000000"/>
                </a:solidFill>
                <a:latin typeface="Times New Roman" panose="02020603050405020304" pitchFamily="18" charset="0"/>
                <a:ea typeface="Calibri"/>
                <a:cs typeface="Times New Roman" panose="02020603050405020304" pitchFamily="18" charset="0"/>
              </a:rPr>
              <a:t>Το πιο πάνω αποτέλεσμα της παρούσας έρευνας έρχεται εν μέρει σε αντίθεση με τους </a:t>
            </a:r>
            <a:r>
              <a:rPr lang="el-GR" sz="1500" dirty="0" err="1">
                <a:solidFill>
                  <a:srgbClr val="000000"/>
                </a:solidFill>
                <a:latin typeface="Times New Roman" panose="02020603050405020304" pitchFamily="18" charset="0"/>
                <a:ea typeface="Calibri"/>
                <a:cs typeface="Times New Roman" panose="02020603050405020304" pitchFamily="18" charset="0"/>
              </a:rPr>
              <a:t>Faure&amp;Lascar</a:t>
            </a:r>
            <a:r>
              <a:rPr lang="el-GR" sz="1500" dirty="0">
                <a:solidFill>
                  <a:srgbClr val="000000"/>
                </a:solidFill>
                <a:latin typeface="Times New Roman" panose="02020603050405020304" pitchFamily="18" charset="0"/>
                <a:ea typeface="Calibri"/>
                <a:cs typeface="Times New Roman" panose="02020603050405020304" pitchFamily="18" charset="0"/>
              </a:rPr>
              <a:t> (1988), οι οποίοι υποστήριξαν ότι στο θεατρικό </a:t>
            </a:r>
            <a:r>
              <a:rPr lang="el-GR" sz="1500" dirty="0" smtClean="0">
                <a:solidFill>
                  <a:srgbClr val="000000"/>
                </a:solidFill>
                <a:latin typeface="Times New Roman" panose="02020603050405020304" pitchFamily="18" charset="0"/>
                <a:ea typeface="Calibri"/>
                <a:cs typeface="Times New Roman" panose="02020603050405020304" pitchFamily="18" charset="0"/>
              </a:rPr>
              <a:t>παιγνίδι </a:t>
            </a:r>
            <a:r>
              <a:rPr lang="el-GR" sz="1500" dirty="0">
                <a:solidFill>
                  <a:srgbClr val="000000"/>
                </a:solidFill>
                <a:latin typeface="Times New Roman" panose="02020603050405020304" pitchFamily="18" charset="0"/>
                <a:ea typeface="Calibri"/>
                <a:cs typeface="Times New Roman" panose="02020603050405020304" pitchFamily="18" charset="0"/>
              </a:rPr>
              <a:t>ηλικιών νηπιαγωγείου και προ-δημοτικής, το παιδί συνδέει τις λειτουργίες του σώματος και του μυαλού. </a:t>
            </a:r>
          </a:p>
          <a:p>
            <a:endParaRPr lang="el-GR" sz="1500" dirty="0"/>
          </a:p>
        </p:txBody>
      </p:sp>
    </p:spTree>
    <p:extLst>
      <p:ext uri="{BB962C8B-B14F-4D97-AF65-F5344CB8AC3E}">
        <p14:creationId xmlns:p14="http://schemas.microsoft.com/office/powerpoint/2010/main" val="196985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680"/>
            <a:ext cx="8229600" cy="554360"/>
          </a:xfrm>
        </p:spPr>
        <p:txBody>
          <a:bodyPr>
            <a:normAutofit/>
          </a:bodyPr>
          <a:lstStyle/>
          <a:p>
            <a:r>
              <a:rPr lang="el-GR" sz="2800" b="1" u="sng" dirty="0" smtClean="0">
                <a:latin typeface="Times New Roman" panose="02020603050405020304" pitchFamily="18" charset="0"/>
                <a:cs typeface="Times New Roman" panose="02020603050405020304" pitchFamily="18" charset="0"/>
              </a:rPr>
              <a:t>ΒΙΒΛΙΟΓΡΑΦΙΑ</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9552" y="548680"/>
            <a:ext cx="8229600" cy="5904656"/>
          </a:xfrm>
        </p:spPr>
        <p:txBody>
          <a:bodyPr>
            <a:noAutofit/>
          </a:bodyPr>
          <a:lstStyle/>
          <a:p>
            <a:pPr marL="0" indent="0">
              <a:lnSpc>
                <a:spcPct val="150000"/>
              </a:lnSpc>
              <a:spcAft>
                <a:spcPts val="0"/>
              </a:spcAft>
              <a:buNone/>
            </a:pPr>
            <a:r>
              <a:rPr lang="el-GR" sz="1400" b="1" i="1" u="sng" dirty="0">
                <a:latin typeface="Times New Roman"/>
                <a:ea typeface="Calibri"/>
                <a:cs typeface="Times New Roman"/>
              </a:rPr>
              <a:t>ΒΙΒΛΙΟΓΡΑΦΙΑ</a:t>
            </a:r>
            <a:endParaRPr lang="el-GR" sz="1400" dirty="0">
              <a:ea typeface="Calibri"/>
              <a:cs typeface="Times New Roman"/>
            </a:endParaRPr>
          </a:p>
          <a:p>
            <a:pPr marL="0" indent="0">
              <a:lnSpc>
                <a:spcPct val="150000"/>
              </a:lnSpc>
              <a:spcAft>
                <a:spcPts val="0"/>
              </a:spcAft>
              <a:buNone/>
            </a:pPr>
            <a:r>
              <a:rPr lang="el-GR" sz="1400" b="1" i="1" u="sng" dirty="0" smtClean="0">
                <a:latin typeface="Times New Roman"/>
                <a:ea typeface="Calibri"/>
                <a:cs typeface="Times New Roman"/>
              </a:rPr>
              <a:t>ΒΙΒΛΙΟΓΡΑΦΙΑ </a:t>
            </a:r>
            <a:r>
              <a:rPr lang="el-GR" sz="1400" b="1" i="1" u="sng" dirty="0">
                <a:latin typeface="Times New Roman"/>
                <a:ea typeface="Calibri"/>
                <a:cs typeface="Times New Roman"/>
              </a:rPr>
              <a:t>ΣΤΑ ΕΛΛΗΝΙΚΑ</a:t>
            </a:r>
            <a:endParaRPr lang="el-GR" sz="1400" dirty="0">
              <a:ea typeface="Calibri"/>
              <a:cs typeface="Times New Roman"/>
            </a:endParaRPr>
          </a:p>
          <a:p>
            <a:pPr marL="0" indent="0">
              <a:lnSpc>
                <a:spcPct val="150000"/>
              </a:lnSpc>
              <a:spcAft>
                <a:spcPts val="1000"/>
              </a:spcAft>
              <a:buNone/>
            </a:pPr>
            <a:r>
              <a:rPr lang="el-GR" sz="1400" dirty="0" err="1">
                <a:latin typeface="Times New Roman"/>
                <a:ea typeface="Calibri"/>
                <a:cs typeface="Times New Roman"/>
              </a:rPr>
              <a:t>Carr</a:t>
            </a:r>
            <a:r>
              <a:rPr lang="el-GR" sz="1400" dirty="0">
                <a:latin typeface="Times New Roman"/>
                <a:ea typeface="Calibri"/>
                <a:cs typeface="Times New Roman"/>
              </a:rPr>
              <a:t>, </a:t>
            </a:r>
            <a:r>
              <a:rPr lang="el-GR" sz="1400" dirty="0" err="1">
                <a:latin typeface="Times New Roman"/>
                <a:ea typeface="Calibri"/>
                <a:cs typeface="Times New Roman"/>
              </a:rPr>
              <a:t>St.&amp;Kemmis</a:t>
            </a:r>
            <a:r>
              <a:rPr lang="el-GR" sz="1400" dirty="0">
                <a:latin typeface="Times New Roman"/>
                <a:ea typeface="Calibri"/>
                <a:cs typeface="Times New Roman"/>
              </a:rPr>
              <a:t> (1997). Για μια κριτική εκπαιδευτική θεωρία:  εκπαίδευση, γνώση και έρευνα. Μτφ. Λαμπράκη-Παγανού, Αλ., </a:t>
            </a:r>
            <a:r>
              <a:rPr lang="el-GR" sz="1400" dirty="0" err="1">
                <a:latin typeface="Times New Roman"/>
                <a:ea typeface="Calibri"/>
                <a:cs typeface="Times New Roman"/>
              </a:rPr>
              <a:t>Μηλίγκου</a:t>
            </a:r>
            <a:r>
              <a:rPr lang="el-GR" sz="1400" dirty="0">
                <a:latin typeface="Times New Roman"/>
                <a:ea typeface="Calibri"/>
                <a:cs typeface="Times New Roman"/>
              </a:rPr>
              <a:t>, Ε., </a:t>
            </a:r>
            <a:r>
              <a:rPr lang="el-GR" sz="1400" dirty="0" err="1">
                <a:latin typeface="Times New Roman"/>
                <a:ea typeface="Calibri"/>
                <a:cs typeface="Times New Roman"/>
              </a:rPr>
              <a:t>Ροδιάδου</a:t>
            </a:r>
            <a:r>
              <a:rPr lang="el-GR" sz="1400" dirty="0">
                <a:latin typeface="Times New Roman"/>
                <a:ea typeface="Calibri"/>
                <a:cs typeface="Times New Roman"/>
              </a:rPr>
              <a:t>-Αλμπάνη, Κ. Αθήνα: Κώδικας 1997.</a:t>
            </a:r>
          </a:p>
          <a:p>
            <a:pPr marL="0" indent="0">
              <a:lnSpc>
                <a:spcPct val="150000"/>
              </a:lnSpc>
              <a:spcAft>
                <a:spcPts val="1000"/>
              </a:spcAft>
              <a:buNone/>
            </a:pPr>
            <a:r>
              <a:rPr lang="el-GR" sz="1400" dirty="0" err="1" smtClean="0">
                <a:latin typeface="Times New Roman"/>
                <a:ea typeface="Calibri"/>
                <a:cs typeface="Times New Roman"/>
              </a:rPr>
              <a:t>Faure</a:t>
            </a:r>
            <a:r>
              <a:rPr lang="el-GR" sz="1400" dirty="0">
                <a:latin typeface="Times New Roman"/>
                <a:ea typeface="Calibri"/>
                <a:cs typeface="Times New Roman"/>
              </a:rPr>
              <a:t>. </a:t>
            </a:r>
            <a:r>
              <a:rPr lang="el-GR" sz="1400" dirty="0" err="1">
                <a:latin typeface="Times New Roman"/>
                <a:ea typeface="Calibri"/>
                <a:cs typeface="Times New Roman"/>
              </a:rPr>
              <a:t>G&amp;Lascar</a:t>
            </a:r>
            <a:r>
              <a:rPr lang="el-GR" sz="1400" dirty="0">
                <a:latin typeface="Times New Roman"/>
                <a:ea typeface="Calibri"/>
                <a:cs typeface="Times New Roman"/>
              </a:rPr>
              <a:t>. S (1988). Το θεατρικό παιχνίδι: δημιουργική αισθητική αγωγή. Μτφ: </a:t>
            </a:r>
            <a:r>
              <a:rPr lang="el-GR" sz="1400" dirty="0" err="1">
                <a:latin typeface="Times New Roman"/>
                <a:ea typeface="Calibri"/>
                <a:cs typeface="Times New Roman"/>
              </a:rPr>
              <a:t>Στρουμπούλη</a:t>
            </a:r>
            <a:r>
              <a:rPr lang="el-GR" sz="1400" dirty="0">
                <a:latin typeface="Times New Roman"/>
                <a:ea typeface="Calibri"/>
                <a:cs typeface="Times New Roman"/>
              </a:rPr>
              <a:t>, Αγνή. Αθήνα: </a:t>
            </a:r>
            <a:r>
              <a:rPr lang="el-GR" sz="1400" dirty="0" err="1" smtClean="0">
                <a:latin typeface="Times New Roman"/>
                <a:ea typeface="Calibri"/>
                <a:cs typeface="Times New Roman"/>
              </a:rPr>
              <a:t>Gutenberg</a:t>
            </a:r>
            <a:r>
              <a:rPr lang="el-GR" sz="1400" dirty="0" smtClean="0">
                <a:latin typeface="Times New Roman"/>
                <a:ea typeface="Calibri"/>
                <a:cs typeface="Times New Roman"/>
              </a:rPr>
              <a:t>.</a:t>
            </a:r>
            <a:endParaRPr lang="en-US" sz="1400" dirty="0" smtClean="0">
              <a:latin typeface="Times New Roman"/>
              <a:ea typeface="Calibri"/>
              <a:cs typeface="Times New Roman"/>
            </a:endParaRPr>
          </a:p>
          <a:p>
            <a:pPr marL="0" indent="0">
              <a:lnSpc>
                <a:spcPct val="150000"/>
              </a:lnSpc>
              <a:spcAft>
                <a:spcPts val="1000"/>
              </a:spcAft>
              <a:buNone/>
            </a:pPr>
            <a:r>
              <a:rPr lang="el-GR" sz="1400" dirty="0" smtClean="0">
                <a:latin typeface="Times New Roman"/>
                <a:ea typeface="Calibri"/>
                <a:cs typeface="Times New Roman"/>
              </a:rPr>
              <a:t>Άλκηστις</a:t>
            </a:r>
            <a:r>
              <a:rPr lang="el-GR" sz="1400" dirty="0">
                <a:latin typeface="Times New Roman"/>
                <a:ea typeface="Calibri"/>
                <a:cs typeface="Times New Roman"/>
              </a:rPr>
              <a:t>, (1989). Το αυτοσχέδιο θέατρο στο σχολείο. Αθήνα: Άλκηστις.</a:t>
            </a:r>
          </a:p>
          <a:p>
            <a:pPr marL="0" indent="0">
              <a:lnSpc>
                <a:spcPct val="150000"/>
              </a:lnSpc>
              <a:spcAft>
                <a:spcPts val="1000"/>
              </a:spcAft>
              <a:buNone/>
            </a:pPr>
            <a:r>
              <a:rPr lang="el-GR" sz="1400" dirty="0" smtClean="0">
                <a:latin typeface="Times New Roman"/>
                <a:ea typeface="Calibri"/>
                <a:cs typeface="Times New Roman"/>
              </a:rPr>
              <a:t>Άλκηστις</a:t>
            </a:r>
            <a:r>
              <a:rPr lang="el-GR" sz="1400" dirty="0">
                <a:latin typeface="Times New Roman"/>
                <a:ea typeface="Calibri"/>
                <a:cs typeface="Times New Roman"/>
              </a:rPr>
              <a:t>, (1991). Η δραματοποίηση για παιδιά. Αθήνα: Άλκηστις.</a:t>
            </a:r>
          </a:p>
          <a:p>
            <a:pPr marL="0" indent="0">
              <a:lnSpc>
                <a:spcPct val="150000"/>
              </a:lnSpc>
              <a:spcAft>
                <a:spcPts val="1000"/>
              </a:spcAft>
              <a:buNone/>
            </a:pPr>
            <a:r>
              <a:rPr lang="el-GR" sz="1400" dirty="0" smtClean="0">
                <a:latin typeface="Times New Roman"/>
                <a:ea typeface="Calibri"/>
                <a:cs typeface="Times New Roman"/>
              </a:rPr>
              <a:t>Άλκηστις</a:t>
            </a:r>
            <a:r>
              <a:rPr lang="el-GR" sz="1400" dirty="0">
                <a:latin typeface="Times New Roman"/>
                <a:ea typeface="Calibri"/>
                <a:cs typeface="Times New Roman"/>
              </a:rPr>
              <a:t>, (2012</a:t>
            </a:r>
            <a:r>
              <a:rPr lang="el-GR" sz="1400" dirty="0" smtClean="0">
                <a:latin typeface="Times New Roman"/>
                <a:ea typeface="Calibri"/>
                <a:cs typeface="Times New Roman"/>
              </a:rPr>
              <a:t>). </a:t>
            </a:r>
            <a:r>
              <a:rPr lang="el-GR" sz="1400" dirty="0">
                <a:latin typeface="Times New Roman"/>
                <a:ea typeface="Calibri"/>
                <a:cs typeface="Times New Roman"/>
              </a:rPr>
              <a:t>Το βιβλίο της δραματοποίησης. Αθήνα: Άλκηστις.</a:t>
            </a:r>
          </a:p>
          <a:p>
            <a:pPr marL="0" indent="0">
              <a:lnSpc>
                <a:spcPct val="150000"/>
              </a:lnSpc>
              <a:spcAft>
                <a:spcPts val="1000"/>
              </a:spcAft>
              <a:buNone/>
            </a:pPr>
            <a:r>
              <a:rPr lang="el-GR" sz="1400" dirty="0" err="1" smtClean="0">
                <a:latin typeface="Times New Roman"/>
                <a:ea typeface="Calibri"/>
                <a:cs typeface="Times New Roman"/>
              </a:rPr>
              <a:t>Αυγητίδου</a:t>
            </a:r>
            <a:r>
              <a:rPr lang="el-GR" sz="1400" dirty="0">
                <a:latin typeface="Times New Roman"/>
                <a:ea typeface="Calibri"/>
                <a:cs typeface="Times New Roman"/>
              </a:rPr>
              <a:t>, Σ., </a:t>
            </a:r>
            <a:r>
              <a:rPr lang="el-GR" sz="1400" dirty="0" err="1">
                <a:latin typeface="Times New Roman"/>
                <a:ea typeface="Calibri"/>
                <a:cs typeface="Times New Roman"/>
              </a:rPr>
              <a:t>Τσαλαγιώργου</a:t>
            </a:r>
            <a:r>
              <a:rPr lang="el-GR" sz="1400" dirty="0">
                <a:latin typeface="Times New Roman"/>
                <a:ea typeface="Calibri"/>
                <a:cs typeface="Times New Roman"/>
              </a:rPr>
              <a:t>, </a:t>
            </a:r>
            <a:r>
              <a:rPr lang="el-GR" sz="1400" dirty="0" err="1">
                <a:latin typeface="Times New Roman"/>
                <a:ea typeface="Calibri"/>
                <a:cs typeface="Times New Roman"/>
              </a:rPr>
              <a:t>Ε.&amp;Μαρσέλου</a:t>
            </a:r>
            <a:r>
              <a:rPr lang="el-GR" sz="1400" dirty="0">
                <a:latin typeface="Times New Roman"/>
                <a:ea typeface="Calibri"/>
                <a:cs typeface="Times New Roman"/>
              </a:rPr>
              <a:t>, Β. (2007). Η ποιότητα της κοινωνικής αλληλεπίδρασης στην τάξη του νηπιαγωγείου: Έρευνα και παρέμβαση στην προσχολική </a:t>
            </a:r>
            <a:r>
              <a:rPr lang="el-GR" sz="1400" dirty="0" err="1">
                <a:latin typeface="Times New Roman"/>
                <a:ea typeface="Calibri"/>
                <a:cs typeface="Times New Roman"/>
              </a:rPr>
              <a:t>εκπαίδευση.Στο</a:t>
            </a:r>
            <a:r>
              <a:rPr lang="el-GR" sz="1400" dirty="0">
                <a:latin typeface="Times New Roman"/>
                <a:ea typeface="Calibri"/>
                <a:cs typeface="Times New Roman"/>
              </a:rPr>
              <a:t> </a:t>
            </a:r>
            <a:r>
              <a:rPr lang="el-GR" sz="1400" dirty="0" err="1">
                <a:latin typeface="Times New Roman"/>
                <a:ea typeface="Calibri"/>
                <a:cs typeface="Times New Roman"/>
              </a:rPr>
              <a:t>Χατζηδήμου</a:t>
            </a:r>
            <a:r>
              <a:rPr lang="el-GR" sz="1400" dirty="0">
                <a:latin typeface="Times New Roman"/>
                <a:ea typeface="Calibri"/>
                <a:cs typeface="Times New Roman"/>
              </a:rPr>
              <a:t>, Δ., </a:t>
            </a:r>
            <a:r>
              <a:rPr lang="el-GR" sz="1400" dirty="0" err="1">
                <a:latin typeface="Times New Roman"/>
                <a:ea typeface="Calibri"/>
                <a:cs typeface="Times New Roman"/>
              </a:rPr>
              <a:t>Μπίκος</a:t>
            </a:r>
            <a:r>
              <a:rPr lang="el-GR" sz="1400" dirty="0">
                <a:latin typeface="Times New Roman"/>
                <a:ea typeface="Calibri"/>
                <a:cs typeface="Times New Roman"/>
              </a:rPr>
              <a:t>, Κ., </a:t>
            </a:r>
            <a:r>
              <a:rPr lang="el-GR" sz="1400" dirty="0" err="1">
                <a:latin typeface="Times New Roman"/>
                <a:ea typeface="Calibri"/>
                <a:cs typeface="Times New Roman"/>
              </a:rPr>
              <a:t>Στραβάκου</a:t>
            </a:r>
            <a:r>
              <a:rPr lang="el-GR" sz="1400" dirty="0">
                <a:latin typeface="Times New Roman"/>
                <a:ea typeface="Calibri"/>
                <a:cs typeface="Times New Roman"/>
              </a:rPr>
              <a:t>. Π. Αθήνα: </a:t>
            </a:r>
            <a:r>
              <a:rPr lang="el-GR" sz="1400" dirty="0" err="1">
                <a:latin typeface="Times New Roman"/>
                <a:ea typeface="Calibri"/>
                <a:cs typeface="Times New Roman"/>
              </a:rPr>
              <a:t>Gutenberg</a:t>
            </a:r>
            <a:endParaRPr lang="el-GR" sz="1400" dirty="0">
              <a:latin typeface="Times New Roman"/>
              <a:ea typeface="Calibri"/>
              <a:cs typeface="Times New Roman"/>
            </a:endParaRPr>
          </a:p>
          <a:p>
            <a:pPr marL="0" indent="0">
              <a:lnSpc>
                <a:spcPct val="150000"/>
              </a:lnSpc>
              <a:spcAft>
                <a:spcPts val="1000"/>
              </a:spcAft>
              <a:buNone/>
            </a:pPr>
            <a:r>
              <a:rPr lang="el-GR" sz="1400" dirty="0" err="1" smtClean="0">
                <a:latin typeface="Times New Roman"/>
                <a:ea typeface="Calibri"/>
                <a:cs typeface="Times New Roman"/>
              </a:rPr>
              <a:t>Αυδή</a:t>
            </a:r>
            <a:r>
              <a:rPr lang="el-GR" sz="1400" dirty="0">
                <a:latin typeface="Times New Roman"/>
                <a:ea typeface="Calibri"/>
                <a:cs typeface="Times New Roman"/>
              </a:rPr>
              <a:t>, </a:t>
            </a:r>
            <a:r>
              <a:rPr lang="el-GR" sz="1400" dirty="0" err="1">
                <a:latin typeface="Times New Roman"/>
                <a:ea typeface="Calibri"/>
                <a:cs typeface="Times New Roman"/>
              </a:rPr>
              <a:t>Α.&amp;Χατζηγεωργίου</a:t>
            </a:r>
            <a:r>
              <a:rPr lang="el-GR" sz="1400" dirty="0">
                <a:latin typeface="Times New Roman"/>
                <a:ea typeface="Calibri"/>
                <a:cs typeface="Times New Roman"/>
              </a:rPr>
              <a:t>, Μ. (2007). Η τέχνη του δράματος στην εκπαίδευση: 48 προτάσεις για εργαστήρια θεατρικής αγωγής. Αθήνα: Μεταίχμιο</a:t>
            </a:r>
            <a:r>
              <a:rPr lang="el-GR" sz="1400" dirty="0" smtClean="0">
                <a:latin typeface="Times New Roman"/>
                <a:ea typeface="Calibri"/>
                <a:cs typeface="Times New Roman"/>
              </a:rPr>
              <a:t>.</a:t>
            </a:r>
            <a:endParaRPr lang="el-GR" sz="1400" dirty="0">
              <a:latin typeface="Times New Roman"/>
              <a:ea typeface="Calibri"/>
              <a:cs typeface="Times New Roman"/>
            </a:endParaRPr>
          </a:p>
        </p:txBody>
      </p:sp>
    </p:spTree>
    <p:extLst>
      <p:ext uri="{BB962C8B-B14F-4D97-AF65-F5344CB8AC3E}">
        <p14:creationId xmlns:p14="http://schemas.microsoft.com/office/powerpoint/2010/main" val="685864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ΒΙΒΛΙΟΓΡΑΦΙΑ</a:t>
            </a:r>
            <a:endParaRPr lang="el-GR" dirty="0"/>
          </a:p>
        </p:txBody>
      </p:sp>
      <p:sp>
        <p:nvSpPr>
          <p:cNvPr id="3" name="Content Placeholder 2"/>
          <p:cNvSpPr>
            <a:spLocks noGrp="1"/>
          </p:cNvSpPr>
          <p:nvPr>
            <p:ph idx="1"/>
          </p:nvPr>
        </p:nvSpPr>
        <p:spPr>
          <a:xfrm>
            <a:off x="395536" y="620688"/>
            <a:ext cx="8229600" cy="6237312"/>
          </a:xfrm>
        </p:spPr>
        <p:txBody>
          <a:bodyPr>
            <a:normAutofit/>
          </a:bodyPr>
          <a:lstStyle/>
          <a:p>
            <a:pPr marL="0" lvl="0" indent="0">
              <a:lnSpc>
                <a:spcPct val="150000"/>
              </a:lnSpc>
              <a:spcAft>
                <a:spcPts val="1000"/>
              </a:spcAft>
              <a:buNone/>
            </a:pPr>
            <a:r>
              <a:rPr lang="el-GR" sz="1200" dirty="0">
                <a:solidFill>
                  <a:prstClr val="black"/>
                </a:solidFill>
                <a:latin typeface="Times New Roman" panose="02020603050405020304" pitchFamily="18" charset="0"/>
                <a:ea typeface="Calibri"/>
                <a:cs typeface="Times New Roman" panose="02020603050405020304" pitchFamily="18" charset="0"/>
              </a:rPr>
              <a:t>Βουτσινά, </a:t>
            </a:r>
            <a:r>
              <a:rPr lang="el-GR" sz="1200" dirty="0" smtClean="0">
                <a:solidFill>
                  <a:prstClr val="black"/>
                </a:solidFill>
                <a:latin typeface="Times New Roman" panose="02020603050405020304" pitchFamily="18" charset="0"/>
                <a:ea typeface="Calibri"/>
                <a:cs typeface="Times New Roman" panose="02020603050405020304" pitchFamily="18" charset="0"/>
              </a:rPr>
              <a:t>Κ. </a:t>
            </a:r>
            <a:r>
              <a:rPr lang="el-GR" sz="1200" dirty="0">
                <a:solidFill>
                  <a:prstClr val="black"/>
                </a:solidFill>
                <a:latin typeface="Times New Roman" panose="02020603050405020304" pitchFamily="18" charset="0"/>
                <a:ea typeface="Calibri"/>
                <a:cs typeface="Times New Roman" panose="02020603050405020304" pitchFamily="18" charset="0"/>
              </a:rPr>
              <a:t>(1991). Το θεατρικό παιγνίδι: θέματα, ασκήσεις, παιγνίδια. Αθήνα: Δίπτυχο.</a:t>
            </a:r>
          </a:p>
          <a:p>
            <a:pPr marL="0" lvl="0" indent="0">
              <a:lnSpc>
                <a:spcPct val="150000"/>
              </a:lnSpc>
              <a:spcAft>
                <a:spcPts val="1000"/>
              </a:spcAft>
              <a:buNone/>
            </a:pPr>
            <a:r>
              <a:rPr lang="el-GR" sz="1200" dirty="0" err="1">
                <a:solidFill>
                  <a:prstClr val="black"/>
                </a:solidFill>
                <a:latin typeface="Times New Roman" panose="02020603050405020304" pitchFamily="18" charset="0"/>
                <a:ea typeface="Calibri"/>
                <a:cs typeface="Times New Roman" panose="02020603050405020304" pitchFamily="18" charset="0"/>
              </a:rPr>
              <a:t>Γιάνναρης</a:t>
            </a:r>
            <a:r>
              <a:rPr lang="el-GR" sz="1200" dirty="0">
                <a:solidFill>
                  <a:prstClr val="black"/>
                </a:solidFill>
                <a:latin typeface="Times New Roman" panose="02020603050405020304" pitchFamily="18" charset="0"/>
                <a:ea typeface="Calibri"/>
                <a:cs typeface="Times New Roman" panose="02020603050405020304" pitchFamily="18" charset="0"/>
              </a:rPr>
              <a:t>, Γ. ( 1994 ). Θεατρική Αγωγή και Παιχνίδι. Αθήνα: Γρηγόρης.</a:t>
            </a:r>
          </a:p>
          <a:p>
            <a:pPr marL="0" lvl="0" indent="0">
              <a:lnSpc>
                <a:spcPct val="150000"/>
              </a:lnSpc>
              <a:spcAft>
                <a:spcPts val="1000"/>
              </a:spcAft>
              <a:buNone/>
            </a:pPr>
            <a:r>
              <a:rPr lang="el-GR" sz="1200" dirty="0" err="1">
                <a:solidFill>
                  <a:prstClr val="black"/>
                </a:solidFill>
                <a:latin typeface="Times New Roman" panose="02020603050405020304" pitchFamily="18" charset="0"/>
                <a:ea typeface="Calibri"/>
                <a:cs typeface="Times New Roman" panose="02020603050405020304" pitchFamily="18" charset="0"/>
              </a:rPr>
              <a:t>Γκανά</a:t>
            </a:r>
            <a:r>
              <a:rPr lang="el-GR" sz="1200" dirty="0">
                <a:solidFill>
                  <a:prstClr val="black"/>
                </a:solidFill>
                <a:latin typeface="Times New Roman" panose="02020603050405020304" pitchFamily="18" charset="0"/>
                <a:ea typeface="Calibri"/>
                <a:cs typeface="Times New Roman" panose="02020603050405020304" pitchFamily="18" charset="0"/>
              </a:rPr>
              <a:t>, </a:t>
            </a:r>
            <a:r>
              <a:rPr lang="el-GR" sz="1200" dirty="0" err="1">
                <a:solidFill>
                  <a:prstClr val="black"/>
                </a:solidFill>
                <a:latin typeface="Times New Roman" panose="02020603050405020304" pitchFamily="18" charset="0"/>
                <a:ea typeface="Calibri"/>
                <a:cs typeface="Times New Roman" panose="02020603050405020304" pitchFamily="18" charset="0"/>
              </a:rPr>
              <a:t>Γ.&amp;Θεοδωρίδης</a:t>
            </a:r>
            <a:r>
              <a:rPr lang="el-GR" sz="1200" dirty="0">
                <a:solidFill>
                  <a:prstClr val="black"/>
                </a:solidFill>
                <a:latin typeface="Times New Roman" panose="02020603050405020304" pitchFamily="18" charset="0"/>
                <a:ea typeface="Calibri"/>
                <a:cs typeface="Times New Roman" panose="02020603050405020304" pitchFamily="18" charset="0"/>
              </a:rPr>
              <a:t>, Ν. (1998). Δέκα δημιουργικά βήματα για μια σχολική παράσταση. Αθήνα: Καστανιώτη.</a:t>
            </a:r>
          </a:p>
          <a:p>
            <a:pPr marL="0" lvl="0" indent="0">
              <a:lnSpc>
                <a:spcPct val="150000"/>
              </a:lnSpc>
              <a:spcAft>
                <a:spcPts val="1000"/>
              </a:spcAft>
              <a:buNone/>
            </a:pPr>
            <a:r>
              <a:rPr lang="el-GR" sz="1200" dirty="0" err="1" smtClean="0">
                <a:solidFill>
                  <a:prstClr val="black"/>
                </a:solidFill>
                <a:latin typeface="Times New Roman" panose="02020603050405020304" pitchFamily="18" charset="0"/>
                <a:ea typeface="Calibri"/>
                <a:cs typeface="Times New Roman" panose="02020603050405020304" pitchFamily="18" charset="0"/>
              </a:rPr>
              <a:t>Γραμματάς</a:t>
            </a:r>
            <a:r>
              <a:rPr lang="el-GR" sz="1200" dirty="0">
                <a:solidFill>
                  <a:prstClr val="black"/>
                </a:solidFill>
                <a:latin typeface="Times New Roman" panose="02020603050405020304" pitchFamily="18" charset="0"/>
                <a:ea typeface="Calibri"/>
                <a:cs typeface="Times New Roman" panose="02020603050405020304" pitchFamily="18" charset="0"/>
              </a:rPr>
              <a:t>, Θ. (1994). Από την τραγωδία στο δράμα: μελέτες συγκριτικής θεατρολογίας. Αθήνα: </a:t>
            </a:r>
            <a:r>
              <a:rPr lang="el-GR" sz="1200" dirty="0" err="1">
                <a:solidFill>
                  <a:prstClr val="black"/>
                </a:solidFill>
                <a:latin typeface="Times New Roman" panose="02020603050405020304" pitchFamily="18" charset="0"/>
                <a:ea typeface="Calibri"/>
                <a:cs typeface="Times New Roman" panose="02020603050405020304" pitchFamily="18" charset="0"/>
              </a:rPr>
              <a:t>Αφοι</a:t>
            </a:r>
            <a:r>
              <a:rPr lang="el-GR" sz="1200" dirty="0">
                <a:solidFill>
                  <a:prstClr val="black"/>
                </a:solidFill>
                <a:latin typeface="Times New Roman" panose="02020603050405020304" pitchFamily="18" charset="0"/>
                <a:ea typeface="Calibri"/>
                <a:cs typeface="Times New Roman" panose="02020603050405020304" pitchFamily="18" charset="0"/>
              </a:rPr>
              <a:t> </a:t>
            </a:r>
            <a:r>
              <a:rPr lang="el-GR" sz="1200" dirty="0" err="1">
                <a:solidFill>
                  <a:prstClr val="black"/>
                </a:solidFill>
                <a:latin typeface="Times New Roman" panose="02020603050405020304" pitchFamily="18" charset="0"/>
                <a:ea typeface="Calibri"/>
                <a:cs typeface="Times New Roman" panose="02020603050405020304" pitchFamily="18" charset="0"/>
              </a:rPr>
              <a:t>Τολίδη</a:t>
            </a:r>
            <a:r>
              <a:rPr lang="el-GR" sz="1200" dirty="0">
                <a:solidFill>
                  <a:prstClr val="black"/>
                </a:solidFill>
                <a:latin typeface="Times New Roman" panose="02020603050405020304" pitchFamily="18" charset="0"/>
                <a:ea typeface="Calibri"/>
                <a:cs typeface="Times New Roman" panose="02020603050405020304" pitchFamily="18" charset="0"/>
              </a:rPr>
              <a:t>.</a:t>
            </a:r>
          </a:p>
          <a:p>
            <a:pPr marL="0" indent="0">
              <a:lnSpc>
                <a:spcPct val="150000"/>
              </a:lnSpc>
              <a:buNone/>
            </a:pPr>
            <a:r>
              <a:rPr lang="el-GR" sz="1200" dirty="0" err="1" smtClean="0">
                <a:latin typeface="Times New Roman" panose="02020603050405020304" pitchFamily="18" charset="0"/>
                <a:cs typeface="Times New Roman" panose="02020603050405020304" pitchFamily="18" charset="0"/>
              </a:rPr>
              <a:t>Γραμματάς</a:t>
            </a:r>
            <a:r>
              <a:rPr lang="el-GR" sz="1200" dirty="0">
                <a:latin typeface="Times New Roman" panose="02020603050405020304" pitchFamily="18" charset="0"/>
                <a:cs typeface="Times New Roman" panose="02020603050405020304" pitchFamily="18" charset="0"/>
              </a:rPr>
              <a:t>, Θ. (1996). </a:t>
            </a:r>
            <a:r>
              <a:rPr lang="el-GR" sz="1200" dirty="0" err="1">
                <a:latin typeface="Times New Roman" panose="02020603050405020304" pitchFamily="18" charset="0"/>
                <a:cs typeface="Times New Roman" panose="02020603050405020304" pitchFamily="18" charset="0"/>
              </a:rPr>
              <a:t>Fantasyland</a:t>
            </a:r>
            <a:r>
              <a:rPr lang="el-GR" sz="1200" dirty="0">
                <a:latin typeface="Times New Roman" panose="02020603050405020304" pitchFamily="18" charset="0"/>
                <a:cs typeface="Times New Roman" panose="02020603050405020304" pitchFamily="18" charset="0"/>
              </a:rPr>
              <a:t>: θέατρο για παιδικό και νεανικό κοινό. Αθήνα: </a:t>
            </a:r>
            <a:r>
              <a:rPr lang="el-GR" sz="1200" dirty="0" err="1">
                <a:latin typeface="Times New Roman" panose="02020603050405020304" pitchFamily="18" charset="0"/>
                <a:cs typeface="Times New Roman" panose="02020603050405020304" pitchFamily="18" charset="0"/>
              </a:rPr>
              <a:t>Τυπωθήτω</a:t>
            </a:r>
            <a:r>
              <a:rPr lang="el-GR" sz="1200" dirty="0">
                <a:latin typeface="Times New Roman" panose="02020603050405020304" pitchFamily="18" charset="0"/>
                <a:cs typeface="Times New Roman" panose="02020603050405020304" pitchFamily="18" charset="0"/>
              </a:rPr>
              <a:t>.</a:t>
            </a:r>
          </a:p>
          <a:p>
            <a:pPr marL="0" indent="0">
              <a:lnSpc>
                <a:spcPct val="150000"/>
              </a:lnSpc>
              <a:buNone/>
            </a:pPr>
            <a:r>
              <a:rPr lang="el-GR" sz="1200" dirty="0" err="1" smtClean="0">
                <a:latin typeface="Times New Roman" panose="02020603050405020304" pitchFamily="18" charset="0"/>
                <a:cs typeface="Times New Roman" panose="02020603050405020304" pitchFamily="18" charset="0"/>
              </a:rPr>
              <a:t>Γραμματάς</a:t>
            </a:r>
            <a:r>
              <a:rPr lang="el-GR" sz="1200" dirty="0">
                <a:latin typeface="Times New Roman" panose="02020603050405020304" pitchFamily="18" charset="0"/>
                <a:cs typeface="Times New Roman" panose="02020603050405020304" pitchFamily="18" charset="0"/>
              </a:rPr>
              <a:t>, Θ. (1997). Θεατρική Παιδεία και Επιμόρφωση των Εκπαιδευτικών. Αθήνα: </a:t>
            </a:r>
            <a:r>
              <a:rPr lang="el-GR" sz="1200" dirty="0" err="1">
                <a:latin typeface="Times New Roman" panose="02020603050405020304" pitchFamily="18" charset="0"/>
                <a:cs typeface="Times New Roman" panose="02020603050405020304" pitchFamily="18" charset="0"/>
              </a:rPr>
              <a:t>Τυπωθήτω</a:t>
            </a:r>
            <a:r>
              <a:rPr lang="el-GR" sz="1200" dirty="0">
                <a:latin typeface="Times New Roman" panose="02020603050405020304" pitchFamily="18" charset="0"/>
                <a:cs typeface="Times New Roman" panose="02020603050405020304" pitchFamily="18" charset="0"/>
              </a:rPr>
              <a:t>-Γιώργος Δάρδανος-Θεόδωρος </a:t>
            </a:r>
            <a:r>
              <a:rPr lang="el-GR" sz="1200" dirty="0" err="1">
                <a:latin typeface="Times New Roman" panose="02020603050405020304" pitchFamily="18" charset="0"/>
                <a:cs typeface="Times New Roman" panose="02020603050405020304" pitchFamily="18" charset="0"/>
              </a:rPr>
              <a:t>Γραμματάς</a:t>
            </a:r>
            <a:r>
              <a:rPr lang="el-GR" sz="1200" dirty="0">
                <a:latin typeface="Times New Roman" panose="02020603050405020304" pitchFamily="18" charset="0"/>
                <a:cs typeface="Times New Roman" panose="02020603050405020304" pitchFamily="18" charset="0"/>
              </a:rPr>
              <a:t>.</a:t>
            </a:r>
          </a:p>
          <a:p>
            <a:pPr marL="0" indent="0">
              <a:lnSpc>
                <a:spcPct val="150000"/>
              </a:lnSpc>
              <a:buNone/>
            </a:pPr>
            <a:r>
              <a:rPr lang="el-GR" sz="1200" dirty="0" err="1" smtClean="0">
                <a:latin typeface="Times New Roman" panose="02020603050405020304" pitchFamily="18" charset="0"/>
                <a:cs typeface="Times New Roman" panose="02020603050405020304" pitchFamily="18" charset="0"/>
              </a:rPr>
              <a:t>Γραμματάς</a:t>
            </a:r>
            <a:r>
              <a:rPr lang="el-GR" sz="1200" dirty="0">
                <a:latin typeface="Times New Roman" panose="02020603050405020304" pitchFamily="18" charset="0"/>
                <a:cs typeface="Times New Roman" panose="02020603050405020304" pitchFamily="18" charset="0"/>
              </a:rPr>
              <a:t>, Θ. (2014). Το Θέατρο στην Εκπαίδευση: Καλλιτεχνική έκφραση και παιδαγωγία. Αθήνα: </a:t>
            </a:r>
            <a:r>
              <a:rPr lang="el-GR" sz="1200" dirty="0" err="1">
                <a:latin typeface="Times New Roman" panose="02020603050405020304" pitchFamily="18" charset="0"/>
                <a:cs typeface="Times New Roman" panose="02020603050405020304" pitchFamily="18" charset="0"/>
              </a:rPr>
              <a:t>Διάδραση</a:t>
            </a:r>
            <a:r>
              <a:rPr lang="el-GR" sz="1200" dirty="0">
                <a:latin typeface="Times New Roman" panose="02020603050405020304" pitchFamily="18" charset="0"/>
                <a:cs typeface="Times New Roman" panose="02020603050405020304" pitchFamily="18" charset="0"/>
              </a:rPr>
              <a:t>.</a:t>
            </a:r>
          </a:p>
          <a:p>
            <a:pPr marL="0" indent="0">
              <a:lnSpc>
                <a:spcPct val="150000"/>
              </a:lnSpc>
              <a:buNone/>
            </a:pPr>
            <a:r>
              <a:rPr lang="el-GR" sz="1200" dirty="0" err="1" smtClean="0">
                <a:latin typeface="Times New Roman" panose="02020603050405020304" pitchFamily="18" charset="0"/>
                <a:cs typeface="Times New Roman" panose="02020603050405020304" pitchFamily="18" charset="0"/>
              </a:rPr>
              <a:t>Καρακατσάνη</a:t>
            </a:r>
            <a:r>
              <a:rPr lang="el-GR" sz="1200" dirty="0">
                <a:latin typeface="Times New Roman" panose="02020603050405020304" pitchFamily="18" charset="0"/>
                <a:cs typeface="Times New Roman" panose="02020603050405020304" pitchFamily="18" charset="0"/>
              </a:rPr>
              <a:t>, Δ. (2012). Εκπαιδευτική θεωρία και διδακτική πράξη στη μεταπολεμική Ελλάδα: μια κοινωνική ιστορία της διδασκαλίας και του διδασκαλικού επαγγέλματος. Αθήνα: Επίκεντρο.</a:t>
            </a:r>
          </a:p>
          <a:p>
            <a:pPr marL="0" indent="0" algn="just">
              <a:lnSpc>
                <a:spcPct val="150000"/>
              </a:lnSpc>
              <a:spcAft>
                <a:spcPts val="0"/>
              </a:spcAft>
              <a:buNone/>
            </a:pPr>
            <a:r>
              <a:rPr lang="el-GR" sz="1200" dirty="0" err="1">
                <a:latin typeface="Times New Roman"/>
                <a:ea typeface="Calibri"/>
                <a:cs typeface="Times New Roman"/>
              </a:rPr>
              <a:t>Κουρετζής</a:t>
            </a:r>
            <a:r>
              <a:rPr lang="el-GR" sz="1200" dirty="0">
                <a:latin typeface="Times New Roman"/>
                <a:ea typeface="Calibri"/>
                <a:cs typeface="Times New Roman"/>
              </a:rPr>
              <a:t>, Λ. (1991) </a:t>
            </a:r>
            <a:r>
              <a:rPr lang="el-GR" sz="1200" i="1" dirty="0">
                <a:latin typeface="Times New Roman"/>
                <a:ea typeface="Calibri"/>
                <a:cs typeface="Times New Roman"/>
              </a:rPr>
              <a:t>Το θεατρικό παιχνίδι: παιδαγωγική θεωρία, πρακτική, </a:t>
            </a:r>
            <a:r>
              <a:rPr lang="el-GR" sz="1200" i="1" dirty="0" err="1">
                <a:latin typeface="Times New Roman"/>
                <a:ea typeface="Calibri"/>
                <a:cs typeface="Times New Roman"/>
              </a:rPr>
              <a:t>θεατρολογική</a:t>
            </a:r>
            <a:r>
              <a:rPr lang="el-GR" sz="1200" i="1" dirty="0">
                <a:latin typeface="Times New Roman"/>
                <a:ea typeface="Calibri"/>
                <a:cs typeface="Times New Roman"/>
              </a:rPr>
              <a:t> προσέγγιση.</a:t>
            </a:r>
            <a:r>
              <a:rPr lang="el-GR" sz="1200" dirty="0">
                <a:latin typeface="Times New Roman"/>
                <a:ea typeface="Calibri"/>
                <a:cs typeface="Times New Roman"/>
              </a:rPr>
              <a:t> Αθήνα: Καστανιώτη.</a:t>
            </a:r>
            <a:endParaRPr lang="el-GR" sz="1100" dirty="0">
              <a:ea typeface="Calibri"/>
              <a:cs typeface="Times New Roman"/>
            </a:endParaRPr>
          </a:p>
          <a:p>
            <a:pPr marL="0" indent="0" algn="just">
              <a:lnSpc>
                <a:spcPct val="150000"/>
              </a:lnSpc>
              <a:spcAft>
                <a:spcPts val="0"/>
              </a:spcAft>
              <a:buNone/>
            </a:pPr>
            <a:r>
              <a:rPr lang="el-GR" sz="1200" dirty="0" err="1" smtClean="0">
                <a:latin typeface="Times New Roman"/>
                <a:ea typeface="Calibri"/>
                <a:cs typeface="Times New Roman"/>
              </a:rPr>
              <a:t>Κουτσελίνη</a:t>
            </a:r>
            <a:r>
              <a:rPr lang="el-GR" sz="1200" dirty="0">
                <a:latin typeface="Times New Roman"/>
                <a:ea typeface="Calibri"/>
                <a:cs typeface="Times New Roman"/>
              </a:rPr>
              <a:t>, Μ. (2008). </a:t>
            </a:r>
            <a:r>
              <a:rPr lang="el-GR" sz="1200" i="1" dirty="0">
                <a:latin typeface="Times New Roman"/>
                <a:ea typeface="Calibri"/>
                <a:cs typeface="Times New Roman"/>
              </a:rPr>
              <a:t>Εποικοδόμηση και Διαφοροποίηση διδασκαλίας-μάθησης σε τάξεις μικτής ικανότητας. Φιλοσοφία και έννοια. Στρατηγικές και εφαρμογές. </a:t>
            </a:r>
            <a:r>
              <a:rPr lang="el-GR" sz="1200" dirty="0">
                <a:latin typeface="Times New Roman"/>
                <a:ea typeface="Calibri"/>
                <a:cs typeface="Times New Roman"/>
              </a:rPr>
              <a:t>Λευκωσία: Πανεπιστήμιο Κύπρου. </a:t>
            </a:r>
            <a:endParaRPr lang="el-GR" sz="1100" dirty="0">
              <a:ea typeface="Calibri"/>
              <a:cs typeface="Times New Roman"/>
            </a:endParaRPr>
          </a:p>
          <a:p>
            <a:pPr marL="0" indent="0" algn="just">
              <a:lnSpc>
                <a:spcPct val="150000"/>
              </a:lnSpc>
              <a:spcAft>
                <a:spcPts val="0"/>
              </a:spcAft>
              <a:buNone/>
            </a:pPr>
            <a:r>
              <a:rPr lang="el-GR" sz="1200" dirty="0" err="1" smtClean="0">
                <a:latin typeface="Times New Roman"/>
                <a:ea typeface="Calibri"/>
                <a:cs typeface="Times New Roman"/>
              </a:rPr>
              <a:t>Κουτσελίνη</a:t>
            </a:r>
            <a:r>
              <a:rPr lang="el-GR" sz="1200" dirty="0">
                <a:latin typeface="Times New Roman"/>
                <a:ea typeface="Calibri"/>
                <a:cs typeface="Times New Roman"/>
              </a:rPr>
              <a:t>, Μ. (2009). </a:t>
            </a:r>
            <a:r>
              <a:rPr lang="el-GR" sz="1200" i="1" dirty="0">
                <a:latin typeface="Times New Roman"/>
                <a:ea typeface="Calibri"/>
                <a:cs typeface="Times New Roman"/>
              </a:rPr>
              <a:t>Αναλυτικά Προγράμματα και Διδασκαλία.</a:t>
            </a:r>
            <a:r>
              <a:rPr lang="el-GR" sz="1200" dirty="0">
                <a:latin typeface="Times New Roman"/>
                <a:ea typeface="Calibri"/>
                <a:cs typeface="Times New Roman"/>
              </a:rPr>
              <a:t> Λευκωσία: Πανεπιστήμιο Κύπρου.</a:t>
            </a:r>
            <a:endParaRPr lang="el-GR" sz="1100" dirty="0">
              <a:ea typeface="Calibri"/>
              <a:cs typeface="Times New Roman"/>
            </a:endParaRPr>
          </a:p>
          <a:p>
            <a:pPr marL="0" indent="0" algn="just">
              <a:lnSpc>
                <a:spcPct val="150000"/>
              </a:lnSpc>
              <a:spcAft>
                <a:spcPts val="0"/>
              </a:spcAft>
              <a:buNone/>
            </a:pPr>
            <a:r>
              <a:rPr lang="el-GR" sz="1200" dirty="0" err="1" smtClean="0">
                <a:latin typeface="Times New Roman"/>
                <a:ea typeface="Calibri"/>
                <a:cs typeface="Times New Roman"/>
              </a:rPr>
              <a:t>Μουδατσάκις</a:t>
            </a:r>
            <a:r>
              <a:rPr lang="el-GR" sz="1200" dirty="0">
                <a:latin typeface="Times New Roman"/>
                <a:ea typeface="Calibri"/>
                <a:cs typeface="Times New Roman"/>
              </a:rPr>
              <a:t>, Ε. Τ. (1994). </a:t>
            </a:r>
            <a:r>
              <a:rPr lang="el-GR" sz="1200" i="1" dirty="0">
                <a:latin typeface="Times New Roman"/>
                <a:ea typeface="Calibri"/>
                <a:cs typeface="Times New Roman"/>
              </a:rPr>
              <a:t>Η Θεωρία του Δράματος στη σχολική πράξη: Το Θεατρικό Παιχνίδι. Η Δραματοποίηση.</a:t>
            </a:r>
            <a:r>
              <a:rPr lang="el-GR" sz="1200" dirty="0">
                <a:latin typeface="Times New Roman"/>
                <a:ea typeface="Calibri"/>
                <a:cs typeface="Times New Roman"/>
              </a:rPr>
              <a:t> Αθήνα: Καρδαμίτσα.</a:t>
            </a:r>
            <a:endParaRPr lang="el-GR" sz="1100" dirty="0">
              <a:ea typeface="Calibri"/>
              <a:cs typeface="Times New Roman"/>
            </a:endParaRPr>
          </a:p>
          <a:p>
            <a:pPr marL="0" indent="0" algn="just">
              <a:lnSpc>
                <a:spcPct val="150000"/>
              </a:lnSpc>
              <a:spcAft>
                <a:spcPts val="0"/>
              </a:spcAft>
              <a:buNone/>
            </a:pPr>
            <a:r>
              <a:rPr lang="el-GR" sz="1200" dirty="0" err="1">
                <a:latin typeface="Times New Roman"/>
                <a:ea typeface="Calibri"/>
                <a:cs typeface="Times New Roman"/>
              </a:rPr>
              <a:t>Ξωχέλλης</a:t>
            </a:r>
            <a:r>
              <a:rPr lang="el-GR" sz="1200" dirty="0">
                <a:latin typeface="Times New Roman"/>
                <a:ea typeface="Calibri"/>
                <a:cs typeface="Times New Roman"/>
              </a:rPr>
              <a:t>, Π., Δ. (2006). </a:t>
            </a:r>
            <a:r>
              <a:rPr lang="el-GR" sz="1200" i="1" dirty="0">
                <a:latin typeface="Times New Roman"/>
                <a:ea typeface="Calibri"/>
                <a:cs typeface="Times New Roman"/>
              </a:rPr>
              <a:t>Ο εκπαιδευτικός στον σύγχρονο κόσμο: Ο ρόλος και το επαγγελματικό προφίλ σήμερα, η εκπαίδευση και η αποτίμηση του έργου του.</a:t>
            </a:r>
            <a:r>
              <a:rPr lang="el-GR" sz="1200" dirty="0">
                <a:latin typeface="Times New Roman"/>
                <a:ea typeface="Calibri"/>
                <a:cs typeface="Times New Roman"/>
              </a:rPr>
              <a:t> Αθήνα: </a:t>
            </a:r>
            <a:r>
              <a:rPr lang="el-GR" sz="1200" dirty="0" err="1">
                <a:latin typeface="Times New Roman"/>
                <a:ea typeface="Calibri"/>
                <a:cs typeface="Times New Roman"/>
              </a:rPr>
              <a:t>Τυπωθήτω</a:t>
            </a:r>
            <a:r>
              <a:rPr lang="el-GR" sz="1200" dirty="0">
                <a:latin typeface="Times New Roman"/>
                <a:ea typeface="Calibri"/>
                <a:cs typeface="Times New Roman"/>
              </a:rPr>
              <a:t> Γιώργος </a:t>
            </a:r>
            <a:r>
              <a:rPr lang="el-GR" sz="1200" dirty="0" err="1">
                <a:latin typeface="Times New Roman"/>
                <a:ea typeface="Calibri"/>
                <a:cs typeface="Times New Roman"/>
              </a:rPr>
              <a:t>Δαρδάνος</a:t>
            </a:r>
            <a:r>
              <a:rPr lang="el-GR" sz="1200" dirty="0">
                <a:latin typeface="Times New Roman"/>
                <a:ea typeface="Calibri"/>
                <a:cs typeface="Times New Roman"/>
              </a:rPr>
              <a:t>.</a:t>
            </a:r>
            <a:endParaRPr lang="el-GR" sz="1100" dirty="0">
              <a:ea typeface="Calibri"/>
              <a:cs typeface="Times New Roman"/>
            </a:endParaRPr>
          </a:p>
          <a:p>
            <a:pPr marL="0" indent="0">
              <a:lnSpc>
                <a:spcPct val="150000"/>
              </a:lnSpc>
              <a:buNone/>
            </a:pPr>
            <a:endParaRPr lang="el-G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20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1296144"/>
          </a:xfrm>
        </p:spPr>
        <p:txBody>
          <a:bodyPr>
            <a:normAutofit/>
          </a:bodyPr>
          <a:lstStyle/>
          <a:p>
            <a:r>
              <a:rPr lang="el-GR" sz="2800" b="1" u="sng" dirty="0" smtClean="0">
                <a:latin typeface="Times New Roman" panose="02020603050405020304" pitchFamily="18" charset="0"/>
                <a:cs typeface="Times New Roman" panose="02020603050405020304" pitchFamily="18" charset="0"/>
              </a:rPr>
              <a:t>ΒΙΒΛΙΟΓΡΑΦΙΑ</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332656"/>
            <a:ext cx="8229600" cy="6525344"/>
          </a:xfrm>
        </p:spPr>
        <p:txBody>
          <a:bodyPr>
            <a:noAutofit/>
          </a:bodyPr>
          <a:lstStyle/>
          <a:p>
            <a:pPr marL="0" indent="0" algn="just">
              <a:lnSpc>
                <a:spcPct val="150000"/>
              </a:lnSpc>
              <a:spcAft>
                <a:spcPts val="0"/>
              </a:spcAft>
              <a:buNone/>
            </a:pPr>
            <a:r>
              <a:rPr lang="el-GR" sz="1400" dirty="0" err="1">
                <a:latin typeface="Times New Roman"/>
                <a:ea typeface="Calibri"/>
                <a:cs typeface="Times New Roman"/>
              </a:rPr>
              <a:t>Ξωχέλλης</a:t>
            </a:r>
            <a:r>
              <a:rPr lang="el-GR" sz="1400" dirty="0">
                <a:latin typeface="Times New Roman"/>
                <a:ea typeface="Calibri"/>
                <a:cs typeface="Times New Roman"/>
              </a:rPr>
              <a:t>, Π., Δ. (2006). </a:t>
            </a:r>
            <a:r>
              <a:rPr lang="el-GR" sz="1400" i="1" dirty="0">
                <a:latin typeface="Times New Roman"/>
                <a:ea typeface="Calibri"/>
                <a:cs typeface="Times New Roman"/>
              </a:rPr>
              <a:t>Ο εκπαιδευτικός στον σύγχρονο κόσμο: Ο ρόλος και το επαγγελματικό προφίλ σήμερα, η εκπαίδευση και η αποτίμηση του έργου του.</a:t>
            </a:r>
            <a:r>
              <a:rPr lang="el-GR" sz="1400" dirty="0">
                <a:latin typeface="Times New Roman"/>
                <a:ea typeface="Calibri"/>
                <a:cs typeface="Times New Roman"/>
              </a:rPr>
              <a:t> Αθήνα: </a:t>
            </a:r>
            <a:r>
              <a:rPr lang="el-GR" sz="1400" dirty="0" err="1">
                <a:latin typeface="Times New Roman"/>
                <a:ea typeface="Calibri"/>
                <a:cs typeface="Times New Roman"/>
              </a:rPr>
              <a:t>Τυπωθήτω</a:t>
            </a:r>
            <a:r>
              <a:rPr lang="el-GR" sz="1400" dirty="0">
                <a:latin typeface="Times New Roman"/>
                <a:ea typeface="Calibri"/>
                <a:cs typeface="Times New Roman"/>
              </a:rPr>
              <a:t> Γιώργος </a:t>
            </a:r>
            <a:r>
              <a:rPr lang="el-GR" sz="1400" dirty="0" err="1">
                <a:latin typeface="Times New Roman"/>
                <a:ea typeface="Calibri"/>
                <a:cs typeface="Times New Roman"/>
              </a:rPr>
              <a:t>Δαρδάνος</a:t>
            </a:r>
            <a:r>
              <a:rPr lang="el-GR" sz="1400" dirty="0">
                <a:latin typeface="Times New Roman"/>
                <a:ea typeface="Calibri"/>
                <a:cs typeface="Times New Roman"/>
              </a:rPr>
              <a:t>.</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Στραβάκου</a:t>
            </a:r>
            <a:r>
              <a:rPr lang="el-GR" sz="1400" dirty="0">
                <a:latin typeface="Times New Roman"/>
                <a:ea typeface="Calibri"/>
                <a:cs typeface="Times New Roman"/>
              </a:rPr>
              <a:t>, </a:t>
            </a:r>
            <a:r>
              <a:rPr lang="el-GR" sz="1400" dirty="0" err="1">
                <a:latin typeface="Times New Roman"/>
                <a:ea typeface="Calibri"/>
                <a:cs typeface="Times New Roman"/>
              </a:rPr>
              <a:t>Π.&amp;Χατζηδήμου</a:t>
            </a:r>
            <a:r>
              <a:rPr lang="el-GR" sz="1400" dirty="0">
                <a:latin typeface="Times New Roman"/>
                <a:ea typeface="Calibri"/>
                <a:cs typeface="Times New Roman"/>
              </a:rPr>
              <a:t>, Δ. (2011). </a:t>
            </a:r>
            <a:r>
              <a:rPr lang="el-GR" sz="1400" i="1" dirty="0">
                <a:latin typeface="Times New Roman"/>
                <a:ea typeface="Calibri"/>
                <a:cs typeface="Times New Roman"/>
              </a:rPr>
              <a:t>5ο Πανελλήνιο Συνέδριο της Παιδαγωγικής Εταιρείας Ελλάδος «Ελληνική Παιδαγωγική και</a:t>
            </a:r>
            <a:r>
              <a:rPr lang="el-GR" sz="1400" dirty="0">
                <a:latin typeface="Times New Roman"/>
                <a:ea typeface="Calibri"/>
                <a:cs typeface="Times New Roman"/>
              </a:rPr>
              <a:t> </a:t>
            </a:r>
            <a:r>
              <a:rPr lang="el-GR" sz="1400" i="1" dirty="0">
                <a:latin typeface="Times New Roman"/>
                <a:ea typeface="Calibri"/>
                <a:cs typeface="Times New Roman"/>
              </a:rPr>
              <a:t>Εκπαιδευτική Έρευνα»</a:t>
            </a:r>
            <a:r>
              <a:rPr lang="el-GR" sz="1400" dirty="0">
                <a:latin typeface="Times New Roman"/>
                <a:ea typeface="Calibri"/>
                <a:cs typeface="Times New Roman"/>
              </a:rPr>
              <a:t>, </a:t>
            </a:r>
            <a:r>
              <a:rPr lang="el-GR" sz="1400" i="1" dirty="0">
                <a:latin typeface="Times New Roman"/>
                <a:ea typeface="Calibri"/>
                <a:cs typeface="Times New Roman"/>
              </a:rPr>
              <a:t>Πρακτικά, τόμος Α’</a:t>
            </a:r>
            <a:r>
              <a:rPr lang="el-GR" sz="1400" dirty="0">
                <a:latin typeface="Times New Roman"/>
                <a:ea typeface="Calibri"/>
                <a:cs typeface="Times New Roman"/>
              </a:rPr>
              <a:t>, 407-414. Θεσσαλονίκη: </a:t>
            </a:r>
            <a:r>
              <a:rPr lang="el-GR" sz="1400" dirty="0" err="1">
                <a:latin typeface="Times New Roman"/>
                <a:ea typeface="Calibri"/>
                <a:cs typeface="Times New Roman"/>
              </a:rPr>
              <a:t>Αφοι</a:t>
            </a:r>
            <a:r>
              <a:rPr lang="el-GR" sz="1400" dirty="0">
                <a:latin typeface="Times New Roman"/>
                <a:ea typeface="Calibri"/>
                <a:cs typeface="Times New Roman"/>
              </a:rPr>
              <a:t> Κυριακίδη.</a:t>
            </a:r>
            <a:endParaRPr lang="el-GR" sz="1400" dirty="0">
              <a:ea typeface="Calibri"/>
              <a:cs typeface="Times New Roman"/>
            </a:endParaRPr>
          </a:p>
          <a:p>
            <a:pPr marL="0" indent="0" algn="just">
              <a:lnSpc>
                <a:spcPct val="150000"/>
              </a:lnSpc>
              <a:spcAft>
                <a:spcPts val="0"/>
              </a:spcAft>
              <a:buNone/>
            </a:pPr>
            <a:r>
              <a:rPr lang="el-GR" sz="1400" dirty="0" smtClean="0">
                <a:latin typeface="Times New Roman"/>
                <a:ea typeface="Calibri"/>
                <a:cs typeface="Times New Roman"/>
              </a:rPr>
              <a:t>Παπαδόπουλος</a:t>
            </a:r>
            <a:r>
              <a:rPr lang="el-GR" sz="1400" dirty="0">
                <a:latin typeface="Times New Roman"/>
                <a:ea typeface="Calibri"/>
                <a:cs typeface="Times New Roman"/>
              </a:rPr>
              <a:t>, Σ. (2010). </a:t>
            </a:r>
            <a:r>
              <a:rPr lang="el-GR" sz="1400" i="1" dirty="0">
                <a:latin typeface="Times New Roman"/>
                <a:ea typeface="Calibri"/>
                <a:cs typeface="Times New Roman"/>
              </a:rPr>
              <a:t>Παιδαγωγική του Θεάτρου.</a:t>
            </a:r>
            <a:r>
              <a:rPr lang="el-GR" sz="1400" dirty="0">
                <a:latin typeface="Times New Roman"/>
                <a:ea typeface="Calibri"/>
                <a:cs typeface="Times New Roman"/>
              </a:rPr>
              <a:t> Αθήνα: Σ. Π. Παπαδόπουλος.</a:t>
            </a:r>
            <a:endParaRPr lang="el-GR" sz="1400" dirty="0">
              <a:ea typeface="Calibri"/>
              <a:cs typeface="Times New Roman"/>
            </a:endParaRPr>
          </a:p>
          <a:p>
            <a:pPr marL="0" indent="0" algn="just">
              <a:lnSpc>
                <a:spcPct val="150000"/>
              </a:lnSpc>
              <a:spcAft>
                <a:spcPts val="0"/>
              </a:spcAft>
              <a:buNone/>
            </a:pPr>
            <a:r>
              <a:rPr lang="el-GR" sz="1400" dirty="0" err="1">
                <a:latin typeface="Times New Roman"/>
                <a:ea typeface="Calibri"/>
                <a:cs typeface="Times New Roman"/>
              </a:rPr>
              <a:t>Πούρκος</a:t>
            </a:r>
            <a:r>
              <a:rPr lang="el-GR" sz="1400" dirty="0">
                <a:latin typeface="Times New Roman"/>
                <a:ea typeface="Calibri"/>
                <a:cs typeface="Times New Roman"/>
              </a:rPr>
              <a:t>, Α. Μ. (1997). </a:t>
            </a:r>
            <a:r>
              <a:rPr lang="el-GR" sz="1400" i="1" dirty="0">
                <a:latin typeface="Times New Roman"/>
                <a:ea typeface="Calibri"/>
                <a:cs typeface="Times New Roman"/>
              </a:rPr>
              <a:t>Ατομικές διαφορές μαθητών και εναλλακτικές ψυχοπαιδαγωγικές προσεγγίσεις.</a:t>
            </a:r>
            <a:r>
              <a:rPr lang="el-GR" sz="1400" dirty="0">
                <a:latin typeface="Times New Roman"/>
                <a:ea typeface="Calibri"/>
                <a:cs typeface="Times New Roman"/>
              </a:rPr>
              <a:t> Αθήνα: </a:t>
            </a:r>
            <a:r>
              <a:rPr lang="en-US" sz="1400" dirty="0">
                <a:latin typeface="Times New Roman"/>
                <a:ea typeface="Calibri"/>
                <a:cs typeface="Times New Roman"/>
              </a:rPr>
              <a:t>Gutenberg</a:t>
            </a:r>
            <a:r>
              <a:rPr lang="el-GR" sz="1400" dirty="0">
                <a:latin typeface="Times New Roman"/>
                <a:ea typeface="Calibri"/>
                <a:cs typeface="Times New Roman"/>
              </a:rPr>
              <a:t>.</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Πούρκος</a:t>
            </a:r>
            <a:r>
              <a:rPr lang="el-GR" sz="1400" dirty="0">
                <a:latin typeface="Times New Roman"/>
                <a:ea typeface="Calibri"/>
                <a:cs typeface="Times New Roman"/>
              </a:rPr>
              <a:t>, Α. Μ. (2009). </a:t>
            </a:r>
            <a:r>
              <a:rPr lang="el-GR" sz="1400" i="1" dirty="0">
                <a:latin typeface="Times New Roman"/>
                <a:ea typeface="Calibri"/>
                <a:cs typeface="Times New Roman"/>
              </a:rPr>
              <a:t>Τέχνη, παιχνίδι, αφήγηση: Ψυχολογικές και ψυχοπαιδαγωγικές διαστάσεις.</a:t>
            </a:r>
            <a:r>
              <a:rPr lang="el-GR" sz="1400" dirty="0">
                <a:latin typeface="Times New Roman"/>
                <a:ea typeface="Calibri"/>
                <a:cs typeface="Times New Roman"/>
              </a:rPr>
              <a:t> Θεσσαλονίκη: Τόπος.</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Πούρκος</a:t>
            </a:r>
            <a:r>
              <a:rPr lang="el-GR" sz="1400" dirty="0">
                <a:latin typeface="Times New Roman"/>
                <a:ea typeface="Calibri"/>
                <a:cs typeface="Times New Roman"/>
              </a:rPr>
              <a:t>, Α. Μ. (2011). </a:t>
            </a:r>
            <a:r>
              <a:rPr lang="el-GR" sz="1400" i="1" dirty="0">
                <a:latin typeface="Times New Roman"/>
                <a:ea typeface="Calibri"/>
                <a:cs typeface="Times New Roman"/>
              </a:rPr>
              <a:t>Βίωμα, μεταφορά και </a:t>
            </a:r>
            <a:r>
              <a:rPr lang="el-GR" sz="1400" i="1" dirty="0" err="1">
                <a:latin typeface="Times New Roman"/>
                <a:ea typeface="Calibri"/>
                <a:cs typeface="Times New Roman"/>
              </a:rPr>
              <a:t>πολυτροπικότητα</a:t>
            </a:r>
            <a:r>
              <a:rPr lang="el-GR" sz="1400" i="1" dirty="0">
                <a:latin typeface="Times New Roman"/>
                <a:ea typeface="Calibri"/>
                <a:cs typeface="Times New Roman"/>
              </a:rPr>
              <a:t>: εφαρμογές στην επικοινωνία, την εκπαίδευση, τη μάθηση και τη γνώση.</a:t>
            </a:r>
            <a:r>
              <a:rPr lang="el-GR" sz="1400" dirty="0">
                <a:latin typeface="Times New Roman"/>
                <a:ea typeface="Calibri"/>
                <a:cs typeface="Times New Roman"/>
              </a:rPr>
              <a:t> Θεσσαλονίκη: Νησίδες.</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Πούρκος</a:t>
            </a:r>
            <a:r>
              <a:rPr lang="el-GR" sz="1400" dirty="0">
                <a:latin typeface="Times New Roman"/>
                <a:ea typeface="Calibri"/>
                <a:cs typeface="Times New Roman"/>
              </a:rPr>
              <a:t>, Α. Μ. (2019). </a:t>
            </a:r>
            <a:r>
              <a:rPr lang="el-GR" sz="1400" i="1" dirty="0">
                <a:latin typeface="Times New Roman"/>
                <a:ea typeface="Calibri"/>
                <a:cs typeface="Times New Roman"/>
              </a:rPr>
              <a:t>Σώμα, βίωμα, ταυτότητα και διαδικασίες κοινωνικοποίησης και μάθησης στην εποχή των ραγδαίων αλλαγών και της σύγχρονης κρίσης.</a:t>
            </a:r>
            <a:r>
              <a:rPr lang="el-GR" sz="1400" dirty="0">
                <a:latin typeface="Times New Roman"/>
                <a:ea typeface="Calibri"/>
                <a:cs typeface="Times New Roman"/>
              </a:rPr>
              <a:t> Θεσσαλονίκη: </a:t>
            </a:r>
            <a:r>
              <a:rPr lang="el-GR" sz="1400" dirty="0" err="1">
                <a:latin typeface="Times New Roman"/>
                <a:ea typeface="Calibri"/>
                <a:cs typeface="Times New Roman"/>
              </a:rPr>
              <a:t>Δίσιγμα</a:t>
            </a:r>
            <a:r>
              <a:rPr lang="el-GR" sz="1400" dirty="0">
                <a:latin typeface="Times New Roman"/>
                <a:ea typeface="Calibri"/>
                <a:cs typeface="Times New Roman"/>
              </a:rPr>
              <a:t>.</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Πυριωτάκης</a:t>
            </a:r>
            <a:r>
              <a:rPr lang="el-GR" sz="1400" dirty="0">
                <a:latin typeface="Times New Roman"/>
                <a:ea typeface="Calibri"/>
                <a:cs typeface="Times New Roman"/>
              </a:rPr>
              <a:t>, Ι.Ε. (2000). </a:t>
            </a:r>
            <a:r>
              <a:rPr lang="el-GR" sz="1400" i="1" dirty="0">
                <a:latin typeface="Times New Roman"/>
                <a:ea typeface="Calibri"/>
                <a:cs typeface="Times New Roman"/>
              </a:rPr>
              <a:t>Κοινωνικοποίηση και εκπαιδευτικές ανισότητες.</a:t>
            </a:r>
            <a:r>
              <a:rPr lang="el-GR" sz="1400" dirty="0">
                <a:latin typeface="Times New Roman"/>
                <a:ea typeface="Calibri"/>
                <a:cs typeface="Times New Roman"/>
              </a:rPr>
              <a:t> Αθήνα: Γρηγόρη.</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Σέξτου</a:t>
            </a:r>
            <a:r>
              <a:rPr lang="el-GR" sz="1400" dirty="0">
                <a:latin typeface="Times New Roman"/>
                <a:ea typeface="Calibri"/>
                <a:cs typeface="Times New Roman"/>
              </a:rPr>
              <a:t>, Π. (1998). </a:t>
            </a:r>
            <a:r>
              <a:rPr lang="el-GR" sz="1400" i="1" dirty="0">
                <a:latin typeface="Times New Roman"/>
                <a:ea typeface="Calibri"/>
                <a:cs typeface="Times New Roman"/>
              </a:rPr>
              <a:t>Δραματοποίηση το βιβλίο του παιδαγωγού-εμψυχωτή: μέθοδοι, εφαρμογές, ιδέες.</a:t>
            </a:r>
            <a:r>
              <a:rPr lang="el-GR" sz="1400" dirty="0">
                <a:latin typeface="Times New Roman"/>
                <a:ea typeface="Calibri"/>
                <a:cs typeface="Times New Roman"/>
              </a:rPr>
              <a:t> Αθήνα: Καστανιώτη.</a:t>
            </a:r>
            <a:endParaRPr lang="el-GR" sz="1400" dirty="0">
              <a:ea typeface="Calibri"/>
              <a:cs typeface="Times New Roman"/>
            </a:endParaRPr>
          </a:p>
          <a:p>
            <a:pPr marL="0" indent="0" algn="just">
              <a:lnSpc>
                <a:spcPct val="150000"/>
              </a:lnSpc>
              <a:spcAft>
                <a:spcPts val="0"/>
              </a:spcAft>
              <a:buNone/>
            </a:pPr>
            <a:r>
              <a:rPr lang="el-GR" sz="1400" dirty="0" err="1" smtClean="0">
                <a:latin typeface="Times New Roman"/>
                <a:ea typeface="Calibri"/>
                <a:cs typeface="Times New Roman"/>
              </a:rPr>
              <a:t>Σέξτου</a:t>
            </a:r>
            <a:r>
              <a:rPr lang="el-GR" sz="1400" dirty="0">
                <a:latin typeface="Times New Roman"/>
                <a:ea typeface="Calibri"/>
                <a:cs typeface="Times New Roman"/>
              </a:rPr>
              <a:t>, Π. (2005). </a:t>
            </a:r>
            <a:r>
              <a:rPr lang="el-GR" sz="1400" i="1" dirty="0" err="1">
                <a:latin typeface="Times New Roman"/>
                <a:ea typeface="Calibri"/>
                <a:cs typeface="Times New Roman"/>
              </a:rPr>
              <a:t>Θεατρό</a:t>
            </a:r>
            <a:r>
              <a:rPr lang="el-GR" sz="1400" i="1" dirty="0">
                <a:latin typeface="Times New Roman"/>
                <a:ea typeface="Calibri"/>
                <a:cs typeface="Times New Roman"/>
              </a:rPr>
              <a:t>-παιδαγωγικά προγράμματα στα σχολεία: για εκπαιδευτικούς, ηθοποιούς, θεατρολόγους και παιδαγωγούς-εμψυχωτές.</a:t>
            </a:r>
            <a:r>
              <a:rPr lang="el-GR" sz="1400" dirty="0">
                <a:latin typeface="Times New Roman"/>
                <a:ea typeface="Calibri"/>
                <a:cs typeface="Times New Roman"/>
              </a:rPr>
              <a:t> Αθήνα: Μεταίχμιο.</a:t>
            </a:r>
            <a:endParaRPr lang="el-GR" sz="1400" dirty="0">
              <a:ea typeface="Calibri"/>
              <a:cs typeface="Times New Roman"/>
            </a:endParaRPr>
          </a:p>
          <a:p>
            <a:pPr marL="0" indent="0" algn="just">
              <a:lnSpc>
                <a:spcPct val="150000"/>
              </a:lnSpc>
              <a:spcAft>
                <a:spcPts val="0"/>
              </a:spcAft>
              <a:buNone/>
            </a:pPr>
            <a:endParaRPr lang="el-GR" sz="1200" dirty="0" smtClean="0">
              <a:latin typeface="Times New Roman"/>
              <a:ea typeface="Calibri"/>
              <a:cs typeface="Times New Roman"/>
            </a:endParaRPr>
          </a:p>
        </p:txBody>
      </p:sp>
    </p:spTree>
    <p:extLst>
      <p:ext uri="{BB962C8B-B14F-4D97-AF65-F5344CB8AC3E}">
        <p14:creationId xmlns:p14="http://schemas.microsoft.com/office/powerpoint/2010/main" val="2525761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ΒΙΒΛΙΟΓΡΑΦΙΑ</a:t>
            </a:r>
            <a:endParaRPr lang="el-GR" dirty="0"/>
          </a:p>
        </p:txBody>
      </p:sp>
      <p:sp>
        <p:nvSpPr>
          <p:cNvPr id="3" name="Content Placeholder 2"/>
          <p:cNvSpPr>
            <a:spLocks noGrp="1"/>
          </p:cNvSpPr>
          <p:nvPr>
            <p:ph idx="1"/>
          </p:nvPr>
        </p:nvSpPr>
        <p:spPr>
          <a:xfrm>
            <a:off x="457200" y="692696"/>
            <a:ext cx="8229600" cy="5433467"/>
          </a:xfrm>
        </p:spPr>
        <p:txBody>
          <a:bodyPr>
            <a:normAutofit fontScale="25000" lnSpcReduction="20000"/>
          </a:bodyPr>
          <a:lstStyle/>
          <a:p>
            <a:pPr marL="0" indent="0" algn="just">
              <a:lnSpc>
                <a:spcPct val="170000"/>
              </a:lnSpc>
              <a:spcAft>
                <a:spcPts val="0"/>
              </a:spcAft>
              <a:buNone/>
            </a:pPr>
            <a:r>
              <a:rPr lang="el-GR" sz="5600" dirty="0" err="1">
                <a:latin typeface="Times New Roman" panose="02020603050405020304" pitchFamily="18" charset="0"/>
                <a:ea typeface="Calibri"/>
                <a:cs typeface="Times New Roman" panose="02020603050405020304" pitchFamily="18" charset="0"/>
              </a:rPr>
              <a:t>Σέξτου</a:t>
            </a:r>
            <a:r>
              <a:rPr lang="el-GR" sz="5600" dirty="0">
                <a:latin typeface="Times New Roman" panose="02020603050405020304" pitchFamily="18" charset="0"/>
                <a:ea typeface="Calibri"/>
                <a:cs typeface="Times New Roman" panose="02020603050405020304" pitchFamily="18" charset="0"/>
              </a:rPr>
              <a:t>, Π. (2007). </a:t>
            </a:r>
            <a:r>
              <a:rPr lang="el-GR" sz="5600" i="1" dirty="0">
                <a:latin typeface="Times New Roman" panose="02020603050405020304" pitchFamily="18" charset="0"/>
                <a:ea typeface="Calibri"/>
                <a:cs typeface="Times New Roman" panose="02020603050405020304" pitchFamily="18" charset="0"/>
              </a:rPr>
              <a:t>Δραματοποίηση: το βιβλίο του </a:t>
            </a:r>
            <a:r>
              <a:rPr lang="el-GR" sz="5600" i="1" dirty="0" err="1">
                <a:latin typeface="Times New Roman" panose="02020603050405020304" pitchFamily="18" charset="0"/>
                <a:ea typeface="Calibri"/>
                <a:cs typeface="Times New Roman" panose="02020603050405020304" pitchFamily="18" charset="0"/>
              </a:rPr>
              <a:t>θεατρό</a:t>
            </a:r>
            <a:r>
              <a:rPr lang="el-GR" sz="5600" i="1" dirty="0">
                <a:latin typeface="Times New Roman" panose="02020603050405020304" pitchFamily="18" charset="0"/>
                <a:ea typeface="Calibri"/>
                <a:cs typeface="Times New Roman" panose="02020603050405020304" pitchFamily="18" charset="0"/>
              </a:rPr>
              <a:t>-παιδαγωγού: μέθοδοι-εφαρμογές-ιδέες.</a:t>
            </a:r>
            <a:r>
              <a:rPr lang="el-GR" sz="5600" dirty="0">
                <a:latin typeface="Times New Roman" panose="02020603050405020304" pitchFamily="18" charset="0"/>
                <a:ea typeface="Calibri"/>
                <a:cs typeface="Times New Roman" panose="02020603050405020304" pitchFamily="18" charset="0"/>
              </a:rPr>
              <a:t> Αθήνα: Καστανιώτη.</a:t>
            </a:r>
          </a:p>
          <a:p>
            <a:pPr marL="0" indent="0" algn="just">
              <a:lnSpc>
                <a:spcPct val="170000"/>
              </a:lnSpc>
              <a:spcAft>
                <a:spcPts val="0"/>
              </a:spcAft>
              <a:buNone/>
            </a:pPr>
            <a:r>
              <a:rPr lang="el-GR" sz="5600" dirty="0" err="1" smtClean="0">
                <a:latin typeface="Times New Roman" panose="02020603050405020304" pitchFamily="18" charset="0"/>
                <a:ea typeface="Calibri"/>
                <a:cs typeface="Times New Roman" panose="02020603050405020304" pitchFamily="18" charset="0"/>
              </a:rPr>
              <a:t>Σέργη</a:t>
            </a:r>
            <a:r>
              <a:rPr lang="el-GR" sz="5600" dirty="0">
                <a:latin typeface="Times New Roman" panose="02020603050405020304" pitchFamily="18" charset="0"/>
                <a:ea typeface="Calibri"/>
                <a:cs typeface="Times New Roman" panose="02020603050405020304" pitchFamily="18" charset="0"/>
              </a:rPr>
              <a:t>, Λ. (1987) Δραματική Έκφραση και Αγωγή του παιδιού. Αθήνα: </a:t>
            </a:r>
            <a:r>
              <a:rPr lang="en-US" sz="5600" dirty="0">
                <a:latin typeface="Times New Roman" panose="02020603050405020304" pitchFamily="18" charset="0"/>
                <a:ea typeface="Calibri"/>
                <a:cs typeface="Times New Roman" panose="02020603050405020304" pitchFamily="18" charset="0"/>
              </a:rPr>
              <a:t>Gutenberg</a:t>
            </a:r>
            <a:r>
              <a:rPr lang="el-GR" sz="5600" dirty="0">
                <a:latin typeface="Times New Roman" panose="02020603050405020304" pitchFamily="18" charset="0"/>
                <a:ea typeface="Calibri"/>
                <a:cs typeface="Times New Roman" panose="02020603050405020304" pitchFamily="18" charset="0"/>
              </a:rPr>
              <a:t>- Παιδαγωγική Σειρά.</a:t>
            </a:r>
          </a:p>
          <a:p>
            <a:pPr marL="0" indent="0" algn="just">
              <a:lnSpc>
                <a:spcPct val="170000"/>
              </a:lnSpc>
              <a:spcAft>
                <a:spcPts val="0"/>
              </a:spcAft>
              <a:buNone/>
            </a:pPr>
            <a:r>
              <a:rPr lang="el-GR" sz="5600" dirty="0" smtClean="0">
                <a:latin typeface="Times New Roman" panose="02020603050405020304" pitchFamily="18" charset="0"/>
                <a:ea typeface="Calibri"/>
                <a:cs typeface="Times New Roman" panose="02020603050405020304" pitchFamily="18" charset="0"/>
              </a:rPr>
              <a:t>Υπουργείο </a:t>
            </a:r>
            <a:r>
              <a:rPr lang="el-GR" sz="5600" dirty="0">
                <a:latin typeface="Times New Roman" panose="02020603050405020304" pitchFamily="18" charset="0"/>
                <a:ea typeface="Calibri"/>
                <a:cs typeface="Times New Roman" panose="02020603050405020304" pitchFamily="18" charset="0"/>
              </a:rPr>
              <a:t>Παιδείας και Πολιτισμού (2002). Αναλυτικά Προγράμματα Δημοτικής Εκπαίδευσης. Λευκωσία.</a:t>
            </a:r>
          </a:p>
          <a:p>
            <a:pPr marL="0" indent="0" algn="just">
              <a:lnSpc>
                <a:spcPct val="170000"/>
              </a:lnSpc>
              <a:spcAft>
                <a:spcPts val="0"/>
              </a:spcAft>
              <a:buNone/>
            </a:pPr>
            <a:r>
              <a:rPr lang="el-GR" sz="5600" dirty="0" smtClean="0">
                <a:latin typeface="Times New Roman" panose="02020603050405020304" pitchFamily="18" charset="0"/>
                <a:ea typeface="Calibri"/>
                <a:cs typeface="Times New Roman" panose="02020603050405020304" pitchFamily="18" charset="0"/>
              </a:rPr>
              <a:t>Υπουργείο </a:t>
            </a:r>
            <a:r>
              <a:rPr lang="el-GR" sz="5600" dirty="0">
                <a:latin typeface="Times New Roman" panose="02020603050405020304" pitchFamily="18" charset="0"/>
                <a:ea typeface="Calibri"/>
                <a:cs typeface="Times New Roman" panose="02020603050405020304" pitchFamily="18" charset="0"/>
              </a:rPr>
              <a:t>Παιδείας και Πολιτισμού (2002). Αναλυτικά Προγράμματα Δημοτικής Εκπαίδευσης. Λευκωσία.</a:t>
            </a:r>
          </a:p>
          <a:p>
            <a:pPr marL="0" indent="0" algn="just">
              <a:lnSpc>
                <a:spcPct val="170000"/>
              </a:lnSpc>
              <a:spcAft>
                <a:spcPts val="0"/>
              </a:spcAft>
              <a:buNone/>
            </a:pPr>
            <a:r>
              <a:rPr lang="el-GR" sz="5600" dirty="0" smtClean="0">
                <a:latin typeface="Times New Roman" panose="02020603050405020304" pitchFamily="18" charset="0"/>
                <a:ea typeface="Calibri"/>
                <a:cs typeface="Times New Roman" panose="02020603050405020304" pitchFamily="18" charset="0"/>
              </a:rPr>
              <a:t>Υπουργείο </a:t>
            </a:r>
            <a:r>
              <a:rPr lang="el-GR" sz="5600" dirty="0">
                <a:latin typeface="Times New Roman" panose="02020603050405020304" pitchFamily="18" charset="0"/>
                <a:ea typeface="Calibri"/>
                <a:cs typeface="Times New Roman" panose="02020603050405020304" pitchFamily="18" charset="0"/>
              </a:rPr>
              <a:t>Παιδείας και Πολιτισμού (2010) Νέα Αναλυτικά Προγράμματα. Λευκωσία: Παιδαγωγικό Ινστιτούτο Κύπρου-Υπηρεσία Ανάπτυξης Προγραμμάτων.</a:t>
            </a:r>
          </a:p>
          <a:p>
            <a:pPr marL="0" indent="0" algn="just">
              <a:lnSpc>
                <a:spcPct val="170000"/>
              </a:lnSpc>
              <a:spcAft>
                <a:spcPts val="0"/>
              </a:spcAft>
              <a:buNone/>
            </a:pPr>
            <a:r>
              <a:rPr lang="el-GR" sz="5600" dirty="0" smtClean="0">
                <a:latin typeface="Times New Roman" panose="02020603050405020304" pitchFamily="18" charset="0"/>
                <a:ea typeface="Calibri"/>
                <a:cs typeface="Times New Roman" panose="02020603050405020304" pitchFamily="18" charset="0"/>
              </a:rPr>
              <a:t>Υπουργείο </a:t>
            </a:r>
            <a:r>
              <a:rPr lang="el-GR" sz="5600" dirty="0">
                <a:latin typeface="Times New Roman" panose="02020603050405020304" pitchFamily="18" charset="0"/>
                <a:ea typeface="Calibri"/>
                <a:cs typeface="Times New Roman" panose="02020603050405020304" pitchFamily="18" charset="0"/>
              </a:rPr>
              <a:t>Παιδείας και Πολιτισμού (2010) Νέα Αναλυτικά Προγράμματα. Λευκωσία: Παιδαγωγικό Ινστιτούτο Κύπρου- Υπηρεσία Ανάπτυξης προγραμμάτων.</a:t>
            </a:r>
          </a:p>
          <a:p>
            <a:pPr marL="0" indent="0" algn="just">
              <a:lnSpc>
                <a:spcPct val="170000"/>
              </a:lnSpc>
              <a:spcAft>
                <a:spcPts val="0"/>
              </a:spcAft>
              <a:buNone/>
            </a:pPr>
            <a:r>
              <a:rPr lang="el-GR" sz="5600" dirty="0" err="1" smtClean="0">
                <a:latin typeface="Times New Roman" panose="02020603050405020304" pitchFamily="18" charset="0"/>
                <a:ea typeface="Calibri"/>
                <a:cs typeface="Times New Roman" panose="02020603050405020304" pitchFamily="18" charset="0"/>
              </a:rPr>
              <a:t>Φιλιππάκη</a:t>
            </a:r>
            <a:r>
              <a:rPr lang="el-GR" sz="5600" dirty="0">
                <a:latin typeface="Times New Roman" panose="02020603050405020304" pitchFamily="18" charset="0"/>
                <a:ea typeface="Calibri"/>
                <a:cs typeface="Times New Roman" panose="02020603050405020304" pitchFamily="18" charset="0"/>
              </a:rPr>
              <a:t>, Μ. (</a:t>
            </a:r>
            <a:r>
              <a:rPr lang="en-US" sz="5600" dirty="0">
                <a:latin typeface="Times New Roman" panose="02020603050405020304" pitchFamily="18" charset="0"/>
                <a:ea typeface="Calibri"/>
                <a:cs typeface="Times New Roman" panose="02020603050405020304" pitchFamily="18" charset="0"/>
              </a:rPr>
              <a:t>1990</a:t>
            </a:r>
            <a:r>
              <a:rPr lang="el-GR" sz="5600" dirty="0">
                <a:latin typeface="Times New Roman" panose="02020603050405020304" pitchFamily="18" charset="0"/>
                <a:ea typeface="Calibri"/>
                <a:cs typeface="Times New Roman" panose="02020603050405020304" pitchFamily="18" charset="0"/>
              </a:rPr>
              <a:t>). </a:t>
            </a:r>
            <a:r>
              <a:rPr lang="el-GR" sz="5600" i="1" dirty="0">
                <a:latin typeface="Times New Roman" panose="02020603050405020304" pitchFamily="18" charset="0"/>
                <a:ea typeface="Calibri"/>
                <a:cs typeface="Times New Roman" panose="02020603050405020304" pitchFamily="18" charset="0"/>
              </a:rPr>
              <a:t>Κοινωνικό Θέατρο: Θεωρητικές </a:t>
            </a:r>
            <a:r>
              <a:rPr lang="el-GR" sz="5600" i="1" dirty="0" err="1">
                <a:latin typeface="Times New Roman" panose="02020603050405020304" pitchFamily="18" charset="0"/>
                <a:ea typeface="Calibri"/>
                <a:cs typeface="Times New Roman" panose="02020603050405020304" pitchFamily="18" charset="0"/>
              </a:rPr>
              <a:t>προσεγγίσεις&amp;πρακτικός</a:t>
            </a:r>
            <a:r>
              <a:rPr lang="el-GR" sz="5600" i="1" dirty="0">
                <a:latin typeface="Times New Roman" panose="02020603050405020304" pitchFamily="18" charset="0"/>
                <a:ea typeface="Calibri"/>
                <a:cs typeface="Times New Roman" panose="02020603050405020304" pitchFamily="18" charset="0"/>
              </a:rPr>
              <a:t> οδηγός για εμψυχωτές. Α’ &amp; Β’ Τόμος.</a:t>
            </a:r>
            <a:r>
              <a:rPr lang="el-GR" sz="5600" dirty="0">
                <a:latin typeface="Times New Roman" panose="02020603050405020304" pitchFamily="18" charset="0"/>
                <a:ea typeface="Calibri"/>
                <a:cs typeface="Times New Roman" panose="02020603050405020304" pitchFamily="18" charset="0"/>
              </a:rPr>
              <a:t> Χανιά: Λευκό Αερόστατο.</a:t>
            </a:r>
          </a:p>
          <a:p>
            <a:pPr marL="0" indent="0" algn="just">
              <a:lnSpc>
                <a:spcPct val="170000"/>
              </a:lnSpc>
              <a:spcAft>
                <a:spcPts val="0"/>
              </a:spcAft>
              <a:buNone/>
            </a:pPr>
            <a:r>
              <a:rPr lang="el-GR" sz="5600" dirty="0" err="1" smtClean="0">
                <a:latin typeface="Times New Roman" panose="02020603050405020304" pitchFamily="18" charset="0"/>
                <a:ea typeface="Calibri"/>
                <a:cs typeface="Times New Roman" panose="02020603050405020304" pitchFamily="18" charset="0"/>
              </a:rPr>
              <a:t>Φιλιππάκη</a:t>
            </a:r>
            <a:r>
              <a:rPr lang="el-GR" sz="5600" dirty="0">
                <a:latin typeface="Times New Roman" panose="02020603050405020304" pitchFamily="18" charset="0"/>
                <a:ea typeface="Calibri"/>
                <a:cs typeface="Times New Roman" panose="02020603050405020304" pitchFamily="18" charset="0"/>
              </a:rPr>
              <a:t>, Μ. (</a:t>
            </a:r>
            <a:r>
              <a:rPr lang="en-US" sz="5600" dirty="0">
                <a:latin typeface="Times New Roman" panose="02020603050405020304" pitchFamily="18" charset="0"/>
                <a:ea typeface="Calibri"/>
                <a:cs typeface="Times New Roman" panose="02020603050405020304" pitchFamily="18" charset="0"/>
              </a:rPr>
              <a:t>1990</a:t>
            </a:r>
            <a:r>
              <a:rPr lang="el-GR" sz="5600" dirty="0">
                <a:latin typeface="Times New Roman" panose="02020603050405020304" pitchFamily="18" charset="0"/>
                <a:ea typeface="Calibri"/>
                <a:cs typeface="Times New Roman" panose="02020603050405020304" pitchFamily="18" charset="0"/>
              </a:rPr>
              <a:t>). </a:t>
            </a:r>
            <a:r>
              <a:rPr lang="el-GR" sz="5600" i="1" dirty="0" err="1">
                <a:latin typeface="Times New Roman" panose="02020603050405020304" pitchFamily="18" charset="0"/>
                <a:ea typeface="Calibri"/>
                <a:cs typeface="Times New Roman" panose="02020603050405020304" pitchFamily="18" charset="0"/>
              </a:rPr>
              <a:t>Μουσικοκινητική</a:t>
            </a:r>
            <a:r>
              <a:rPr lang="el-GR" sz="5600" i="1" dirty="0">
                <a:latin typeface="Times New Roman" panose="02020603050405020304" pitchFamily="18" charset="0"/>
                <a:ea typeface="Calibri"/>
                <a:cs typeface="Times New Roman" panose="02020603050405020304" pitchFamily="18" charset="0"/>
              </a:rPr>
              <a:t> για παιδιά: πρακτικός οδηγός για παιδαγωγούς, γονείς και εμψυχωτές. </a:t>
            </a:r>
            <a:r>
              <a:rPr lang="el-GR" sz="5600" i="1" dirty="0" smtClean="0">
                <a:latin typeface="Times New Roman" panose="02020603050405020304" pitchFamily="18" charset="0"/>
                <a:ea typeface="Calibri"/>
                <a:cs typeface="Times New Roman" panose="02020603050405020304" pitchFamily="18" charset="0"/>
              </a:rPr>
              <a:t>Περισσότερες από </a:t>
            </a:r>
            <a:r>
              <a:rPr lang="el-GR" sz="5600" i="1" dirty="0">
                <a:latin typeface="Times New Roman" panose="02020603050405020304" pitchFamily="18" charset="0"/>
                <a:ea typeface="Calibri"/>
                <a:cs typeface="Times New Roman" panose="02020603050405020304" pitchFamily="18" charset="0"/>
              </a:rPr>
              <a:t>2000 ασκήσεις και παραδείγματα Α’&amp;Β’ Τόμος. </a:t>
            </a:r>
            <a:r>
              <a:rPr lang="el-GR" sz="5600" dirty="0">
                <a:latin typeface="Times New Roman" panose="02020603050405020304" pitchFamily="18" charset="0"/>
                <a:ea typeface="Calibri"/>
                <a:cs typeface="Times New Roman" panose="02020603050405020304" pitchFamily="18" charset="0"/>
              </a:rPr>
              <a:t>Χανιά: Λευκό Αερόστατο.</a:t>
            </a:r>
          </a:p>
          <a:p>
            <a:pPr marL="0" indent="0" algn="just">
              <a:lnSpc>
                <a:spcPct val="170000"/>
              </a:lnSpc>
              <a:spcAft>
                <a:spcPts val="0"/>
              </a:spcAft>
              <a:buNone/>
            </a:pPr>
            <a:r>
              <a:rPr lang="el-GR" sz="5600" dirty="0" err="1" smtClean="0">
                <a:latin typeface="Times New Roman" panose="02020603050405020304" pitchFamily="18" charset="0"/>
                <a:ea typeface="Calibri"/>
                <a:cs typeface="Times New Roman" panose="02020603050405020304" pitchFamily="18" charset="0"/>
              </a:rPr>
              <a:t>Φιλιππάκη</a:t>
            </a:r>
            <a:r>
              <a:rPr lang="el-GR" sz="5600" dirty="0">
                <a:latin typeface="Times New Roman" panose="02020603050405020304" pitchFamily="18" charset="0"/>
                <a:ea typeface="Calibri"/>
                <a:cs typeface="Times New Roman" panose="02020603050405020304" pitchFamily="18" charset="0"/>
              </a:rPr>
              <a:t>, Μ. 60 (1990). </a:t>
            </a:r>
            <a:r>
              <a:rPr lang="el-GR" sz="5600" i="1" dirty="0">
                <a:latin typeface="Times New Roman" panose="02020603050405020304" pitchFamily="18" charset="0"/>
                <a:ea typeface="Calibri"/>
                <a:cs typeface="Times New Roman" panose="02020603050405020304" pitchFamily="18" charset="0"/>
              </a:rPr>
              <a:t>Σύγχρονα </a:t>
            </a:r>
            <a:r>
              <a:rPr lang="el-GR" sz="5600" i="1" dirty="0" err="1">
                <a:latin typeface="Times New Roman" panose="02020603050405020304" pitchFamily="18" charset="0"/>
                <a:ea typeface="Calibri"/>
                <a:cs typeface="Times New Roman" panose="02020603050405020304" pitchFamily="18" charset="0"/>
              </a:rPr>
              <a:t>Παιχνιδοτράγουδα</a:t>
            </a:r>
            <a:r>
              <a:rPr lang="el-GR" sz="5600" i="1" dirty="0">
                <a:latin typeface="Times New Roman" panose="02020603050405020304" pitchFamily="18" charset="0"/>
                <a:ea typeface="Calibri"/>
                <a:cs typeface="Times New Roman" panose="02020603050405020304" pitchFamily="18" charset="0"/>
              </a:rPr>
              <a:t>: Για εκπαιδευτικούς, γονείς και παιδιά από 2-12 χρονών</a:t>
            </a:r>
            <a:r>
              <a:rPr lang="el-GR" sz="5600" dirty="0">
                <a:latin typeface="Times New Roman" panose="02020603050405020304" pitchFamily="18" charset="0"/>
                <a:ea typeface="Calibri"/>
                <a:cs typeface="Times New Roman" panose="02020603050405020304" pitchFamily="18" charset="0"/>
              </a:rPr>
              <a:t>. Α’&amp; Β’ Τόμος. Χανιά: Λευκό Αερόστατο.</a:t>
            </a:r>
          </a:p>
          <a:p>
            <a:endParaRPr lang="el-GR" dirty="0"/>
          </a:p>
        </p:txBody>
      </p:sp>
    </p:spTree>
    <p:extLst>
      <p:ext uri="{BB962C8B-B14F-4D97-AF65-F5344CB8AC3E}">
        <p14:creationId xmlns:p14="http://schemas.microsoft.com/office/powerpoint/2010/main" val="3734616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l-GR" sz="2800" b="1" u="sng" dirty="0" smtClean="0">
                <a:latin typeface="Times New Roman" panose="02020603050405020304" pitchFamily="18" charset="0"/>
                <a:cs typeface="Times New Roman" panose="02020603050405020304" pitchFamily="18" charset="0"/>
              </a:rPr>
              <a:t>ΒΙΒΛΙΟΓΡΑΦΙΑ</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92696"/>
            <a:ext cx="8229600" cy="6165304"/>
          </a:xfrm>
        </p:spPr>
        <p:txBody>
          <a:bodyPr>
            <a:normAutofit/>
          </a:bodyPr>
          <a:lstStyle/>
          <a:p>
            <a:pPr marL="0" lvl="0" indent="0" algn="just">
              <a:lnSpc>
                <a:spcPct val="170000"/>
              </a:lnSpc>
              <a:buNone/>
            </a:pPr>
            <a:r>
              <a:rPr lang="el-GR" sz="1200" b="1" i="1" u="sng" dirty="0">
                <a:solidFill>
                  <a:prstClr val="black"/>
                </a:solidFill>
                <a:latin typeface="Times New Roman" panose="02020603050405020304" pitchFamily="18" charset="0"/>
                <a:ea typeface="Calibri"/>
                <a:cs typeface="Times New Roman" panose="02020603050405020304" pitchFamily="18" charset="0"/>
              </a:rPr>
              <a:t>ΞΕΝΟΓΛΩΣΣΗ ΒΙΒΛΙΟΓΡΑΦΙΑ</a:t>
            </a:r>
            <a:endParaRPr lang="el-GR" sz="1200" dirty="0">
              <a:solidFill>
                <a:prstClr val="black"/>
              </a:solidFill>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err="1">
                <a:latin typeface="Times New Roman" panose="02020603050405020304" pitchFamily="18" charset="0"/>
                <a:ea typeface="Calibri"/>
                <a:cs typeface="Times New Roman" panose="02020603050405020304" pitchFamily="18" charset="0"/>
              </a:rPr>
              <a:t>Beehner</a:t>
            </a:r>
            <a:r>
              <a:rPr lang="el-GR" sz="1400" dirty="0">
                <a:latin typeface="Times New Roman" panose="02020603050405020304" pitchFamily="18" charset="0"/>
                <a:ea typeface="Calibri"/>
                <a:cs typeface="Times New Roman" panose="02020603050405020304" pitchFamily="18" charset="0"/>
              </a:rPr>
              <a:t>, </a:t>
            </a:r>
            <a:r>
              <a:rPr lang="en-US" sz="1400" dirty="0">
                <a:latin typeface="Times New Roman" panose="02020603050405020304" pitchFamily="18" charset="0"/>
                <a:ea typeface="Calibri"/>
                <a:cs typeface="Times New Roman" panose="02020603050405020304" pitchFamily="18" charset="0"/>
              </a:rPr>
              <a:t>M</a:t>
            </a:r>
            <a:r>
              <a:rPr lang="el-GR" sz="1400" dirty="0">
                <a:latin typeface="Times New Roman" panose="02020603050405020304" pitchFamily="18" charset="0"/>
                <a:ea typeface="Calibri"/>
                <a:cs typeface="Times New Roman" panose="02020603050405020304" pitchFamily="18" charset="0"/>
              </a:rPr>
              <a:t>. </a:t>
            </a:r>
            <a:r>
              <a:rPr lang="en-US" sz="1400" dirty="0">
                <a:latin typeface="Times New Roman" panose="02020603050405020304" pitchFamily="18" charset="0"/>
                <a:ea typeface="Calibri"/>
                <a:cs typeface="Times New Roman" panose="02020603050405020304" pitchFamily="18" charset="0"/>
              </a:rPr>
              <a:t>B</a:t>
            </a:r>
            <a:r>
              <a:rPr lang="el-GR" sz="1400" dirty="0">
                <a:latin typeface="Times New Roman" panose="02020603050405020304" pitchFamily="18" charset="0"/>
                <a:ea typeface="Calibri"/>
                <a:cs typeface="Times New Roman" panose="02020603050405020304" pitchFamily="18" charset="0"/>
              </a:rPr>
              <a:t>. (</a:t>
            </a:r>
            <a:r>
              <a:rPr lang="en-US" sz="1400" dirty="0">
                <a:latin typeface="Times New Roman" panose="02020603050405020304" pitchFamily="18" charset="0"/>
                <a:ea typeface="Calibri"/>
                <a:cs typeface="Times New Roman" panose="02020603050405020304" pitchFamily="18" charset="0"/>
              </a:rPr>
              <a:t>1990</a:t>
            </a:r>
            <a:r>
              <a:rPr lang="el-GR" sz="1400" dirty="0">
                <a:latin typeface="Times New Roman" panose="02020603050405020304" pitchFamily="18" charset="0"/>
                <a:ea typeface="Calibri"/>
                <a:cs typeface="Times New Roman" panose="02020603050405020304" pitchFamily="18" charset="0"/>
              </a:rPr>
              <a:t>). </a:t>
            </a:r>
            <a:r>
              <a:rPr lang="en-US" sz="1400" dirty="0">
                <a:latin typeface="Times New Roman" panose="02020603050405020304" pitchFamily="18" charset="0"/>
                <a:ea typeface="Calibri"/>
                <a:cs typeface="Times New Roman" panose="02020603050405020304" pitchFamily="18" charset="0"/>
              </a:rPr>
              <a:t>Creating a Dramatic Script for Dynamic Classroom Learning. </a:t>
            </a:r>
            <a:r>
              <a:rPr lang="en-US" sz="1400" i="1" dirty="0">
                <a:latin typeface="Times New Roman" panose="02020603050405020304" pitchFamily="18" charset="0"/>
                <a:ea typeface="Calibri"/>
                <a:cs typeface="Times New Roman" panose="02020603050405020304" pitchFamily="18" charset="0"/>
              </a:rPr>
              <a:t>Education</a:t>
            </a:r>
            <a:r>
              <a:rPr lang="en-US" sz="1400" dirty="0">
                <a:latin typeface="Times New Roman" panose="02020603050405020304" pitchFamily="18" charset="0"/>
                <a:ea typeface="Calibri"/>
                <a:cs typeface="Times New Roman" panose="02020603050405020304" pitchFamily="18" charset="0"/>
              </a:rPr>
              <a:t>. V. 110, N. 3, 283-285</a:t>
            </a:r>
            <a:r>
              <a:rPr lang="en-US" sz="1400" dirty="0" smtClean="0">
                <a:latin typeface="Times New Roman" panose="02020603050405020304" pitchFamily="18" charset="0"/>
                <a:ea typeface="Calibri"/>
                <a:cs typeface="Times New Roman" panose="02020603050405020304" pitchFamily="18" charset="0"/>
              </a:rPr>
              <a:t>.</a:t>
            </a:r>
            <a:r>
              <a:rPr lang="en-US" sz="1400" dirty="0">
                <a:latin typeface="Times New Roman" panose="02020603050405020304" pitchFamily="18" charset="0"/>
                <a:ea typeface="Calibri"/>
                <a:cs typeface="Times New Roman" panose="02020603050405020304" pitchFamily="18" charset="0"/>
              </a:rPr>
              <a:t> </a:t>
            </a:r>
            <a:endParaRPr lang="en-US" sz="1400" dirty="0" smtClean="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Black</a:t>
            </a:r>
            <a:r>
              <a:rPr lang="en-US" sz="1400" dirty="0">
                <a:latin typeface="Times New Roman" panose="02020603050405020304" pitchFamily="18" charset="0"/>
                <a:ea typeface="Calibri"/>
                <a:cs typeface="Times New Roman" panose="02020603050405020304" pitchFamily="18" charset="0"/>
              </a:rPr>
              <a:t>, P., &amp; </a:t>
            </a:r>
            <a:r>
              <a:rPr lang="en-US" sz="1400" dirty="0" err="1">
                <a:latin typeface="Times New Roman" panose="02020603050405020304" pitchFamily="18" charset="0"/>
                <a:ea typeface="Calibri"/>
                <a:cs typeface="Times New Roman" panose="02020603050405020304" pitchFamily="18" charset="0"/>
              </a:rPr>
              <a:t>Wiliam</a:t>
            </a:r>
            <a:r>
              <a:rPr lang="en-US" sz="1400" dirty="0">
                <a:latin typeface="Times New Roman" panose="02020603050405020304" pitchFamily="18" charset="0"/>
                <a:ea typeface="Calibri"/>
                <a:cs typeface="Times New Roman" panose="02020603050405020304" pitchFamily="18" charset="0"/>
              </a:rPr>
              <a:t>, D. (1998). Assessment and classroom learning. </a:t>
            </a:r>
            <a:r>
              <a:rPr lang="en-US" sz="1400" i="1" dirty="0">
                <a:latin typeface="Times New Roman" panose="02020603050405020304" pitchFamily="18" charset="0"/>
                <a:ea typeface="Calibri"/>
                <a:cs typeface="Times New Roman" panose="02020603050405020304" pitchFamily="18" charset="0"/>
              </a:rPr>
              <a:t>Assessment in Education, 5(1), </a:t>
            </a:r>
            <a:r>
              <a:rPr lang="en-US" sz="1400" dirty="0">
                <a:latin typeface="Times New Roman" panose="02020603050405020304" pitchFamily="18" charset="0"/>
                <a:ea typeface="Calibri"/>
                <a:cs typeface="Times New Roman" panose="02020603050405020304" pitchFamily="18" charset="0"/>
              </a:rPr>
              <a:t>7-75.</a:t>
            </a:r>
            <a:endParaRPr lang="el-GR" sz="14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Burgin</a:t>
            </a:r>
            <a:r>
              <a:rPr lang="en-US" sz="1400" dirty="0">
                <a:latin typeface="Times New Roman" panose="02020603050405020304" pitchFamily="18" charset="0"/>
                <a:ea typeface="Calibri"/>
                <a:cs typeface="Times New Roman" panose="02020603050405020304" pitchFamily="18" charset="0"/>
              </a:rPr>
              <a:t>, S. R., Alonzo, </a:t>
            </a:r>
            <a:r>
              <a:rPr lang="en-US" sz="1400" dirty="0" err="1">
                <a:latin typeface="Times New Roman" panose="02020603050405020304" pitchFamily="18" charset="0"/>
                <a:ea typeface="Calibri"/>
                <a:cs typeface="Times New Roman" panose="02020603050405020304" pitchFamily="18" charset="0"/>
              </a:rPr>
              <a:t>J.&amp;Hill</a:t>
            </a:r>
            <a:r>
              <a:rPr lang="en-US" sz="1400" dirty="0">
                <a:latin typeface="Times New Roman" panose="02020603050405020304" pitchFamily="18" charset="0"/>
                <a:ea typeface="Calibri"/>
                <a:cs typeface="Times New Roman" panose="02020603050405020304" pitchFamily="18" charset="0"/>
              </a:rPr>
              <a:t>, V. (2016). Dramatizing the Authentic Research of a Local Scientist to Urban Elementary Students Through Professional Theater. </a:t>
            </a:r>
            <a:r>
              <a:rPr lang="en-US" sz="1400" i="1" dirty="0" err="1">
                <a:latin typeface="Times New Roman" panose="02020603050405020304" pitchFamily="18" charset="0"/>
                <a:ea typeface="Calibri"/>
                <a:cs typeface="Times New Roman" panose="02020603050405020304" pitchFamily="18" charset="0"/>
              </a:rPr>
              <a:t>Sci&amp;Educ</a:t>
            </a:r>
            <a:r>
              <a:rPr lang="en-US" sz="1400" dirty="0">
                <a:latin typeface="Times New Roman" panose="02020603050405020304" pitchFamily="18" charset="0"/>
                <a:ea typeface="Calibri"/>
                <a:cs typeface="Times New Roman" panose="02020603050405020304" pitchFamily="18" charset="0"/>
              </a:rPr>
              <a:t>, (2016) 25, 1073-1088.</a:t>
            </a:r>
            <a:endParaRPr lang="el-GR" sz="14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Cowles</a:t>
            </a:r>
            <a:r>
              <a:rPr lang="en-US" sz="1400" dirty="0">
                <a:latin typeface="Times New Roman" panose="02020603050405020304" pitchFamily="18" charset="0"/>
                <a:ea typeface="Calibri"/>
                <a:cs typeface="Times New Roman" panose="02020603050405020304" pitchFamily="18" charset="0"/>
              </a:rPr>
              <a:t>, K. (2017, April 2017). Why Theater Should Be Core Education. </a:t>
            </a:r>
            <a:r>
              <a:rPr lang="en-US" sz="1400" i="1" dirty="0">
                <a:latin typeface="Times New Roman" panose="02020603050405020304" pitchFamily="18" charset="0"/>
                <a:ea typeface="Calibri"/>
                <a:cs typeface="Times New Roman" panose="02020603050405020304" pitchFamily="18" charset="0"/>
              </a:rPr>
              <a:t>The International Educator</a:t>
            </a:r>
            <a:r>
              <a:rPr lang="en-US" sz="1400" dirty="0">
                <a:latin typeface="Times New Roman" panose="02020603050405020304" pitchFamily="18" charset="0"/>
                <a:ea typeface="Calibri"/>
                <a:cs typeface="Times New Roman" panose="02020603050405020304" pitchFamily="18" charset="0"/>
              </a:rPr>
              <a:t>. 2.</a:t>
            </a:r>
            <a:endParaRPr lang="el-GR" sz="14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Davidoff</a:t>
            </a:r>
            <a:r>
              <a:rPr lang="en-US" sz="1400" dirty="0">
                <a:latin typeface="Times New Roman" panose="02020603050405020304" pitchFamily="18" charset="0"/>
                <a:ea typeface="Calibri"/>
                <a:cs typeface="Times New Roman" panose="02020603050405020304" pitchFamily="18" charset="0"/>
              </a:rPr>
              <a:t>, P. &amp; Hunt, C. (2012). Raising Voices: Teaching Teen Girls to Speak Out. </a:t>
            </a:r>
            <a:r>
              <a:rPr lang="en-US" sz="1400" i="1" dirty="0" err="1">
                <a:latin typeface="Times New Roman" panose="02020603050405020304" pitchFamily="18" charset="0"/>
                <a:ea typeface="Calibri"/>
                <a:cs typeface="Times New Roman" panose="02020603050405020304" pitchFamily="18" charset="0"/>
              </a:rPr>
              <a:t>Theaching</a:t>
            </a:r>
            <a:r>
              <a:rPr lang="en-US" sz="1400" i="1" dirty="0">
                <a:latin typeface="Times New Roman" panose="02020603050405020304" pitchFamily="18" charset="0"/>
                <a:ea typeface="Calibri"/>
                <a:cs typeface="Times New Roman" panose="02020603050405020304" pitchFamily="18" charset="0"/>
              </a:rPr>
              <a:t> Artist Journal</a:t>
            </a:r>
            <a:r>
              <a:rPr lang="en-US" sz="1400" dirty="0">
                <a:latin typeface="Times New Roman" panose="02020603050405020304" pitchFamily="18" charset="0"/>
                <a:ea typeface="Calibri"/>
                <a:cs typeface="Times New Roman" panose="02020603050405020304" pitchFamily="18" charset="0"/>
              </a:rPr>
              <a:t>, 13 (4), 218-226.</a:t>
            </a:r>
            <a:endParaRPr lang="el-GR" sz="14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Eduardo</a:t>
            </a:r>
            <a:r>
              <a:rPr lang="en-US" sz="1400" dirty="0">
                <a:latin typeface="Times New Roman" panose="02020603050405020304" pitchFamily="18" charset="0"/>
                <a:ea typeface="Calibri"/>
                <a:cs typeface="Times New Roman" panose="02020603050405020304" pitchFamily="18" charset="0"/>
              </a:rPr>
              <a:t>, J. S., Ferreira, P., Coimbra, J. L. &amp; Menezes, I. (2017). Theater and Psychological Development: Assessing Socio-Cognitive Complexity in the Domain of Theater. </a:t>
            </a:r>
            <a:r>
              <a:rPr lang="en-US" sz="1400" i="1" dirty="0">
                <a:latin typeface="Times New Roman" panose="02020603050405020304" pitchFamily="18" charset="0"/>
                <a:ea typeface="Calibri"/>
                <a:cs typeface="Times New Roman" panose="02020603050405020304" pitchFamily="18" charset="0"/>
              </a:rPr>
              <a:t>Creativity research journal</a:t>
            </a:r>
            <a:r>
              <a:rPr lang="en-US" sz="1400" dirty="0">
                <a:latin typeface="Times New Roman" panose="02020603050405020304" pitchFamily="18" charset="0"/>
                <a:ea typeface="Calibri"/>
                <a:cs typeface="Times New Roman" panose="02020603050405020304" pitchFamily="18" charset="0"/>
              </a:rPr>
              <a:t>, 29 (2), 157-166.</a:t>
            </a:r>
            <a:endParaRPr lang="el-GR" sz="1400" dirty="0">
              <a:latin typeface="Times New Roman" panose="02020603050405020304" pitchFamily="18" charset="0"/>
              <a:ea typeface="Calibri"/>
              <a:cs typeface="Times New Roman" panose="02020603050405020304" pitchFamily="18" charset="0"/>
            </a:endParaRPr>
          </a:p>
          <a:p>
            <a:pPr marL="0" indent="0">
              <a:lnSpc>
                <a:spcPct val="150000"/>
              </a:lnSpc>
              <a:spcAft>
                <a:spcPts val="0"/>
              </a:spcAft>
              <a:buNone/>
            </a:pPr>
            <a:r>
              <a:rPr lang="en-US" sz="1400" dirty="0">
                <a:latin typeface="Times New Roman"/>
                <a:ea typeface="Calibri"/>
                <a:cs typeface="Times New Roman"/>
              </a:rPr>
              <a:t>Freire, P. (1972</a:t>
            </a:r>
            <a:r>
              <a:rPr lang="en-US" sz="1400" i="1" dirty="0">
                <a:latin typeface="Times New Roman"/>
                <a:ea typeface="Calibri"/>
                <a:cs typeface="Times New Roman"/>
              </a:rPr>
              <a:t>). Cultural Action for Freedom</a:t>
            </a:r>
            <a:r>
              <a:rPr lang="en-US" sz="1400" dirty="0">
                <a:latin typeface="Times New Roman"/>
                <a:ea typeface="Calibri"/>
                <a:cs typeface="Times New Roman"/>
              </a:rPr>
              <a:t>. </a:t>
            </a:r>
            <a:r>
              <a:rPr lang="en-US" sz="1400" dirty="0" err="1">
                <a:latin typeface="Times New Roman"/>
                <a:ea typeface="Calibri"/>
                <a:cs typeface="Times New Roman"/>
              </a:rPr>
              <a:t>Harmodsworth</a:t>
            </a:r>
            <a:r>
              <a:rPr lang="en-US" sz="1400" dirty="0">
                <a:latin typeface="Times New Roman"/>
                <a:ea typeface="Calibri"/>
                <a:cs typeface="Times New Roman"/>
              </a:rPr>
              <a:t>: Penguin.</a:t>
            </a:r>
            <a:br>
              <a:rPr lang="en-US" sz="1400" dirty="0">
                <a:latin typeface="Times New Roman"/>
                <a:ea typeface="Calibri"/>
                <a:cs typeface="Times New Roman"/>
              </a:rPr>
            </a:br>
            <a:r>
              <a:rPr lang="en-US" sz="1400" dirty="0" err="1" smtClean="0">
                <a:latin typeface="Times New Roman"/>
                <a:ea typeface="Calibri"/>
                <a:cs typeface="Times New Roman"/>
              </a:rPr>
              <a:t>Gadamer</a:t>
            </a:r>
            <a:r>
              <a:rPr lang="en-US" sz="1400" dirty="0">
                <a:latin typeface="Times New Roman"/>
                <a:ea typeface="Calibri"/>
                <a:cs typeface="Times New Roman"/>
              </a:rPr>
              <a:t>, H. G. (1977). </a:t>
            </a:r>
            <a:r>
              <a:rPr lang="en-US" sz="1400" i="1" dirty="0">
                <a:latin typeface="Times New Roman"/>
                <a:ea typeface="Calibri"/>
                <a:cs typeface="Times New Roman"/>
              </a:rPr>
              <a:t>Philosophical Hermeneutics. </a:t>
            </a:r>
            <a:r>
              <a:rPr lang="en-US" sz="1400" dirty="0" err="1">
                <a:latin typeface="Times New Roman"/>
                <a:ea typeface="Calibri"/>
                <a:cs typeface="Times New Roman"/>
              </a:rPr>
              <a:t>Berkerley</a:t>
            </a:r>
            <a:r>
              <a:rPr lang="en-US" sz="1400" dirty="0">
                <a:latin typeface="Times New Roman"/>
                <a:ea typeface="Calibri"/>
                <a:cs typeface="Times New Roman"/>
              </a:rPr>
              <a:t>: University of California Press. </a:t>
            </a:r>
            <a:endParaRPr lang="el-GR" sz="1400" dirty="0">
              <a:ea typeface="Calibri"/>
              <a:cs typeface="Times New Roman"/>
            </a:endParaRPr>
          </a:p>
          <a:p>
            <a:pPr marL="0" indent="0" algn="just">
              <a:lnSpc>
                <a:spcPct val="150000"/>
              </a:lnSpc>
              <a:spcAft>
                <a:spcPts val="0"/>
              </a:spcAft>
              <a:buNone/>
            </a:pPr>
            <a:r>
              <a:rPr lang="en-US" sz="1400" dirty="0" smtClean="0">
                <a:latin typeface="Times New Roman"/>
                <a:ea typeface="Calibri"/>
                <a:cs typeface="Times New Roman"/>
              </a:rPr>
              <a:t>Gaines</a:t>
            </a:r>
            <a:r>
              <a:rPr lang="en-US" sz="1400" dirty="0">
                <a:latin typeface="Times New Roman"/>
                <a:ea typeface="Calibri"/>
                <a:cs typeface="Times New Roman"/>
              </a:rPr>
              <a:t>, </a:t>
            </a:r>
            <a:r>
              <a:rPr lang="el-GR" sz="1400" dirty="0">
                <a:latin typeface="Times New Roman"/>
                <a:ea typeface="Calibri"/>
                <a:cs typeface="Times New Roman"/>
              </a:rPr>
              <a:t>Α</a:t>
            </a:r>
            <a:r>
              <a:rPr lang="en-US" sz="1400" dirty="0">
                <a:latin typeface="Times New Roman"/>
                <a:ea typeface="Calibri"/>
                <a:cs typeface="Times New Roman"/>
              </a:rPr>
              <a:t>. </a:t>
            </a:r>
            <a:r>
              <a:rPr lang="el-GR" sz="1400" dirty="0">
                <a:latin typeface="Times New Roman"/>
                <a:ea typeface="Calibri"/>
                <a:cs typeface="Times New Roman"/>
              </a:rPr>
              <a:t>Μ</a:t>
            </a:r>
            <a:r>
              <a:rPr lang="en-US" sz="1400" dirty="0">
                <a:latin typeface="Times New Roman"/>
                <a:ea typeface="Calibri"/>
                <a:cs typeface="Times New Roman"/>
              </a:rPr>
              <a:t>. (2016). Physical Theatre Education: Beyond </a:t>
            </a:r>
            <a:r>
              <a:rPr lang="en-US" sz="1400" dirty="0" err="1">
                <a:latin typeface="Times New Roman"/>
                <a:ea typeface="Calibri"/>
                <a:cs typeface="Times New Roman"/>
              </a:rPr>
              <a:t>Knowladge</a:t>
            </a:r>
            <a:r>
              <a:rPr lang="en-US" sz="1400" dirty="0">
                <a:latin typeface="Times New Roman"/>
                <a:ea typeface="Calibri"/>
                <a:cs typeface="Times New Roman"/>
              </a:rPr>
              <a:t> Transfer. </a:t>
            </a:r>
            <a:r>
              <a:rPr lang="en-US" sz="1400" i="1" dirty="0">
                <a:latin typeface="Times New Roman"/>
                <a:ea typeface="Calibri"/>
                <a:cs typeface="Times New Roman"/>
              </a:rPr>
              <a:t>Teaching artist journal</a:t>
            </a:r>
            <a:r>
              <a:rPr lang="en-US" sz="1400" dirty="0">
                <a:latin typeface="Times New Roman"/>
                <a:ea typeface="Calibri"/>
                <a:cs typeface="Times New Roman"/>
              </a:rPr>
              <a:t>, 14 (4): </a:t>
            </a:r>
            <a:r>
              <a:rPr lang="en-US" sz="1400" dirty="0" smtClean="0">
                <a:latin typeface="Times New Roman"/>
                <a:ea typeface="Calibri"/>
                <a:cs typeface="Times New Roman"/>
              </a:rPr>
              <a:t>199-205.Gamlem</a:t>
            </a:r>
            <a:r>
              <a:rPr lang="en-GB" sz="1400" dirty="0">
                <a:latin typeface="Times New Roman"/>
                <a:ea typeface="Calibri"/>
                <a:cs typeface="Times New Roman"/>
              </a:rPr>
              <a:t>, </a:t>
            </a:r>
            <a:r>
              <a:rPr lang="en-US" sz="1400" dirty="0">
                <a:latin typeface="Times New Roman"/>
                <a:ea typeface="Calibri"/>
                <a:cs typeface="Times New Roman"/>
              </a:rPr>
              <a:t>S</a:t>
            </a:r>
            <a:r>
              <a:rPr lang="en-GB" sz="1400" dirty="0">
                <a:latin typeface="Times New Roman"/>
                <a:ea typeface="Calibri"/>
                <a:cs typeface="Times New Roman"/>
              </a:rPr>
              <a:t>.</a:t>
            </a:r>
            <a:r>
              <a:rPr lang="en-US" sz="1400" dirty="0">
                <a:latin typeface="Times New Roman"/>
                <a:ea typeface="Calibri"/>
                <a:cs typeface="Times New Roman"/>
              </a:rPr>
              <a:t>M</a:t>
            </a:r>
            <a:r>
              <a:rPr lang="en-GB" sz="1400" dirty="0">
                <a:latin typeface="Times New Roman"/>
                <a:ea typeface="Calibri"/>
                <a:cs typeface="Times New Roman"/>
              </a:rPr>
              <a:t>&amp;</a:t>
            </a:r>
            <a:r>
              <a:rPr lang="en-US" sz="1400" dirty="0">
                <a:latin typeface="Times New Roman"/>
                <a:ea typeface="Calibri"/>
                <a:cs typeface="Times New Roman"/>
              </a:rPr>
              <a:t>Smith</a:t>
            </a:r>
            <a:r>
              <a:rPr lang="en-GB" sz="1400" dirty="0">
                <a:latin typeface="Times New Roman"/>
                <a:ea typeface="Calibri"/>
                <a:cs typeface="Times New Roman"/>
              </a:rPr>
              <a:t>, </a:t>
            </a:r>
            <a:r>
              <a:rPr lang="en-US" sz="1400" dirty="0">
                <a:latin typeface="Times New Roman"/>
                <a:ea typeface="Calibri"/>
                <a:cs typeface="Times New Roman"/>
              </a:rPr>
              <a:t>K</a:t>
            </a:r>
            <a:r>
              <a:rPr lang="en-GB" sz="1400" dirty="0">
                <a:latin typeface="Times New Roman"/>
                <a:ea typeface="Calibri"/>
                <a:cs typeface="Times New Roman"/>
              </a:rPr>
              <a:t>. (2013). </a:t>
            </a:r>
            <a:r>
              <a:rPr lang="en-US" sz="1400" dirty="0">
                <a:latin typeface="Times New Roman"/>
                <a:ea typeface="Calibri"/>
                <a:cs typeface="Times New Roman"/>
              </a:rPr>
              <a:t>Student perceptions of classroom feedback. </a:t>
            </a:r>
            <a:r>
              <a:rPr lang="en-US" sz="1400" i="1" dirty="0">
                <a:latin typeface="Times New Roman"/>
                <a:ea typeface="Calibri"/>
                <a:cs typeface="Times New Roman"/>
              </a:rPr>
              <a:t>Assessment in Education: Principles, </a:t>
            </a:r>
            <a:r>
              <a:rPr lang="en-US" sz="1400" i="1" dirty="0" err="1">
                <a:latin typeface="Times New Roman"/>
                <a:ea typeface="Calibri"/>
                <a:cs typeface="Times New Roman"/>
              </a:rPr>
              <a:t>Policy&amp;Practice</a:t>
            </a:r>
            <a:r>
              <a:rPr lang="en-US" sz="1400" dirty="0">
                <a:latin typeface="Times New Roman"/>
                <a:ea typeface="Calibri"/>
                <a:cs typeface="Times New Roman"/>
              </a:rPr>
              <a:t>, 20 (2), </a:t>
            </a:r>
            <a:r>
              <a:rPr lang="en-US" sz="1400" dirty="0" smtClean="0">
                <a:latin typeface="Times New Roman"/>
                <a:ea typeface="Calibri"/>
                <a:cs typeface="Times New Roman"/>
              </a:rPr>
              <a:t>150-169.</a:t>
            </a:r>
            <a:endParaRPr lang="en-US" sz="1400" dirty="0" smtClean="0">
              <a:ea typeface="Calibri"/>
              <a:cs typeface="Times New Roman"/>
            </a:endParaRPr>
          </a:p>
          <a:p>
            <a:pPr marL="0" indent="0" algn="just">
              <a:lnSpc>
                <a:spcPct val="150000"/>
              </a:lnSpc>
              <a:spcAft>
                <a:spcPts val="0"/>
              </a:spcAft>
              <a:buNone/>
            </a:pPr>
            <a:r>
              <a:rPr lang="en-GB" sz="1400" dirty="0" smtClean="0">
                <a:latin typeface="Times New Roman"/>
                <a:ea typeface="Times New Roman"/>
                <a:cs typeface="Times New Roman"/>
              </a:rPr>
              <a:t>Grundy</a:t>
            </a:r>
            <a:r>
              <a:rPr lang="en-GB" sz="1400" dirty="0">
                <a:latin typeface="Times New Roman"/>
                <a:ea typeface="Times New Roman"/>
                <a:cs typeface="Times New Roman"/>
              </a:rPr>
              <a:t>, S. (1986). </a:t>
            </a:r>
            <a:r>
              <a:rPr lang="en-GB" sz="1400" i="1" dirty="0">
                <a:latin typeface="Times New Roman"/>
                <a:ea typeface="Times New Roman"/>
                <a:cs typeface="Times New Roman"/>
              </a:rPr>
              <a:t>Curriculum Product or Praxis?</a:t>
            </a:r>
            <a:r>
              <a:rPr lang="en-GB" sz="1400" dirty="0">
                <a:latin typeface="Times New Roman"/>
                <a:ea typeface="Times New Roman"/>
                <a:cs typeface="Times New Roman"/>
              </a:rPr>
              <a:t> </a:t>
            </a:r>
            <a:r>
              <a:rPr lang="en-US" sz="1400" dirty="0">
                <a:latin typeface="Times New Roman"/>
                <a:ea typeface="Times New Roman"/>
                <a:cs typeface="Times New Roman"/>
              </a:rPr>
              <a:t>The </a:t>
            </a:r>
            <a:r>
              <a:rPr lang="en-US" sz="1400" dirty="0" err="1">
                <a:latin typeface="Times New Roman"/>
                <a:ea typeface="Times New Roman"/>
                <a:cs typeface="Times New Roman"/>
              </a:rPr>
              <a:t>Falmer</a:t>
            </a:r>
            <a:r>
              <a:rPr lang="en-US" sz="1400" dirty="0">
                <a:latin typeface="Times New Roman"/>
                <a:ea typeface="Times New Roman"/>
                <a:cs typeface="Times New Roman"/>
              </a:rPr>
              <a:t> Press</a:t>
            </a:r>
            <a:r>
              <a:rPr lang="en-US" sz="1400" dirty="0" smtClean="0">
                <a:latin typeface="Times New Roman"/>
                <a:ea typeface="Times New Roman"/>
                <a:cs typeface="Times New Roman"/>
              </a:rPr>
              <a:t>.</a:t>
            </a:r>
            <a:r>
              <a:rPr lang="en-US" sz="1400" i="1" dirty="0">
                <a:latin typeface="Times New Roman" panose="02020603050405020304" pitchFamily="18" charset="0"/>
                <a:ea typeface="Calibri"/>
                <a:cs typeface="Times New Roman" panose="02020603050405020304" pitchFamily="18" charset="0"/>
              </a:rPr>
              <a:t>	</a:t>
            </a:r>
            <a:endParaRPr lang="el-GR" sz="1400" dirty="0">
              <a:latin typeface="Times New Roman" panose="02020603050405020304" pitchFamily="18" charset="0"/>
              <a:ea typeface="Calibri"/>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58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u="sng" dirty="0" smtClean="0">
                <a:latin typeface="Times New Roman" panose="02020603050405020304" pitchFamily="18" charset="0"/>
                <a:cs typeface="Times New Roman" panose="02020603050405020304" pitchFamily="18" charset="0"/>
              </a:rPr>
              <a:t>ΒΙΒΛΙΟΓΡΑΦΙΑ</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836712"/>
            <a:ext cx="8229600" cy="5760640"/>
          </a:xfrm>
        </p:spPr>
        <p:txBody>
          <a:bodyPr>
            <a:noAutofit/>
          </a:bodyPr>
          <a:lstStyle/>
          <a:p>
            <a:pPr marL="0" indent="0">
              <a:lnSpc>
                <a:spcPct val="150000"/>
              </a:lnSpc>
              <a:spcAft>
                <a:spcPts val="0"/>
              </a:spcAft>
              <a:buNone/>
            </a:pPr>
            <a:r>
              <a:rPr lang="en-US" sz="1400" dirty="0">
                <a:latin typeface="Times New Roman"/>
                <a:ea typeface="Calibri"/>
                <a:cs typeface="Times New Roman"/>
              </a:rPr>
              <a:t>Gustave, </a:t>
            </a:r>
            <a:r>
              <a:rPr lang="el-GR" sz="1400" dirty="0">
                <a:latin typeface="Times New Roman"/>
                <a:ea typeface="Calibri"/>
                <a:cs typeface="Times New Roman"/>
              </a:rPr>
              <a:t>Μ</a:t>
            </a:r>
            <a:r>
              <a:rPr lang="en-US" sz="1400" dirty="0">
                <a:latin typeface="Times New Roman"/>
                <a:ea typeface="Calibri"/>
                <a:cs typeface="Times New Roman"/>
              </a:rPr>
              <a:t> J., W. Peter, B. D., Charles, L. C. (2014). The Local and Global State of Theater Education Research and Policy. </a:t>
            </a:r>
            <a:r>
              <a:rPr lang="en-US" sz="1400" i="1" dirty="0">
                <a:latin typeface="Times New Roman"/>
                <a:ea typeface="Calibri"/>
                <a:cs typeface="Times New Roman"/>
              </a:rPr>
              <a:t>Arts education policy review</a:t>
            </a:r>
            <a:r>
              <a:rPr lang="en-US" sz="1400" dirty="0">
                <a:latin typeface="Times New Roman"/>
                <a:ea typeface="Calibri"/>
                <a:cs typeface="Times New Roman"/>
              </a:rPr>
              <a:t>. 115, 63-71.</a:t>
            </a:r>
            <a:endParaRPr lang="el-GR" sz="1400" dirty="0">
              <a:ea typeface="Calibri"/>
              <a:cs typeface="Times New Roman"/>
            </a:endParaRPr>
          </a:p>
          <a:p>
            <a:pPr marL="0" indent="0">
              <a:lnSpc>
                <a:spcPct val="150000"/>
              </a:lnSpc>
              <a:spcAft>
                <a:spcPts val="0"/>
              </a:spcAft>
              <a:buNone/>
            </a:pPr>
            <a:r>
              <a:rPr lang="en-US" sz="1400" dirty="0" err="1" smtClean="0">
                <a:latin typeface="Times New Roman"/>
                <a:ea typeface="Calibri"/>
                <a:cs typeface="Times New Roman"/>
              </a:rPr>
              <a:t>Habermas</a:t>
            </a:r>
            <a:r>
              <a:rPr lang="en-US" sz="1400" dirty="0">
                <a:latin typeface="Times New Roman"/>
                <a:ea typeface="Calibri"/>
                <a:cs typeface="Times New Roman"/>
              </a:rPr>
              <a:t>, J. (1972). Knowledge and Human Interests. London: </a:t>
            </a:r>
            <a:r>
              <a:rPr lang="en-US" sz="1400" dirty="0" smtClean="0">
                <a:latin typeface="Times New Roman"/>
                <a:ea typeface="Calibri"/>
                <a:cs typeface="Times New Roman"/>
              </a:rPr>
              <a:t>Heinemann.</a:t>
            </a:r>
            <a:endParaRPr lang="en-US" sz="1400" dirty="0" smtClean="0">
              <a:ea typeface="Calibri"/>
              <a:cs typeface="Times New Roman"/>
            </a:endParaRPr>
          </a:p>
          <a:p>
            <a:pPr marL="0" indent="0">
              <a:lnSpc>
                <a:spcPct val="150000"/>
              </a:lnSpc>
              <a:spcAft>
                <a:spcPts val="0"/>
              </a:spcAft>
              <a:buNone/>
            </a:pPr>
            <a:r>
              <a:rPr lang="en-US" sz="1400" dirty="0" smtClean="0">
                <a:latin typeface="Times New Roman"/>
                <a:ea typeface="Calibri"/>
                <a:cs typeface="Times New Roman"/>
              </a:rPr>
              <a:t>Hattie</a:t>
            </a:r>
            <a:r>
              <a:rPr lang="en-US" sz="1400" dirty="0">
                <a:latin typeface="Times New Roman"/>
                <a:ea typeface="Calibri"/>
                <a:cs typeface="Times New Roman"/>
              </a:rPr>
              <a:t>, </a:t>
            </a:r>
            <a:r>
              <a:rPr lang="en-US" sz="1400" dirty="0" err="1">
                <a:latin typeface="Times New Roman"/>
                <a:ea typeface="Calibri"/>
                <a:cs typeface="Times New Roman"/>
              </a:rPr>
              <a:t>J.,&amp;Timperley</a:t>
            </a:r>
            <a:r>
              <a:rPr lang="en-US" sz="1400" dirty="0">
                <a:latin typeface="Times New Roman"/>
                <a:ea typeface="Calibri"/>
                <a:cs typeface="Times New Roman"/>
              </a:rPr>
              <a:t>, H. (2007). The power of feedback. </a:t>
            </a:r>
            <a:r>
              <a:rPr lang="en-US" sz="1400" i="1" dirty="0">
                <a:latin typeface="Times New Roman"/>
                <a:ea typeface="Calibri"/>
                <a:cs typeface="Times New Roman"/>
              </a:rPr>
              <a:t>Review of Educational Research, 77 (1), </a:t>
            </a:r>
            <a:r>
              <a:rPr lang="en-US" sz="1400" dirty="0">
                <a:latin typeface="Times New Roman"/>
                <a:ea typeface="Calibri"/>
                <a:cs typeface="Times New Roman"/>
              </a:rPr>
              <a:t>81-112.</a:t>
            </a:r>
            <a:endParaRPr lang="el-GR" sz="1400" dirty="0">
              <a:ea typeface="Calibri"/>
              <a:cs typeface="Times New Roman"/>
            </a:endParaRPr>
          </a:p>
          <a:p>
            <a:pPr marL="0" indent="0">
              <a:lnSpc>
                <a:spcPct val="150000"/>
              </a:lnSpc>
              <a:spcAft>
                <a:spcPts val="0"/>
              </a:spcAft>
              <a:buNone/>
            </a:pPr>
            <a:r>
              <a:rPr lang="en-US" sz="1400" dirty="0" err="1" smtClean="0">
                <a:latin typeface="Times New Roman"/>
                <a:ea typeface="Calibri"/>
                <a:cs typeface="Times New Roman"/>
              </a:rPr>
              <a:t>Koutselini</a:t>
            </a:r>
            <a:r>
              <a:rPr lang="en-US" sz="1400" dirty="0">
                <a:latin typeface="Times New Roman"/>
                <a:ea typeface="Calibri"/>
                <a:cs typeface="Times New Roman"/>
              </a:rPr>
              <a:t>, M. (1997). Contemporary Trends and Perspectives of the Curricula: towards a </a:t>
            </a:r>
            <a:r>
              <a:rPr lang="en-US" sz="1400" dirty="0" err="1">
                <a:latin typeface="Times New Roman"/>
                <a:ea typeface="Calibri"/>
                <a:cs typeface="Times New Roman"/>
              </a:rPr>
              <a:t>metamodem</a:t>
            </a:r>
            <a:r>
              <a:rPr lang="en-US" sz="1400" dirty="0">
                <a:latin typeface="Times New Roman"/>
                <a:ea typeface="Calibri"/>
                <a:cs typeface="Times New Roman"/>
              </a:rPr>
              <a:t> paradigm for curriculum. </a:t>
            </a:r>
            <a:r>
              <a:rPr lang="en-US" sz="1400" i="1" dirty="0">
                <a:latin typeface="Times New Roman"/>
                <a:ea typeface="Calibri"/>
                <a:cs typeface="Times New Roman"/>
              </a:rPr>
              <a:t>Curriculum Studies, 5 (1)</a:t>
            </a:r>
            <a:r>
              <a:rPr lang="en-US" sz="1400" dirty="0">
                <a:latin typeface="Times New Roman"/>
                <a:ea typeface="Calibri"/>
                <a:cs typeface="Times New Roman"/>
              </a:rPr>
              <a:t>, 87-100.</a:t>
            </a:r>
            <a:br>
              <a:rPr lang="en-US" sz="1400" dirty="0">
                <a:latin typeface="Times New Roman"/>
                <a:ea typeface="Calibri"/>
                <a:cs typeface="Times New Roman"/>
              </a:rPr>
            </a:br>
            <a:r>
              <a:rPr lang="en-US" sz="1400" dirty="0" err="1" smtClean="0">
                <a:latin typeface="Times New Roman"/>
                <a:ea typeface="Calibri"/>
                <a:cs typeface="Times New Roman"/>
              </a:rPr>
              <a:t>Koutselini</a:t>
            </a:r>
            <a:r>
              <a:rPr lang="en-US" sz="1400" dirty="0">
                <a:latin typeface="Times New Roman"/>
                <a:ea typeface="Calibri"/>
                <a:cs typeface="Times New Roman"/>
              </a:rPr>
              <a:t>, M. (2006). Towards a meta-modern paradigm of curriculum: Transcendence of a mistaken reliance on theory. </a:t>
            </a:r>
            <a:r>
              <a:rPr lang="en-US" sz="1400" i="1" dirty="0">
                <a:latin typeface="Times New Roman"/>
                <a:ea typeface="Calibri"/>
                <a:cs typeface="Times New Roman"/>
              </a:rPr>
              <a:t>Educational Practice and Theory</a:t>
            </a:r>
            <a:r>
              <a:rPr lang="en-US" sz="1400" dirty="0">
                <a:latin typeface="Times New Roman"/>
                <a:ea typeface="Calibri"/>
                <a:cs typeface="Times New Roman"/>
              </a:rPr>
              <a:t>, </a:t>
            </a:r>
            <a:r>
              <a:rPr lang="en-US" sz="1400" i="1" dirty="0">
                <a:latin typeface="Times New Roman"/>
                <a:ea typeface="Calibri"/>
                <a:cs typeface="Times New Roman"/>
              </a:rPr>
              <a:t>28 (1)</a:t>
            </a:r>
            <a:r>
              <a:rPr lang="en-US" sz="1400" dirty="0">
                <a:latin typeface="Times New Roman"/>
                <a:ea typeface="Calibri"/>
                <a:cs typeface="Times New Roman"/>
              </a:rPr>
              <a:t>, 55-69.</a:t>
            </a:r>
            <a:endParaRPr lang="el-GR" sz="1400" dirty="0">
              <a:ea typeface="Calibri"/>
              <a:cs typeface="Times New Roman"/>
            </a:endParaRPr>
          </a:p>
          <a:p>
            <a:pPr marL="0" indent="0">
              <a:lnSpc>
                <a:spcPct val="150000"/>
              </a:lnSpc>
              <a:spcAft>
                <a:spcPts val="0"/>
              </a:spcAft>
              <a:buNone/>
            </a:pPr>
            <a:r>
              <a:rPr lang="en-US" sz="1400" dirty="0" err="1" smtClean="0">
                <a:latin typeface="Times New Roman"/>
                <a:ea typeface="Calibri"/>
                <a:cs typeface="Times New Roman"/>
              </a:rPr>
              <a:t>Koutselini</a:t>
            </a:r>
            <a:r>
              <a:rPr lang="en-US" sz="1400" dirty="0">
                <a:latin typeface="Times New Roman"/>
                <a:ea typeface="Calibri"/>
                <a:cs typeface="Times New Roman"/>
              </a:rPr>
              <a:t>, M. (2010). Participatory Teacher development at Schools: Processes and Issues. In, Campbell, A. and Susan Groundwater-Smith (</a:t>
            </a:r>
            <a:r>
              <a:rPr lang="en-US" sz="1400" dirty="0" err="1">
                <a:latin typeface="Times New Roman"/>
                <a:ea typeface="Calibri"/>
                <a:cs typeface="Times New Roman"/>
              </a:rPr>
              <a:t>eds</a:t>
            </a:r>
            <a:r>
              <a:rPr lang="en-US" sz="1400" dirty="0">
                <a:latin typeface="Times New Roman"/>
                <a:ea typeface="Calibri"/>
                <a:cs typeface="Times New Roman"/>
              </a:rPr>
              <a:t>). </a:t>
            </a:r>
            <a:r>
              <a:rPr lang="en-US" sz="1400" i="1" dirty="0">
                <a:latin typeface="Times New Roman"/>
                <a:ea typeface="Calibri"/>
                <a:cs typeface="Times New Roman"/>
              </a:rPr>
              <a:t>Action Research in Education Fundamentals of Applied Research,</a:t>
            </a:r>
            <a:r>
              <a:rPr lang="en-US" sz="1400" dirty="0">
                <a:latin typeface="Times New Roman"/>
                <a:ea typeface="Calibri"/>
                <a:cs typeface="Times New Roman"/>
              </a:rPr>
              <a:t> </a:t>
            </a:r>
            <a:r>
              <a:rPr lang="en-US" sz="1400" i="1" dirty="0">
                <a:latin typeface="Times New Roman"/>
                <a:ea typeface="Calibri"/>
                <a:cs typeface="Times New Roman"/>
              </a:rPr>
              <a:t>Vol. II, </a:t>
            </a:r>
            <a:r>
              <a:rPr lang="en-US" sz="1400" dirty="0">
                <a:latin typeface="Times New Roman"/>
                <a:ea typeface="Calibri"/>
                <a:cs typeface="Times New Roman"/>
              </a:rPr>
              <a:t>N.Y: Sage, 243-262.</a:t>
            </a:r>
            <a:endParaRPr lang="el-GR" sz="1400" dirty="0">
              <a:ea typeface="Calibri"/>
              <a:cs typeface="Times New Roman"/>
            </a:endParaRPr>
          </a:p>
          <a:p>
            <a:pPr marL="0" indent="0">
              <a:lnSpc>
                <a:spcPct val="150000"/>
              </a:lnSpc>
              <a:spcAft>
                <a:spcPts val="0"/>
              </a:spcAft>
              <a:buNone/>
            </a:pPr>
            <a:r>
              <a:rPr lang="en-US" sz="1400" dirty="0" err="1" smtClean="0">
                <a:latin typeface="Times New Roman"/>
                <a:ea typeface="Calibri"/>
                <a:cs typeface="Times New Roman"/>
              </a:rPr>
              <a:t>Koutselini</a:t>
            </a:r>
            <a:r>
              <a:rPr lang="en-US" sz="1400" dirty="0">
                <a:latin typeface="Times New Roman"/>
                <a:ea typeface="Calibri"/>
                <a:cs typeface="Times New Roman"/>
              </a:rPr>
              <a:t>, M. (2017). Metadata of the </a:t>
            </a:r>
            <a:r>
              <a:rPr lang="en-US" sz="1400" dirty="0" err="1">
                <a:latin typeface="Times New Roman"/>
                <a:ea typeface="Calibri"/>
                <a:cs typeface="Times New Roman"/>
              </a:rPr>
              <a:t>shapter</a:t>
            </a:r>
            <a:r>
              <a:rPr lang="en-US" sz="1400" dirty="0">
                <a:latin typeface="Times New Roman"/>
                <a:ea typeface="Calibri"/>
                <a:cs typeface="Times New Roman"/>
              </a:rPr>
              <a:t> that will be visualized in </a:t>
            </a:r>
            <a:r>
              <a:rPr lang="en-US" sz="1400" dirty="0" err="1">
                <a:latin typeface="Times New Roman"/>
                <a:ea typeface="Calibri"/>
                <a:cs typeface="Times New Roman"/>
              </a:rPr>
              <a:t>Spronger</a:t>
            </a:r>
            <a:r>
              <a:rPr lang="en-US" sz="1400" dirty="0">
                <a:latin typeface="Times New Roman"/>
                <a:ea typeface="Calibri"/>
                <a:cs typeface="Times New Roman"/>
              </a:rPr>
              <a:t> Ling. </a:t>
            </a:r>
            <a:r>
              <a:rPr lang="en-US" sz="1400" i="1" dirty="0">
                <a:latin typeface="Times New Roman"/>
                <a:ea typeface="Calibri"/>
                <a:cs typeface="Times New Roman"/>
              </a:rPr>
              <a:t>Teacher empowerment toward professional development and practices. </a:t>
            </a:r>
            <a:r>
              <a:rPr lang="en-US" sz="1400" dirty="0">
                <a:latin typeface="Times New Roman"/>
                <a:ea typeface="Calibri"/>
                <a:cs typeface="Times New Roman"/>
              </a:rPr>
              <a:t>Oxford: </a:t>
            </a:r>
            <a:r>
              <a:rPr lang="en-US" sz="1400" dirty="0" smtClean="0">
                <a:latin typeface="Times New Roman"/>
                <a:ea typeface="Calibri"/>
                <a:cs typeface="Times New Roman"/>
              </a:rPr>
              <a:t>Proof</a:t>
            </a:r>
            <a:r>
              <a:rPr lang="el-GR" sz="1400" dirty="0" smtClean="0">
                <a:latin typeface="Times New Roman"/>
                <a:ea typeface="Calibri"/>
                <a:cs typeface="Times New Roman"/>
              </a:rPr>
              <a:t>.</a:t>
            </a:r>
            <a:r>
              <a:rPr lang="en-US" sz="1400" dirty="0">
                <a:latin typeface="Times New Roman"/>
                <a:ea typeface="Calibri"/>
                <a:cs typeface="Times New Roman"/>
              </a:rPr>
              <a:t/>
            </a:r>
            <a:br>
              <a:rPr lang="en-US" sz="1400" dirty="0">
                <a:latin typeface="Times New Roman"/>
                <a:ea typeface="Calibri"/>
                <a:cs typeface="Times New Roman"/>
              </a:rPr>
            </a:br>
            <a:r>
              <a:rPr lang="en-US" sz="1400" dirty="0" err="1" smtClean="0">
                <a:latin typeface="Times New Roman"/>
                <a:ea typeface="Calibri"/>
                <a:cs typeface="Times New Roman"/>
              </a:rPr>
              <a:t>Koutselini</a:t>
            </a:r>
            <a:r>
              <a:rPr lang="en-US" sz="1400" dirty="0">
                <a:latin typeface="Times New Roman"/>
                <a:ea typeface="Calibri"/>
                <a:cs typeface="Times New Roman"/>
              </a:rPr>
              <a:t>, M.&amp;</a:t>
            </a:r>
            <a:r>
              <a:rPr lang="en-US" sz="1400" dirty="0" err="1">
                <a:latin typeface="Times New Roman"/>
                <a:ea typeface="Calibri"/>
                <a:cs typeface="Times New Roman"/>
              </a:rPr>
              <a:t>Persianis</a:t>
            </a:r>
            <a:r>
              <a:rPr lang="en-US" sz="1400" dirty="0">
                <a:latin typeface="Times New Roman"/>
                <a:ea typeface="Calibri"/>
                <a:cs typeface="Times New Roman"/>
              </a:rPr>
              <a:t>. P. (2000). Theory - practice Divide in Teacher Education at the University of Cyprus and the Role of the Traditional Values. </a:t>
            </a:r>
            <a:r>
              <a:rPr lang="en-US" sz="1400" i="1" dirty="0">
                <a:latin typeface="Times New Roman"/>
                <a:ea typeface="Calibri"/>
                <a:cs typeface="Times New Roman"/>
              </a:rPr>
              <a:t>Teaching in Higher Education,</a:t>
            </a:r>
            <a:r>
              <a:rPr lang="en-US" sz="1400" dirty="0">
                <a:latin typeface="Times New Roman"/>
                <a:ea typeface="Calibri"/>
                <a:cs typeface="Times New Roman"/>
              </a:rPr>
              <a:t>5(4),501-520.</a:t>
            </a:r>
            <a:br>
              <a:rPr lang="en-US" sz="1400" dirty="0">
                <a:latin typeface="Times New Roman"/>
                <a:ea typeface="Calibri"/>
                <a:cs typeface="Times New Roman"/>
              </a:rPr>
            </a:br>
            <a:r>
              <a:rPr lang="en-US" sz="1400" dirty="0">
                <a:latin typeface="Times New Roman"/>
                <a:ea typeface="Calibri"/>
                <a:cs typeface="Times New Roman"/>
              </a:rPr>
              <a:t>November, </a:t>
            </a:r>
            <a:r>
              <a:rPr lang="el-GR" sz="1400" dirty="0">
                <a:latin typeface="Times New Roman"/>
                <a:ea typeface="Calibri"/>
                <a:cs typeface="Times New Roman"/>
              </a:rPr>
              <a:t>Α</a:t>
            </a:r>
            <a:r>
              <a:rPr lang="en-US" sz="1400" dirty="0">
                <a:latin typeface="Times New Roman"/>
                <a:ea typeface="Calibri"/>
                <a:cs typeface="Times New Roman"/>
              </a:rPr>
              <a:t>. (2017, April 2017).). Do I Hand In My Homework or Publish for the World?, 2.</a:t>
            </a:r>
            <a:endParaRPr lang="el-GR" sz="1400" dirty="0">
              <a:ea typeface="Calibri"/>
              <a:cs typeface="Times New Roman"/>
            </a:endParaRPr>
          </a:p>
          <a:p>
            <a:pPr marL="0" indent="0">
              <a:lnSpc>
                <a:spcPct val="150000"/>
              </a:lnSpc>
              <a:spcAft>
                <a:spcPts val="0"/>
              </a:spcAft>
              <a:buNone/>
            </a:pPr>
            <a:endParaRPr lang="el-GR" sz="1100" dirty="0">
              <a:ea typeface="Calibri"/>
              <a:cs typeface="Times New Roman"/>
            </a:endParaRPr>
          </a:p>
          <a:p>
            <a:pPr marL="0" lvl="0" indent="0">
              <a:lnSpc>
                <a:spcPct val="150000"/>
              </a:lnSpc>
              <a:buNone/>
            </a:pPr>
            <a:endParaRPr lang="el-GR" sz="1200" dirty="0"/>
          </a:p>
        </p:txBody>
      </p:sp>
    </p:spTree>
    <p:extLst>
      <p:ext uri="{BB962C8B-B14F-4D97-AF65-F5344CB8AC3E}">
        <p14:creationId xmlns:p14="http://schemas.microsoft.com/office/powerpoint/2010/main" val="715850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u="sng" dirty="0" smtClean="0">
                <a:latin typeface="Times New Roman" panose="02020603050405020304" pitchFamily="18" charset="0"/>
                <a:cs typeface="Times New Roman" panose="02020603050405020304" pitchFamily="18" charset="0"/>
              </a:rPr>
              <a:t>ΒΙΒΛΙΟΓΡΑΦΙΑ</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92696"/>
            <a:ext cx="8229600" cy="5433467"/>
          </a:xfrm>
        </p:spPr>
        <p:txBody>
          <a:bodyPr>
            <a:noAutofit/>
          </a:bodyPr>
          <a:lstStyle/>
          <a:p>
            <a:pPr marL="0" indent="0" algn="just">
              <a:lnSpc>
                <a:spcPct val="150000"/>
              </a:lnSpc>
              <a:spcAft>
                <a:spcPts val="0"/>
              </a:spcAft>
              <a:buNone/>
            </a:pPr>
            <a:r>
              <a:rPr lang="en-US" sz="1400" dirty="0">
                <a:latin typeface="Times New Roman"/>
                <a:ea typeface="Calibri"/>
                <a:cs typeface="Times New Roman"/>
              </a:rPr>
              <a:t>O’ Hara, M. (1984). Drama in Education: A Curriculum Dilemma. </a:t>
            </a:r>
            <a:r>
              <a:rPr lang="en-US" sz="1400" i="1" dirty="0">
                <a:latin typeface="Times New Roman"/>
                <a:ea typeface="Calibri"/>
                <a:cs typeface="Times New Roman"/>
              </a:rPr>
              <a:t>Theory Into </a:t>
            </a:r>
            <a:r>
              <a:rPr lang="en-US" sz="1400" i="1" dirty="0" err="1">
                <a:latin typeface="Times New Roman"/>
                <a:ea typeface="Calibri"/>
                <a:cs typeface="Times New Roman"/>
              </a:rPr>
              <a:t>Practise</a:t>
            </a:r>
            <a:r>
              <a:rPr lang="en-US" sz="1400" dirty="0">
                <a:latin typeface="Times New Roman"/>
                <a:ea typeface="Calibri"/>
                <a:cs typeface="Times New Roman"/>
              </a:rPr>
              <a:t>. </a:t>
            </a:r>
            <a:r>
              <a:rPr lang="en-US" sz="1400" i="1" dirty="0">
                <a:latin typeface="Times New Roman"/>
                <a:ea typeface="Calibri"/>
                <a:cs typeface="Times New Roman"/>
              </a:rPr>
              <a:t>Vol. XXIII, No 4</a:t>
            </a:r>
            <a:r>
              <a:rPr lang="en-US" sz="1400" dirty="0">
                <a:latin typeface="Times New Roman"/>
                <a:ea typeface="Calibri"/>
                <a:cs typeface="Times New Roman"/>
              </a:rPr>
              <a:t>, 314-320.</a:t>
            </a:r>
            <a:endParaRPr lang="el-GR" sz="1200" dirty="0">
              <a:ea typeface="Calibri"/>
              <a:cs typeface="Times New Roman"/>
            </a:endParaRPr>
          </a:p>
          <a:p>
            <a:pPr marL="0" indent="0" algn="just">
              <a:lnSpc>
                <a:spcPct val="150000"/>
              </a:lnSpc>
              <a:spcAft>
                <a:spcPts val="0"/>
              </a:spcAft>
              <a:buNone/>
            </a:pPr>
            <a:r>
              <a:rPr lang="en-US" sz="1400" dirty="0" err="1" smtClean="0">
                <a:latin typeface="Times New Roman"/>
                <a:ea typeface="Calibri"/>
                <a:cs typeface="Times New Roman"/>
              </a:rPr>
              <a:t>Okhakhu</a:t>
            </a:r>
            <a:r>
              <a:rPr lang="en-US" sz="1400" dirty="0">
                <a:latin typeface="Times New Roman"/>
                <a:ea typeface="Calibri"/>
                <a:cs typeface="Times New Roman"/>
              </a:rPr>
              <a:t>, M.&amp;</a:t>
            </a:r>
            <a:r>
              <a:rPr lang="en-US" sz="1400" dirty="0" err="1">
                <a:latin typeface="Times New Roman"/>
                <a:ea typeface="Calibri"/>
                <a:cs typeface="Times New Roman"/>
              </a:rPr>
              <a:t>Evawoma-Enku</a:t>
            </a:r>
            <a:r>
              <a:rPr lang="en-US" sz="1400" dirty="0">
                <a:latin typeface="Times New Roman"/>
                <a:ea typeface="Calibri"/>
                <a:cs typeface="Times New Roman"/>
              </a:rPr>
              <a:t>, U. (2011). Enhancing Correctional Education Through Community Theatre: The benign prison experience. </a:t>
            </a:r>
            <a:r>
              <a:rPr lang="en-US" sz="1400" i="1" dirty="0">
                <a:latin typeface="Times New Roman"/>
                <a:ea typeface="Calibri"/>
                <a:cs typeface="Times New Roman"/>
              </a:rPr>
              <a:t>Education</a:t>
            </a:r>
            <a:r>
              <a:rPr lang="en-US" sz="1400" dirty="0">
                <a:latin typeface="Times New Roman"/>
                <a:ea typeface="Calibri"/>
                <a:cs typeface="Times New Roman"/>
              </a:rPr>
              <a:t>, </a:t>
            </a:r>
            <a:r>
              <a:rPr lang="en-US" sz="1400" i="1" dirty="0">
                <a:latin typeface="Times New Roman"/>
                <a:ea typeface="Calibri"/>
                <a:cs typeface="Times New Roman"/>
              </a:rPr>
              <a:t>Vol. 131 No 3</a:t>
            </a:r>
            <a:r>
              <a:rPr lang="en-US" sz="1400" dirty="0">
                <a:latin typeface="Times New Roman"/>
                <a:ea typeface="Calibri"/>
                <a:cs typeface="Times New Roman"/>
              </a:rPr>
              <a:t>, 525-532.</a:t>
            </a:r>
            <a:endParaRPr lang="el-GR" sz="1200" dirty="0">
              <a:ea typeface="Calibri"/>
              <a:cs typeface="Times New Roman"/>
            </a:endParaRPr>
          </a:p>
          <a:p>
            <a:pPr marL="0" indent="0" algn="just">
              <a:lnSpc>
                <a:spcPct val="150000"/>
              </a:lnSpc>
              <a:spcAft>
                <a:spcPts val="0"/>
              </a:spcAft>
              <a:buNone/>
            </a:pPr>
            <a:r>
              <a:rPr lang="en-US" sz="1400" dirty="0" smtClean="0">
                <a:latin typeface="Times New Roman"/>
                <a:ea typeface="Calibri"/>
                <a:cs typeface="Times New Roman"/>
              </a:rPr>
              <a:t>Peterson</a:t>
            </a:r>
            <a:r>
              <a:rPr lang="en-US" sz="1400" dirty="0">
                <a:latin typeface="Times New Roman"/>
                <a:ea typeface="Calibri"/>
                <a:cs typeface="Times New Roman"/>
              </a:rPr>
              <a:t>, S. </a:t>
            </a:r>
            <a:r>
              <a:rPr lang="en-US" sz="1400" dirty="0" err="1">
                <a:latin typeface="Times New Roman"/>
                <a:ea typeface="Calibri"/>
                <a:cs typeface="Times New Roman"/>
              </a:rPr>
              <a:t>S.&amp;Senior</a:t>
            </a:r>
            <a:r>
              <a:rPr lang="en-US" sz="1400" dirty="0">
                <a:latin typeface="Times New Roman"/>
                <a:ea typeface="Calibri"/>
                <a:cs typeface="Times New Roman"/>
              </a:rPr>
              <a:t>, K. (2018-2019). Looking for Gold: Role Play and Writing in a Northern Rural Canadian Kindergarten Classroom. </a:t>
            </a:r>
            <a:r>
              <a:rPr lang="en-US" sz="1400" i="1" dirty="0" err="1">
                <a:latin typeface="Times New Roman"/>
                <a:ea typeface="Calibri"/>
                <a:cs typeface="Times New Roman"/>
              </a:rPr>
              <a:t>llInoIs</a:t>
            </a:r>
            <a:r>
              <a:rPr lang="en-US" sz="1400" i="1" dirty="0">
                <a:latin typeface="Times New Roman"/>
                <a:ea typeface="Calibri"/>
                <a:cs typeface="Times New Roman"/>
              </a:rPr>
              <a:t> </a:t>
            </a:r>
            <a:r>
              <a:rPr lang="en-US" sz="1400" i="1" dirty="0" err="1">
                <a:latin typeface="Times New Roman"/>
                <a:ea typeface="Calibri"/>
                <a:cs typeface="Times New Roman"/>
              </a:rPr>
              <a:t>ReadIng</a:t>
            </a:r>
            <a:r>
              <a:rPr lang="en-US" sz="1400" i="1" dirty="0">
                <a:latin typeface="Times New Roman"/>
                <a:ea typeface="Calibri"/>
                <a:cs typeface="Times New Roman"/>
              </a:rPr>
              <a:t> </a:t>
            </a:r>
            <a:r>
              <a:rPr lang="en-US" sz="1400" i="1" dirty="0" err="1">
                <a:latin typeface="Times New Roman"/>
                <a:ea typeface="Calibri"/>
                <a:cs typeface="Times New Roman"/>
              </a:rPr>
              <a:t>CounCIl</a:t>
            </a:r>
            <a:r>
              <a:rPr lang="en-US" sz="1400" i="1" dirty="0">
                <a:latin typeface="Times New Roman"/>
                <a:ea typeface="Calibri"/>
                <a:cs typeface="Times New Roman"/>
              </a:rPr>
              <a:t> </a:t>
            </a:r>
            <a:r>
              <a:rPr lang="en-US" sz="1400" i="1" dirty="0" err="1">
                <a:latin typeface="Times New Roman"/>
                <a:ea typeface="Calibri"/>
                <a:cs typeface="Times New Roman"/>
              </a:rPr>
              <a:t>JouRnal</a:t>
            </a:r>
            <a:r>
              <a:rPr lang="en-US" sz="1400" dirty="0">
                <a:latin typeface="Times New Roman"/>
                <a:ea typeface="Calibri"/>
                <a:cs typeface="Times New Roman"/>
              </a:rPr>
              <a:t>, </a:t>
            </a:r>
            <a:r>
              <a:rPr lang="en-US" sz="1400" i="1" dirty="0">
                <a:latin typeface="Times New Roman"/>
                <a:ea typeface="Calibri"/>
                <a:cs typeface="Times New Roman"/>
              </a:rPr>
              <a:t>V. 47, No. 1, </a:t>
            </a:r>
            <a:r>
              <a:rPr lang="en-US" sz="1400" dirty="0">
                <a:latin typeface="Times New Roman"/>
                <a:ea typeface="Calibri"/>
                <a:cs typeface="Times New Roman"/>
              </a:rPr>
              <a:t>10-17. </a:t>
            </a:r>
            <a:endParaRPr lang="el-GR" sz="1200" dirty="0">
              <a:ea typeface="Calibri"/>
              <a:cs typeface="Times New Roman"/>
            </a:endParaRPr>
          </a:p>
          <a:p>
            <a:pPr marL="0" indent="0" algn="just">
              <a:lnSpc>
                <a:spcPct val="150000"/>
              </a:lnSpc>
              <a:spcAft>
                <a:spcPts val="0"/>
              </a:spcAft>
              <a:buNone/>
            </a:pPr>
            <a:r>
              <a:rPr lang="en-US" sz="1400" dirty="0" smtClean="0">
                <a:latin typeface="Times New Roman"/>
                <a:ea typeface="Calibri"/>
                <a:cs typeface="Times New Roman"/>
              </a:rPr>
              <a:t>Reason</a:t>
            </a:r>
            <a:r>
              <a:rPr lang="en-US" sz="1400" dirty="0">
                <a:latin typeface="Times New Roman"/>
                <a:ea typeface="Calibri"/>
                <a:cs typeface="Times New Roman"/>
              </a:rPr>
              <a:t>, </a:t>
            </a:r>
            <a:r>
              <a:rPr lang="en-US" sz="1400" dirty="0" err="1">
                <a:latin typeface="Times New Roman"/>
                <a:ea typeface="Calibri"/>
                <a:cs typeface="Times New Roman"/>
              </a:rPr>
              <a:t>P.&amp;Bradbury</a:t>
            </a:r>
            <a:r>
              <a:rPr lang="en-US" sz="1400" dirty="0">
                <a:latin typeface="Times New Roman"/>
                <a:ea typeface="Calibri"/>
                <a:cs typeface="Times New Roman"/>
              </a:rPr>
              <a:t>, H. (2001). </a:t>
            </a:r>
            <a:r>
              <a:rPr lang="en-US" sz="1400" i="1" dirty="0">
                <a:latin typeface="Times New Roman"/>
                <a:ea typeface="Calibri"/>
                <a:cs typeface="Times New Roman"/>
              </a:rPr>
              <a:t>Handbook of action research: participative inquiry and practice.</a:t>
            </a:r>
            <a:r>
              <a:rPr lang="en-US" sz="1400" dirty="0">
                <a:latin typeface="Times New Roman"/>
                <a:ea typeface="Calibri"/>
                <a:cs typeface="Times New Roman"/>
              </a:rPr>
              <a:t> London: Sage publications.</a:t>
            </a:r>
            <a:endParaRPr lang="el-GR" sz="1200" dirty="0">
              <a:ea typeface="Calibri"/>
              <a:cs typeface="Times New Roman"/>
            </a:endParaRPr>
          </a:p>
          <a:p>
            <a:pPr marL="0" indent="0" algn="just">
              <a:lnSpc>
                <a:spcPct val="150000"/>
              </a:lnSpc>
              <a:spcAft>
                <a:spcPts val="0"/>
              </a:spcAft>
              <a:buNone/>
            </a:pPr>
            <a:r>
              <a:rPr lang="en-US" sz="1400" dirty="0" err="1" smtClean="0">
                <a:latin typeface="Times New Roman"/>
                <a:ea typeface="Calibri"/>
                <a:cs typeface="Times New Roman"/>
              </a:rPr>
              <a:t>Schonmann</a:t>
            </a:r>
            <a:r>
              <a:rPr lang="en-US" sz="1400" dirty="0">
                <a:latin typeface="Times New Roman"/>
                <a:ea typeface="Calibri"/>
                <a:cs typeface="Times New Roman"/>
              </a:rPr>
              <a:t>, S. (2000). Theatre and Drama Education: Themes and questions. </a:t>
            </a:r>
            <a:r>
              <a:rPr lang="en-US" sz="1400" i="1" dirty="0">
                <a:latin typeface="Times New Roman"/>
                <a:ea typeface="Calibri"/>
                <a:cs typeface="Times New Roman"/>
              </a:rPr>
              <a:t>Theatre and Drama Education</a:t>
            </a:r>
            <a:r>
              <a:rPr lang="en-US" sz="1400" dirty="0">
                <a:latin typeface="Times New Roman"/>
                <a:ea typeface="Calibri"/>
                <a:cs typeface="Times New Roman"/>
              </a:rPr>
              <a:t>. </a:t>
            </a:r>
            <a:r>
              <a:rPr lang="en-US" sz="1400" i="1" dirty="0">
                <a:latin typeface="Times New Roman"/>
                <a:ea typeface="Calibri"/>
                <a:cs typeface="Times New Roman"/>
              </a:rPr>
              <a:t>Routledge</a:t>
            </a:r>
            <a:r>
              <a:rPr lang="en-GB" sz="1400" i="1" dirty="0">
                <a:latin typeface="Times New Roman"/>
                <a:ea typeface="Calibri"/>
                <a:cs typeface="Times New Roman"/>
              </a:rPr>
              <a:t>,</a:t>
            </a:r>
            <a:r>
              <a:rPr lang="en-US" sz="1400" i="1" dirty="0">
                <a:latin typeface="Times New Roman"/>
                <a:ea typeface="Calibri"/>
                <a:cs typeface="Times New Roman"/>
              </a:rPr>
              <a:t>V. 56</a:t>
            </a:r>
            <a:r>
              <a:rPr lang="en-US" sz="1400" dirty="0">
                <a:latin typeface="Times New Roman"/>
                <a:ea typeface="Calibri"/>
                <a:cs typeface="Times New Roman"/>
              </a:rPr>
              <a:t>, 944-956.</a:t>
            </a:r>
            <a:endParaRPr lang="el-GR" sz="1200" dirty="0">
              <a:ea typeface="Calibri"/>
              <a:cs typeface="Times New Roman"/>
            </a:endParaRPr>
          </a:p>
          <a:p>
            <a:pPr marL="0" indent="0" algn="just">
              <a:lnSpc>
                <a:spcPct val="150000"/>
              </a:lnSpc>
              <a:spcAft>
                <a:spcPts val="0"/>
              </a:spcAft>
              <a:buNone/>
            </a:pPr>
            <a:r>
              <a:rPr lang="en-US" sz="1400" dirty="0" smtClean="0">
                <a:latin typeface="Times New Roman"/>
                <a:ea typeface="Calibri"/>
                <a:cs typeface="Times New Roman"/>
              </a:rPr>
              <a:t>Sze</a:t>
            </a:r>
            <a:r>
              <a:rPr lang="en-US" sz="1400" dirty="0">
                <a:latin typeface="Times New Roman"/>
                <a:ea typeface="Calibri"/>
                <a:cs typeface="Times New Roman"/>
              </a:rPr>
              <a:t>, </a:t>
            </a:r>
            <a:r>
              <a:rPr lang="el-GR" sz="1400" dirty="0">
                <a:latin typeface="Times New Roman"/>
                <a:ea typeface="Calibri"/>
                <a:cs typeface="Times New Roman"/>
              </a:rPr>
              <a:t>Ε</a:t>
            </a:r>
            <a:r>
              <a:rPr lang="en-US" sz="1400" dirty="0">
                <a:latin typeface="Times New Roman"/>
                <a:ea typeface="Calibri"/>
                <a:cs typeface="Times New Roman"/>
              </a:rPr>
              <a:t>. (2013). Drama and literature: Exploring the sustainability of Creative Arts partnerships. </a:t>
            </a:r>
            <a:r>
              <a:rPr lang="en-US" sz="1400" i="1" dirty="0">
                <a:latin typeface="Times New Roman"/>
                <a:ea typeface="Calibri"/>
                <a:cs typeface="Times New Roman"/>
              </a:rPr>
              <a:t>Literacy Learning: the Middle Years</a:t>
            </a:r>
            <a:r>
              <a:rPr lang="en-US" sz="1400" dirty="0">
                <a:latin typeface="Times New Roman"/>
                <a:ea typeface="Calibri"/>
                <a:cs typeface="Times New Roman"/>
              </a:rPr>
              <a:t>, </a:t>
            </a:r>
            <a:r>
              <a:rPr lang="en-US" sz="1400" i="1" dirty="0">
                <a:latin typeface="Times New Roman"/>
                <a:ea typeface="Calibri"/>
                <a:cs typeface="Times New Roman"/>
              </a:rPr>
              <a:t>V. 21</a:t>
            </a:r>
            <a:r>
              <a:rPr lang="en-US" sz="1400" dirty="0">
                <a:latin typeface="Times New Roman"/>
                <a:ea typeface="Calibri"/>
                <a:cs typeface="Times New Roman"/>
              </a:rPr>
              <a:t>, 61-70.</a:t>
            </a:r>
            <a:endParaRPr lang="el-GR" sz="1200" dirty="0">
              <a:ea typeface="Calibri"/>
              <a:cs typeface="Times New Roman"/>
            </a:endParaRPr>
          </a:p>
          <a:p>
            <a:pPr marL="0" indent="0" algn="just">
              <a:lnSpc>
                <a:spcPct val="150000"/>
              </a:lnSpc>
              <a:spcAft>
                <a:spcPts val="0"/>
              </a:spcAft>
              <a:buNone/>
            </a:pPr>
            <a:r>
              <a:rPr lang="en-US" sz="1400" dirty="0" smtClean="0">
                <a:latin typeface="Times New Roman"/>
                <a:ea typeface="Calibri"/>
                <a:cs typeface="Times New Roman"/>
              </a:rPr>
              <a:t>Tam</a:t>
            </a:r>
            <a:r>
              <a:rPr lang="en-US" sz="1400" dirty="0">
                <a:latin typeface="Times New Roman"/>
                <a:ea typeface="Calibri"/>
                <a:cs typeface="Times New Roman"/>
              </a:rPr>
              <a:t>, P. C. (2018). Teacher as fool: a study of the teacher’s power in the </a:t>
            </a:r>
            <a:r>
              <a:rPr lang="en-US" sz="1400" dirty="0" err="1">
                <a:latin typeface="Times New Roman"/>
                <a:ea typeface="Calibri"/>
                <a:cs typeface="Times New Roman"/>
              </a:rPr>
              <a:t>carnivalesque</a:t>
            </a:r>
            <a:r>
              <a:rPr lang="en-US" sz="1400" dirty="0">
                <a:latin typeface="Times New Roman"/>
                <a:ea typeface="Calibri"/>
                <a:cs typeface="Times New Roman"/>
              </a:rPr>
              <a:t> practice of drama education.</a:t>
            </a:r>
            <a:r>
              <a:rPr lang="en-US" sz="1400" i="1" dirty="0">
                <a:latin typeface="Times New Roman"/>
                <a:ea typeface="Calibri"/>
                <a:cs typeface="Times New Roman"/>
              </a:rPr>
              <a:t> Pedagogy, </a:t>
            </a:r>
            <a:r>
              <a:rPr lang="en-US" sz="1400" i="1" dirty="0" err="1">
                <a:latin typeface="Times New Roman"/>
                <a:ea typeface="Calibri"/>
                <a:cs typeface="Times New Roman"/>
              </a:rPr>
              <a:t>culture&amp;society</a:t>
            </a:r>
            <a:r>
              <a:rPr lang="en-US" sz="1400" i="1" dirty="0">
                <a:latin typeface="Times New Roman"/>
                <a:ea typeface="Calibri"/>
                <a:cs typeface="Times New Roman"/>
              </a:rPr>
              <a:t>, Vol. 26, No. 2, </a:t>
            </a:r>
            <a:r>
              <a:rPr lang="en-US" sz="1400" dirty="0">
                <a:latin typeface="Times New Roman"/>
                <a:ea typeface="Calibri"/>
                <a:cs typeface="Times New Roman"/>
              </a:rPr>
              <a:t>283-300.</a:t>
            </a:r>
            <a:endParaRPr lang="el-GR" sz="1200" dirty="0">
              <a:ea typeface="Calibri"/>
              <a:cs typeface="Times New Roman"/>
            </a:endParaRPr>
          </a:p>
          <a:p>
            <a:pPr marL="0" indent="0" algn="just">
              <a:lnSpc>
                <a:spcPct val="150000"/>
              </a:lnSpc>
              <a:spcAft>
                <a:spcPts val="0"/>
              </a:spcAft>
              <a:buNone/>
            </a:pPr>
            <a:r>
              <a:rPr lang="en-US" sz="1400" dirty="0">
                <a:latin typeface="Times New Roman"/>
                <a:ea typeface="Calibri"/>
                <a:cs typeface="Times New Roman"/>
              </a:rPr>
              <a:t>Wells, T.&amp;</a:t>
            </a:r>
            <a:r>
              <a:rPr lang="en-US" sz="1400" dirty="0" err="1">
                <a:latin typeface="Times New Roman"/>
                <a:ea typeface="Calibri"/>
                <a:cs typeface="Times New Roman"/>
              </a:rPr>
              <a:t>Sandretto</a:t>
            </a:r>
            <a:r>
              <a:rPr lang="en-US" sz="1400" dirty="0">
                <a:latin typeface="Times New Roman"/>
                <a:ea typeface="Calibri"/>
                <a:cs typeface="Times New Roman"/>
              </a:rPr>
              <a:t>, S, (2016). I’m on a journey I never thought I’d be on: using process drama pedagogy for the literacy </a:t>
            </a:r>
            <a:r>
              <a:rPr lang="en-US" sz="1400" dirty="0" err="1">
                <a:latin typeface="Times New Roman"/>
                <a:ea typeface="Calibri"/>
                <a:cs typeface="Times New Roman"/>
              </a:rPr>
              <a:t>programme</a:t>
            </a:r>
            <a:r>
              <a:rPr lang="en-US" sz="1400" dirty="0">
                <a:latin typeface="Times New Roman"/>
                <a:ea typeface="Calibri"/>
                <a:cs typeface="Times New Roman"/>
              </a:rPr>
              <a:t>”. </a:t>
            </a:r>
            <a:r>
              <a:rPr lang="en-US" sz="1400" i="1" dirty="0">
                <a:latin typeface="Times New Roman"/>
                <a:ea typeface="Calibri"/>
                <a:cs typeface="Times New Roman"/>
              </a:rPr>
              <a:t>Pedagogies: An International Journal</a:t>
            </a:r>
            <a:r>
              <a:rPr lang="en-US" sz="1400" dirty="0">
                <a:latin typeface="Times New Roman"/>
                <a:ea typeface="Calibri"/>
                <a:cs typeface="Times New Roman"/>
              </a:rPr>
              <a:t>, </a:t>
            </a:r>
            <a:r>
              <a:rPr lang="en-US" sz="1400" i="1" dirty="0">
                <a:latin typeface="Times New Roman"/>
                <a:ea typeface="Calibri"/>
                <a:cs typeface="Times New Roman"/>
              </a:rPr>
              <a:t>Vol. 12,</a:t>
            </a:r>
            <a:r>
              <a:rPr lang="en-US" sz="1400" dirty="0">
                <a:latin typeface="Times New Roman"/>
                <a:ea typeface="Calibri"/>
                <a:cs typeface="Times New Roman"/>
              </a:rPr>
              <a:t> </a:t>
            </a:r>
            <a:r>
              <a:rPr lang="en-US" sz="1400" i="1" dirty="0">
                <a:latin typeface="Times New Roman"/>
                <a:ea typeface="Calibri"/>
                <a:cs typeface="Times New Roman"/>
              </a:rPr>
              <a:t>No. 2,</a:t>
            </a:r>
            <a:r>
              <a:rPr lang="en-US" sz="1400" dirty="0">
                <a:latin typeface="Times New Roman"/>
                <a:ea typeface="Calibri"/>
                <a:cs typeface="Times New Roman"/>
              </a:rPr>
              <a:t> 180-195.</a:t>
            </a:r>
            <a:endParaRPr lang="el-GR" sz="1200" dirty="0">
              <a:ea typeface="Calibri"/>
              <a:cs typeface="Times New Roman"/>
            </a:endParaRPr>
          </a:p>
          <a:p>
            <a:pPr algn="just">
              <a:lnSpc>
                <a:spcPct val="150000"/>
              </a:lnSpc>
              <a:spcAft>
                <a:spcPts val="0"/>
              </a:spcAft>
            </a:pPr>
            <a:endParaRPr lang="el-GR" sz="1200" dirty="0">
              <a:ea typeface="Calibri"/>
              <a:cs typeface="Times New Roman"/>
            </a:endParaRPr>
          </a:p>
          <a:p>
            <a:pPr marL="0" lvl="0" indent="0">
              <a:lnSpc>
                <a:spcPct val="150000"/>
              </a:lnSpc>
              <a:buNone/>
            </a:pPr>
            <a:endParaRPr lang="el-GR" sz="1400" dirty="0">
              <a:solidFill>
                <a:prstClr val="black"/>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645440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ΒΙΒΛΙΟΓΡΑΦΙΑ</a:t>
            </a:r>
            <a:endParaRPr lang="el-GR" dirty="0"/>
          </a:p>
        </p:txBody>
      </p:sp>
      <p:sp>
        <p:nvSpPr>
          <p:cNvPr id="3" name="Content Placeholder 2"/>
          <p:cNvSpPr>
            <a:spLocks noGrp="1"/>
          </p:cNvSpPr>
          <p:nvPr>
            <p:ph idx="1"/>
          </p:nvPr>
        </p:nvSpPr>
        <p:spPr>
          <a:xfrm>
            <a:off x="457200" y="764704"/>
            <a:ext cx="8229600" cy="5361459"/>
          </a:xfrm>
        </p:spPr>
        <p:txBody>
          <a:bodyPr>
            <a:normAutofit/>
          </a:bodyPr>
          <a:lstStyle/>
          <a:p>
            <a:pPr marL="0" indent="0" algn="just">
              <a:lnSpc>
                <a:spcPct val="150000"/>
              </a:lnSpc>
              <a:spcAft>
                <a:spcPts val="0"/>
              </a:spcAft>
              <a:buNone/>
            </a:pPr>
            <a:r>
              <a:rPr lang="en-US" sz="1400" dirty="0">
                <a:latin typeface="Times New Roman" panose="02020603050405020304" pitchFamily="18" charset="0"/>
                <a:ea typeface="Calibri"/>
                <a:cs typeface="Times New Roman" panose="02020603050405020304" pitchFamily="18" charset="0"/>
              </a:rPr>
              <a:t>Williams, J. (2017). The power of live theatre: how experiencing live dance performances can enrich children’s lives” </a:t>
            </a:r>
            <a:r>
              <a:rPr lang="en-US" sz="1400" i="1" dirty="0">
                <a:latin typeface="Times New Roman" panose="02020603050405020304" pitchFamily="18" charset="0"/>
                <a:ea typeface="Calibri"/>
                <a:cs typeface="Times New Roman" panose="02020603050405020304" pitchFamily="18" charset="0"/>
              </a:rPr>
              <a:t>Educating Young Children-Learning and teaching in the early childhood years, Vol 23, No 1., </a:t>
            </a:r>
            <a:r>
              <a:rPr lang="en-US" sz="1400" dirty="0">
                <a:latin typeface="Times New Roman" panose="02020603050405020304" pitchFamily="18" charset="0"/>
                <a:ea typeface="Calibri"/>
                <a:cs typeface="Times New Roman" panose="02020603050405020304" pitchFamily="18" charset="0"/>
              </a:rPr>
              <a:t>17-21.</a:t>
            </a:r>
            <a:endParaRPr lang="el-GR" sz="14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n-US" sz="1400" dirty="0" smtClean="0">
                <a:latin typeface="Times New Roman" panose="02020603050405020304" pitchFamily="18" charset="0"/>
                <a:ea typeface="Calibri"/>
                <a:cs typeface="Times New Roman" panose="02020603050405020304" pitchFamily="18" charset="0"/>
              </a:rPr>
              <a:t>Wright</a:t>
            </a:r>
            <a:r>
              <a:rPr lang="en-US" sz="1400" dirty="0">
                <a:latin typeface="Times New Roman" panose="02020603050405020304" pitchFamily="18" charset="0"/>
                <a:ea typeface="Calibri"/>
                <a:cs typeface="Times New Roman" panose="02020603050405020304" pitchFamily="18" charset="0"/>
              </a:rPr>
              <a:t>, P. R. (2006). Drama education and development of self: Myth or reality? </a:t>
            </a:r>
            <a:r>
              <a:rPr lang="en-US" sz="1400" i="1" dirty="0">
                <a:latin typeface="Times New Roman" panose="02020603050405020304" pitchFamily="18" charset="0"/>
                <a:ea typeface="Calibri"/>
                <a:cs typeface="Times New Roman" panose="02020603050405020304" pitchFamily="18" charset="0"/>
              </a:rPr>
              <a:t>Social Psychology of Education</a:t>
            </a:r>
            <a:r>
              <a:rPr lang="el-GR" sz="1400" dirty="0">
                <a:latin typeface="Times New Roman" panose="02020603050405020304" pitchFamily="18" charset="0"/>
                <a:ea typeface="Calibri"/>
                <a:cs typeface="Times New Roman" panose="02020603050405020304" pitchFamily="18" charset="0"/>
              </a:rPr>
              <a:t>, </a:t>
            </a:r>
            <a:r>
              <a:rPr lang="el-GR" sz="1400" i="1" dirty="0">
                <a:latin typeface="Times New Roman" panose="02020603050405020304" pitchFamily="18" charset="0"/>
                <a:ea typeface="Calibri"/>
                <a:cs typeface="Times New Roman" panose="02020603050405020304" pitchFamily="18" charset="0"/>
              </a:rPr>
              <a:t>9</a:t>
            </a:r>
            <a:r>
              <a:rPr lang="el-GR" sz="1400" dirty="0">
                <a:latin typeface="Times New Roman" panose="02020603050405020304" pitchFamily="18" charset="0"/>
                <a:ea typeface="Calibri"/>
                <a:cs typeface="Times New Roman" panose="02020603050405020304" pitchFamily="18" charset="0"/>
              </a:rPr>
              <a:t>, 43–65.</a:t>
            </a:r>
          </a:p>
          <a:p>
            <a:pPr marL="0" indent="0" algn="just">
              <a:lnSpc>
                <a:spcPct val="150000"/>
              </a:lnSpc>
              <a:spcAft>
                <a:spcPts val="0"/>
              </a:spcAft>
              <a:buNone/>
            </a:pPr>
            <a:endParaRPr lang="el-GR" sz="1400" dirty="0">
              <a:ea typeface="Calibri"/>
              <a:cs typeface="Times New Roman"/>
            </a:endParaRPr>
          </a:p>
          <a:p>
            <a:endParaRPr lang="el-GR" sz="1400" dirty="0"/>
          </a:p>
        </p:txBody>
      </p:sp>
    </p:spTree>
    <p:extLst>
      <p:ext uri="{BB962C8B-B14F-4D97-AF65-F5344CB8AC3E}">
        <p14:creationId xmlns:p14="http://schemas.microsoft.com/office/powerpoint/2010/main" val="644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u="sng" dirty="0" smtClean="0">
                <a:latin typeface="Times New Roman" panose="02020603050405020304" pitchFamily="18" charset="0"/>
                <a:cs typeface="Times New Roman" panose="02020603050405020304" pitchFamily="18" charset="0"/>
              </a:rPr>
              <a:t>ΣΚΟΠΟΣ</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92696"/>
            <a:ext cx="8229600" cy="5433467"/>
          </a:xfrm>
        </p:spPr>
        <p:txBody>
          <a:bodyPr>
            <a:normAutofit lnSpcReduction="10000"/>
          </a:bodyPr>
          <a:lstStyle/>
          <a:p>
            <a:pPr lvl="0" algn="just">
              <a:lnSpc>
                <a:spcPct val="170000"/>
              </a:lnSpc>
              <a:spcAft>
                <a:spcPts val="1000"/>
              </a:spcAft>
              <a:buFont typeface="Courier New" panose="02070309020205020404" pitchFamily="49" charset="0"/>
              <a:buChar char="o"/>
            </a:pPr>
            <a:r>
              <a:rPr lang="el-GR" sz="1800" dirty="0">
                <a:solidFill>
                  <a:srgbClr val="000000"/>
                </a:solidFill>
                <a:latin typeface="Times New Roman"/>
                <a:ea typeface="Calibri"/>
                <a:cs typeface="Times New Roman"/>
              </a:rPr>
              <a:t>Η εκπόνηση της συγκεκριμένης μελέτης διατριβής αποβλέπει στην εξέταση ερευνητικού προβλήματος. Αρχικά αφορά τον τρόπο με τον οποίο </a:t>
            </a:r>
            <a:r>
              <a:rPr lang="el-GR" sz="1800" dirty="0" smtClean="0">
                <a:solidFill>
                  <a:srgbClr val="000000"/>
                </a:solidFill>
                <a:latin typeface="Times New Roman"/>
                <a:ea typeface="Calibri"/>
                <a:cs typeface="Times New Roman"/>
              </a:rPr>
              <a:t>ως </a:t>
            </a:r>
            <a:r>
              <a:rPr lang="el-GR" sz="1800" dirty="0">
                <a:solidFill>
                  <a:srgbClr val="000000"/>
                </a:solidFill>
                <a:latin typeface="Times New Roman"/>
                <a:ea typeface="Calibri"/>
                <a:cs typeface="Times New Roman"/>
              </a:rPr>
              <a:t>εκπαιδευτικός </a:t>
            </a:r>
            <a:r>
              <a:rPr lang="el-GR" sz="1800" dirty="0" smtClean="0">
                <a:solidFill>
                  <a:srgbClr val="000000"/>
                </a:solidFill>
                <a:latin typeface="Times New Roman"/>
                <a:ea typeface="Calibri"/>
                <a:cs typeface="Times New Roman"/>
              </a:rPr>
              <a:t>και ταυτόχρονα </a:t>
            </a:r>
            <a:r>
              <a:rPr lang="el-GR" sz="1800" dirty="0" err="1">
                <a:solidFill>
                  <a:srgbClr val="000000"/>
                </a:solidFill>
                <a:latin typeface="Times New Roman"/>
                <a:ea typeface="Calibri"/>
                <a:cs typeface="Times New Roman"/>
              </a:rPr>
              <a:t>εμψυχώτρια</a:t>
            </a:r>
            <a:r>
              <a:rPr lang="el-GR" sz="1800" dirty="0">
                <a:solidFill>
                  <a:srgbClr val="000000"/>
                </a:solidFill>
                <a:latin typeface="Times New Roman"/>
                <a:ea typeface="Calibri"/>
                <a:cs typeface="Times New Roman"/>
              </a:rPr>
              <a:t> του θεατρικού παιγνιδιού </a:t>
            </a:r>
            <a:r>
              <a:rPr lang="el-GR" sz="1800" dirty="0" smtClean="0">
                <a:solidFill>
                  <a:srgbClr val="000000"/>
                </a:solidFill>
                <a:latin typeface="Times New Roman"/>
                <a:ea typeface="Calibri"/>
                <a:cs typeface="Times New Roman"/>
              </a:rPr>
              <a:t>αναλάμβανα </a:t>
            </a:r>
            <a:r>
              <a:rPr lang="el-GR" sz="1800" dirty="0">
                <a:solidFill>
                  <a:srgbClr val="000000"/>
                </a:solidFill>
                <a:latin typeface="Times New Roman"/>
                <a:ea typeface="Calibri"/>
                <a:cs typeface="Times New Roman"/>
              </a:rPr>
              <a:t>δύο (2) </a:t>
            </a:r>
            <a:r>
              <a:rPr lang="el-GR" sz="1800" dirty="0" smtClean="0">
                <a:solidFill>
                  <a:srgbClr val="000000"/>
                </a:solidFill>
                <a:latin typeface="Times New Roman"/>
                <a:ea typeface="Calibri"/>
                <a:cs typeface="Times New Roman"/>
              </a:rPr>
              <a:t>ρόλους</a:t>
            </a:r>
            <a:r>
              <a:rPr lang="en-US" sz="1800" dirty="0">
                <a:solidFill>
                  <a:srgbClr val="000000"/>
                </a:solidFill>
                <a:latin typeface="Times New Roman"/>
                <a:ea typeface="Calibri"/>
                <a:cs typeface="Times New Roman"/>
              </a:rPr>
              <a:t>:</a:t>
            </a:r>
            <a:r>
              <a:rPr lang="el-GR" sz="1800" dirty="0" smtClean="0">
                <a:solidFill>
                  <a:srgbClr val="000000"/>
                </a:solidFill>
                <a:latin typeface="Times New Roman"/>
                <a:ea typeface="Calibri"/>
                <a:cs typeface="Times New Roman"/>
              </a:rPr>
              <a:t> </a:t>
            </a:r>
            <a:r>
              <a:rPr lang="el-GR" sz="1800" dirty="0" err="1" smtClean="0">
                <a:solidFill>
                  <a:srgbClr val="000000"/>
                </a:solidFill>
                <a:latin typeface="Times New Roman"/>
                <a:ea typeface="Calibri"/>
                <a:cs typeface="Times New Roman"/>
              </a:rPr>
              <a:t>αυτοβελτιωνόμουν</a:t>
            </a:r>
            <a:r>
              <a:rPr lang="el-GR" sz="1800" dirty="0" smtClean="0">
                <a:solidFill>
                  <a:srgbClr val="000000"/>
                </a:solidFill>
                <a:latin typeface="Times New Roman"/>
                <a:ea typeface="Calibri"/>
                <a:cs typeface="Times New Roman"/>
              </a:rPr>
              <a:t> </a:t>
            </a:r>
            <a:r>
              <a:rPr lang="el-GR" sz="1800" dirty="0">
                <a:solidFill>
                  <a:srgbClr val="000000"/>
                </a:solidFill>
                <a:latin typeface="Times New Roman"/>
                <a:ea typeface="Calibri"/>
                <a:cs typeface="Times New Roman"/>
              </a:rPr>
              <a:t>και </a:t>
            </a:r>
            <a:r>
              <a:rPr lang="el-GR" sz="1800" dirty="0" smtClean="0">
                <a:solidFill>
                  <a:srgbClr val="000000"/>
                </a:solidFill>
                <a:latin typeface="Times New Roman"/>
                <a:ea typeface="Calibri"/>
                <a:cs typeface="Times New Roman"/>
              </a:rPr>
              <a:t>παρείχα </a:t>
            </a:r>
            <a:r>
              <a:rPr lang="el-GR" sz="1800" dirty="0">
                <a:solidFill>
                  <a:srgbClr val="000000"/>
                </a:solidFill>
                <a:latin typeface="Times New Roman"/>
                <a:ea typeface="Calibri"/>
                <a:cs typeface="Times New Roman"/>
              </a:rPr>
              <a:t>αποτελεσματική </a:t>
            </a:r>
            <a:r>
              <a:rPr lang="el-GR" sz="1800" dirty="0" smtClean="0">
                <a:solidFill>
                  <a:srgbClr val="000000"/>
                </a:solidFill>
                <a:latin typeface="Times New Roman"/>
                <a:ea typeface="Calibri"/>
                <a:cs typeface="Times New Roman"/>
              </a:rPr>
              <a:t>διδασκαλία. </a:t>
            </a:r>
            <a:r>
              <a:rPr lang="el-GR" sz="1800" dirty="0">
                <a:solidFill>
                  <a:srgbClr val="000000"/>
                </a:solidFill>
                <a:latin typeface="Times New Roman"/>
                <a:ea typeface="Calibri"/>
                <a:cs typeface="Times New Roman"/>
              </a:rPr>
              <a:t>Ταυτόχρονα, έχει στόχο να αποδείξει  το πώς το θεατρικό παιγνίδι </a:t>
            </a:r>
            <a:r>
              <a:rPr lang="el-GR" sz="1800" dirty="0" smtClean="0">
                <a:solidFill>
                  <a:srgbClr val="000000"/>
                </a:solidFill>
                <a:latin typeface="Times New Roman"/>
                <a:ea typeface="Calibri"/>
                <a:cs typeface="Times New Roman"/>
              </a:rPr>
              <a:t>επηρέασε </a:t>
            </a:r>
            <a:r>
              <a:rPr lang="el-GR" sz="1800" dirty="0">
                <a:solidFill>
                  <a:srgbClr val="000000"/>
                </a:solidFill>
                <a:latin typeface="Times New Roman"/>
                <a:ea typeface="Calibri"/>
                <a:cs typeface="Times New Roman"/>
              </a:rPr>
              <a:t>τον τρόπο συμμετοχής των μαθητών/-τριών στις προκλήσεις διαφόρων τύπων θεατρικού παιγνιδιού, καθώς και ποια είναι η γνωστική, κινητική και συναισθηματική ανάπτυξή τους μέσα από το σύνολο της έρευνας </a:t>
            </a:r>
            <a:r>
              <a:rPr lang="el-GR" sz="1800" dirty="0" smtClean="0">
                <a:solidFill>
                  <a:srgbClr val="000000"/>
                </a:solidFill>
                <a:latin typeface="Times New Roman"/>
                <a:ea typeface="Calibri"/>
                <a:cs typeface="Times New Roman"/>
              </a:rPr>
              <a:t>δράσης.</a:t>
            </a:r>
            <a:endParaRPr lang="el-GR" sz="1800" dirty="0" smtClean="0">
              <a:solidFill>
                <a:prstClr val="black"/>
              </a:solidFill>
              <a:ea typeface="Calibri"/>
              <a:cs typeface="Times New Roman"/>
            </a:endParaRPr>
          </a:p>
          <a:p>
            <a:pPr marL="0" lvl="0" indent="0" algn="just">
              <a:lnSpc>
                <a:spcPct val="170000"/>
              </a:lnSpc>
              <a:spcAft>
                <a:spcPts val="1000"/>
              </a:spcAft>
              <a:buNone/>
            </a:pPr>
            <a:r>
              <a:rPr lang="el-GR" sz="1800" u="sng" dirty="0" smtClean="0">
                <a:solidFill>
                  <a:srgbClr val="000000"/>
                </a:solidFill>
                <a:latin typeface="Times New Roman"/>
                <a:ea typeface="Calibri"/>
                <a:cs typeface="Times New Roman"/>
              </a:rPr>
              <a:t>Σκοπός</a:t>
            </a:r>
            <a:r>
              <a:rPr lang="el-GR" sz="1800" u="sng" dirty="0">
                <a:solidFill>
                  <a:srgbClr val="000000"/>
                </a:solidFill>
                <a:latin typeface="Times New Roman"/>
                <a:ea typeface="Calibri"/>
                <a:cs typeface="Times New Roman"/>
              </a:rPr>
              <a:t>:</a:t>
            </a:r>
            <a:r>
              <a:rPr lang="el-GR" sz="1800" dirty="0">
                <a:solidFill>
                  <a:srgbClr val="000000"/>
                </a:solidFill>
                <a:latin typeface="Times New Roman"/>
                <a:ea typeface="Calibri"/>
                <a:cs typeface="Times New Roman"/>
              </a:rPr>
              <a:t> Πώς το θεατρικό παιγνίδι οδηγεί τους εκπαιδευτές-εμψυχωτές σε </a:t>
            </a:r>
            <a:r>
              <a:rPr lang="el-GR" sz="1800" dirty="0" err="1">
                <a:solidFill>
                  <a:srgbClr val="000000"/>
                </a:solidFill>
                <a:latin typeface="Times New Roman"/>
                <a:ea typeface="Calibri"/>
                <a:cs typeface="Times New Roman"/>
              </a:rPr>
              <a:t>αυτοβελτίωση</a:t>
            </a:r>
            <a:r>
              <a:rPr lang="el-GR" sz="1800" dirty="0">
                <a:solidFill>
                  <a:srgbClr val="000000"/>
                </a:solidFill>
                <a:latin typeface="Times New Roman"/>
                <a:ea typeface="Calibri"/>
                <a:cs typeface="Times New Roman"/>
              </a:rPr>
              <a:t>, καθώς και ποια είναι γνωστική, κινητική και συναισθηματική </a:t>
            </a:r>
            <a:r>
              <a:rPr lang="el-GR" sz="1800" dirty="0" smtClean="0">
                <a:solidFill>
                  <a:srgbClr val="000000"/>
                </a:solidFill>
                <a:latin typeface="Times New Roman"/>
                <a:ea typeface="Calibri"/>
                <a:cs typeface="Times New Roman"/>
              </a:rPr>
              <a:t>ανάπτυξη </a:t>
            </a:r>
            <a:r>
              <a:rPr lang="el-GR" sz="1800" dirty="0">
                <a:solidFill>
                  <a:srgbClr val="000000"/>
                </a:solidFill>
                <a:latin typeface="Times New Roman"/>
                <a:ea typeface="Calibri"/>
                <a:cs typeface="Times New Roman"/>
              </a:rPr>
              <a:t>των παιδιών που συμμετέχουν.</a:t>
            </a:r>
            <a:endParaRPr lang="el-GR" sz="1800" dirty="0">
              <a:solidFill>
                <a:prstClr val="black"/>
              </a:solidFill>
              <a:ea typeface="Calibri"/>
              <a:cs typeface="Times New Roman"/>
            </a:endParaRPr>
          </a:p>
          <a:p>
            <a:endParaRPr lang="el-GR" dirty="0"/>
          </a:p>
        </p:txBody>
      </p:sp>
    </p:spTree>
    <p:extLst>
      <p:ext uri="{BB962C8B-B14F-4D97-AF65-F5344CB8AC3E}">
        <p14:creationId xmlns:p14="http://schemas.microsoft.com/office/powerpoint/2010/main" val="384703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r>
              <a:rPr lang="el-GR" sz="2800" b="1" dirty="0" smtClean="0">
                <a:latin typeface="Times New Roman" panose="02020603050405020304" pitchFamily="18" charset="0"/>
                <a:cs typeface="Times New Roman" panose="02020603050405020304" pitchFamily="18" charset="0"/>
              </a:rPr>
              <a:t/>
            </a:r>
            <a:br>
              <a:rPr lang="el-GR" sz="2800" b="1" dirty="0" smtClean="0">
                <a:latin typeface="Times New Roman" panose="02020603050405020304" pitchFamily="18" charset="0"/>
                <a:cs typeface="Times New Roman" panose="02020603050405020304" pitchFamily="18" charset="0"/>
              </a:rPr>
            </a:br>
            <a:r>
              <a:rPr lang="el-GR" sz="2800" b="1" dirty="0">
                <a:latin typeface="Times New Roman" panose="02020603050405020304" pitchFamily="18" charset="0"/>
                <a:cs typeface="Times New Roman" panose="02020603050405020304" pitchFamily="18" charset="0"/>
              </a:rPr>
              <a:t/>
            </a:r>
            <a:br>
              <a:rPr lang="el-GR" sz="2800" b="1" dirty="0">
                <a:latin typeface="Times New Roman" panose="02020603050405020304" pitchFamily="18" charset="0"/>
                <a:cs typeface="Times New Roman" panose="02020603050405020304" pitchFamily="18" charset="0"/>
              </a:rPr>
            </a:br>
            <a:r>
              <a:rPr lang="el-GR" sz="3100" b="1" dirty="0" smtClean="0">
                <a:latin typeface="Times New Roman" panose="02020603050405020304" pitchFamily="18" charset="0"/>
                <a:cs typeface="Times New Roman" panose="02020603050405020304" pitchFamily="18" charset="0"/>
              </a:rPr>
              <a:t/>
            </a:r>
            <a:br>
              <a:rPr lang="el-GR" sz="3100" b="1" dirty="0" smtClean="0">
                <a:latin typeface="Times New Roman" panose="02020603050405020304" pitchFamily="18" charset="0"/>
                <a:cs typeface="Times New Roman" panose="02020603050405020304" pitchFamily="18" charset="0"/>
              </a:rPr>
            </a:br>
            <a:r>
              <a:rPr lang="el-GR" sz="3100" b="1" dirty="0" smtClean="0">
                <a:latin typeface="Times New Roman" panose="02020603050405020304" pitchFamily="18" charset="0"/>
                <a:cs typeface="Times New Roman" panose="02020603050405020304" pitchFamily="18" charset="0"/>
              </a:rPr>
              <a:t>ΕΥΧΑΡΙΣΤΩ ΓΙΑ ΤΗΝ ΠΡΟΣΟΧΗ ΣΑΣ</a:t>
            </a:r>
            <a:endParaRPr lang="el-GR" sz="3100" b="1" dirty="0">
              <a:latin typeface="Times New Roman" panose="02020603050405020304" pitchFamily="18" charset="0"/>
              <a:cs typeface="Times New Roman" panose="02020603050405020304" pitchFamily="18" charset="0"/>
            </a:endParaRPr>
          </a:p>
        </p:txBody>
      </p:sp>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2204864"/>
            <a:ext cx="3310415" cy="223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153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u="sng" dirty="0" smtClean="0">
                <a:latin typeface="Times New Roman" panose="02020603050405020304" pitchFamily="18" charset="0"/>
                <a:cs typeface="Times New Roman" panose="02020603050405020304" pitchFamily="18" charset="0"/>
              </a:rPr>
              <a:t>ΜΕΘΟΔΟΛΟΓΙΑ ΕΡΕΥΝΑΣ</a:t>
            </a:r>
            <a:endParaRPr lang="el-GR" sz="28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92696"/>
            <a:ext cx="8229600" cy="6165304"/>
          </a:xfrm>
        </p:spPr>
        <p:txBody>
          <a:bodyPr>
            <a:normAutofit fontScale="25000" lnSpcReduction="20000"/>
          </a:bodyPr>
          <a:lstStyle/>
          <a:p>
            <a:pPr algn="just">
              <a:lnSpc>
                <a:spcPct val="170000"/>
              </a:lnSpc>
              <a:spcAft>
                <a:spcPts val="0"/>
              </a:spcAft>
              <a:buFont typeface="Courier New" panose="02070309020205020404" pitchFamily="49" charset="0"/>
              <a:buChar char="o"/>
            </a:pPr>
            <a:r>
              <a:rPr lang="en-US" sz="7200" dirty="0" smtClean="0">
                <a:solidFill>
                  <a:srgbClr val="000000"/>
                </a:solidFill>
                <a:latin typeface="Times New Roman" panose="02020603050405020304" pitchFamily="18" charset="0"/>
                <a:ea typeface="Calibri"/>
                <a:cs typeface="Times New Roman" panose="02020603050405020304" pitchFamily="18" charset="0"/>
              </a:rPr>
              <a:t>To </a:t>
            </a:r>
            <a:r>
              <a:rPr lang="el-GR" sz="7200" dirty="0" smtClean="0">
                <a:solidFill>
                  <a:srgbClr val="000000"/>
                </a:solidFill>
                <a:latin typeface="Times New Roman" panose="02020603050405020304" pitchFamily="18" charset="0"/>
                <a:ea typeface="Calibri"/>
                <a:cs typeface="Times New Roman" panose="02020603050405020304" pitchFamily="18" charset="0"/>
              </a:rPr>
              <a:t>νόημα </a:t>
            </a:r>
            <a:r>
              <a:rPr lang="el-GR" sz="7200" dirty="0">
                <a:solidFill>
                  <a:srgbClr val="000000"/>
                </a:solidFill>
                <a:latin typeface="Times New Roman" panose="02020603050405020304" pitchFamily="18" charset="0"/>
                <a:ea typeface="Calibri"/>
                <a:cs typeface="Times New Roman" panose="02020603050405020304" pitchFamily="18" charset="0"/>
              </a:rPr>
              <a:t>της διδασκαλίας δεν βρίσκεται στη θεωρία της παιδαγωγικής γνώσης ή στην εμπειρία αυτής, αλλά στον τρόπο που </a:t>
            </a:r>
            <a:r>
              <a:rPr lang="el-GR" sz="7200" dirty="0" smtClean="0">
                <a:solidFill>
                  <a:srgbClr val="000000"/>
                </a:solidFill>
                <a:latin typeface="Times New Roman" panose="02020603050405020304" pitchFamily="18" charset="0"/>
                <a:ea typeface="Calibri"/>
                <a:cs typeface="Times New Roman" panose="02020603050405020304" pitchFamily="18" charset="0"/>
              </a:rPr>
              <a:t>αντιλαμβάνεται το παιδί </a:t>
            </a:r>
            <a:r>
              <a:rPr lang="el-GR" sz="7200" dirty="0">
                <a:solidFill>
                  <a:srgbClr val="000000"/>
                </a:solidFill>
                <a:latin typeface="Times New Roman" panose="02020603050405020304" pitchFamily="18" charset="0"/>
                <a:ea typeface="Calibri"/>
                <a:cs typeface="Times New Roman" panose="02020603050405020304" pitchFamily="18" charset="0"/>
              </a:rPr>
              <a:t>την εμπειρία και ταυτόχρονα τη στάση αυτών που συμμετέχουν (</a:t>
            </a:r>
            <a:r>
              <a:rPr lang="en-US" sz="7200" dirty="0" err="1">
                <a:solidFill>
                  <a:srgbClr val="000000"/>
                </a:solidFill>
                <a:latin typeface="Times New Roman" panose="02020603050405020304" pitchFamily="18" charset="0"/>
                <a:ea typeface="Calibri"/>
                <a:cs typeface="Times New Roman" panose="02020603050405020304" pitchFamily="18" charset="0"/>
              </a:rPr>
              <a:t>Husserlian</a:t>
            </a:r>
            <a:r>
              <a:rPr lang="en-US" sz="7200" dirty="0">
                <a:solidFill>
                  <a:srgbClr val="000000"/>
                </a:solidFill>
                <a:latin typeface="Times New Roman" panose="02020603050405020304" pitchFamily="18" charset="0"/>
                <a:ea typeface="Calibri"/>
                <a:cs typeface="Times New Roman" panose="02020603050405020304" pitchFamily="18" charset="0"/>
              </a:rPr>
              <a:t> phenomenological</a:t>
            </a:r>
            <a:r>
              <a:rPr lang="el-GR" sz="7200" dirty="0">
                <a:solidFill>
                  <a:srgbClr val="000000"/>
                </a:solidFill>
                <a:latin typeface="Times New Roman" panose="02020603050405020304" pitchFamily="18" charset="0"/>
                <a:ea typeface="Calibri"/>
                <a:cs typeface="Times New Roman" panose="02020603050405020304" pitchFamily="18" charset="0"/>
              </a:rPr>
              <a:t> στο </a:t>
            </a:r>
            <a:r>
              <a:rPr lang="en-US" sz="7200" dirty="0" err="1">
                <a:solidFill>
                  <a:srgbClr val="000000"/>
                </a:solidFill>
                <a:latin typeface="Times New Roman" panose="02020603050405020304" pitchFamily="18" charset="0"/>
                <a:ea typeface="Calibri"/>
                <a:cs typeface="Times New Roman" panose="02020603050405020304" pitchFamily="18" charset="0"/>
              </a:rPr>
              <a:t>Koutselini</a:t>
            </a:r>
            <a:r>
              <a:rPr lang="en-US" sz="7200" dirty="0">
                <a:solidFill>
                  <a:srgbClr val="000000"/>
                </a:solidFill>
                <a:latin typeface="Times New Roman" panose="02020603050405020304" pitchFamily="18" charset="0"/>
                <a:ea typeface="Calibri"/>
                <a:cs typeface="Times New Roman" panose="02020603050405020304" pitchFamily="18" charset="0"/>
              </a:rPr>
              <a:t> view</a:t>
            </a:r>
            <a:r>
              <a:rPr lang="el-GR" sz="7200" dirty="0" smtClean="0">
                <a:solidFill>
                  <a:srgbClr val="000000"/>
                </a:solidFill>
                <a:latin typeface="Times New Roman" panose="02020603050405020304" pitchFamily="18" charset="0"/>
                <a:ea typeface="Calibri"/>
                <a:cs typeface="Times New Roman" panose="02020603050405020304" pitchFamily="18" charset="0"/>
              </a:rPr>
              <a:t>)</a:t>
            </a:r>
            <a:r>
              <a:rPr lang="en-US" sz="7200" dirty="0" smtClean="0">
                <a:solidFill>
                  <a:srgbClr val="000000"/>
                </a:solidFill>
                <a:latin typeface="Times New Roman" panose="02020603050405020304" pitchFamily="18" charset="0"/>
                <a:ea typeface="Calibri"/>
                <a:cs typeface="Times New Roman" panose="02020603050405020304" pitchFamily="18" charset="0"/>
              </a:rPr>
              <a:t>. </a:t>
            </a:r>
            <a:r>
              <a:rPr lang="el-GR" sz="7200" dirty="0" smtClean="0">
                <a:solidFill>
                  <a:srgbClr val="000000"/>
                </a:solidFill>
                <a:latin typeface="Times New Roman" panose="02020603050405020304" pitchFamily="18" charset="0"/>
                <a:ea typeface="Calibri"/>
                <a:cs typeface="Times New Roman" panose="02020603050405020304" pitchFamily="18" charset="0"/>
              </a:rPr>
              <a:t>Έτσι η παρούσα </a:t>
            </a:r>
            <a:r>
              <a:rPr lang="el-GR" sz="7200" dirty="0">
                <a:solidFill>
                  <a:srgbClr val="000000"/>
                </a:solidFill>
                <a:latin typeface="Times New Roman" panose="02020603050405020304" pitchFamily="18" charset="0"/>
                <a:ea typeface="Calibri"/>
                <a:cs typeface="Times New Roman" panose="02020603050405020304" pitchFamily="18" charset="0"/>
              </a:rPr>
              <a:t>διδακτορική διατριβή, </a:t>
            </a:r>
            <a:r>
              <a:rPr lang="el-GR" sz="7200" dirty="0" smtClean="0">
                <a:solidFill>
                  <a:srgbClr val="000000"/>
                </a:solidFill>
                <a:latin typeface="Times New Roman" panose="02020603050405020304" pitchFamily="18" charset="0"/>
                <a:ea typeface="Calibri"/>
                <a:cs typeface="Times New Roman" panose="02020603050405020304" pitchFamily="18" charset="0"/>
              </a:rPr>
              <a:t>πραγματοποιήθηκε με τη μέθοδο της έρευνας </a:t>
            </a:r>
            <a:r>
              <a:rPr lang="el-GR" sz="7200" dirty="0">
                <a:solidFill>
                  <a:srgbClr val="000000"/>
                </a:solidFill>
                <a:latin typeface="Times New Roman" panose="02020603050405020304" pitchFamily="18" charset="0"/>
                <a:ea typeface="Calibri"/>
                <a:cs typeface="Times New Roman" panose="02020603050405020304" pitchFamily="18" charset="0"/>
              </a:rPr>
              <a:t>δράσης, ώστε να διερευνηθούν τα ερευνητικά ερωτήματα.</a:t>
            </a:r>
            <a:endParaRPr lang="el-GR" sz="7200" dirty="0">
              <a:latin typeface="Times New Roman" panose="02020603050405020304" pitchFamily="18" charset="0"/>
              <a:ea typeface="Calibri"/>
              <a:cs typeface="Times New Roman" panose="02020603050405020304" pitchFamily="18" charset="0"/>
            </a:endParaRPr>
          </a:p>
          <a:p>
            <a:pPr algn="just">
              <a:lnSpc>
                <a:spcPct val="170000"/>
              </a:lnSpc>
              <a:spcAft>
                <a:spcPts val="0"/>
              </a:spcAft>
              <a:buFont typeface="Courier New" panose="02070309020205020404" pitchFamily="49" charset="0"/>
              <a:buChar char="o"/>
            </a:pPr>
            <a:r>
              <a:rPr lang="el-GR" sz="7200" dirty="0" smtClean="0">
                <a:solidFill>
                  <a:srgbClr val="000000"/>
                </a:solidFill>
                <a:latin typeface="Times New Roman" panose="02020603050405020304" pitchFamily="18" charset="0"/>
                <a:ea typeface="Calibri"/>
                <a:cs typeface="Times New Roman" panose="02020603050405020304" pitchFamily="18" charset="0"/>
              </a:rPr>
              <a:t>Ως εκπαιδευτικός-εμψυχωτής </a:t>
            </a:r>
            <a:r>
              <a:rPr lang="el-GR" sz="7200" dirty="0">
                <a:solidFill>
                  <a:srgbClr val="000000"/>
                </a:solidFill>
                <a:latin typeface="Times New Roman" panose="02020603050405020304" pitchFamily="18" charset="0"/>
                <a:ea typeface="Calibri"/>
                <a:cs typeface="Times New Roman" panose="02020603050405020304" pitchFamily="18" charset="0"/>
              </a:rPr>
              <a:t>που </a:t>
            </a:r>
            <a:r>
              <a:rPr lang="el-GR" sz="7200" dirty="0" smtClean="0">
                <a:solidFill>
                  <a:srgbClr val="000000"/>
                </a:solidFill>
                <a:latin typeface="Times New Roman" panose="02020603050405020304" pitchFamily="18" charset="0"/>
                <a:ea typeface="Calibri"/>
                <a:cs typeface="Times New Roman" panose="02020603050405020304" pitchFamily="18" charset="0"/>
              </a:rPr>
              <a:t>διεξήγαγα το </a:t>
            </a:r>
            <a:r>
              <a:rPr lang="el-GR" sz="7200" dirty="0">
                <a:solidFill>
                  <a:srgbClr val="000000"/>
                </a:solidFill>
                <a:latin typeface="Times New Roman" panose="02020603050405020304" pitchFamily="18" charset="0"/>
                <a:ea typeface="Calibri"/>
                <a:cs typeface="Times New Roman" panose="02020603050405020304" pitchFamily="18" charset="0"/>
              </a:rPr>
              <a:t>μάθημα του θεατρικού παιγνιδιού, θα </a:t>
            </a:r>
            <a:r>
              <a:rPr lang="el-GR" sz="7200" dirty="0" smtClean="0">
                <a:solidFill>
                  <a:srgbClr val="000000"/>
                </a:solidFill>
                <a:latin typeface="Times New Roman" panose="02020603050405020304" pitchFamily="18" charset="0"/>
                <a:ea typeface="Calibri"/>
                <a:cs typeface="Times New Roman" panose="02020603050405020304" pitchFamily="18" charset="0"/>
              </a:rPr>
              <a:t>βρισκόμουν </a:t>
            </a:r>
            <a:r>
              <a:rPr lang="el-GR" sz="7200" dirty="0">
                <a:solidFill>
                  <a:srgbClr val="000000"/>
                </a:solidFill>
                <a:latin typeface="Times New Roman" panose="02020603050405020304" pitchFamily="18" charset="0"/>
                <a:ea typeface="Calibri"/>
                <a:cs typeface="Times New Roman" panose="02020603050405020304" pitchFamily="18" charset="0"/>
              </a:rPr>
              <a:t>σε τρεις (3) κύκλους συνεχούς μάθησης και αλληλοϋποστήριξης εκπαιδευτικού και </a:t>
            </a:r>
            <a:r>
              <a:rPr lang="el-GR" sz="7200" dirty="0" smtClean="0">
                <a:solidFill>
                  <a:srgbClr val="000000"/>
                </a:solidFill>
                <a:latin typeface="Times New Roman" panose="02020603050405020304" pitchFamily="18" charset="0"/>
                <a:ea typeface="Calibri"/>
                <a:cs typeface="Times New Roman" panose="02020603050405020304" pitchFamily="18" charset="0"/>
              </a:rPr>
              <a:t>παιδιών, </a:t>
            </a:r>
            <a:r>
              <a:rPr lang="el-GR" sz="7200" dirty="0">
                <a:solidFill>
                  <a:srgbClr val="000000"/>
                </a:solidFill>
                <a:latin typeface="Times New Roman" panose="02020603050405020304" pitchFamily="18" charset="0"/>
                <a:ea typeface="Calibri"/>
                <a:cs typeface="Times New Roman" panose="02020603050405020304" pitchFamily="18" charset="0"/>
              </a:rPr>
              <a:t>καθώς στον πρώτο (1</a:t>
            </a:r>
            <a:r>
              <a:rPr lang="el-GR" sz="7200" baseline="30000" dirty="0">
                <a:solidFill>
                  <a:srgbClr val="000000"/>
                </a:solidFill>
                <a:latin typeface="Times New Roman" panose="02020603050405020304" pitchFamily="18" charset="0"/>
                <a:ea typeface="Calibri"/>
                <a:cs typeface="Times New Roman" panose="02020603050405020304" pitchFamily="18" charset="0"/>
              </a:rPr>
              <a:t>ο</a:t>
            </a:r>
            <a:r>
              <a:rPr lang="el-GR" sz="7200" dirty="0">
                <a:solidFill>
                  <a:srgbClr val="000000"/>
                </a:solidFill>
                <a:latin typeface="Times New Roman" panose="02020603050405020304" pitchFamily="18" charset="0"/>
                <a:ea typeface="Calibri"/>
                <a:cs typeface="Times New Roman" panose="02020603050405020304" pitchFamily="18" charset="0"/>
              </a:rPr>
              <a:t>) θα </a:t>
            </a:r>
            <a:r>
              <a:rPr lang="el-GR" sz="7200" dirty="0" smtClean="0">
                <a:solidFill>
                  <a:srgbClr val="000000"/>
                </a:solidFill>
                <a:latin typeface="Times New Roman" panose="02020603050405020304" pitchFamily="18" charset="0"/>
                <a:ea typeface="Calibri"/>
                <a:cs typeface="Times New Roman" panose="02020603050405020304" pitchFamily="18" charset="0"/>
              </a:rPr>
              <a:t>γινόταν </a:t>
            </a:r>
            <a:r>
              <a:rPr lang="el-GR" sz="7200" dirty="0">
                <a:solidFill>
                  <a:srgbClr val="000000"/>
                </a:solidFill>
                <a:latin typeface="Times New Roman" panose="02020603050405020304" pitchFamily="18" charset="0"/>
                <a:ea typeface="Calibri"/>
                <a:cs typeface="Times New Roman" panose="02020603050405020304" pitchFamily="18" charset="0"/>
              </a:rPr>
              <a:t>η σύνδεση, στον δεύτερο (2</a:t>
            </a:r>
            <a:r>
              <a:rPr lang="el-GR" sz="7200" baseline="30000" dirty="0">
                <a:solidFill>
                  <a:srgbClr val="000000"/>
                </a:solidFill>
                <a:latin typeface="Times New Roman" panose="02020603050405020304" pitchFamily="18" charset="0"/>
                <a:ea typeface="Calibri"/>
                <a:cs typeface="Times New Roman" panose="02020603050405020304" pitchFamily="18" charset="0"/>
              </a:rPr>
              <a:t>ο</a:t>
            </a:r>
            <a:r>
              <a:rPr lang="el-GR" sz="7200" dirty="0">
                <a:solidFill>
                  <a:srgbClr val="000000"/>
                </a:solidFill>
                <a:latin typeface="Times New Roman" panose="02020603050405020304" pitchFamily="18" charset="0"/>
                <a:ea typeface="Calibri"/>
                <a:cs typeface="Times New Roman" panose="02020603050405020304" pitchFamily="18" charset="0"/>
              </a:rPr>
              <a:t>) η διδακτική εμπειρία και στον τρίτο (3</a:t>
            </a:r>
            <a:r>
              <a:rPr lang="el-GR" sz="7200" baseline="30000" dirty="0">
                <a:solidFill>
                  <a:srgbClr val="000000"/>
                </a:solidFill>
                <a:latin typeface="Times New Roman" panose="02020603050405020304" pitchFamily="18" charset="0"/>
                <a:ea typeface="Calibri"/>
                <a:cs typeface="Times New Roman" panose="02020603050405020304" pitchFamily="18" charset="0"/>
              </a:rPr>
              <a:t>ο</a:t>
            </a:r>
            <a:r>
              <a:rPr lang="el-GR" sz="7200" dirty="0">
                <a:solidFill>
                  <a:srgbClr val="000000"/>
                </a:solidFill>
                <a:latin typeface="Times New Roman" panose="02020603050405020304" pitchFamily="18" charset="0"/>
                <a:ea typeface="Calibri"/>
                <a:cs typeface="Times New Roman" panose="02020603050405020304" pitchFamily="18" charset="0"/>
              </a:rPr>
              <a:t>) η </a:t>
            </a:r>
            <a:r>
              <a:rPr lang="el-GR" sz="7200" dirty="0" err="1">
                <a:solidFill>
                  <a:srgbClr val="000000"/>
                </a:solidFill>
                <a:latin typeface="Times New Roman" panose="02020603050405020304" pitchFamily="18" charset="0"/>
                <a:ea typeface="Calibri"/>
                <a:cs typeface="Times New Roman" panose="02020603050405020304" pitchFamily="18" charset="0"/>
              </a:rPr>
              <a:t>επανάδραση</a:t>
            </a:r>
            <a:r>
              <a:rPr lang="el-GR" sz="7200" dirty="0">
                <a:solidFill>
                  <a:srgbClr val="000000"/>
                </a:solidFill>
                <a:latin typeface="Times New Roman" panose="02020603050405020304" pitchFamily="18" charset="0"/>
                <a:ea typeface="Calibri"/>
                <a:cs typeface="Times New Roman" panose="02020603050405020304" pitchFamily="18" charset="0"/>
              </a:rPr>
              <a:t>. </a:t>
            </a:r>
            <a:r>
              <a:rPr lang="el-GR" sz="7200" dirty="0" smtClean="0">
                <a:solidFill>
                  <a:srgbClr val="000000"/>
                </a:solidFill>
                <a:latin typeface="Times New Roman" panose="02020603050405020304" pitchFamily="18" charset="0"/>
                <a:ea typeface="Calibri"/>
                <a:cs typeface="Times New Roman" panose="02020603050405020304" pitchFamily="18" charset="0"/>
              </a:rPr>
              <a:t>Με γνώμονα </a:t>
            </a:r>
            <a:r>
              <a:rPr lang="el-GR" sz="7200" dirty="0">
                <a:solidFill>
                  <a:srgbClr val="000000"/>
                </a:solidFill>
                <a:latin typeface="Times New Roman" panose="02020603050405020304" pitchFamily="18" charset="0"/>
                <a:ea typeface="Calibri"/>
                <a:cs typeface="Times New Roman" panose="02020603050405020304" pitchFamily="18" charset="0"/>
              </a:rPr>
              <a:t>τόσο τις συνεντεύξεις, όσο και την καταγραφή του ημερολογίου του, </a:t>
            </a:r>
            <a:r>
              <a:rPr lang="el-GR" sz="7200" dirty="0" err="1" smtClean="0">
                <a:solidFill>
                  <a:srgbClr val="000000"/>
                </a:solidFill>
                <a:latin typeface="Times New Roman" panose="02020603050405020304" pitchFamily="18" charset="0"/>
                <a:ea typeface="Calibri"/>
                <a:cs typeface="Times New Roman" panose="02020603050405020304" pitchFamily="18" charset="0"/>
              </a:rPr>
              <a:t>επανασχεδίαζα</a:t>
            </a:r>
            <a:r>
              <a:rPr lang="el-GR" sz="7200" dirty="0" smtClean="0">
                <a:solidFill>
                  <a:srgbClr val="000000"/>
                </a:solidFill>
                <a:latin typeface="Times New Roman" panose="02020603050405020304" pitchFamily="18" charset="0"/>
                <a:ea typeface="Calibri"/>
                <a:cs typeface="Times New Roman" panose="02020603050405020304" pitchFamily="18" charset="0"/>
              </a:rPr>
              <a:t> το </a:t>
            </a:r>
            <a:r>
              <a:rPr lang="el-GR" sz="7200" dirty="0">
                <a:solidFill>
                  <a:srgbClr val="000000"/>
                </a:solidFill>
                <a:latin typeface="Times New Roman" panose="02020603050405020304" pitchFamily="18" charset="0"/>
                <a:ea typeface="Calibri"/>
                <a:cs typeface="Times New Roman" panose="02020603050405020304" pitchFamily="18" charset="0"/>
              </a:rPr>
              <a:t>θεατρικό παιγνίδι, ούτως ώστε να έχει καλύτερα αποτελέσματα, </a:t>
            </a:r>
            <a:r>
              <a:rPr lang="el-GR" sz="7200" dirty="0" smtClean="0">
                <a:solidFill>
                  <a:srgbClr val="000000"/>
                </a:solidFill>
                <a:latin typeface="Times New Roman" panose="02020603050405020304" pitchFamily="18" charset="0"/>
                <a:ea typeface="Calibri"/>
                <a:cs typeface="Times New Roman" panose="02020603050405020304" pitchFamily="18" charset="0"/>
              </a:rPr>
              <a:t>καθώς</a:t>
            </a:r>
            <a:r>
              <a:rPr lang="en-US" sz="7200" dirty="0" smtClean="0">
                <a:solidFill>
                  <a:srgbClr val="000000"/>
                </a:solidFill>
                <a:latin typeface="Times New Roman" panose="02020603050405020304" pitchFamily="18" charset="0"/>
                <a:ea typeface="Calibri"/>
                <a:cs typeface="Times New Roman" panose="02020603050405020304" pitchFamily="18" charset="0"/>
              </a:rPr>
              <a:t>:</a:t>
            </a:r>
            <a:endParaRPr lang="el-GR" sz="7200" dirty="0" smtClean="0">
              <a:solidFill>
                <a:srgbClr val="000000"/>
              </a:solidFill>
              <a:latin typeface="Times New Roman" panose="02020603050405020304" pitchFamily="18" charset="0"/>
              <a:ea typeface="Calibri"/>
              <a:cs typeface="Times New Roman" panose="02020603050405020304" pitchFamily="18" charset="0"/>
            </a:endParaRPr>
          </a:p>
          <a:p>
            <a:pPr marL="0" indent="0" algn="just">
              <a:lnSpc>
                <a:spcPct val="170000"/>
              </a:lnSpc>
              <a:spcAft>
                <a:spcPts val="0"/>
              </a:spcAft>
              <a:buNone/>
            </a:pPr>
            <a:r>
              <a:rPr lang="el-GR" sz="7200" i="1" dirty="0" smtClean="0">
                <a:solidFill>
                  <a:srgbClr val="000000"/>
                </a:solidFill>
                <a:latin typeface="Times New Roman" panose="02020603050405020304" pitchFamily="18" charset="0"/>
                <a:ea typeface="Calibri"/>
                <a:cs typeface="Times New Roman" panose="02020603050405020304" pitchFamily="18" charset="0"/>
              </a:rPr>
              <a:t>«</a:t>
            </a:r>
            <a:r>
              <a:rPr lang="el-GR" sz="7200" i="1" dirty="0">
                <a:solidFill>
                  <a:srgbClr val="000000"/>
                </a:solidFill>
                <a:latin typeface="Times New Roman" panose="02020603050405020304" pitchFamily="18" charset="0"/>
                <a:ea typeface="Calibri"/>
                <a:cs typeface="Times New Roman" panose="02020603050405020304" pitchFamily="18" charset="0"/>
              </a:rPr>
              <a:t>Χωρίς </a:t>
            </a:r>
            <a:r>
              <a:rPr lang="el-GR" sz="7200" i="1" dirty="0" err="1">
                <a:solidFill>
                  <a:srgbClr val="000000"/>
                </a:solidFill>
                <a:latin typeface="Times New Roman" panose="02020603050405020304" pitchFamily="18" charset="0"/>
                <a:ea typeface="Calibri"/>
                <a:cs typeface="Times New Roman" panose="02020603050405020304" pitchFamily="18" charset="0"/>
              </a:rPr>
              <a:t>αναστοχασμό</a:t>
            </a:r>
            <a:r>
              <a:rPr lang="el-GR" sz="7200" i="1" dirty="0">
                <a:solidFill>
                  <a:srgbClr val="000000"/>
                </a:solidFill>
                <a:latin typeface="Times New Roman" panose="02020603050405020304" pitchFamily="18" charset="0"/>
                <a:ea typeface="Calibri"/>
                <a:cs typeface="Times New Roman" panose="02020603050405020304" pitchFamily="18" charset="0"/>
              </a:rPr>
              <a:t> στη διδακτική πράξη σημαίνει ότι αφήνουμε πίσω μας εκείνο που συνεχώς θα βρίσκουμε ως εμπόδιο μπροστά μας» </a:t>
            </a:r>
            <a:r>
              <a:rPr lang="el-GR" sz="7200" dirty="0">
                <a:solidFill>
                  <a:srgbClr val="000000"/>
                </a:solidFill>
                <a:latin typeface="Times New Roman" panose="02020603050405020304" pitchFamily="18" charset="0"/>
                <a:ea typeface="Calibri"/>
                <a:cs typeface="Times New Roman" panose="02020603050405020304" pitchFamily="18" charset="0"/>
              </a:rPr>
              <a:t>(</a:t>
            </a:r>
            <a:r>
              <a:rPr lang="en-US" sz="7200" dirty="0" err="1">
                <a:solidFill>
                  <a:srgbClr val="000000"/>
                </a:solidFill>
                <a:latin typeface="Times New Roman" panose="02020603050405020304" pitchFamily="18" charset="0"/>
                <a:ea typeface="Calibri"/>
                <a:cs typeface="Times New Roman" panose="02020603050405020304" pitchFamily="18" charset="0"/>
              </a:rPr>
              <a:t>Gadamer</a:t>
            </a:r>
            <a:r>
              <a:rPr lang="el-GR" sz="7200" dirty="0">
                <a:solidFill>
                  <a:srgbClr val="000000"/>
                </a:solidFill>
                <a:latin typeface="Times New Roman" panose="02020603050405020304" pitchFamily="18" charset="0"/>
                <a:ea typeface="Calibri"/>
                <a:cs typeface="Times New Roman" panose="02020603050405020304" pitchFamily="18" charset="0"/>
              </a:rPr>
              <a:t> 1977).</a:t>
            </a:r>
            <a:endParaRPr lang="el-GR" sz="7200" dirty="0">
              <a:latin typeface="Times New Roman" panose="02020603050405020304" pitchFamily="18" charset="0"/>
              <a:ea typeface="Calibri"/>
              <a:cs typeface="Times New Roman" panose="02020603050405020304" pitchFamily="18" charset="0"/>
            </a:endParaRPr>
          </a:p>
          <a:p>
            <a:pPr marL="0" indent="0" algn="just">
              <a:lnSpc>
                <a:spcPct val="150000"/>
              </a:lnSpc>
              <a:spcAft>
                <a:spcPts val="0"/>
              </a:spcAft>
              <a:buNone/>
            </a:pPr>
            <a:r>
              <a:rPr lang="el-GR" dirty="0">
                <a:solidFill>
                  <a:srgbClr val="000000"/>
                </a:solidFill>
                <a:latin typeface="Times New Roman"/>
                <a:ea typeface="Calibri"/>
                <a:cs typeface="Times New Roman"/>
              </a:rPr>
              <a:t> </a:t>
            </a:r>
            <a:endParaRPr lang="el-GR" sz="2800" dirty="0">
              <a:ea typeface="Calibri"/>
              <a:cs typeface="Times New Roman"/>
            </a:endParaRPr>
          </a:p>
          <a:p>
            <a:endParaRPr lang="el-GR" dirty="0"/>
          </a:p>
        </p:txBody>
      </p:sp>
    </p:spTree>
    <p:extLst>
      <p:ext uri="{BB962C8B-B14F-4D97-AF65-F5344CB8AC3E}">
        <p14:creationId xmlns:p14="http://schemas.microsoft.com/office/powerpoint/2010/main" val="604013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836712"/>
          </a:xfrm>
        </p:spPr>
        <p:txBody>
          <a:bodyPr>
            <a:normAutofit fontScale="90000"/>
          </a:bodyPr>
          <a:lstStyle/>
          <a:p>
            <a:pPr marL="457200" marR="0" indent="-228600" algn="l">
              <a:lnSpc>
                <a:spcPct val="150000"/>
              </a:lnSpc>
              <a:spcBef>
                <a:spcPts val="0"/>
              </a:spcBef>
              <a:spcAft>
                <a:spcPts val="0"/>
              </a:spcAft>
            </a:pPr>
            <a:r>
              <a:rPr lang="el-GR" sz="3100" b="1" u="sng" dirty="0" smtClean="0">
                <a:solidFill>
                  <a:srgbClr val="201F1E"/>
                </a:solidFill>
                <a:latin typeface="Times New Roman"/>
              </a:rPr>
              <a:t>ΠΑΡΟΥΣΙΑΣΗ ΑΠΟΤΕΛΕΣΜΑΤΩΝ-ΑΝΑΛΥΣΗ</a:t>
            </a:r>
            <a:r>
              <a:rPr lang="el-GR" sz="4800" dirty="0">
                <a:solidFill>
                  <a:srgbClr val="201F1E"/>
                </a:solidFill>
                <a:latin typeface="Times New Roman"/>
              </a:rPr>
              <a:t/>
            </a:r>
            <a:br>
              <a:rPr lang="el-GR" sz="4800" dirty="0">
                <a:solidFill>
                  <a:srgbClr val="201F1E"/>
                </a:solidFill>
                <a:latin typeface="Times New Roman"/>
              </a:rPr>
            </a:br>
            <a:r>
              <a:rPr lang="el-GR" sz="800" dirty="0">
                <a:solidFill>
                  <a:srgbClr val="1F497D"/>
                </a:solidFill>
                <a:latin typeface="Times New Roman"/>
              </a:rPr>
              <a:t> </a:t>
            </a:r>
            <a:endParaRPr lang="el-GR" dirty="0"/>
          </a:p>
        </p:txBody>
      </p:sp>
      <p:sp>
        <p:nvSpPr>
          <p:cNvPr id="3" name="Content Placeholder 2"/>
          <p:cNvSpPr>
            <a:spLocks noGrp="1"/>
          </p:cNvSpPr>
          <p:nvPr>
            <p:ph idx="1"/>
          </p:nvPr>
        </p:nvSpPr>
        <p:spPr>
          <a:xfrm>
            <a:off x="539552" y="692696"/>
            <a:ext cx="8229600" cy="5678091"/>
          </a:xfrm>
        </p:spPr>
        <p:txBody>
          <a:bodyPr>
            <a:normAutofit fontScale="25000" lnSpcReduction="20000"/>
          </a:bodyPr>
          <a:lstStyle/>
          <a:p>
            <a:pPr algn="just">
              <a:lnSpc>
                <a:spcPct val="170000"/>
              </a:lnSpc>
              <a:buFont typeface="Courier New" panose="02070309020205020404" pitchFamily="49" charset="0"/>
              <a:buChar char="o"/>
            </a:pPr>
            <a:r>
              <a:rPr lang="el-GR" sz="6400" dirty="0">
                <a:solidFill>
                  <a:srgbClr val="000000"/>
                </a:solidFill>
                <a:latin typeface="Times New Roman" panose="02020603050405020304" pitchFamily="18" charset="0"/>
                <a:ea typeface="Calibri"/>
                <a:cs typeface="Times New Roman" panose="02020603050405020304" pitchFamily="18" charset="0"/>
              </a:rPr>
              <a:t>Η έρευνα δράσης οδήγησε </a:t>
            </a:r>
            <a:r>
              <a:rPr lang="el-GR" sz="6400" dirty="0" smtClean="0">
                <a:solidFill>
                  <a:srgbClr val="000000"/>
                </a:solidFill>
                <a:latin typeface="Times New Roman" panose="02020603050405020304" pitchFamily="18" charset="0"/>
                <a:ea typeface="Calibri"/>
                <a:cs typeface="Times New Roman" panose="02020603050405020304" pitchFamily="18" charset="0"/>
              </a:rPr>
              <a:t>τόσο στην </a:t>
            </a:r>
            <a:r>
              <a:rPr lang="el-GR" sz="6400" dirty="0" err="1">
                <a:solidFill>
                  <a:srgbClr val="000000"/>
                </a:solidFill>
                <a:latin typeface="Times New Roman" panose="02020603050405020304" pitchFamily="18" charset="0"/>
                <a:ea typeface="Calibri"/>
                <a:cs typeface="Times New Roman" panose="02020603050405020304" pitchFamily="18" charset="0"/>
              </a:rPr>
              <a:t>αυτοβελτίωσή</a:t>
            </a:r>
            <a:r>
              <a:rPr lang="el-GR" sz="6400" dirty="0">
                <a:solidFill>
                  <a:srgbClr val="000000"/>
                </a:solidFill>
                <a:latin typeface="Times New Roman" panose="02020603050405020304" pitchFamily="18" charset="0"/>
                <a:ea typeface="Calibri"/>
                <a:cs typeface="Times New Roman" panose="02020603050405020304" pitchFamily="18" charset="0"/>
              </a:rPr>
              <a:t> μου ως εκπαιδευτικού-</a:t>
            </a:r>
            <a:r>
              <a:rPr lang="el-GR" sz="6400" dirty="0" err="1">
                <a:solidFill>
                  <a:srgbClr val="000000"/>
                </a:solidFill>
                <a:latin typeface="Times New Roman" panose="02020603050405020304" pitchFamily="18" charset="0"/>
                <a:ea typeface="Calibri"/>
                <a:cs typeface="Times New Roman" panose="02020603050405020304" pitchFamily="18" charset="0"/>
              </a:rPr>
              <a:t>εμψυχώτριας</a:t>
            </a:r>
            <a:r>
              <a:rPr lang="el-GR" sz="6400" dirty="0">
                <a:solidFill>
                  <a:srgbClr val="000000"/>
                </a:solidFill>
                <a:latin typeface="Times New Roman" panose="02020603050405020304" pitchFamily="18" charset="0"/>
                <a:ea typeface="Calibri"/>
                <a:cs typeface="Times New Roman" panose="02020603050405020304" pitchFamily="18" charset="0"/>
              </a:rPr>
              <a:t> </a:t>
            </a:r>
            <a:r>
              <a:rPr lang="el-GR" sz="6400" dirty="0" smtClean="0">
                <a:solidFill>
                  <a:srgbClr val="000000"/>
                </a:solidFill>
                <a:latin typeface="Times New Roman" panose="02020603050405020304" pitchFamily="18" charset="0"/>
                <a:ea typeface="Calibri"/>
                <a:cs typeface="Times New Roman" panose="02020603050405020304" pitchFamily="18" charset="0"/>
              </a:rPr>
              <a:t>όσο και στη βελτίωση της διδασκαλίας</a:t>
            </a:r>
            <a:r>
              <a:rPr lang="el-GR" sz="6400" dirty="0">
                <a:solidFill>
                  <a:srgbClr val="000000"/>
                </a:solidFill>
                <a:latin typeface="Times New Roman" panose="02020603050405020304" pitchFamily="18" charset="0"/>
                <a:ea typeface="Calibri"/>
                <a:cs typeface="Times New Roman" panose="02020603050405020304" pitchFamily="18" charset="0"/>
              </a:rPr>
              <a:t>. </a:t>
            </a:r>
            <a:r>
              <a:rPr lang="el-GR" sz="6400" dirty="0" smtClean="0">
                <a:solidFill>
                  <a:srgbClr val="000000"/>
                </a:solidFill>
                <a:latin typeface="Times New Roman" panose="02020603050405020304" pitchFamily="18" charset="0"/>
                <a:ea typeface="Calibri"/>
                <a:cs typeface="Times New Roman" panose="02020603050405020304" pitchFamily="18" charset="0"/>
              </a:rPr>
              <a:t>Το θεατρικό παιγνίδι, </a:t>
            </a:r>
            <a:r>
              <a:rPr lang="el-GR" sz="6400" dirty="0">
                <a:solidFill>
                  <a:srgbClr val="000000"/>
                </a:solidFill>
                <a:latin typeface="Times New Roman" panose="02020603050405020304" pitchFamily="18" charset="0"/>
                <a:ea typeface="Calibri"/>
                <a:cs typeface="Times New Roman" panose="02020603050405020304" pitchFamily="18" charset="0"/>
              </a:rPr>
              <a:t>άλλοτε εξυπηρετούσε άλλους στόχους </a:t>
            </a:r>
            <a:r>
              <a:rPr lang="el-GR" sz="6400" dirty="0" smtClean="0">
                <a:solidFill>
                  <a:srgbClr val="000000"/>
                </a:solidFill>
                <a:latin typeface="Times New Roman" panose="02020603050405020304" pitchFamily="18" charset="0"/>
                <a:ea typeface="Calibri"/>
                <a:cs typeface="Times New Roman" panose="02020603050405020304" pitchFamily="18" charset="0"/>
              </a:rPr>
              <a:t>και άλλοτε αποτελούσε </a:t>
            </a:r>
            <a:r>
              <a:rPr lang="el-GR" sz="6400" dirty="0">
                <a:solidFill>
                  <a:srgbClr val="000000"/>
                </a:solidFill>
                <a:latin typeface="Times New Roman" panose="02020603050405020304" pitchFamily="18" charset="0"/>
                <a:ea typeface="Calibri"/>
                <a:cs typeface="Times New Roman" panose="02020603050405020304" pitchFamily="18" charset="0"/>
              </a:rPr>
              <a:t>αυτοσκοπό.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Τα </a:t>
            </a:r>
            <a:r>
              <a:rPr lang="el-GR" sz="6400" dirty="0">
                <a:solidFill>
                  <a:srgbClr val="000000"/>
                </a:solidFill>
                <a:latin typeface="Times New Roman" panose="02020603050405020304" pitchFamily="18" charset="0"/>
                <a:ea typeface="Calibri"/>
                <a:cs typeface="Times New Roman" panose="02020603050405020304" pitchFamily="18" charset="0"/>
              </a:rPr>
              <a:t>παιδιά απελευθερώνονταν συναισθηματικά, χωρίς </a:t>
            </a:r>
            <a:r>
              <a:rPr lang="el-GR" sz="6400" dirty="0" smtClean="0">
                <a:solidFill>
                  <a:srgbClr val="000000"/>
                </a:solidFill>
                <a:latin typeface="Times New Roman" panose="02020603050405020304" pitchFamily="18" charset="0"/>
                <a:ea typeface="Calibri"/>
                <a:cs typeface="Times New Roman" panose="02020603050405020304" pitchFamily="18" charset="0"/>
              </a:rPr>
              <a:t>να </a:t>
            </a:r>
            <a:r>
              <a:rPr lang="el-GR" sz="6400" dirty="0">
                <a:solidFill>
                  <a:srgbClr val="000000"/>
                </a:solidFill>
                <a:latin typeface="Times New Roman" panose="02020603050405020304" pitchFamily="18" charset="0"/>
                <a:ea typeface="Calibri"/>
                <a:cs typeface="Times New Roman" panose="02020603050405020304" pitchFamily="18" charset="0"/>
              </a:rPr>
              <a:t>φαίνεται στην κίνησή τους ότι </a:t>
            </a:r>
            <a:r>
              <a:rPr lang="el-GR" sz="6400" dirty="0" smtClean="0">
                <a:solidFill>
                  <a:srgbClr val="000000"/>
                </a:solidFill>
                <a:latin typeface="Times New Roman" panose="02020603050405020304" pitchFamily="18" charset="0"/>
                <a:ea typeface="Calibri"/>
                <a:cs typeface="Times New Roman" panose="02020603050405020304" pitchFamily="18" charset="0"/>
              </a:rPr>
              <a:t>ακολουθούσαν </a:t>
            </a:r>
            <a:r>
              <a:rPr lang="el-GR" sz="6400" dirty="0">
                <a:solidFill>
                  <a:srgbClr val="000000"/>
                </a:solidFill>
                <a:latin typeface="Times New Roman" panose="02020603050405020304" pitchFamily="18" charset="0"/>
                <a:ea typeface="Calibri"/>
                <a:cs typeface="Times New Roman" panose="02020603050405020304" pitchFamily="18" charset="0"/>
              </a:rPr>
              <a:t>τους κανόνες του </a:t>
            </a:r>
            <a:r>
              <a:rPr lang="el-GR" sz="6400" dirty="0" smtClean="0">
                <a:solidFill>
                  <a:srgbClr val="000000"/>
                </a:solidFill>
                <a:latin typeface="Times New Roman" panose="02020603050405020304" pitchFamily="18" charset="0"/>
                <a:ea typeface="Calibri"/>
                <a:cs typeface="Times New Roman" panose="02020603050405020304" pitchFamily="18" charset="0"/>
              </a:rPr>
              <a:t>παιγνιδιού.</a:t>
            </a:r>
          </a:p>
          <a:p>
            <a:pPr algn="just">
              <a:lnSpc>
                <a:spcPct val="170000"/>
              </a:lnSpc>
              <a:spcAft>
                <a:spcPts val="0"/>
              </a:spcAft>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Στον </a:t>
            </a:r>
            <a:r>
              <a:rPr lang="el-GR" sz="6400" dirty="0">
                <a:solidFill>
                  <a:srgbClr val="000000"/>
                </a:solidFill>
                <a:latin typeface="Times New Roman" panose="02020603050405020304" pitchFamily="18" charset="0"/>
                <a:ea typeface="Calibri"/>
                <a:cs typeface="Times New Roman" panose="02020603050405020304" pitchFamily="18" charset="0"/>
              </a:rPr>
              <a:t>γνωστικό τομέα </a:t>
            </a:r>
            <a:r>
              <a:rPr lang="el-GR" sz="6400" dirty="0" smtClean="0">
                <a:solidFill>
                  <a:srgbClr val="000000"/>
                </a:solidFill>
                <a:latin typeface="Times New Roman" panose="02020603050405020304" pitchFamily="18" charset="0"/>
                <a:ea typeface="Calibri"/>
                <a:cs typeface="Times New Roman" panose="02020603050405020304" pitchFamily="18" charset="0"/>
              </a:rPr>
              <a:t>χρειάζονταν </a:t>
            </a:r>
            <a:r>
              <a:rPr lang="el-GR" sz="6400" dirty="0">
                <a:solidFill>
                  <a:srgbClr val="000000"/>
                </a:solidFill>
                <a:latin typeface="Times New Roman" panose="02020603050405020304" pitchFamily="18" charset="0"/>
                <a:ea typeface="Calibri"/>
                <a:cs typeface="Times New Roman" panose="02020603050405020304" pitchFamily="18" charset="0"/>
              </a:rPr>
              <a:t>περισσότερη και συστηματικότερη εξάσκηση στις </a:t>
            </a:r>
            <a:r>
              <a:rPr lang="el-GR" sz="6400" dirty="0" smtClean="0">
                <a:solidFill>
                  <a:srgbClr val="000000"/>
                </a:solidFill>
                <a:latin typeface="Times New Roman" panose="02020603050405020304" pitchFamily="18" charset="0"/>
                <a:ea typeface="Calibri"/>
                <a:cs typeface="Times New Roman" panose="02020603050405020304" pitchFamily="18" charset="0"/>
              </a:rPr>
              <a:t>έννοιες</a:t>
            </a:r>
            <a:r>
              <a:rPr lang="el-GR" sz="6400" dirty="0">
                <a:solidFill>
                  <a:srgbClr val="000000"/>
                </a:solidFill>
                <a:latin typeface="Times New Roman" panose="02020603050405020304" pitchFamily="18" charset="0"/>
                <a:ea typeface="Calibri"/>
                <a:cs typeface="Times New Roman" panose="02020603050405020304" pitchFamily="18" charset="0"/>
              </a:rPr>
              <a:t>.</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algn="just">
              <a:lnSpc>
                <a:spcPct val="170000"/>
              </a:lnSpc>
              <a:spcAft>
                <a:spcPts val="0"/>
              </a:spcAft>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Ήταν απαραίτητη </a:t>
            </a:r>
            <a:r>
              <a:rPr lang="el-GR" sz="6400" dirty="0">
                <a:solidFill>
                  <a:srgbClr val="000000"/>
                </a:solidFill>
                <a:latin typeface="Times New Roman" panose="02020603050405020304" pitchFamily="18" charset="0"/>
                <a:ea typeface="Calibri"/>
                <a:cs typeface="Times New Roman" panose="02020603050405020304" pitchFamily="18" charset="0"/>
              </a:rPr>
              <a:t>προϋπόθεση το παιδί να γνωρίζει το </a:t>
            </a:r>
            <a:r>
              <a:rPr lang="el-GR" sz="6400" dirty="0" err="1">
                <a:solidFill>
                  <a:srgbClr val="000000"/>
                </a:solidFill>
                <a:latin typeface="Times New Roman" panose="02020603050405020304" pitchFamily="18" charset="0"/>
                <a:ea typeface="Calibri"/>
                <a:cs typeface="Times New Roman" panose="02020603050405020304" pitchFamily="18" charset="0"/>
              </a:rPr>
              <a:t>χωροχρονικό</a:t>
            </a:r>
            <a:r>
              <a:rPr lang="el-GR" sz="6400" dirty="0">
                <a:solidFill>
                  <a:srgbClr val="000000"/>
                </a:solidFill>
                <a:latin typeface="Times New Roman" panose="02020603050405020304" pitchFamily="18" charset="0"/>
                <a:ea typeface="Calibri"/>
                <a:cs typeface="Times New Roman" panose="02020603050405020304" pitchFamily="18" charset="0"/>
              </a:rPr>
              <a:t> πλαίσιο, γιατί </a:t>
            </a:r>
            <a:r>
              <a:rPr lang="el-GR" sz="6400" dirty="0" smtClean="0">
                <a:solidFill>
                  <a:srgbClr val="000000"/>
                </a:solidFill>
                <a:latin typeface="Times New Roman" panose="02020603050405020304" pitchFamily="18" charset="0"/>
                <a:ea typeface="Calibri"/>
                <a:cs typeface="Times New Roman" panose="02020603050405020304" pitchFamily="18" charset="0"/>
              </a:rPr>
              <a:t>έτσι μπορούσε να γνωρίζει </a:t>
            </a:r>
            <a:r>
              <a:rPr lang="el-GR" sz="6400" dirty="0">
                <a:solidFill>
                  <a:srgbClr val="000000"/>
                </a:solidFill>
                <a:latin typeface="Times New Roman" panose="02020603050405020304" pitchFamily="18" charset="0"/>
                <a:ea typeface="Calibri"/>
                <a:cs typeface="Times New Roman" panose="02020603050405020304" pitchFamily="18" charset="0"/>
              </a:rPr>
              <a:t>τα όρια και την ταυτότητά του.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algn="just">
              <a:lnSpc>
                <a:spcPct val="170000"/>
              </a:lnSpc>
              <a:spcAft>
                <a:spcPts val="0"/>
              </a:spcAft>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Υπήρχε σύνδεση νοητικής </a:t>
            </a:r>
            <a:r>
              <a:rPr lang="el-GR" sz="6400" dirty="0">
                <a:solidFill>
                  <a:srgbClr val="000000"/>
                </a:solidFill>
                <a:latin typeface="Times New Roman" panose="02020603050405020304" pitchFamily="18" charset="0"/>
                <a:ea typeface="Calibri"/>
                <a:cs typeface="Times New Roman" panose="02020603050405020304" pitchFamily="18" charset="0"/>
              </a:rPr>
              <a:t>αντίληψης της κίνησης </a:t>
            </a:r>
            <a:r>
              <a:rPr lang="el-GR" sz="6400" dirty="0" smtClean="0">
                <a:solidFill>
                  <a:srgbClr val="000000"/>
                </a:solidFill>
                <a:latin typeface="Times New Roman" panose="02020603050405020304" pitchFamily="18" charset="0"/>
                <a:ea typeface="Calibri"/>
                <a:cs typeface="Times New Roman" panose="02020603050405020304" pitchFamily="18" charset="0"/>
              </a:rPr>
              <a:t>με </a:t>
            </a:r>
            <a:r>
              <a:rPr lang="el-GR" sz="6400" dirty="0">
                <a:solidFill>
                  <a:srgbClr val="000000"/>
                </a:solidFill>
                <a:latin typeface="Times New Roman" panose="02020603050405020304" pitchFamily="18" charset="0"/>
                <a:ea typeface="Calibri"/>
                <a:cs typeface="Times New Roman" panose="02020603050405020304" pitchFamily="18" charset="0"/>
              </a:rPr>
              <a:t>την </a:t>
            </a:r>
            <a:r>
              <a:rPr lang="el-GR" sz="6400" dirty="0" smtClean="0">
                <a:solidFill>
                  <a:srgbClr val="000000"/>
                </a:solidFill>
                <a:latin typeface="Times New Roman" panose="02020603050405020304" pitchFamily="18" charset="0"/>
                <a:ea typeface="Calibri"/>
                <a:cs typeface="Times New Roman" panose="02020603050405020304" pitchFamily="18" charset="0"/>
              </a:rPr>
              <a:t>πράξη. Έτσι</a:t>
            </a:r>
            <a:r>
              <a:rPr lang="el-GR" sz="6400" dirty="0">
                <a:solidFill>
                  <a:srgbClr val="000000"/>
                </a:solidFill>
                <a:latin typeface="Times New Roman" panose="02020603050405020304" pitchFamily="18" charset="0"/>
                <a:ea typeface="Calibri"/>
                <a:cs typeface="Times New Roman" panose="02020603050405020304" pitchFamily="18" charset="0"/>
              </a:rPr>
              <a:t>, τα παιδιά φάνηκε ότι λειτουργούσαν μεν με την ηχητική οδηγία και τη </a:t>
            </a:r>
            <a:r>
              <a:rPr lang="el-GR" sz="6400" dirty="0" smtClean="0">
                <a:solidFill>
                  <a:srgbClr val="000000"/>
                </a:solidFill>
                <a:latin typeface="Times New Roman" panose="02020603050405020304" pitchFamily="18" charset="0"/>
                <a:ea typeface="Calibri"/>
                <a:cs typeface="Times New Roman" panose="02020603050405020304" pitchFamily="18" charset="0"/>
              </a:rPr>
              <a:t>μουσική, αφήνονταν δε στον αυτοσχεδιασμό και στη δράση.</a:t>
            </a:r>
          </a:p>
          <a:p>
            <a:pPr algn="just">
              <a:lnSpc>
                <a:spcPct val="170000"/>
              </a:lnSpc>
              <a:spcAft>
                <a:spcPts val="0"/>
              </a:spcAft>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Παράλληλα</a:t>
            </a:r>
            <a:r>
              <a:rPr lang="el-GR" sz="6400" dirty="0">
                <a:solidFill>
                  <a:srgbClr val="000000"/>
                </a:solidFill>
                <a:latin typeface="Times New Roman" panose="02020603050405020304" pitchFamily="18" charset="0"/>
                <a:ea typeface="Calibri"/>
                <a:cs typeface="Times New Roman" panose="02020603050405020304" pitchFamily="18" charset="0"/>
              </a:rPr>
              <a:t>, </a:t>
            </a:r>
            <a:r>
              <a:rPr lang="el-GR" sz="6400" dirty="0" smtClean="0">
                <a:solidFill>
                  <a:srgbClr val="000000"/>
                </a:solidFill>
                <a:latin typeface="Times New Roman" panose="02020603050405020304" pitchFamily="18" charset="0"/>
                <a:ea typeface="Calibri"/>
                <a:cs typeface="Times New Roman" panose="02020603050405020304" pitchFamily="18" charset="0"/>
              </a:rPr>
              <a:t>παίζοντας, μάθαιναν </a:t>
            </a:r>
            <a:r>
              <a:rPr lang="el-GR" sz="6400" dirty="0">
                <a:solidFill>
                  <a:srgbClr val="000000"/>
                </a:solidFill>
                <a:latin typeface="Times New Roman" panose="02020603050405020304" pitchFamily="18" charset="0"/>
                <a:ea typeface="Calibri"/>
                <a:cs typeface="Times New Roman" panose="02020603050405020304" pitchFamily="18" charset="0"/>
              </a:rPr>
              <a:t>τη διαδικασία του παιγνιδιού, παιγνίδι το οποίο αποτελούσε και προέκταση της </a:t>
            </a:r>
            <a:r>
              <a:rPr lang="el-GR" sz="6400" dirty="0" smtClean="0">
                <a:solidFill>
                  <a:srgbClr val="000000"/>
                </a:solidFill>
                <a:latin typeface="Times New Roman" panose="02020603050405020304" pitchFamily="18" charset="0"/>
                <a:ea typeface="Calibri"/>
                <a:cs typeface="Times New Roman" panose="02020603050405020304" pitchFamily="18" charset="0"/>
              </a:rPr>
              <a:t>ζωής.</a:t>
            </a:r>
          </a:p>
          <a:p>
            <a:pPr algn="just">
              <a:lnSpc>
                <a:spcPct val="170000"/>
              </a:lnSpc>
              <a:spcAft>
                <a:spcPts val="0"/>
              </a:spcAft>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Οι </a:t>
            </a:r>
            <a:r>
              <a:rPr lang="el-GR" sz="6400" dirty="0">
                <a:solidFill>
                  <a:srgbClr val="000000"/>
                </a:solidFill>
                <a:latin typeface="Times New Roman" panose="02020603050405020304" pitchFamily="18" charset="0"/>
                <a:ea typeface="Calibri"/>
                <a:cs typeface="Times New Roman" panose="02020603050405020304" pitchFamily="18" charset="0"/>
              </a:rPr>
              <a:t>λύσεις </a:t>
            </a:r>
            <a:r>
              <a:rPr lang="el-GR" sz="6400" dirty="0" smtClean="0">
                <a:solidFill>
                  <a:srgbClr val="000000"/>
                </a:solidFill>
                <a:latin typeface="Times New Roman" panose="02020603050405020304" pitchFamily="18" charset="0"/>
                <a:ea typeface="Calibri"/>
                <a:cs typeface="Times New Roman" panose="02020603050405020304" pitchFamily="18" charset="0"/>
              </a:rPr>
              <a:t>δεν καταπιάνονταν </a:t>
            </a:r>
            <a:r>
              <a:rPr lang="el-GR" sz="6400" dirty="0" smtClean="0">
                <a:solidFill>
                  <a:srgbClr val="000000"/>
                </a:solidFill>
                <a:latin typeface="Times New Roman"/>
                <a:ea typeface="Calibri"/>
                <a:cs typeface="Times New Roman"/>
              </a:rPr>
              <a:t>πάντα </a:t>
            </a:r>
            <a:r>
              <a:rPr lang="el-GR" sz="6400" dirty="0">
                <a:solidFill>
                  <a:srgbClr val="000000"/>
                </a:solidFill>
                <a:latin typeface="Times New Roman"/>
                <a:ea typeface="Calibri"/>
                <a:cs typeface="Times New Roman"/>
              </a:rPr>
              <a:t>με κάτι </a:t>
            </a:r>
            <a:r>
              <a:rPr lang="el-GR" sz="6400" dirty="0" smtClean="0">
                <a:solidFill>
                  <a:srgbClr val="000000"/>
                </a:solidFill>
                <a:latin typeface="Times New Roman"/>
                <a:ea typeface="Calibri"/>
                <a:cs typeface="Times New Roman"/>
              </a:rPr>
              <a:t>εφικτό</a:t>
            </a:r>
            <a:r>
              <a:rPr lang="el-GR" sz="6400" dirty="0">
                <a:solidFill>
                  <a:srgbClr val="000000"/>
                </a:solidFill>
                <a:latin typeface="Times New Roman"/>
                <a:ea typeface="Calibri"/>
                <a:cs typeface="Times New Roman"/>
              </a:rPr>
              <a:t>. Η φαντασία των παιδιών λειτουργούσε με τρόπο που ικανοποιούσε τη δική τους λογική </a:t>
            </a:r>
            <a:r>
              <a:rPr lang="el-GR" sz="6400" dirty="0" smtClean="0">
                <a:solidFill>
                  <a:srgbClr val="000000"/>
                </a:solidFill>
                <a:latin typeface="Times New Roman"/>
                <a:ea typeface="Calibri"/>
                <a:cs typeface="Times New Roman"/>
              </a:rPr>
              <a:t>σκέψη.</a:t>
            </a:r>
            <a:endParaRPr lang="el-GR" sz="6400" dirty="0">
              <a:solidFill>
                <a:prstClr val="black"/>
              </a:solidFill>
              <a:ea typeface="Calibri"/>
              <a:cs typeface="Times New Roman"/>
            </a:endParaRPr>
          </a:p>
          <a:p>
            <a:pPr algn="just">
              <a:lnSpc>
                <a:spcPct val="170000"/>
              </a:lnSpc>
              <a:spcAft>
                <a:spcPts val="0"/>
              </a:spcAft>
              <a:buFont typeface="Courier New" panose="02070309020205020404" pitchFamily="49" charset="0"/>
              <a:buChar char="o"/>
            </a:pPr>
            <a:endParaRPr lang="el-GR" sz="5600" dirty="0">
              <a:latin typeface="Times New Roman" panose="02020603050405020304" pitchFamily="18" charset="0"/>
              <a:ea typeface="Calibri"/>
              <a:cs typeface="Times New Roman" panose="02020603050405020304" pitchFamily="18" charset="0"/>
            </a:endParaRPr>
          </a:p>
          <a:p>
            <a:pPr algn="just"/>
            <a:endParaRPr lang="el-GR" dirty="0"/>
          </a:p>
        </p:txBody>
      </p:sp>
    </p:spTree>
    <p:extLst>
      <p:ext uri="{BB962C8B-B14F-4D97-AF65-F5344CB8AC3E}">
        <p14:creationId xmlns:p14="http://schemas.microsoft.com/office/powerpoint/2010/main" val="151458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b="1" u="sng" dirty="0">
                <a:solidFill>
                  <a:srgbClr val="201F1E"/>
                </a:solidFill>
                <a:latin typeface="Times New Roman"/>
              </a:rPr>
              <a:t>ΠΑΡΟΥΣΙΑΣΗ </a:t>
            </a:r>
            <a:r>
              <a:rPr lang="el-GR" sz="2800" b="1" u="sng" dirty="0" smtClean="0">
                <a:solidFill>
                  <a:srgbClr val="201F1E"/>
                </a:solidFill>
                <a:latin typeface="Times New Roman"/>
              </a:rPr>
              <a:t>ΑΠΟΤΕΛΕΣΜΑΤΩΝ-ΑΝΑΛΥΣΗ</a:t>
            </a:r>
            <a:endParaRPr lang="el-GR" dirty="0"/>
          </a:p>
        </p:txBody>
      </p:sp>
      <p:sp>
        <p:nvSpPr>
          <p:cNvPr id="3" name="Content Placeholder 2"/>
          <p:cNvSpPr>
            <a:spLocks noGrp="1"/>
          </p:cNvSpPr>
          <p:nvPr>
            <p:ph idx="1"/>
          </p:nvPr>
        </p:nvSpPr>
        <p:spPr>
          <a:xfrm>
            <a:off x="457200" y="764704"/>
            <a:ext cx="8229600" cy="5976664"/>
          </a:xfrm>
        </p:spPr>
        <p:txBody>
          <a:bodyPr>
            <a:normAutofit/>
          </a:bodyPr>
          <a:lstStyle/>
          <a:p>
            <a:pPr lvl="0" algn="just">
              <a:lnSpc>
                <a:spcPct val="170000"/>
              </a:lnSpc>
              <a:buFont typeface="Courier New" panose="02070309020205020404" pitchFamily="49" charset="0"/>
              <a:buChar char="o"/>
            </a:pPr>
            <a:r>
              <a:rPr lang="el-GR" sz="1600" dirty="0" smtClean="0">
                <a:solidFill>
                  <a:srgbClr val="000000"/>
                </a:solidFill>
                <a:latin typeface="Times New Roman" panose="02020603050405020304" pitchFamily="18" charset="0"/>
                <a:ea typeface="Calibri"/>
                <a:cs typeface="Times New Roman" panose="02020603050405020304" pitchFamily="18" charset="0"/>
              </a:rPr>
              <a:t>Τα παιδιά </a:t>
            </a:r>
            <a:r>
              <a:rPr lang="el-GR" sz="1600" dirty="0">
                <a:solidFill>
                  <a:srgbClr val="000000"/>
                </a:solidFill>
                <a:latin typeface="Times New Roman" panose="02020603050405020304" pitchFamily="18" charset="0"/>
                <a:ea typeface="Calibri"/>
                <a:cs typeface="Times New Roman" panose="02020603050405020304" pitchFamily="18" charset="0"/>
              </a:rPr>
              <a:t>είχαν ανάγκη να απελευθερωθούν, αλλά δρούσαν με βάση τον τρόπο που γνώριζαν, όπως για παράδειγμα λιοντάρια με ανθρώπινα χαρακτηριστικά. Χ</a:t>
            </a:r>
            <a:r>
              <a:rPr lang="el-GR" sz="1600" dirty="0" smtClean="0">
                <a:solidFill>
                  <a:srgbClr val="000000"/>
                </a:solidFill>
                <a:latin typeface="Times New Roman" panose="02020603050405020304" pitchFamily="18" charset="0"/>
                <a:ea typeface="Calibri"/>
                <a:cs typeface="Times New Roman" panose="02020603050405020304" pitchFamily="18" charset="0"/>
              </a:rPr>
              <a:t>ρειάζονταν </a:t>
            </a:r>
            <a:r>
              <a:rPr lang="el-GR" sz="1600" dirty="0">
                <a:solidFill>
                  <a:srgbClr val="000000"/>
                </a:solidFill>
                <a:latin typeface="Times New Roman" panose="02020603050405020304" pitchFamily="18" charset="0"/>
                <a:ea typeface="Calibri"/>
                <a:cs typeface="Times New Roman" panose="02020603050405020304" pitchFamily="18" charset="0"/>
              </a:rPr>
              <a:t>περισσότερες ασκήσεις θεατρικού παιγνιδιού με σκοπό την απελευθέρωση της φαντασίας για την εξεύρεση λύσης. Παράλληλα </a:t>
            </a:r>
            <a:r>
              <a:rPr lang="el-GR" sz="1600" dirty="0" smtClean="0">
                <a:solidFill>
                  <a:srgbClr val="000000"/>
                </a:solidFill>
                <a:latin typeface="Times New Roman" panose="02020603050405020304" pitchFamily="18" charset="0"/>
                <a:ea typeface="Calibri"/>
                <a:cs typeface="Times New Roman" panose="02020603050405020304" pitchFamily="18" charset="0"/>
              </a:rPr>
              <a:t>έρχονταν σε ένα αποτέλεσμα </a:t>
            </a:r>
            <a:r>
              <a:rPr lang="el-GR" sz="1600" dirty="0">
                <a:solidFill>
                  <a:srgbClr val="000000"/>
                </a:solidFill>
                <a:latin typeface="Times New Roman" panose="02020603050405020304" pitchFamily="18" charset="0"/>
                <a:ea typeface="Calibri"/>
                <a:cs typeface="Times New Roman" panose="02020603050405020304" pitchFamily="18" charset="0"/>
              </a:rPr>
              <a:t>δράσης και σύμπραξης με την ομάδα </a:t>
            </a:r>
            <a:r>
              <a:rPr lang="el-GR" sz="1600" dirty="0" smtClean="0">
                <a:solidFill>
                  <a:srgbClr val="000000"/>
                </a:solidFill>
                <a:latin typeface="Times New Roman" panose="02020603050405020304" pitchFamily="18" charset="0"/>
                <a:ea typeface="Calibri"/>
                <a:cs typeface="Times New Roman" panose="02020603050405020304" pitchFamily="18" charset="0"/>
              </a:rPr>
              <a:t>τους.</a:t>
            </a:r>
            <a:endParaRPr lang="el-GR" sz="16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1600" dirty="0" smtClean="0">
                <a:solidFill>
                  <a:srgbClr val="000000"/>
                </a:solidFill>
                <a:latin typeface="Times New Roman" panose="02020603050405020304" pitchFamily="18" charset="0"/>
                <a:ea typeface="Calibri"/>
                <a:cs typeface="Times New Roman" panose="02020603050405020304" pitchFamily="18" charset="0"/>
              </a:rPr>
              <a:t>Η </a:t>
            </a:r>
            <a:r>
              <a:rPr lang="el-GR" sz="1600" dirty="0">
                <a:solidFill>
                  <a:srgbClr val="000000"/>
                </a:solidFill>
                <a:latin typeface="Times New Roman" panose="02020603050405020304" pitchFamily="18" charset="0"/>
                <a:ea typeface="Calibri"/>
                <a:cs typeface="Times New Roman" panose="02020603050405020304" pitchFamily="18" charset="0"/>
              </a:rPr>
              <a:t>έκφραση ενός ζώου, είναι κάτι που άφηνε τα παιδιά ελεύθερα ως προς την πράξη της μίμησής </a:t>
            </a:r>
            <a:r>
              <a:rPr lang="el-GR" sz="1600" dirty="0" smtClean="0">
                <a:solidFill>
                  <a:srgbClr val="000000"/>
                </a:solidFill>
                <a:latin typeface="Times New Roman" panose="02020603050405020304" pitchFamily="18" charset="0"/>
                <a:ea typeface="Calibri"/>
                <a:cs typeface="Times New Roman" panose="02020603050405020304" pitchFamily="18" charset="0"/>
              </a:rPr>
              <a:t>τους.</a:t>
            </a:r>
          </a:p>
          <a:p>
            <a:pPr lvl="0" algn="just">
              <a:lnSpc>
                <a:spcPct val="170000"/>
              </a:lnSpc>
              <a:buFont typeface="Courier New" panose="02070309020205020404" pitchFamily="49" charset="0"/>
              <a:buChar char="o"/>
            </a:pPr>
            <a:r>
              <a:rPr lang="el-GR" sz="1600" dirty="0" smtClean="0">
                <a:solidFill>
                  <a:srgbClr val="000000"/>
                </a:solidFill>
                <a:latin typeface="Times New Roman" panose="02020603050405020304" pitchFamily="18" charset="0"/>
                <a:ea typeface="Calibri"/>
                <a:cs typeface="Times New Roman" panose="02020603050405020304" pitchFamily="18" charset="0"/>
              </a:rPr>
              <a:t>Η εξοικείωση </a:t>
            </a:r>
            <a:r>
              <a:rPr lang="el-GR" sz="1600" dirty="0">
                <a:solidFill>
                  <a:srgbClr val="000000"/>
                </a:solidFill>
                <a:latin typeface="Times New Roman" panose="02020603050405020304" pitchFamily="18" charset="0"/>
                <a:ea typeface="Calibri"/>
                <a:cs typeface="Times New Roman" panose="02020603050405020304" pitchFamily="18" charset="0"/>
              </a:rPr>
              <a:t>του κάθε παιδιού με τη φύση του ρόλου και η βίωση της δημιουργίας αυτού δεν αποτέλεσε εύκολη προσέγγιση. </a:t>
            </a:r>
            <a:endParaRPr lang="el-GR" sz="1600" dirty="0" smtClean="0">
              <a:solidFill>
                <a:srgbClr val="000000"/>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1600" dirty="0" smtClean="0">
                <a:solidFill>
                  <a:srgbClr val="000000"/>
                </a:solidFill>
                <a:latin typeface="Times New Roman" panose="02020603050405020304" pitchFamily="18" charset="0"/>
                <a:ea typeface="Calibri"/>
                <a:cs typeface="Times New Roman" panose="02020603050405020304" pitchFamily="18" charset="0"/>
              </a:rPr>
              <a:t>Το </a:t>
            </a:r>
            <a:r>
              <a:rPr lang="el-GR" sz="1600" dirty="0">
                <a:solidFill>
                  <a:srgbClr val="000000"/>
                </a:solidFill>
                <a:latin typeface="Times New Roman" panose="02020603050405020304" pitchFamily="18" charset="0"/>
                <a:ea typeface="Calibri"/>
                <a:cs typeface="Times New Roman" panose="02020603050405020304" pitchFamily="18" charset="0"/>
              </a:rPr>
              <a:t>κάθε παιδί αφέθηκε στη μουσική, στην αφήγηση και με συνεχόμενη ανατροφοδότηση και παρατήρηση, έλαβε έναν ρόλο τον οποίο </a:t>
            </a:r>
            <a:r>
              <a:rPr lang="el-GR" sz="1600" dirty="0" smtClean="0">
                <a:solidFill>
                  <a:srgbClr val="000000"/>
                </a:solidFill>
                <a:latin typeface="Times New Roman" panose="02020603050405020304" pitchFamily="18" charset="0"/>
                <a:ea typeface="Calibri"/>
                <a:cs typeface="Times New Roman" panose="02020603050405020304" pitchFamily="18" charset="0"/>
              </a:rPr>
              <a:t>ενάλλασσε </a:t>
            </a:r>
            <a:r>
              <a:rPr lang="el-GR" sz="1600" dirty="0">
                <a:solidFill>
                  <a:srgbClr val="000000"/>
                </a:solidFill>
                <a:latin typeface="Times New Roman" panose="02020603050405020304" pitchFamily="18" charset="0"/>
                <a:ea typeface="Calibri"/>
                <a:cs typeface="Times New Roman" panose="02020603050405020304" pitchFamily="18" charset="0"/>
              </a:rPr>
              <a:t>με βάση τις οδηγίες, </a:t>
            </a:r>
            <a:r>
              <a:rPr lang="el-GR" sz="1600" dirty="0" smtClean="0">
                <a:solidFill>
                  <a:srgbClr val="000000"/>
                </a:solidFill>
                <a:latin typeface="Times New Roman" panose="02020603050405020304" pitchFamily="18" charset="0"/>
                <a:ea typeface="Calibri"/>
                <a:cs typeface="Times New Roman" panose="02020603050405020304" pitchFamily="18" charset="0"/>
              </a:rPr>
              <a:t>αισθανόμενο </a:t>
            </a:r>
            <a:r>
              <a:rPr lang="el-GR" sz="1600" dirty="0">
                <a:solidFill>
                  <a:srgbClr val="000000"/>
                </a:solidFill>
                <a:latin typeface="Times New Roman" panose="02020603050405020304" pitchFamily="18" charset="0"/>
                <a:ea typeface="Calibri"/>
                <a:cs typeface="Times New Roman" panose="02020603050405020304" pitchFamily="18" charset="0"/>
              </a:rPr>
              <a:t>την ανάγκη να δράσει και να συνυπάρξει αρμονικά </a:t>
            </a:r>
            <a:r>
              <a:rPr lang="el-GR" sz="1600" dirty="0" smtClean="0">
                <a:solidFill>
                  <a:srgbClr val="000000"/>
                </a:solidFill>
                <a:latin typeface="Times New Roman" panose="02020603050405020304" pitchFamily="18" charset="0"/>
                <a:ea typeface="Calibri"/>
                <a:cs typeface="Times New Roman" panose="02020603050405020304" pitchFamily="18" charset="0"/>
              </a:rPr>
              <a:t>στο σύνολο </a:t>
            </a:r>
            <a:r>
              <a:rPr lang="el-GR" sz="1600" dirty="0">
                <a:solidFill>
                  <a:srgbClr val="000000"/>
                </a:solidFill>
                <a:latin typeface="Times New Roman" panose="02020603050405020304" pitchFamily="18" charset="0"/>
                <a:ea typeface="Calibri"/>
                <a:cs typeface="Times New Roman" panose="02020603050405020304" pitchFamily="18" charset="0"/>
              </a:rPr>
              <a:t>της </a:t>
            </a:r>
            <a:r>
              <a:rPr lang="el-GR" sz="1600" dirty="0" smtClean="0">
                <a:solidFill>
                  <a:srgbClr val="000000"/>
                </a:solidFill>
                <a:latin typeface="Times New Roman" panose="02020603050405020304" pitchFamily="18" charset="0"/>
                <a:ea typeface="Calibri"/>
                <a:cs typeface="Times New Roman" panose="02020603050405020304" pitchFamily="18" charset="0"/>
              </a:rPr>
              <a:t>δράσης</a:t>
            </a:r>
            <a:r>
              <a:rPr lang="el-GR" sz="1600" dirty="0" smtClean="0">
                <a:solidFill>
                  <a:prstClr val="black"/>
                </a:solidFill>
                <a:latin typeface="Times New Roman" panose="02020603050405020304" pitchFamily="18" charset="0"/>
                <a:ea typeface="Calibri"/>
                <a:cs typeface="Times New Roman" panose="02020603050405020304" pitchFamily="18" charset="0"/>
              </a:rPr>
              <a:t>.</a:t>
            </a:r>
            <a:endParaRPr lang="el-GR" sz="16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1600" dirty="0" smtClean="0">
                <a:solidFill>
                  <a:srgbClr val="000000"/>
                </a:solidFill>
                <a:latin typeface="Times New Roman" panose="02020603050405020304" pitchFamily="18" charset="0"/>
                <a:ea typeface="Calibri"/>
                <a:cs typeface="Times New Roman" panose="02020603050405020304" pitchFamily="18" charset="0"/>
              </a:rPr>
              <a:t>Το γεγονός </a:t>
            </a:r>
            <a:r>
              <a:rPr lang="el-GR" sz="1600" dirty="0">
                <a:solidFill>
                  <a:srgbClr val="000000"/>
                </a:solidFill>
                <a:latin typeface="Times New Roman" panose="02020603050405020304" pitchFamily="18" charset="0"/>
                <a:ea typeface="Calibri"/>
                <a:cs typeface="Times New Roman" panose="02020603050405020304" pitchFamily="18" charset="0"/>
              </a:rPr>
              <a:t>ότι μπορούσε να κινηθεί ελεύθερα ή να εκφράσει μονολεκτικά αυτά που αισθανόταν, δεν </a:t>
            </a:r>
            <a:r>
              <a:rPr lang="el-GR" sz="1600" dirty="0" smtClean="0">
                <a:solidFill>
                  <a:srgbClr val="000000"/>
                </a:solidFill>
                <a:latin typeface="Times New Roman" panose="02020603050405020304" pitchFamily="18" charset="0"/>
                <a:ea typeface="Calibri"/>
                <a:cs typeface="Times New Roman" panose="02020603050405020304" pitchFamily="18" charset="0"/>
              </a:rPr>
              <a:t>σήμαινε </a:t>
            </a:r>
            <a:r>
              <a:rPr lang="el-GR" sz="1600" dirty="0">
                <a:solidFill>
                  <a:srgbClr val="000000"/>
                </a:solidFill>
                <a:latin typeface="Times New Roman" panose="02020603050405020304" pitchFamily="18" charset="0"/>
                <a:ea typeface="Calibri"/>
                <a:cs typeface="Times New Roman" panose="02020603050405020304" pitchFamily="18" charset="0"/>
              </a:rPr>
              <a:t>ότι του παρείχε </a:t>
            </a:r>
            <a:r>
              <a:rPr lang="el-GR" sz="1600" dirty="0" smtClean="0">
                <a:solidFill>
                  <a:srgbClr val="000000"/>
                </a:solidFill>
                <a:latin typeface="Times New Roman" panose="02020603050405020304" pitchFamily="18" charset="0"/>
                <a:ea typeface="Calibri"/>
                <a:cs typeface="Times New Roman" panose="02020603050405020304" pitchFamily="18" charset="0"/>
              </a:rPr>
              <a:t>τη </a:t>
            </a:r>
            <a:r>
              <a:rPr lang="el-GR" sz="1600" dirty="0">
                <a:solidFill>
                  <a:srgbClr val="000000"/>
                </a:solidFill>
                <a:latin typeface="Times New Roman" panose="02020603050405020304" pitchFamily="18" charset="0"/>
                <a:ea typeface="Calibri"/>
                <a:cs typeface="Times New Roman" panose="02020603050405020304" pitchFamily="18" charset="0"/>
              </a:rPr>
              <a:t>γλωσσική ελευθερία έκφρασης. </a:t>
            </a:r>
            <a:endParaRPr lang="el-GR" sz="1600" dirty="0"/>
          </a:p>
        </p:txBody>
      </p:sp>
    </p:spTree>
    <p:extLst>
      <p:ext uri="{BB962C8B-B14F-4D97-AF65-F5344CB8AC3E}">
        <p14:creationId xmlns:p14="http://schemas.microsoft.com/office/powerpoint/2010/main" val="695736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l-GR" sz="2800" b="1" u="sng" dirty="0">
                <a:solidFill>
                  <a:srgbClr val="201F1E"/>
                </a:solidFill>
                <a:latin typeface="Times New Roman"/>
              </a:rPr>
              <a:t>ΠΑΡΟΥΣΙΑΣΗ </a:t>
            </a:r>
            <a:r>
              <a:rPr lang="el-GR" sz="2800" b="1" u="sng" dirty="0" smtClean="0">
                <a:solidFill>
                  <a:srgbClr val="201F1E"/>
                </a:solidFill>
                <a:latin typeface="Times New Roman"/>
              </a:rPr>
              <a:t>ΑΠΟΤΕΛΕΣΜΑΤΩΝ-ΑΝΑΛΥΣΗ</a:t>
            </a:r>
            <a:endParaRPr lang="el-GR" dirty="0"/>
          </a:p>
        </p:txBody>
      </p:sp>
      <p:sp>
        <p:nvSpPr>
          <p:cNvPr id="3" name="Content Placeholder 2"/>
          <p:cNvSpPr>
            <a:spLocks noGrp="1"/>
          </p:cNvSpPr>
          <p:nvPr>
            <p:ph idx="1"/>
          </p:nvPr>
        </p:nvSpPr>
        <p:spPr>
          <a:xfrm>
            <a:off x="539552" y="548680"/>
            <a:ext cx="8229600" cy="5832648"/>
          </a:xfrm>
        </p:spPr>
        <p:txBody>
          <a:bodyPr>
            <a:normAutofit fontScale="25000" lnSpcReduction="20000"/>
          </a:bodyPr>
          <a:lstStyle/>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Οι ελεύθεροι </a:t>
            </a:r>
            <a:r>
              <a:rPr lang="el-GR" sz="6400" dirty="0">
                <a:solidFill>
                  <a:srgbClr val="000000"/>
                </a:solidFill>
                <a:latin typeface="Times New Roman" panose="02020603050405020304" pitchFamily="18" charset="0"/>
                <a:ea typeface="Calibri"/>
                <a:cs typeface="Times New Roman" panose="02020603050405020304" pitchFamily="18" charset="0"/>
              </a:rPr>
              <a:t>ή κατευθυνόμενοι αυτοσχεδιασμοί με ερέθισμα ή χωρίς, η εκμετάλλευση του αυθόρμητου, του </a:t>
            </a:r>
            <a:r>
              <a:rPr lang="el-GR" sz="6400" dirty="0" smtClean="0">
                <a:solidFill>
                  <a:srgbClr val="000000"/>
                </a:solidFill>
                <a:latin typeface="Times New Roman" panose="02020603050405020304" pitchFamily="18" charset="0"/>
                <a:ea typeface="Calibri"/>
                <a:cs typeface="Times New Roman" panose="02020603050405020304" pitchFamily="18" charset="0"/>
              </a:rPr>
              <a:t>κωμικού, του </a:t>
            </a:r>
            <a:r>
              <a:rPr lang="el-GR" sz="6400" dirty="0">
                <a:solidFill>
                  <a:srgbClr val="000000"/>
                </a:solidFill>
                <a:latin typeface="Times New Roman" panose="02020603050405020304" pitchFamily="18" charset="0"/>
                <a:ea typeface="Calibri"/>
                <a:cs typeface="Times New Roman" panose="02020603050405020304" pitchFamily="18" charset="0"/>
              </a:rPr>
              <a:t>τυχαίου, </a:t>
            </a:r>
            <a:r>
              <a:rPr lang="el-GR" sz="6400" dirty="0" smtClean="0">
                <a:solidFill>
                  <a:srgbClr val="000000"/>
                </a:solidFill>
                <a:latin typeface="Times New Roman" panose="02020603050405020304" pitchFamily="18" charset="0"/>
                <a:ea typeface="Calibri"/>
                <a:cs typeface="Times New Roman" panose="02020603050405020304" pitchFamily="18" charset="0"/>
              </a:rPr>
              <a:t>αποτέλεσαν κίνητρο ώστε </a:t>
            </a:r>
            <a:r>
              <a:rPr lang="el-GR" sz="6400" dirty="0">
                <a:solidFill>
                  <a:srgbClr val="000000"/>
                </a:solidFill>
                <a:latin typeface="Times New Roman" panose="02020603050405020304" pitchFamily="18" charset="0"/>
                <a:ea typeface="Calibri"/>
                <a:cs typeface="Times New Roman" panose="02020603050405020304" pitchFamily="18" charset="0"/>
              </a:rPr>
              <a:t>να </a:t>
            </a:r>
            <a:r>
              <a:rPr lang="el-GR" sz="6400" dirty="0" smtClean="0">
                <a:solidFill>
                  <a:srgbClr val="000000"/>
                </a:solidFill>
                <a:latin typeface="Times New Roman" panose="02020603050405020304" pitchFamily="18" charset="0"/>
                <a:ea typeface="Calibri"/>
                <a:cs typeface="Times New Roman" panose="02020603050405020304" pitchFamily="18" charset="0"/>
              </a:rPr>
              <a:t>συμμετέχω, με αποτέλεσμα τη δράση των παιδιών.</a:t>
            </a: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Η συνεχόμενη παρατήρηση </a:t>
            </a:r>
            <a:r>
              <a:rPr lang="el-GR" sz="6400" dirty="0">
                <a:solidFill>
                  <a:srgbClr val="000000"/>
                </a:solidFill>
                <a:latin typeface="Times New Roman" panose="02020603050405020304" pitchFamily="18" charset="0"/>
                <a:ea typeface="Calibri"/>
                <a:cs typeface="Times New Roman" panose="02020603050405020304" pitchFamily="18" charset="0"/>
              </a:rPr>
              <a:t>σχετικά με τα όσα </a:t>
            </a:r>
            <a:r>
              <a:rPr lang="el-GR" sz="6400" dirty="0" smtClean="0">
                <a:solidFill>
                  <a:srgbClr val="000000"/>
                </a:solidFill>
                <a:latin typeface="Times New Roman" panose="02020603050405020304" pitchFamily="18" charset="0"/>
                <a:ea typeface="Calibri"/>
                <a:cs typeface="Times New Roman" panose="02020603050405020304" pitchFamily="18" charset="0"/>
              </a:rPr>
              <a:t>διαδραματίζονταν, </a:t>
            </a:r>
            <a:r>
              <a:rPr lang="el-GR" sz="6400" dirty="0">
                <a:solidFill>
                  <a:srgbClr val="000000"/>
                </a:solidFill>
                <a:latin typeface="Times New Roman" panose="02020603050405020304" pitchFamily="18" charset="0"/>
                <a:ea typeface="Calibri"/>
                <a:cs typeface="Times New Roman" panose="02020603050405020304" pitchFamily="18" charset="0"/>
              </a:rPr>
              <a:t>μου έδωσε την ευκαιρία να αξιολογώ την </a:t>
            </a:r>
            <a:r>
              <a:rPr lang="el-GR" sz="6400" dirty="0" smtClean="0">
                <a:solidFill>
                  <a:srgbClr val="000000"/>
                </a:solidFill>
                <a:latin typeface="Times New Roman" panose="02020603050405020304" pitchFamily="18" charset="0"/>
                <a:ea typeface="Calibri"/>
                <a:cs typeface="Times New Roman" panose="02020603050405020304" pitchFamily="18" charset="0"/>
              </a:rPr>
              <a:t>πρόοδο, </a:t>
            </a:r>
            <a:r>
              <a:rPr lang="el-GR" sz="6400" dirty="0">
                <a:solidFill>
                  <a:srgbClr val="000000"/>
                </a:solidFill>
                <a:latin typeface="Times New Roman" panose="02020603050405020304" pitchFamily="18" charset="0"/>
                <a:ea typeface="Calibri"/>
                <a:cs typeface="Times New Roman" panose="02020603050405020304" pitchFamily="18" charset="0"/>
              </a:rPr>
              <a:t>την </a:t>
            </a:r>
            <a:r>
              <a:rPr lang="el-GR" sz="6400" dirty="0" smtClean="0">
                <a:solidFill>
                  <a:srgbClr val="000000"/>
                </a:solidFill>
                <a:latin typeface="Times New Roman" panose="02020603050405020304" pitchFamily="18" charset="0"/>
                <a:ea typeface="Calibri"/>
                <a:cs typeface="Times New Roman" panose="02020603050405020304" pitchFamily="18" charset="0"/>
              </a:rPr>
              <a:t>προσαρμογή και την </a:t>
            </a:r>
            <a:r>
              <a:rPr lang="el-GR" sz="6400" dirty="0">
                <a:solidFill>
                  <a:srgbClr val="000000"/>
                </a:solidFill>
                <a:latin typeface="Times New Roman" panose="02020603050405020304" pitchFamily="18" charset="0"/>
                <a:ea typeface="Calibri"/>
                <a:cs typeface="Times New Roman" panose="02020603050405020304" pitchFamily="18" charset="0"/>
              </a:rPr>
              <a:t>εξέλιξή </a:t>
            </a:r>
            <a:r>
              <a:rPr lang="el-GR" sz="6400" dirty="0" smtClean="0">
                <a:solidFill>
                  <a:srgbClr val="000000"/>
                </a:solidFill>
                <a:latin typeface="Times New Roman" panose="02020603050405020304" pitchFamily="18" charset="0"/>
                <a:ea typeface="Calibri"/>
                <a:cs typeface="Times New Roman" panose="02020603050405020304" pitchFamily="18" charset="0"/>
              </a:rPr>
              <a:t>των παιδιών σε </a:t>
            </a:r>
            <a:r>
              <a:rPr lang="el-GR" sz="6400" dirty="0">
                <a:solidFill>
                  <a:srgbClr val="000000"/>
                </a:solidFill>
                <a:latin typeface="Times New Roman" panose="02020603050405020304" pitchFamily="18" charset="0"/>
                <a:ea typeface="Calibri"/>
                <a:cs typeface="Times New Roman" panose="02020603050405020304" pitchFamily="18" charset="0"/>
              </a:rPr>
              <a:t>γνωσιολογικό, κιναισθητικό και συναισθηματικό επίπεδο.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Τα παιδιά </a:t>
            </a:r>
            <a:r>
              <a:rPr lang="el-GR" sz="6400" dirty="0">
                <a:solidFill>
                  <a:srgbClr val="000000"/>
                </a:solidFill>
                <a:latin typeface="Times New Roman" panose="02020603050405020304" pitchFamily="18" charset="0"/>
                <a:ea typeface="Calibri"/>
                <a:cs typeface="Times New Roman" panose="02020603050405020304" pitchFamily="18" charset="0"/>
              </a:rPr>
              <a:t>ακολουθούσαν την οδηγία της έναρξης στο παιγνίδι και αφού </a:t>
            </a:r>
            <a:r>
              <a:rPr lang="el-GR" sz="6400" dirty="0" smtClean="0">
                <a:solidFill>
                  <a:srgbClr val="000000"/>
                </a:solidFill>
                <a:latin typeface="Times New Roman" panose="02020603050405020304" pitchFamily="18" charset="0"/>
                <a:ea typeface="Calibri"/>
                <a:cs typeface="Times New Roman" panose="02020603050405020304" pitchFamily="18" charset="0"/>
              </a:rPr>
              <a:t>όριζα </a:t>
            </a:r>
            <a:r>
              <a:rPr lang="el-GR" sz="6400" dirty="0">
                <a:solidFill>
                  <a:srgbClr val="000000"/>
                </a:solidFill>
                <a:latin typeface="Times New Roman" panose="02020603050405020304" pitchFamily="18" charset="0"/>
                <a:ea typeface="Calibri"/>
                <a:cs typeface="Times New Roman" panose="02020603050405020304" pitchFamily="18" charset="0"/>
              </a:rPr>
              <a:t>το χωροταξικό τους πλαίσιο, </a:t>
            </a:r>
            <a:r>
              <a:rPr lang="el-GR" sz="6400" dirty="0" smtClean="0">
                <a:solidFill>
                  <a:srgbClr val="000000"/>
                </a:solidFill>
                <a:latin typeface="Times New Roman" panose="02020603050405020304" pitchFamily="18" charset="0"/>
                <a:ea typeface="Calibri"/>
                <a:cs typeface="Times New Roman" panose="02020603050405020304" pitchFamily="18" charset="0"/>
              </a:rPr>
              <a:t>δρούσαν ελεύθερα και ερμήνευαν το συμβάν με τον δικό τους τρόπο.</a:t>
            </a:r>
            <a:endParaRPr lang="el-GR" sz="64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Έδειχναν προτίμηση σε δράσεις που ωθούσαν στην απελευθέρωση από την πραγματική ζωή.</a:t>
            </a: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Η </a:t>
            </a:r>
            <a:r>
              <a:rPr lang="el-GR" sz="6400" dirty="0">
                <a:solidFill>
                  <a:srgbClr val="000000"/>
                </a:solidFill>
                <a:latin typeface="Times New Roman" panose="02020603050405020304" pitchFamily="18" charset="0"/>
                <a:ea typeface="Calibri"/>
                <a:cs typeface="Times New Roman" panose="02020603050405020304" pitchFamily="18" charset="0"/>
              </a:rPr>
              <a:t>πορεία που </a:t>
            </a:r>
            <a:r>
              <a:rPr lang="el-GR" sz="6400" dirty="0" smtClean="0">
                <a:solidFill>
                  <a:srgbClr val="000000"/>
                </a:solidFill>
                <a:latin typeface="Times New Roman" panose="02020603050405020304" pitchFamily="18" charset="0"/>
                <a:ea typeface="Calibri"/>
                <a:cs typeface="Times New Roman" panose="02020603050405020304" pitchFamily="18" charset="0"/>
              </a:rPr>
              <a:t>βίωνε </a:t>
            </a:r>
            <a:r>
              <a:rPr lang="el-GR" sz="6400" dirty="0">
                <a:solidFill>
                  <a:srgbClr val="000000"/>
                </a:solidFill>
                <a:latin typeface="Times New Roman" panose="02020603050405020304" pitchFamily="18" charset="0"/>
                <a:ea typeface="Calibri"/>
                <a:cs typeface="Times New Roman" panose="02020603050405020304" pitchFamily="18" charset="0"/>
              </a:rPr>
              <a:t>το παιδί μέχρι να πράξει αποτελεσματικά, ήταν άμεσα συνδεδεμένη με </a:t>
            </a:r>
            <a:r>
              <a:rPr lang="el-GR" sz="6400" dirty="0" smtClean="0">
                <a:solidFill>
                  <a:srgbClr val="000000"/>
                </a:solidFill>
                <a:latin typeface="Times New Roman" panose="02020603050405020304" pitchFamily="18" charset="0"/>
                <a:ea typeface="Calibri"/>
                <a:cs typeface="Times New Roman" panose="02020603050405020304" pitchFamily="18" charset="0"/>
              </a:rPr>
              <a:t>την κατανόηση </a:t>
            </a:r>
            <a:r>
              <a:rPr lang="el-GR" sz="6400" dirty="0">
                <a:solidFill>
                  <a:srgbClr val="000000"/>
                </a:solidFill>
                <a:latin typeface="Times New Roman" panose="02020603050405020304" pitchFamily="18" charset="0"/>
                <a:ea typeface="Calibri"/>
                <a:cs typeface="Times New Roman" panose="02020603050405020304" pitchFamily="18" charset="0"/>
              </a:rPr>
              <a:t>του στο θέμα, τη δράση </a:t>
            </a:r>
            <a:r>
              <a:rPr lang="el-GR" sz="6400" dirty="0" smtClean="0">
                <a:solidFill>
                  <a:srgbClr val="000000"/>
                </a:solidFill>
                <a:latin typeface="Times New Roman" panose="02020603050405020304" pitchFamily="18" charset="0"/>
                <a:ea typeface="Calibri"/>
                <a:cs typeface="Times New Roman" panose="02020603050405020304" pitchFamily="18" charset="0"/>
              </a:rPr>
              <a:t>στο </a:t>
            </a:r>
            <a:r>
              <a:rPr lang="el-GR" sz="6400" dirty="0">
                <a:solidFill>
                  <a:srgbClr val="000000"/>
                </a:solidFill>
                <a:latin typeface="Times New Roman" panose="02020603050405020304" pitchFamily="18" charset="0"/>
                <a:ea typeface="Calibri"/>
                <a:cs typeface="Times New Roman" panose="02020603050405020304" pitchFamily="18" charset="0"/>
              </a:rPr>
              <a:t>προσκήνιο και τέλος τη συζήτησή </a:t>
            </a:r>
            <a:r>
              <a:rPr lang="el-GR" sz="6400" dirty="0" smtClean="0">
                <a:solidFill>
                  <a:srgbClr val="000000"/>
                </a:solidFill>
                <a:latin typeface="Times New Roman" panose="02020603050405020304" pitchFamily="18" charset="0"/>
                <a:ea typeface="Calibri"/>
                <a:cs typeface="Times New Roman" panose="02020603050405020304" pitchFamily="18" charset="0"/>
              </a:rPr>
              <a:t>επί αυτού</a:t>
            </a:r>
            <a:r>
              <a:rPr lang="el-GR" sz="6400" dirty="0">
                <a:solidFill>
                  <a:srgbClr val="000000"/>
                </a:solidFill>
                <a:latin typeface="Times New Roman" panose="02020603050405020304" pitchFamily="18" charset="0"/>
                <a:ea typeface="Calibri"/>
                <a:cs typeface="Times New Roman" panose="02020603050405020304" pitchFamily="18" charset="0"/>
              </a:rPr>
              <a:t>.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Ο συνδυασμός τεχνών</a:t>
            </a:r>
            <a:r>
              <a:rPr lang="el-GR" sz="6400" dirty="0">
                <a:solidFill>
                  <a:srgbClr val="000000"/>
                </a:solidFill>
                <a:latin typeface="Times New Roman" panose="02020603050405020304" pitchFamily="18" charset="0"/>
                <a:ea typeface="Calibri"/>
                <a:cs typeface="Times New Roman" panose="02020603050405020304" pitchFamily="18" charset="0"/>
              </a:rPr>
              <a:t>, με ώθησε στο να χρησιμοποιήσω πολλά μέσα και </a:t>
            </a:r>
            <a:r>
              <a:rPr lang="el-GR" sz="6400" dirty="0" smtClean="0">
                <a:solidFill>
                  <a:srgbClr val="000000"/>
                </a:solidFill>
                <a:latin typeface="Times New Roman" panose="02020603050405020304" pitchFamily="18" charset="0"/>
                <a:ea typeface="Calibri"/>
                <a:cs typeface="Times New Roman" panose="02020603050405020304" pitchFamily="18" charset="0"/>
              </a:rPr>
              <a:t>μεθόδους, </a:t>
            </a:r>
            <a:r>
              <a:rPr lang="el-GR" sz="6400" dirty="0">
                <a:solidFill>
                  <a:srgbClr val="000000"/>
                </a:solidFill>
                <a:latin typeface="Times New Roman" panose="02020603050405020304" pitchFamily="18" charset="0"/>
                <a:ea typeface="Calibri"/>
                <a:cs typeface="Times New Roman" panose="02020603050405020304" pitchFamily="18" charset="0"/>
              </a:rPr>
              <a:t>ώστε να ωθήσω τα παιδιά να αφεθούν συναισθηματικά και </a:t>
            </a:r>
            <a:r>
              <a:rPr lang="el-GR" sz="6400" dirty="0" err="1">
                <a:solidFill>
                  <a:srgbClr val="000000"/>
                </a:solidFill>
                <a:latin typeface="Times New Roman" panose="02020603050405020304" pitchFamily="18" charset="0"/>
                <a:ea typeface="Calibri"/>
                <a:cs typeface="Times New Roman" panose="02020603050405020304" pitchFamily="18" charset="0"/>
              </a:rPr>
              <a:t>κινησιολογικά</a:t>
            </a:r>
            <a:r>
              <a:rPr lang="el-GR" sz="6400" dirty="0">
                <a:solidFill>
                  <a:srgbClr val="000000"/>
                </a:solidFill>
                <a:latin typeface="Times New Roman" panose="02020603050405020304" pitchFamily="18" charset="0"/>
                <a:ea typeface="Calibri"/>
                <a:cs typeface="Times New Roman" panose="02020603050405020304" pitchFamily="18" charset="0"/>
              </a:rPr>
              <a:t>. </a:t>
            </a:r>
            <a:endParaRPr lang="el-GR" sz="6400" dirty="0" smtClean="0">
              <a:solidFill>
                <a:srgbClr val="000000"/>
              </a:solidFill>
              <a:latin typeface="Times New Roman" panose="02020603050405020304" pitchFamily="18" charset="0"/>
              <a:ea typeface="Calibri"/>
              <a:cs typeface="Times New Roman" panose="02020603050405020304" pitchFamily="18" charset="0"/>
            </a:endParaRPr>
          </a:p>
          <a:p>
            <a:pPr lvl="0" algn="just">
              <a:lnSpc>
                <a:spcPct val="170000"/>
              </a:lnSpc>
              <a:buFont typeface="Courier New" panose="02070309020205020404" pitchFamily="49" charset="0"/>
              <a:buChar char="o"/>
            </a:pPr>
            <a:r>
              <a:rPr lang="el-GR" sz="6400" dirty="0" smtClean="0">
                <a:solidFill>
                  <a:srgbClr val="000000"/>
                </a:solidFill>
                <a:latin typeface="Times New Roman" panose="02020603050405020304" pitchFamily="18" charset="0"/>
                <a:ea typeface="Calibri"/>
                <a:cs typeface="Times New Roman" panose="02020603050405020304" pitchFamily="18" charset="0"/>
              </a:rPr>
              <a:t>Ως </a:t>
            </a:r>
            <a:r>
              <a:rPr lang="el-GR" sz="6400" dirty="0">
                <a:solidFill>
                  <a:srgbClr val="000000"/>
                </a:solidFill>
                <a:latin typeface="Times New Roman" panose="02020603050405020304" pitchFamily="18" charset="0"/>
                <a:ea typeface="Calibri"/>
                <a:cs typeface="Times New Roman" panose="02020603050405020304" pitchFamily="18" charset="0"/>
              </a:rPr>
              <a:t>εκπαιδευτικός-</a:t>
            </a:r>
            <a:r>
              <a:rPr lang="el-GR" sz="6400" dirty="0" err="1">
                <a:solidFill>
                  <a:srgbClr val="000000"/>
                </a:solidFill>
                <a:latin typeface="Times New Roman" panose="02020603050405020304" pitchFamily="18" charset="0"/>
                <a:ea typeface="Calibri"/>
                <a:cs typeface="Times New Roman" panose="02020603050405020304" pitchFamily="18" charset="0"/>
              </a:rPr>
              <a:t>εμψυχώτρια</a:t>
            </a:r>
            <a:r>
              <a:rPr lang="el-GR" sz="6400" dirty="0">
                <a:solidFill>
                  <a:srgbClr val="000000"/>
                </a:solidFill>
                <a:latin typeface="Times New Roman" panose="02020603050405020304" pitchFamily="18" charset="0"/>
                <a:ea typeface="Calibri"/>
                <a:cs typeface="Times New Roman" panose="02020603050405020304" pitchFamily="18" charset="0"/>
              </a:rPr>
              <a:t>, αποτέλεσα καθοριστικό κομμάτι στο θεατρικό παιγνίδι, καθώς βοήθησα τα παιδιά να μεταφέρουν τον πραγματικό κόσμο στον </a:t>
            </a:r>
            <a:r>
              <a:rPr lang="el-GR" sz="6400" dirty="0" smtClean="0">
                <a:solidFill>
                  <a:srgbClr val="000000"/>
                </a:solidFill>
                <a:latin typeface="Times New Roman" panose="02020603050405020304" pitchFamily="18" charset="0"/>
                <a:ea typeface="Calibri"/>
                <a:cs typeface="Times New Roman" panose="02020603050405020304" pitchFamily="18" charset="0"/>
              </a:rPr>
              <a:t>φανταστικό.</a:t>
            </a:r>
            <a:endParaRPr lang="el-GR" sz="6400" dirty="0">
              <a:solidFill>
                <a:prstClr val="black"/>
              </a:solidFill>
              <a:latin typeface="Times New Roman" panose="02020603050405020304" pitchFamily="18" charset="0"/>
              <a:ea typeface="Calibri"/>
              <a:cs typeface="Times New Roman" panose="02020603050405020304" pitchFamily="18" charset="0"/>
            </a:endParaRPr>
          </a:p>
          <a:p>
            <a:endParaRPr lang="el-GR" dirty="0"/>
          </a:p>
        </p:txBody>
      </p:sp>
    </p:spTree>
    <p:extLst>
      <p:ext uri="{BB962C8B-B14F-4D97-AF65-F5344CB8AC3E}">
        <p14:creationId xmlns:p14="http://schemas.microsoft.com/office/powerpoint/2010/main" val="239480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360040"/>
          </a:xfrm>
        </p:spPr>
        <p:txBody>
          <a:bodyPr>
            <a:normAutofit fontScale="90000"/>
          </a:bodyPr>
          <a:lstStyle/>
          <a:p>
            <a:r>
              <a:rPr lang="el-GR" sz="3100" b="1" dirty="0">
                <a:latin typeface="Times New Roman" panose="02020603050405020304" pitchFamily="18" charset="0"/>
                <a:cs typeface="Times New Roman" panose="02020603050405020304" pitchFamily="18" charset="0"/>
              </a:rPr>
              <a:t> </a:t>
            </a:r>
            <a:r>
              <a:rPr lang="el-GR" sz="3100" b="1" u="sng" dirty="0" smtClean="0">
                <a:latin typeface="Times New Roman" panose="02020603050405020304" pitchFamily="18" charset="0"/>
                <a:cs typeface="Times New Roman" panose="02020603050405020304" pitchFamily="18" charset="0"/>
              </a:rPr>
              <a:t>ΣΥΖΗΤΗΣΗ ΜΕ ΒΑΣΗ ΤΗ ΒΙΒΛΙΟΓΡΑΦΙΑ</a:t>
            </a:r>
            <a:r>
              <a:rPr lang="el-GR" sz="4300" dirty="0">
                <a:solidFill>
                  <a:srgbClr val="201F1E"/>
                </a:solidFill>
                <a:latin typeface="Times New Roman"/>
              </a:rPr>
              <a:t/>
            </a:r>
            <a:br>
              <a:rPr lang="el-GR" sz="4300" dirty="0">
                <a:solidFill>
                  <a:srgbClr val="201F1E"/>
                </a:solidFill>
                <a:latin typeface="Times New Roman"/>
              </a:rPr>
            </a:br>
            <a:endParaRPr lang="el-GR" dirty="0"/>
          </a:p>
        </p:txBody>
      </p:sp>
      <p:sp>
        <p:nvSpPr>
          <p:cNvPr id="3" name="Content Placeholder 2"/>
          <p:cNvSpPr>
            <a:spLocks noGrp="1"/>
          </p:cNvSpPr>
          <p:nvPr>
            <p:ph idx="1"/>
          </p:nvPr>
        </p:nvSpPr>
        <p:spPr>
          <a:xfrm>
            <a:off x="457200" y="548680"/>
            <a:ext cx="8229600" cy="6192688"/>
          </a:xfrm>
        </p:spPr>
        <p:txBody>
          <a:bodyPr>
            <a:noAutofit/>
          </a:bodyPr>
          <a:lstStyle/>
          <a:p>
            <a:pPr marL="0" lvl="0" indent="0" algn="just">
              <a:lnSpc>
                <a:spcPct val="150000"/>
              </a:lnSpc>
              <a:buNone/>
            </a:pPr>
            <a:r>
              <a:rPr lang="el-GR" sz="1500" b="1" dirty="0" smtClean="0">
                <a:solidFill>
                  <a:srgbClr val="000000"/>
                </a:solidFill>
                <a:latin typeface="Times New Roman" panose="02020603050405020304" pitchFamily="18" charset="0"/>
                <a:ea typeface="Calibri"/>
                <a:cs typeface="Times New Roman" panose="02020603050405020304" pitchFamily="18" charset="0"/>
              </a:rPr>
              <a:t>1. Μεγαλύτερο </a:t>
            </a:r>
            <a:r>
              <a:rPr lang="el-GR" sz="1500" b="1" dirty="0">
                <a:solidFill>
                  <a:srgbClr val="000000"/>
                </a:solidFill>
                <a:latin typeface="Times New Roman" panose="02020603050405020304" pitchFamily="18" charset="0"/>
                <a:ea typeface="Calibri"/>
                <a:cs typeface="Times New Roman" panose="02020603050405020304" pitchFamily="18" charset="0"/>
              </a:rPr>
              <a:t>εύρος ασκήσεων του θεατρικού παιγνιδιού σχετικά με τον στόχο του μαθήματος (εκφράσεις, περπατήματα, ρυθμοί), </a:t>
            </a:r>
            <a:r>
              <a:rPr lang="el-GR" sz="1500" b="1" dirty="0" smtClean="0">
                <a:solidFill>
                  <a:srgbClr val="000000"/>
                </a:solidFill>
                <a:latin typeface="Times New Roman" panose="02020603050405020304" pitchFamily="18" charset="0"/>
                <a:ea typeface="Calibri"/>
                <a:cs typeface="Times New Roman" panose="02020603050405020304" pitchFamily="18" charset="0"/>
              </a:rPr>
              <a:t>θα βοηθούσε </a:t>
            </a:r>
            <a:r>
              <a:rPr lang="el-GR" sz="1500" b="1" dirty="0">
                <a:solidFill>
                  <a:srgbClr val="000000"/>
                </a:solidFill>
                <a:latin typeface="Times New Roman" panose="02020603050405020304" pitchFamily="18" charset="0"/>
                <a:ea typeface="Calibri"/>
                <a:cs typeface="Times New Roman" panose="02020603050405020304" pitchFamily="18" charset="0"/>
              </a:rPr>
              <a:t>στην κατανόηση της </a:t>
            </a:r>
            <a:r>
              <a:rPr lang="el-GR" sz="1500" b="1" dirty="0" smtClean="0">
                <a:solidFill>
                  <a:srgbClr val="000000"/>
                </a:solidFill>
                <a:latin typeface="Times New Roman" panose="02020603050405020304" pitchFamily="18" charset="0"/>
                <a:ea typeface="Calibri"/>
                <a:cs typeface="Times New Roman" panose="02020603050405020304" pitchFamily="18" charset="0"/>
              </a:rPr>
              <a:t>άσκησης, </a:t>
            </a:r>
            <a:r>
              <a:rPr lang="el-GR" sz="1500" dirty="0" smtClean="0">
                <a:solidFill>
                  <a:srgbClr val="000000"/>
                </a:solidFill>
                <a:latin typeface="Times New Roman" panose="02020603050405020304" pitchFamily="18" charset="0"/>
                <a:ea typeface="Calibri"/>
                <a:cs typeface="Times New Roman" panose="02020603050405020304" pitchFamily="18" charset="0"/>
              </a:rPr>
              <a:t>σύμφωνα και με την</a:t>
            </a:r>
            <a:r>
              <a:rPr lang="el-GR" sz="1500" b="1" dirty="0" smtClean="0">
                <a:solidFill>
                  <a:srgbClr val="000000"/>
                </a:solidFill>
                <a:latin typeface="Times New Roman" panose="02020603050405020304" pitchFamily="18" charset="0"/>
                <a:ea typeface="Calibri"/>
                <a:cs typeface="Times New Roman" panose="02020603050405020304" pitchFamily="18" charset="0"/>
              </a:rPr>
              <a:t> </a:t>
            </a:r>
            <a:r>
              <a:rPr lang="el-GR" sz="1500" dirty="0" smtClean="0">
                <a:solidFill>
                  <a:srgbClr val="000000"/>
                </a:solidFill>
                <a:latin typeface="Times New Roman" panose="02020603050405020304" pitchFamily="18" charset="0"/>
                <a:ea typeface="Calibri"/>
                <a:cs typeface="Times New Roman" panose="02020603050405020304" pitchFamily="18" charset="0"/>
              </a:rPr>
              <a:t>Άλκηστις </a:t>
            </a:r>
            <a:r>
              <a:rPr lang="el-GR" sz="1500" dirty="0">
                <a:solidFill>
                  <a:srgbClr val="000000"/>
                </a:solidFill>
                <a:latin typeface="Times New Roman" panose="02020603050405020304" pitchFamily="18" charset="0"/>
                <a:ea typeface="Calibri"/>
                <a:cs typeface="Times New Roman" panose="02020603050405020304" pitchFamily="18" charset="0"/>
              </a:rPr>
              <a:t>(</a:t>
            </a:r>
            <a:r>
              <a:rPr lang="el-GR" sz="1500" dirty="0" smtClean="0">
                <a:solidFill>
                  <a:srgbClr val="000000"/>
                </a:solidFill>
                <a:latin typeface="Times New Roman" panose="02020603050405020304" pitchFamily="18" charset="0"/>
                <a:ea typeface="Calibri"/>
                <a:cs typeface="Times New Roman" panose="02020603050405020304" pitchFamily="18" charset="0"/>
              </a:rPr>
              <a:t>2012), παρότι δεν επηρέαζαν απόλυτα τη χαλάρωση των παιδιών. Ο </a:t>
            </a:r>
            <a:r>
              <a:rPr lang="en-US" sz="1500" dirty="0" smtClean="0">
                <a:solidFill>
                  <a:srgbClr val="000000"/>
                </a:solidFill>
                <a:latin typeface="Times New Roman" panose="02020603050405020304" pitchFamily="18" charset="0"/>
                <a:ea typeface="Calibri"/>
                <a:cs typeface="Times New Roman" panose="02020603050405020304" pitchFamily="18" charset="0"/>
              </a:rPr>
              <a:t>Gaines</a:t>
            </a:r>
            <a:r>
              <a:rPr lang="el-GR" sz="1500" dirty="0" smtClean="0">
                <a:solidFill>
                  <a:srgbClr val="000000"/>
                </a:solidFill>
                <a:latin typeface="Times New Roman" panose="02020603050405020304" pitchFamily="18" charset="0"/>
                <a:ea typeface="Calibri"/>
                <a:cs typeface="Times New Roman" panose="02020603050405020304" pitchFamily="18" charset="0"/>
              </a:rPr>
              <a:t> (2016), υποστήριξε ότι ένα παιδί μπορούσε να εκφραστεί καλύτερα με αίσθημα ασφάλειας. </a:t>
            </a:r>
          </a:p>
          <a:p>
            <a:pPr marL="0" lvl="0" indent="0" algn="just">
              <a:lnSpc>
                <a:spcPct val="150000"/>
              </a:lnSpc>
              <a:buNone/>
            </a:pPr>
            <a:r>
              <a:rPr lang="el-GR" sz="1500" b="1" dirty="0" smtClean="0">
                <a:solidFill>
                  <a:srgbClr val="000000"/>
                </a:solidFill>
                <a:latin typeface="Times New Roman" panose="02020603050405020304" pitchFamily="18" charset="0"/>
                <a:ea typeface="Calibri"/>
                <a:cs typeface="Times New Roman" panose="02020603050405020304" pitchFamily="18" charset="0"/>
              </a:rPr>
              <a:t>2. Η </a:t>
            </a:r>
            <a:r>
              <a:rPr lang="el-GR" sz="1500" b="1" dirty="0">
                <a:solidFill>
                  <a:srgbClr val="000000"/>
                </a:solidFill>
                <a:latin typeface="Times New Roman" panose="02020603050405020304" pitchFamily="18" charset="0"/>
                <a:ea typeface="Calibri"/>
                <a:cs typeface="Times New Roman" panose="02020603050405020304" pitchFamily="18" charset="0"/>
              </a:rPr>
              <a:t>σύνθεση των ασκήσεων του θεατρικού παιγνιδιού έπρεπε να γίνεται σταδιακά.</a:t>
            </a:r>
            <a:r>
              <a:rPr lang="el-GR" sz="1500" dirty="0">
                <a:latin typeface="Times New Roman" panose="02020603050405020304" pitchFamily="18" charset="0"/>
                <a:ea typeface="Calibri"/>
                <a:cs typeface="Times New Roman" panose="02020603050405020304" pitchFamily="18" charset="0"/>
              </a:rPr>
              <a:t> </a:t>
            </a:r>
            <a:r>
              <a:rPr lang="el-GR" sz="1500" dirty="0">
                <a:solidFill>
                  <a:srgbClr val="000000"/>
                </a:solidFill>
                <a:latin typeface="Times New Roman" panose="02020603050405020304" pitchFamily="18" charset="0"/>
                <a:ea typeface="Calibri"/>
                <a:cs typeface="Times New Roman" panose="02020603050405020304" pitchFamily="18" charset="0"/>
              </a:rPr>
              <a:t>Ο </a:t>
            </a:r>
            <a:r>
              <a:rPr lang="en-US" sz="1500" dirty="0">
                <a:solidFill>
                  <a:srgbClr val="000000"/>
                </a:solidFill>
                <a:latin typeface="Times New Roman" panose="02020603050405020304" pitchFamily="18" charset="0"/>
                <a:ea typeface="Calibri"/>
                <a:cs typeface="Times New Roman" panose="02020603050405020304" pitchFamily="18" charset="0"/>
              </a:rPr>
              <a:t>Tam</a:t>
            </a:r>
            <a:r>
              <a:rPr lang="el-GR" sz="1500" dirty="0">
                <a:solidFill>
                  <a:srgbClr val="000000"/>
                </a:solidFill>
                <a:latin typeface="Times New Roman" panose="02020603050405020304" pitchFamily="18" charset="0"/>
                <a:ea typeface="Calibri"/>
                <a:cs typeface="Times New Roman" panose="02020603050405020304" pitchFamily="18" charset="0"/>
              </a:rPr>
              <a:t> (2018) υποστήριξε ότι τα παιδιά μπορούν να ξεδιπλωθούν εάν απελευθερώνονται σταδιακά, </a:t>
            </a:r>
            <a:r>
              <a:rPr lang="el-GR" sz="1500" dirty="0" smtClean="0">
                <a:solidFill>
                  <a:srgbClr val="000000"/>
                </a:solidFill>
                <a:latin typeface="Times New Roman" panose="02020603050405020304" pitchFamily="18" charset="0"/>
                <a:ea typeface="Calibri"/>
                <a:cs typeface="Times New Roman" panose="02020603050405020304" pitchFamily="18" charset="0"/>
              </a:rPr>
              <a:t>γεγονός που επαληθεύει και η έρευνα.</a:t>
            </a:r>
            <a:endParaRPr lang="el-GR" sz="1500" dirty="0">
              <a:solidFill>
                <a:srgbClr val="000000"/>
              </a:solidFill>
              <a:latin typeface="Times New Roman" panose="02020603050405020304" pitchFamily="18" charset="0"/>
              <a:ea typeface="Calibri"/>
              <a:cs typeface="Times New Roman" panose="02020603050405020304" pitchFamily="18" charset="0"/>
            </a:endParaRPr>
          </a:p>
          <a:p>
            <a:pPr marL="0" lvl="0" indent="0" algn="just">
              <a:lnSpc>
                <a:spcPct val="150000"/>
              </a:lnSpc>
              <a:buNone/>
            </a:pPr>
            <a:r>
              <a:rPr lang="el-GR" sz="1500" b="1" dirty="0" smtClean="0">
                <a:solidFill>
                  <a:srgbClr val="000000"/>
                </a:solidFill>
                <a:latin typeface="Times New Roman" panose="02020603050405020304" pitchFamily="18" charset="0"/>
                <a:ea typeface="Calibri"/>
                <a:cs typeface="Times New Roman" panose="02020603050405020304" pitchFamily="18" charset="0"/>
              </a:rPr>
              <a:t>3. Το </a:t>
            </a:r>
            <a:r>
              <a:rPr lang="el-GR" sz="1500" b="1" dirty="0">
                <a:solidFill>
                  <a:srgbClr val="000000"/>
                </a:solidFill>
                <a:latin typeface="Times New Roman" panose="02020603050405020304" pitchFamily="18" charset="0"/>
                <a:ea typeface="Calibri"/>
                <a:cs typeface="Times New Roman" panose="02020603050405020304" pitchFamily="18" charset="0"/>
              </a:rPr>
              <a:t>θεατρικό παιγνίδι έπρεπε να λαμβάνει χώρο και τόπο δράσης, έτσι ώστε τα παιδιά να λειτουργούν προσανατολισμένα προς τη εκτέλεση της άσκησης. Το ίδιο ισχύει και με την ανάγνωση ενός παραμυθιού, καθώς και με την </a:t>
            </a:r>
            <a:r>
              <a:rPr lang="el-GR" sz="1500" b="1" dirty="0" err="1">
                <a:solidFill>
                  <a:srgbClr val="000000"/>
                </a:solidFill>
                <a:latin typeface="Times New Roman" panose="02020603050405020304" pitchFamily="18" charset="0"/>
                <a:ea typeface="Calibri"/>
                <a:cs typeface="Times New Roman" panose="02020603050405020304" pitchFamily="18" charset="0"/>
              </a:rPr>
              <a:t>οπτικοποίηση</a:t>
            </a:r>
            <a:r>
              <a:rPr lang="el-GR" sz="1500" b="1" dirty="0">
                <a:solidFill>
                  <a:srgbClr val="000000"/>
                </a:solidFill>
                <a:latin typeface="Times New Roman" panose="02020603050405020304" pitchFamily="18" charset="0"/>
                <a:ea typeface="Calibri"/>
                <a:cs typeface="Times New Roman" panose="02020603050405020304" pitchFamily="18" charset="0"/>
              </a:rPr>
              <a:t> του χωροχρόνου δράσης.</a:t>
            </a:r>
            <a:r>
              <a:rPr lang="el-GR" sz="1500" dirty="0">
                <a:solidFill>
                  <a:prstClr val="black"/>
                </a:solidFill>
                <a:latin typeface="Times New Roman" panose="02020603050405020304" pitchFamily="18" charset="0"/>
                <a:ea typeface="Calibri"/>
                <a:cs typeface="Times New Roman" panose="02020603050405020304" pitchFamily="18" charset="0"/>
              </a:rPr>
              <a:t> </a:t>
            </a:r>
            <a:r>
              <a:rPr lang="el-GR" sz="1500" dirty="0">
                <a:solidFill>
                  <a:srgbClr val="000000"/>
                </a:solidFill>
                <a:latin typeface="Times New Roman" panose="02020603050405020304" pitchFamily="18" charset="0"/>
                <a:ea typeface="Calibri"/>
                <a:cs typeface="Times New Roman" panose="02020603050405020304" pitchFamily="18" charset="0"/>
              </a:rPr>
              <a:t>Ο Παπαδόπουλος (2010), </a:t>
            </a:r>
            <a:r>
              <a:rPr lang="el-GR" sz="1500" dirty="0" smtClean="0">
                <a:solidFill>
                  <a:srgbClr val="000000"/>
                </a:solidFill>
                <a:latin typeface="Times New Roman" panose="02020603050405020304" pitchFamily="18" charset="0"/>
                <a:ea typeface="Calibri"/>
                <a:cs typeface="Times New Roman" panose="02020603050405020304" pitchFamily="18" charset="0"/>
              </a:rPr>
              <a:t>θεωρεί ότι στο </a:t>
            </a:r>
            <a:r>
              <a:rPr lang="el-GR" sz="1500" dirty="0">
                <a:solidFill>
                  <a:srgbClr val="000000"/>
                </a:solidFill>
                <a:latin typeface="Times New Roman" panose="02020603050405020304" pitchFamily="18" charset="0"/>
                <a:ea typeface="Calibri"/>
                <a:cs typeface="Times New Roman" panose="02020603050405020304" pitchFamily="18" charset="0"/>
              </a:rPr>
              <a:t>θεατρικό παιγνίδι το παιδί αναγνωρίζει το σώμα του στον χωροχρόνο</a:t>
            </a:r>
            <a:r>
              <a:rPr lang="el-GR" sz="1500" dirty="0" smtClean="0">
                <a:solidFill>
                  <a:srgbClr val="000000"/>
                </a:solidFill>
                <a:latin typeface="Times New Roman" panose="02020603050405020304" pitchFamily="18" charset="0"/>
                <a:ea typeface="Calibri"/>
                <a:cs typeface="Times New Roman" panose="02020603050405020304" pitchFamily="18" charset="0"/>
              </a:rPr>
              <a:t>. </a:t>
            </a:r>
          </a:p>
          <a:p>
            <a:pPr marL="0" lvl="0" indent="0" algn="just">
              <a:lnSpc>
                <a:spcPct val="150000"/>
              </a:lnSpc>
              <a:buNone/>
            </a:pPr>
            <a:r>
              <a:rPr lang="el-GR" sz="1500" b="1" dirty="0" smtClean="0">
                <a:solidFill>
                  <a:srgbClr val="000000"/>
                </a:solidFill>
                <a:latin typeface="Times New Roman"/>
                <a:ea typeface="Calibri"/>
                <a:cs typeface="Times New Roman"/>
              </a:rPr>
              <a:t>4. Η </a:t>
            </a:r>
            <a:r>
              <a:rPr lang="el-GR" sz="1500" b="1" dirty="0">
                <a:solidFill>
                  <a:srgbClr val="000000"/>
                </a:solidFill>
                <a:latin typeface="Times New Roman"/>
                <a:ea typeface="Calibri"/>
                <a:cs typeface="Times New Roman"/>
              </a:rPr>
              <a:t>εξατομίκευση της διδασκαλίας, αλλά και η συνεχόμενη ανατροφοδότηση βοήθησε στην κατανόηση της άσκησης. Παράλληλα οι ερωτήσεις ενίσχυαν τον προβληματισμό και </a:t>
            </a:r>
            <a:r>
              <a:rPr lang="el-GR" sz="1500" b="1" dirty="0" smtClean="0">
                <a:solidFill>
                  <a:srgbClr val="000000"/>
                </a:solidFill>
                <a:latin typeface="Times New Roman"/>
                <a:ea typeface="Calibri"/>
                <a:cs typeface="Times New Roman"/>
              </a:rPr>
              <a:t>προκαλούσαν την </a:t>
            </a:r>
            <a:r>
              <a:rPr lang="el-GR" sz="1500" b="1" dirty="0">
                <a:solidFill>
                  <a:srgbClr val="000000"/>
                </a:solidFill>
                <a:latin typeface="Times New Roman"/>
                <a:ea typeface="Calibri"/>
                <a:cs typeface="Times New Roman"/>
              </a:rPr>
              <a:t>κριτική σκέψη.</a:t>
            </a:r>
            <a:r>
              <a:rPr lang="el-GR" sz="1500" dirty="0">
                <a:ea typeface="Calibri"/>
                <a:cs typeface="Times New Roman"/>
              </a:rPr>
              <a:t> </a:t>
            </a:r>
            <a:r>
              <a:rPr lang="el-GR" sz="1500" dirty="0">
                <a:solidFill>
                  <a:srgbClr val="000000"/>
                </a:solidFill>
                <a:latin typeface="Times New Roman"/>
                <a:ea typeface="Calibri"/>
                <a:cs typeface="Times New Roman"/>
              </a:rPr>
              <a:t>Στην παρούσα έρευνα </a:t>
            </a:r>
            <a:r>
              <a:rPr lang="el-GR" sz="1500" dirty="0" smtClean="0">
                <a:solidFill>
                  <a:srgbClr val="000000"/>
                </a:solidFill>
                <a:latin typeface="Times New Roman"/>
                <a:ea typeface="Calibri"/>
                <a:cs typeface="Times New Roman"/>
              </a:rPr>
              <a:t>και σύμφωνα με τον Παπαδόπουλο (2010) διαφάνηκε </a:t>
            </a:r>
            <a:r>
              <a:rPr lang="el-GR" sz="1500" dirty="0">
                <a:solidFill>
                  <a:srgbClr val="000000"/>
                </a:solidFill>
                <a:latin typeface="Times New Roman"/>
                <a:ea typeface="Calibri"/>
                <a:cs typeface="Times New Roman"/>
              </a:rPr>
              <a:t>ότι μέσα από ερωτήματα και προβληματισμό </a:t>
            </a:r>
            <a:r>
              <a:rPr lang="el-GR" sz="1500" dirty="0" smtClean="0">
                <a:solidFill>
                  <a:srgbClr val="000000"/>
                </a:solidFill>
                <a:latin typeface="Times New Roman"/>
                <a:ea typeface="Calibri"/>
                <a:cs typeface="Times New Roman"/>
              </a:rPr>
              <a:t>καλλιεργούσαν </a:t>
            </a:r>
            <a:r>
              <a:rPr lang="el-GR" sz="1500" dirty="0">
                <a:solidFill>
                  <a:srgbClr val="000000"/>
                </a:solidFill>
                <a:latin typeface="Times New Roman"/>
                <a:ea typeface="Calibri"/>
                <a:cs typeface="Times New Roman"/>
              </a:rPr>
              <a:t>την κριτική τους </a:t>
            </a:r>
            <a:r>
              <a:rPr lang="el-GR" sz="1500" dirty="0" smtClean="0">
                <a:solidFill>
                  <a:srgbClr val="000000"/>
                </a:solidFill>
                <a:latin typeface="Times New Roman"/>
                <a:ea typeface="Calibri"/>
                <a:cs typeface="Times New Roman"/>
              </a:rPr>
              <a:t>σκέψη. Ταυτόχρονα οι </a:t>
            </a:r>
            <a:r>
              <a:rPr lang="en-US" sz="1500" dirty="0">
                <a:solidFill>
                  <a:srgbClr val="000000"/>
                </a:solidFill>
                <a:latin typeface="Times New Roman"/>
                <a:ea typeface="Calibri"/>
                <a:cs typeface="Times New Roman"/>
              </a:rPr>
              <a:t>Davidoff</a:t>
            </a:r>
            <a:r>
              <a:rPr lang="el-GR" sz="1500" dirty="0">
                <a:solidFill>
                  <a:srgbClr val="000000"/>
                </a:solidFill>
                <a:latin typeface="Times New Roman"/>
                <a:ea typeface="Calibri"/>
                <a:cs typeface="Times New Roman"/>
              </a:rPr>
              <a:t>&amp; </a:t>
            </a:r>
            <a:r>
              <a:rPr lang="en-US" sz="1500" dirty="0">
                <a:solidFill>
                  <a:srgbClr val="000000"/>
                </a:solidFill>
                <a:latin typeface="Times New Roman"/>
                <a:ea typeface="Calibri"/>
                <a:cs typeface="Times New Roman"/>
              </a:rPr>
              <a:t>Hunt</a:t>
            </a:r>
            <a:r>
              <a:rPr lang="el-GR" sz="1500" dirty="0">
                <a:solidFill>
                  <a:srgbClr val="000000"/>
                </a:solidFill>
                <a:latin typeface="Times New Roman"/>
                <a:ea typeface="Calibri"/>
                <a:cs typeface="Times New Roman"/>
              </a:rPr>
              <a:t> (2012) υποστήριξαν ότι </a:t>
            </a:r>
            <a:r>
              <a:rPr lang="el-GR" sz="1500" dirty="0" smtClean="0">
                <a:solidFill>
                  <a:srgbClr val="000000"/>
                </a:solidFill>
                <a:latin typeface="Times New Roman"/>
                <a:ea typeface="Calibri"/>
                <a:cs typeface="Times New Roman"/>
              </a:rPr>
              <a:t>η </a:t>
            </a:r>
            <a:r>
              <a:rPr lang="el-GR" sz="1500" dirty="0">
                <a:solidFill>
                  <a:srgbClr val="000000"/>
                </a:solidFill>
                <a:latin typeface="Times New Roman"/>
                <a:ea typeface="Calibri"/>
                <a:cs typeface="Times New Roman"/>
              </a:rPr>
              <a:t>συζήτηση </a:t>
            </a:r>
            <a:r>
              <a:rPr lang="el-GR" sz="1500" dirty="0" smtClean="0">
                <a:solidFill>
                  <a:srgbClr val="000000"/>
                </a:solidFill>
                <a:latin typeface="Times New Roman"/>
                <a:ea typeface="Calibri"/>
                <a:cs typeface="Times New Roman"/>
              </a:rPr>
              <a:t>ωθεί </a:t>
            </a:r>
            <a:r>
              <a:rPr lang="el-GR" sz="1500" dirty="0">
                <a:solidFill>
                  <a:srgbClr val="000000"/>
                </a:solidFill>
                <a:latin typeface="Times New Roman"/>
                <a:ea typeface="Calibri"/>
                <a:cs typeface="Times New Roman"/>
              </a:rPr>
              <a:t>αποτελεσματικά στη βίωση του ρόλου. </a:t>
            </a:r>
            <a:endParaRPr lang="el-GR" sz="15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27440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l-GR" sz="2800" b="1" u="sng" dirty="0">
                <a:solidFill>
                  <a:prstClr val="black"/>
                </a:solidFill>
                <a:latin typeface="Times New Roman" panose="02020603050405020304" pitchFamily="18" charset="0"/>
                <a:cs typeface="Times New Roman" panose="02020603050405020304" pitchFamily="18" charset="0"/>
              </a:rPr>
              <a:t>ΣΥΖΗΤΗΣΗ ΜΕ ΒΑΣΗ ΤΗ ΒΙΒΛΙΟΓΡΑΦΙΑ</a:t>
            </a:r>
            <a:endParaRPr lang="el-GR" dirty="0"/>
          </a:p>
        </p:txBody>
      </p:sp>
      <p:sp>
        <p:nvSpPr>
          <p:cNvPr id="3" name="Content Placeholder 2"/>
          <p:cNvSpPr>
            <a:spLocks noGrp="1"/>
          </p:cNvSpPr>
          <p:nvPr>
            <p:ph idx="1"/>
          </p:nvPr>
        </p:nvSpPr>
        <p:spPr>
          <a:xfrm>
            <a:off x="457200" y="692696"/>
            <a:ext cx="8229600" cy="6165304"/>
          </a:xfrm>
        </p:spPr>
        <p:txBody>
          <a:bodyPr>
            <a:normAutofit fontScale="25000" lnSpcReduction="20000"/>
          </a:bodyPr>
          <a:lstStyle/>
          <a:p>
            <a:pPr marL="0" indent="0" algn="just">
              <a:lnSpc>
                <a:spcPct val="170000"/>
              </a:lnSpc>
              <a:buNone/>
            </a:pPr>
            <a:r>
              <a:rPr lang="el-GR" sz="6000" b="1" dirty="0" smtClean="0">
                <a:solidFill>
                  <a:srgbClr val="000000"/>
                </a:solidFill>
                <a:latin typeface="Times New Roman" panose="02020603050405020304" pitchFamily="18" charset="0"/>
                <a:ea typeface="Calibri"/>
                <a:cs typeface="Times New Roman" panose="02020603050405020304" pitchFamily="18" charset="0"/>
              </a:rPr>
              <a:t>5. Η </a:t>
            </a:r>
            <a:r>
              <a:rPr lang="el-GR" sz="6000" b="1" dirty="0">
                <a:solidFill>
                  <a:srgbClr val="000000"/>
                </a:solidFill>
                <a:latin typeface="Times New Roman" panose="02020603050405020304" pitchFamily="18" charset="0"/>
                <a:ea typeface="Calibri"/>
                <a:cs typeface="Times New Roman" panose="02020603050405020304" pitchFamily="18" charset="0"/>
              </a:rPr>
              <a:t>συμμετοχή του εμψυχωτή στο θεατρικό παιγνίδι ως ένα αναπόσπαστο μέλος της ομάδα, ωθούσε τα παιδιά </a:t>
            </a:r>
            <a:r>
              <a:rPr lang="el-GR" sz="6000" b="1" dirty="0" smtClean="0">
                <a:solidFill>
                  <a:srgbClr val="000000"/>
                </a:solidFill>
                <a:latin typeface="Times New Roman" panose="02020603050405020304" pitchFamily="18" charset="0"/>
                <a:ea typeface="Calibri"/>
                <a:cs typeface="Times New Roman" panose="02020603050405020304" pitchFamily="18" charset="0"/>
              </a:rPr>
              <a:t>στην ενεργή </a:t>
            </a:r>
            <a:r>
              <a:rPr lang="el-GR" sz="6000" b="1" dirty="0">
                <a:solidFill>
                  <a:srgbClr val="000000"/>
                </a:solidFill>
                <a:latin typeface="Times New Roman" panose="02020603050405020304" pitchFamily="18" charset="0"/>
                <a:ea typeface="Calibri"/>
                <a:cs typeface="Times New Roman" panose="02020603050405020304" pitchFamily="18" charset="0"/>
              </a:rPr>
              <a:t>δράση τους κατά τη διάρκεια του θεατρικού </a:t>
            </a:r>
            <a:r>
              <a:rPr lang="el-GR" sz="6000" b="1" dirty="0" smtClean="0">
                <a:solidFill>
                  <a:srgbClr val="000000"/>
                </a:solidFill>
                <a:latin typeface="Times New Roman" panose="02020603050405020304" pitchFamily="18" charset="0"/>
                <a:ea typeface="Calibri"/>
                <a:cs typeface="Times New Roman" panose="02020603050405020304" pitchFamily="18" charset="0"/>
              </a:rPr>
              <a:t>παιγνιδιού. </a:t>
            </a:r>
            <a:r>
              <a:rPr lang="el-GR" sz="6000" dirty="0" smtClean="0">
                <a:solidFill>
                  <a:srgbClr val="000000"/>
                </a:solidFill>
                <a:latin typeface="Times New Roman" panose="02020603050405020304" pitchFamily="18" charset="0"/>
                <a:ea typeface="Calibri"/>
                <a:cs typeface="Times New Roman" panose="02020603050405020304" pitchFamily="18" charset="0"/>
              </a:rPr>
              <a:t>Αυτό</a:t>
            </a:r>
            <a:r>
              <a:rPr lang="el-GR" sz="6000" b="1" dirty="0" smtClean="0">
                <a:solidFill>
                  <a:srgbClr val="000000"/>
                </a:solidFill>
                <a:latin typeface="Times New Roman" panose="02020603050405020304" pitchFamily="18" charset="0"/>
                <a:ea typeface="Calibri"/>
                <a:cs typeface="Times New Roman" panose="02020603050405020304" pitchFamily="18" charset="0"/>
              </a:rPr>
              <a:t> </a:t>
            </a:r>
            <a:r>
              <a:rPr lang="el-GR" sz="6000" dirty="0" smtClean="0">
                <a:solidFill>
                  <a:srgbClr val="000000"/>
                </a:solidFill>
                <a:latin typeface="Times New Roman" panose="02020603050405020304" pitchFamily="18" charset="0"/>
                <a:ea typeface="Calibri"/>
                <a:cs typeface="Times New Roman" panose="02020603050405020304" pitchFamily="18" charset="0"/>
              </a:rPr>
              <a:t>βρίσκει σύμφωνους Άλκηστις </a:t>
            </a:r>
            <a:r>
              <a:rPr lang="el-GR" sz="6000" dirty="0">
                <a:solidFill>
                  <a:srgbClr val="000000"/>
                </a:solidFill>
                <a:latin typeface="Times New Roman" panose="02020603050405020304" pitchFamily="18" charset="0"/>
                <a:ea typeface="Calibri"/>
                <a:cs typeface="Times New Roman" panose="02020603050405020304" pitchFamily="18" charset="0"/>
              </a:rPr>
              <a:t>(2012), </a:t>
            </a:r>
            <a:r>
              <a:rPr lang="el-GR" sz="6000" dirty="0" err="1">
                <a:solidFill>
                  <a:srgbClr val="000000"/>
                </a:solidFill>
                <a:latin typeface="Times New Roman" panose="02020603050405020304" pitchFamily="18" charset="0"/>
                <a:ea typeface="Calibri"/>
                <a:cs typeface="Times New Roman" panose="02020603050405020304" pitchFamily="18" charset="0"/>
              </a:rPr>
              <a:t>Γιάνναρη</a:t>
            </a:r>
            <a:r>
              <a:rPr lang="el-GR" sz="6000" dirty="0">
                <a:solidFill>
                  <a:srgbClr val="000000"/>
                </a:solidFill>
                <a:latin typeface="Times New Roman" panose="02020603050405020304" pitchFamily="18" charset="0"/>
                <a:ea typeface="Calibri"/>
                <a:cs typeface="Times New Roman" panose="02020603050405020304" pitchFamily="18" charset="0"/>
              </a:rPr>
              <a:t> (</a:t>
            </a:r>
            <a:r>
              <a:rPr lang="el-GR" sz="6000" dirty="0" smtClean="0">
                <a:solidFill>
                  <a:srgbClr val="000000"/>
                </a:solidFill>
                <a:latin typeface="Times New Roman" panose="02020603050405020304" pitchFamily="18" charset="0"/>
                <a:ea typeface="Calibri"/>
                <a:cs typeface="Times New Roman" panose="02020603050405020304" pitchFamily="18" charset="0"/>
              </a:rPr>
              <a:t>1994), </a:t>
            </a:r>
            <a:r>
              <a:rPr lang="en-US" sz="6000" dirty="0" smtClean="0">
                <a:solidFill>
                  <a:srgbClr val="000000"/>
                </a:solidFill>
                <a:latin typeface="Times New Roman" panose="02020603050405020304" pitchFamily="18" charset="0"/>
                <a:ea typeface="Calibri"/>
                <a:cs typeface="Times New Roman" panose="02020603050405020304" pitchFamily="18" charset="0"/>
              </a:rPr>
              <a:t>Tam</a:t>
            </a:r>
            <a:r>
              <a:rPr lang="el-GR" sz="6000" dirty="0" smtClean="0">
                <a:solidFill>
                  <a:srgbClr val="000000"/>
                </a:solidFill>
                <a:latin typeface="Times New Roman" panose="02020603050405020304" pitchFamily="18" charset="0"/>
                <a:ea typeface="Calibri"/>
                <a:cs typeface="Times New Roman" panose="02020603050405020304" pitchFamily="18" charset="0"/>
              </a:rPr>
              <a:t> </a:t>
            </a:r>
            <a:r>
              <a:rPr lang="el-GR" sz="6000" dirty="0">
                <a:solidFill>
                  <a:srgbClr val="000000"/>
                </a:solidFill>
                <a:latin typeface="Times New Roman" panose="02020603050405020304" pitchFamily="18" charset="0"/>
                <a:ea typeface="Calibri"/>
                <a:cs typeface="Times New Roman" panose="02020603050405020304" pitchFamily="18" charset="0"/>
              </a:rPr>
              <a:t>(2018). </a:t>
            </a:r>
            <a:r>
              <a:rPr lang="el-GR" sz="6000" dirty="0" smtClean="0">
                <a:solidFill>
                  <a:srgbClr val="000000"/>
                </a:solidFill>
                <a:latin typeface="Times New Roman" panose="02020603050405020304" pitchFamily="18" charset="0"/>
                <a:ea typeface="Calibri"/>
                <a:cs typeface="Times New Roman" panose="02020603050405020304" pitchFamily="18" charset="0"/>
              </a:rPr>
              <a:t>Για </a:t>
            </a:r>
            <a:r>
              <a:rPr lang="el-GR" sz="6000" dirty="0">
                <a:solidFill>
                  <a:srgbClr val="000000"/>
                </a:solidFill>
                <a:latin typeface="Times New Roman" panose="02020603050405020304" pitchFamily="18" charset="0"/>
                <a:ea typeface="Calibri"/>
                <a:cs typeface="Times New Roman" panose="02020603050405020304" pitchFamily="18" charset="0"/>
              </a:rPr>
              <a:t>τον λόγο αυτό, η παρούσα έρευνα </a:t>
            </a:r>
            <a:r>
              <a:rPr lang="el-GR" sz="6000" dirty="0" smtClean="0">
                <a:solidFill>
                  <a:srgbClr val="000000"/>
                </a:solidFill>
                <a:latin typeface="Times New Roman" panose="02020603050405020304" pitchFamily="18" charset="0"/>
                <a:ea typeface="Calibri"/>
                <a:cs typeface="Times New Roman" panose="02020603050405020304" pitchFamily="18" charset="0"/>
              </a:rPr>
              <a:t>δεν </a:t>
            </a:r>
            <a:r>
              <a:rPr lang="el-GR" sz="6000" dirty="0">
                <a:solidFill>
                  <a:srgbClr val="000000"/>
                </a:solidFill>
                <a:latin typeface="Times New Roman" panose="02020603050405020304" pitchFamily="18" charset="0"/>
                <a:ea typeface="Calibri"/>
                <a:cs typeface="Times New Roman" panose="02020603050405020304" pitchFamily="18" charset="0"/>
              </a:rPr>
              <a:t>συμμερίζεται την άποψη του </a:t>
            </a:r>
            <a:r>
              <a:rPr lang="el-GR" sz="6000" dirty="0" err="1">
                <a:solidFill>
                  <a:srgbClr val="000000"/>
                </a:solidFill>
                <a:latin typeface="Times New Roman" panose="02020603050405020304" pitchFamily="18" charset="0"/>
                <a:ea typeface="Calibri"/>
                <a:cs typeface="Times New Roman" panose="02020603050405020304" pitchFamily="18" charset="0"/>
              </a:rPr>
              <a:t>Γραμματά</a:t>
            </a:r>
            <a:r>
              <a:rPr lang="el-GR" sz="6000" dirty="0">
                <a:solidFill>
                  <a:srgbClr val="000000"/>
                </a:solidFill>
                <a:latin typeface="Times New Roman" panose="02020603050405020304" pitchFamily="18" charset="0"/>
                <a:ea typeface="Calibri"/>
                <a:cs typeface="Times New Roman" panose="02020603050405020304" pitchFamily="18" charset="0"/>
              </a:rPr>
              <a:t> (1997) σχετικά με τον εμψυχωτή ως διαμεσολαβητή και φορέα του παιδευτικού μηνύματος του θεάτρου</a:t>
            </a:r>
            <a:r>
              <a:rPr lang="el-GR" sz="6000" dirty="0" smtClean="0">
                <a:solidFill>
                  <a:srgbClr val="000000"/>
                </a:solidFill>
                <a:latin typeface="Times New Roman" panose="02020603050405020304" pitchFamily="18" charset="0"/>
                <a:ea typeface="Calibri"/>
                <a:cs typeface="Times New Roman" panose="02020603050405020304" pitchFamily="18" charset="0"/>
              </a:rPr>
              <a:t>.</a:t>
            </a:r>
          </a:p>
          <a:p>
            <a:pPr marL="0" indent="0" algn="just">
              <a:lnSpc>
                <a:spcPct val="170000"/>
              </a:lnSpc>
              <a:buNone/>
            </a:pPr>
            <a:r>
              <a:rPr lang="el-GR" sz="6000" b="1" dirty="0" smtClean="0">
                <a:latin typeface="Times New Roman" panose="02020603050405020304" pitchFamily="18" charset="0"/>
                <a:ea typeface="Calibri"/>
                <a:cs typeface="Times New Roman" panose="02020603050405020304" pitchFamily="18" charset="0"/>
              </a:rPr>
              <a:t>6. </a:t>
            </a:r>
            <a:r>
              <a:rPr lang="el-GR" sz="6000" b="1" dirty="0" smtClean="0">
                <a:solidFill>
                  <a:srgbClr val="000000"/>
                </a:solidFill>
                <a:latin typeface="Times New Roman" panose="02020603050405020304" pitchFamily="18" charset="0"/>
                <a:ea typeface="Calibri"/>
                <a:cs typeface="Times New Roman" panose="02020603050405020304" pitchFamily="18" charset="0"/>
              </a:rPr>
              <a:t>Το </a:t>
            </a:r>
            <a:r>
              <a:rPr lang="el-GR" sz="6000" b="1" dirty="0">
                <a:solidFill>
                  <a:srgbClr val="000000"/>
                </a:solidFill>
                <a:latin typeface="Times New Roman" panose="02020603050405020304" pitchFamily="18" charset="0"/>
                <a:ea typeface="Calibri"/>
                <a:cs typeface="Times New Roman" panose="02020603050405020304" pitchFamily="18" charset="0"/>
              </a:rPr>
              <a:t>θεατρικό παιγνίδι </a:t>
            </a:r>
            <a:r>
              <a:rPr lang="el-GR" sz="6000" b="1" dirty="0" smtClean="0">
                <a:solidFill>
                  <a:srgbClr val="000000"/>
                </a:solidFill>
                <a:latin typeface="Times New Roman" panose="02020603050405020304" pitchFamily="18" charset="0"/>
                <a:ea typeface="Calibri"/>
                <a:cs typeface="Times New Roman" panose="02020603050405020304" pitchFamily="18" charset="0"/>
              </a:rPr>
              <a:t>έπρεπε να λαμβάνει </a:t>
            </a:r>
            <a:r>
              <a:rPr lang="el-GR" sz="6000" b="1" dirty="0">
                <a:solidFill>
                  <a:srgbClr val="000000"/>
                </a:solidFill>
                <a:latin typeface="Times New Roman" panose="02020603050405020304" pitchFamily="18" charset="0"/>
                <a:ea typeface="Calibri"/>
                <a:cs typeface="Times New Roman" panose="02020603050405020304" pitchFamily="18" charset="0"/>
              </a:rPr>
              <a:t>χώρο και τόπο δράσης, έτσι ώστε τα παιδιά να λειτουργούν προσανατολισμένα προς τη εκτέλεση της άσκησης. Το ίδιο ισχύει και με την ανάγνωση ενός παραμυθιού, καθώς και με την </a:t>
            </a:r>
            <a:r>
              <a:rPr lang="el-GR" sz="6000" b="1" dirty="0" err="1">
                <a:solidFill>
                  <a:srgbClr val="000000"/>
                </a:solidFill>
                <a:latin typeface="Times New Roman" panose="02020603050405020304" pitchFamily="18" charset="0"/>
                <a:ea typeface="Calibri"/>
                <a:cs typeface="Times New Roman" panose="02020603050405020304" pitchFamily="18" charset="0"/>
              </a:rPr>
              <a:t>οπτικοποίηση</a:t>
            </a:r>
            <a:r>
              <a:rPr lang="el-GR" sz="6000" b="1" dirty="0">
                <a:solidFill>
                  <a:srgbClr val="000000"/>
                </a:solidFill>
                <a:latin typeface="Times New Roman" panose="02020603050405020304" pitchFamily="18" charset="0"/>
                <a:ea typeface="Calibri"/>
                <a:cs typeface="Times New Roman" panose="02020603050405020304" pitchFamily="18" charset="0"/>
              </a:rPr>
              <a:t> του χωροχρόνου </a:t>
            </a:r>
            <a:r>
              <a:rPr lang="el-GR" sz="6000" b="1" dirty="0" smtClean="0">
                <a:solidFill>
                  <a:srgbClr val="000000"/>
                </a:solidFill>
                <a:latin typeface="Times New Roman" panose="02020603050405020304" pitchFamily="18" charset="0"/>
                <a:ea typeface="Calibri"/>
                <a:cs typeface="Times New Roman" panose="02020603050405020304" pitchFamily="18" charset="0"/>
              </a:rPr>
              <a:t>δράσης.</a:t>
            </a:r>
            <a:r>
              <a:rPr lang="el-GR" sz="6000" dirty="0">
                <a:solidFill>
                  <a:prstClr val="black"/>
                </a:solidFill>
                <a:latin typeface="Times New Roman" panose="02020603050405020304" pitchFamily="18" charset="0"/>
                <a:ea typeface="Calibri"/>
                <a:cs typeface="Times New Roman" panose="02020603050405020304" pitchFamily="18" charset="0"/>
              </a:rPr>
              <a:t> </a:t>
            </a:r>
            <a:r>
              <a:rPr lang="el-GR" sz="6000" dirty="0" smtClean="0">
                <a:solidFill>
                  <a:srgbClr val="000000"/>
                </a:solidFill>
                <a:latin typeface="Times New Roman" panose="02020603050405020304" pitchFamily="18" charset="0"/>
                <a:ea typeface="Calibri"/>
                <a:cs typeface="Times New Roman" panose="02020603050405020304" pitchFamily="18" charset="0"/>
              </a:rPr>
              <a:t>Ο </a:t>
            </a:r>
            <a:r>
              <a:rPr lang="en-US" sz="6000" dirty="0" smtClean="0">
                <a:solidFill>
                  <a:srgbClr val="000000"/>
                </a:solidFill>
                <a:latin typeface="Times New Roman" panose="02020603050405020304" pitchFamily="18" charset="0"/>
                <a:ea typeface="Calibri"/>
                <a:cs typeface="Times New Roman" panose="02020603050405020304" pitchFamily="18" charset="0"/>
              </a:rPr>
              <a:t>Tam</a:t>
            </a:r>
            <a:r>
              <a:rPr lang="el-GR" sz="6000" dirty="0" smtClean="0">
                <a:solidFill>
                  <a:srgbClr val="000000"/>
                </a:solidFill>
                <a:latin typeface="Times New Roman" panose="02020603050405020304" pitchFamily="18" charset="0"/>
                <a:ea typeface="Calibri"/>
                <a:cs typeface="Times New Roman" panose="02020603050405020304" pitchFamily="18" charset="0"/>
              </a:rPr>
              <a:t> </a:t>
            </a:r>
            <a:r>
              <a:rPr lang="el-GR" sz="6000" dirty="0">
                <a:solidFill>
                  <a:srgbClr val="000000"/>
                </a:solidFill>
                <a:latin typeface="Times New Roman" panose="02020603050405020304" pitchFamily="18" charset="0"/>
                <a:ea typeface="Calibri"/>
                <a:cs typeface="Times New Roman" panose="02020603050405020304" pitchFamily="18" charset="0"/>
              </a:rPr>
              <a:t>(2018) υποστήριξε ότι το παιδί απελευθερώνεται ευκολότερα και παράλληλα </a:t>
            </a:r>
            <a:r>
              <a:rPr lang="el-GR" sz="6000" dirty="0" smtClean="0">
                <a:solidFill>
                  <a:srgbClr val="000000"/>
                </a:solidFill>
                <a:latin typeface="Times New Roman" panose="02020603050405020304" pitchFamily="18" charset="0"/>
                <a:ea typeface="Calibri"/>
                <a:cs typeface="Times New Roman" panose="02020603050405020304" pitchFamily="18" charset="0"/>
              </a:rPr>
              <a:t>καθώς η </a:t>
            </a:r>
            <a:r>
              <a:rPr lang="el-GR" sz="6000" dirty="0" err="1">
                <a:solidFill>
                  <a:srgbClr val="000000"/>
                </a:solidFill>
                <a:latin typeface="Times New Roman" panose="02020603050405020304" pitchFamily="18" charset="0"/>
                <a:ea typeface="Calibri"/>
                <a:cs typeface="Times New Roman" panose="02020603050405020304" pitchFamily="18" charset="0"/>
              </a:rPr>
              <a:t>οπτικοποίηση</a:t>
            </a:r>
            <a:r>
              <a:rPr lang="el-GR" sz="6000" dirty="0">
                <a:solidFill>
                  <a:srgbClr val="000000"/>
                </a:solidFill>
                <a:latin typeface="Times New Roman" panose="02020603050405020304" pitchFamily="18" charset="0"/>
                <a:ea typeface="Calibri"/>
                <a:cs typeface="Times New Roman" panose="02020603050405020304" pitchFamily="18" charset="0"/>
              </a:rPr>
              <a:t> μετατοπίζει τη δύναμη του εμψυχωτή προς αυτήν. </a:t>
            </a:r>
            <a:r>
              <a:rPr lang="el-GR" sz="6000" dirty="0" smtClean="0">
                <a:solidFill>
                  <a:srgbClr val="000000"/>
                </a:solidFill>
                <a:latin typeface="Times New Roman" panose="02020603050405020304" pitchFamily="18" charset="0"/>
                <a:ea typeface="Calibri"/>
                <a:cs typeface="Times New Roman" panose="02020603050405020304" pitchFamily="18" charset="0"/>
              </a:rPr>
              <a:t>Η έρευνα επέδειξε ότι για </a:t>
            </a:r>
            <a:r>
              <a:rPr lang="el-GR" sz="6000" dirty="0">
                <a:solidFill>
                  <a:srgbClr val="000000"/>
                </a:solidFill>
                <a:latin typeface="Times New Roman" panose="02020603050405020304" pitchFamily="18" charset="0"/>
                <a:ea typeface="Calibri"/>
                <a:cs typeface="Times New Roman" panose="02020603050405020304" pitchFamily="18" charset="0"/>
              </a:rPr>
              <a:t>την οργάνωση του θεατρικού παιγνιδιού είναι απαραίτητο ο μύθος, τα πρόσωπα, ο </a:t>
            </a:r>
            <a:r>
              <a:rPr lang="el-GR" sz="6000" dirty="0" smtClean="0">
                <a:solidFill>
                  <a:srgbClr val="000000"/>
                </a:solidFill>
                <a:latin typeface="Times New Roman" panose="02020603050405020304" pitchFamily="18" charset="0"/>
                <a:ea typeface="Calibri"/>
                <a:cs typeface="Times New Roman" panose="02020603050405020304" pitchFamily="18" charset="0"/>
              </a:rPr>
              <a:t>διάλογος</a:t>
            </a:r>
            <a:r>
              <a:rPr lang="el-GR" sz="6000" dirty="0">
                <a:solidFill>
                  <a:srgbClr val="000000"/>
                </a:solidFill>
                <a:latin typeface="Times New Roman" panose="02020603050405020304" pitchFamily="18" charset="0"/>
                <a:ea typeface="Calibri"/>
                <a:cs typeface="Times New Roman" panose="02020603050405020304" pitchFamily="18" charset="0"/>
              </a:rPr>
              <a:t> </a:t>
            </a:r>
            <a:r>
              <a:rPr lang="el-GR" sz="6000" dirty="0" smtClean="0">
                <a:solidFill>
                  <a:srgbClr val="000000"/>
                </a:solidFill>
                <a:latin typeface="Times New Roman" panose="02020603050405020304" pitchFamily="18" charset="0"/>
                <a:ea typeface="Calibri"/>
                <a:cs typeface="Times New Roman" panose="02020603050405020304" pitchFamily="18" charset="0"/>
              </a:rPr>
              <a:t>και ο συνδυασμός τεχνών.</a:t>
            </a:r>
          </a:p>
          <a:p>
            <a:pPr marL="0" lvl="0" indent="0" algn="just">
              <a:lnSpc>
                <a:spcPct val="170000"/>
              </a:lnSpc>
              <a:buNone/>
            </a:pPr>
            <a:r>
              <a:rPr lang="el-GR" sz="6000" b="1" dirty="0" smtClean="0">
                <a:solidFill>
                  <a:srgbClr val="000000"/>
                </a:solidFill>
                <a:latin typeface="Times New Roman" panose="02020603050405020304" pitchFamily="18" charset="0"/>
                <a:ea typeface="Calibri"/>
                <a:cs typeface="Times New Roman" panose="02020603050405020304" pitchFamily="18" charset="0"/>
              </a:rPr>
              <a:t>7. </a:t>
            </a:r>
            <a:r>
              <a:rPr lang="el-GR" sz="6000" b="1" dirty="0">
                <a:solidFill>
                  <a:srgbClr val="000000"/>
                </a:solidFill>
                <a:latin typeface="Times New Roman" panose="02020603050405020304" pitchFamily="18" charset="0"/>
                <a:ea typeface="Calibri"/>
                <a:cs typeface="Times New Roman" panose="02020603050405020304" pitchFamily="18" charset="0"/>
              </a:rPr>
              <a:t>Η παρατήρηση βοήθησε τα παιδιά να </a:t>
            </a:r>
            <a:r>
              <a:rPr lang="el-GR" sz="6000" b="1" dirty="0" smtClean="0">
                <a:solidFill>
                  <a:srgbClr val="000000"/>
                </a:solidFill>
                <a:latin typeface="Times New Roman" panose="02020603050405020304" pitchFamily="18" charset="0"/>
                <a:ea typeface="Calibri"/>
                <a:cs typeface="Times New Roman" panose="02020603050405020304" pitchFamily="18" charset="0"/>
              </a:rPr>
              <a:t>αντιληφθούν τους </a:t>
            </a:r>
            <a:r>
              <a:rPr lang="el-GR" sz="6000" b="1" dirty="0">
                <a:solidFill>
                  <a:srgbClr val="000000"/>
                </a:solidFill>
                <a:latin typeface="Times New Roman" panose="02020603050405020304" pitchFamily="18" charset="0"/>
                <a:ea typeface="Calibri"/>
                <a:cs typeface="Times New Roman" panose="02020603050405020304" pitchFamily="18" charset="0"/>
              </a:rPr>
              <a:t>κανόνες </a:t>
            </a:r>
            <a:r>
              <a:rPr lang="el-GR" sz="6000" b="1" dirty="0" smtClean="0">
                <a:solidFill>
                  <a:srgbClr val="000000"/>
                </a:solidFill>
                <a:latin typeface="Times New Roman" panose="02020603050405020304" pitchFamily="18" charset="0"/>
                <a:ea typeface="Calibri"/>
                <a:cs typeface="Times New Roman" panose="02020603050405020304" pitchFamily="18" charset="0"/>
              </a:rPr>
              <a:t>του θεατρικού </a:t>
            </a:r>
            <a:r>
              <a:rPr lang="el-GR" sz="6000" b="1" dirty="0">
                <a:solidFill>
                  <a:srgbClr val="000000"/>
                </a:solidFill>
                <a:latin typeface="Times New Roman" panose="02020603050405020304" pitchFamily="18" charset="0"/>
                <a:ea typeface="Calibri"/>
                <a:cs typeface="Times New Roman" panose="02020603050405020304" pitchFamily="18" charset="0"/>
              </a:rPr>
              <a:t>παιγνιδιού και παράλληλα τον τρόπο που το θεατρικό παιγνίδι γινόταν κατανοητό από τα άλλα παιδιά της ομάδας τους.</a:t>
            </a:r>
            <a:r>
              <a:rPr lang="el-GR" sz="6000" dirty="0">
                <a:latin typeface="Times New Roman" panose="02020603050405020304" pitchFamily="18" charset="0"/>
                <a:ea typeface="Calibri"/>
                <a:cs typeface="Times New Roman" panose="02020603050405020304" pitchFamily="18" charset="0"/>
              </a:rPr>
              <a:t> </a:t>
            </a:r>
            <a:r>
              <a:rPr lang="el-GR" sz="6000" dirty="0">
                <a:solidFill>
                  <a:srgbClr val="000000"/>
                </a:solidFill>
                <a:latin typeface="Times New Roman" panose="02020603050405020304" pitchFamily="18" charset="0"/>
                <a:ea typeface="Calibri"/>
                <a:cs typeface="Times New Roman" panose="02020603050405020304" pitchFamily="18" charset="0"/>
              </a:rPr>
              <a:t>Η δεξιότητα της παρατήρησης, επαληθεύτηκε στην παρούσα </a:t>
            </a:r>
            <a:r>
              <a:rPr lang="el-GR" sz="6000" dirty="0" smtClean="0">
                <a:solidFill>
                  <a:srgbClr val="000000"/>
                </a:solidFill>
                <a:latin typeface="Times New Roman" panose="02020603050405020304" pitchFamily="18" charset="0"/>
                <a:ea typeface="Calibri"/>
                <a:cs typeface="Times New Roman" panose="02020603050405020304" pitchFamily="18" charset="0"/>
              </a:rPr>
              <a:t>έρευνα και βρίσκει σύμφωνους τους </a:t>
            </a:r>
            <a:r>
              <a:rPr lang="el-GR" sz="6000" dirty="0" err="1">
                <a:solidFill>
                  <a:srgbClr val="000000"/>
                </a:solidFill>
                <a:latin typeface="Times New Roman" panose="02020603050405020304" pitchFamily="18" charset="0"/>
                <a:ea typeface="Calibri"/>
                <a:cs typeface="Times New Roman" panose="02020603050405020304" pitchFamily="18" charset="0"/>
              </a:rPr>
              <a:t>Κουρετζή</a:t>
            </a:r>
            <a:r>
              <a:rPr lang="el-GR" sz="6000" dirty="0">
                <a:solidFill>
                  <a:srgbClr val="000000"/>
                </a:solidFill>
                <a:latin typeface="Times New Roman" panose="02020603050405020304" pitchFamily="18" charset="0"/>
                <a:ea typeface="Calibri"/>
                <a:cs typeface="Times New Roman" panose="02020603050405020304" pitchFamily="18" charset="0"/>
              </a:rPr>
              <a:t> (1997) και </a:t>
            </a:r>
            <a:r>
              <a:rPr lang="el-GR" sz="6000" dirty="0" err="1">
                <a:solidFill>
                  <a:srgbClr val="000000"/>
                </a:solidFill>
                <a:latin typeface="Times New Roman" panose="02020603050405020304" pitchFamily="18" charset="0"/>
                <a:ea typeface="Calibri"/>
                <a:cs typeface="Times New Roman" panose="02020603050405020304" pitchFamily="18" charset="0"/>
              </a:rPr>
              <a:t>Σέργη</a:t>
            </a:r>
            <a:r>
              <a:rPr lang="el-GR" sz="6000" dirty="0">
                <a:solidFill>
                  <a:srgbClr val="000000"/>
                </a:solidFill>
                <a:latin typeface="Times New Roman" panose="02020603050405020304" pitchFamily="18" charset="0"/>
                <a:ea typeface="Calibri"/>
                <a:cs typeface="Times New Roman" panose="02020603050405020304" pitchFamily="18" charset="0"/>
              </a:rPr>
              <a:t> (1987</a:t>
            </a:r>
            <a:r>
              <a:rPr lang="el-GR" sz="6000" dirty="0" smtClean="0">
                <a:solidFill>
                  <a:srgbClr val="000000"/>
                </a:solidFill>
                <a:latin typeface="Times New Roman" panose="02020603050405020304" pitchFamily="18" charset="0"/>
                <a:ea typeface="Calibri"/>
                <a:cs typeface="Times New Roman" panose="02020603050405020304" pitchFamily="18" charset="0"/>
              </a:rPr>
              <a:t>), </a:t>
            </a:r>
            <a:r>
              <a:rPr lang="el-GR" sz="6000" dirty="0">
                <a:solidFill>
                  <a:srgbClr val="000000"/>
                </a:solidFill>
                <a:latin typeface="Times New Roman" panose="02020603050405020304" pitchFamily="18" charset="0"/>
                <a:ea typeface="Calibri"/>
                <a:cs typeface="Times New Roman" panose="02020603050405020304" pitchFamily="18" charset="0"/>
              </a:rPr>
              <a:t>ως δεξιότητα που αποκτάται εάν το θεατρικό παιγνίδι ενταχθεί στο αναλυτικό πρόγραμμα. </a:t>
            </a:r>
            <a:endParaRPr lang="el-GR" sz="6000" dirty="0" smtClean="0">
              <a:solidFill>
                <a:srgbClr val="000000"/>
              </a:solidFill>
              <a:latin typeface="Times New Roman" panose="02020603050405020304" pitchFamily="18" charset="0"/>
              <a:ea typeface="Calibri"/>
              <a:cs typeface="Times New Roman" panose="02020603050405020304" pitchFamily="18" charset="0"/>
            </a:endParaRPr>
          </a:p>
          <a:p>
            <a:pPr marL="0" lvl="0" indent="0" algn="just">
              <a:lnSpc>
                <a:spcPct val="170000"/>
              </a:lnSpc>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8790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l-GR" sz="2800" b="1" u="sng" dirty="0">
                <a:solidFill>
                  <a:prstClr val="black"/>
                </a:solidFill>
                <a:latin typeface="Times New Roman" panose="02020603050405020304" pitchFamily="18" charset="0"/>
                <a:cs typeface="Times New Roman" panose="02020603050405020304" pitchFamily="18" charset="0"/>
              </a:rPr>
              <a:t>ΣΥΖΗΤΗΣΗ ΜΕ ΒΑΣΗ ΤΗ ΒΙΒΛΙΟΓΡΑΦΙΑ</a:t>
            </a:r>
            <a:endParaRPr lang="el-GR" dirty="0"/>
          </a:p>
        </p:txBody>
      </p:sp>
      <p:sp>
        <p:nvSpPr>
          <p:cNvPr id="3" name="Content Placeholder 2"/>
          <p:cNvSpPr>
            <a:spLocks noGrp="1"/>
          </p:cNvSpPr>
          <p:nvPr>
            <p:ph idx="1"/>
          </p:nvPr>
        </p:nvSpPr>
        <p:spPr>
          <a:xfrm>
            <a:off x="457200" y="764704"/>
            <a:ext cx="8229600" cy="5904656"/>
          </a:xfrm>
        </p:spPr>
        <p:txBody>
          <a:bodyPr>
            <a:normAutofit fontScale="25000" lnSpcReduction="20000"/>
          </a:bodyPr>
          <a:lstStyle/>
          <a:p>
            <a:pPr marL="0" lvl="0" indent="0" algn="just">
              <a:lnSpc>
                <a:spcPct val="170000"/>
              </a:lnSpc>
              <a:buNone/>
            </a:pPr>
            <a:r>
              <a:rPr lang="el-GR" sz="6000" b="1" dirty="0">
                <a:solidFill>
                  <a:srgbClr val="000000"/>
                </a:solidFill>
                <a:latin typeface="Times New Roman"/>
                <a:ea typeface="Calibri"/>
                <a:cs typeface="Times New Roman"/>
              </a:rPr>
              <a:t>8</a:t>
            </a:r>
            <a:r>
              <a:rPr lang="el-GR" sz="6000" b="1" dirty="0" smtClean="0">
                <a:solidFill>
                  <a:srgbClr val="000000"/>
                </a:solidFill>
                <a:latin typeface="Times New Roman"/>
                <a:ea typeface="Calibri"/>
                <a:cs typeface="Times New Roman"/>
              </a:rPr>
              <a:t>. </a:t>
            </a:r>
            <a:r>
              <a:rPr lang="el-GR" sz="6000" b="1" dirty="0">
                <a:solidFill>
                  <a:srgbClr val="000000"/>
                </a:solidFill>
                <a:latin typeface="Times New Roman"/>
                <a:ea typeface="Calibri"/>
                <a:cs typeface="Times New Roman"/>
              </a:rPr>
              <a:t>Η χρήση της μουσικής και του χορού ενίσχυε τη δράση των παιδιών, καθώς ενεργοποιούσε τη φαντασία τους και τους ξεκαθάριζε το κλίμα που επικρατούσε σε κάθε θεατρικό παιγνίδι.</a:t>
            </a:r>
            <a:r>
              <a:rPr lang="el-GR" sz="6000" dirty="0">
                <a:ea typeface="Calibri"/>
                <a:cs typeface="Times New Roman"/>
              </a:rPr>
              <a:t> </a:t>
            </a:r>
            <a:r>
              <a:rPr lang="el-GR" sz="6000" dirty="0" smtClean="0">
                <a:solidFill>
                  <a:srgbClr val="000000"/>
                </a:solidFill>
                <a:latin typeface="Times New Roman"/>
                <a:ea typeface="Calibri"/>
                <a:cs typeface="Times New Roman"/>
              </a:rPr>
              <a:t>Στο αποτέλεσμα της έρευνας έρχονται </a:t>
            </a:r>
            <a:r>
              <a:rPr lang="el-GR" sz="6000" dirty="0">
                <a:solidFill>
                  <a:srgbClr val="000000"/>
                </a:solidFill>
                <a:latin typeface="Times New Roman"/>
                <a:ea typeface="Calibri"/>
                <a:cs typeface="Times New Roman"/>
              </a:rPr>
              <a:t>να </a:t>
            </a:r>
            <a:r>
              <a:rPr lang="el-GR" sz="6000" dirty="0" smtClean="0">
                <a:solidFill>
                  <a:srgbClr val="000000"/>
                </a:solidFill>
                <a:latin typeface="Times New Roman"/>
                <a:ea typeface="Calibri"/>
                <a:cs typeface="Times New Roman"/>
              </a:rPr>
              <a:t>συμφωνήσουν </a:t>
            </a:r>
            <a:r>
              <a:rPr lang="el-GR" sz="6000" dirty="0">
                <a:solidFill>
                  <a:srgbClr val="000000"/>
                </a:solidFill>
                <a:latin typeface="Times New Roman"/>
                <a:ea typeface="Calibri"/>
                <a:cs typeface="Times New Roman"/>
              </a:rPr>
              <a:t>και οι </a:t>
            </a:r>
            <a:r>
              <a:rPr lang="en-US" sz="6000" dirty="0" err="1">
                <a:solidFill>
                  <a:srgbClr val="000000"/>
                </a:solidFill>
                <a:latin typeface="Times New Roman"/>
                <a:ea typeface="Calibri"/>
                <a:cs typeface="Times New Roman"/>
              </a:rPr>
              <a:t>Okhakhu</a:t>
            </a:r>
            <a:r>
              <a:rPr lang="el-GR" sz="6000" dirty="0">
                <a:solidFill>
                  <a:srgbClr val="000000"/>
                </a:solidFill>
                <a:latin typeface="Times New Roman"/>
                <a:ea typeface="Calibri"/>
                <a:cs typeface="Times New Roman"/>
              </a:rPr>
              <a:t>&amp;</a:t>
            </a:r>
            <a:r>
              <a:rPr lang="en-US" sz="6000" dirty="0" err="1">
                <a:solidFill>
                  <a:srgbClr val="000000"/>
                </a:solidFill>
                <a:latin typeface="Times New Roman"/>
                <a:ea typeface="Calibri"/>
                <a:cs typeface="Times New Roman"/>
              </a:rPr>
              <a:t>Usiwoma</a:t>
            </a:r>
            <a:r>
              <a:rPr lang="el-GR" sz="6000" dirty="0">
                <a:solidFill>
                  <a:srgbClr val="000000"/>
                </a:solidFill>
                <a:latin typeface="Times New Roman"/>
                <a:ea typeface="Calibri"/>
                <a:cs typeface="Times New Roman"/>
              </a:rPr>
              <a:t> (2011), οι οποίοι αναφέρθηκαν στη δράση του παιδιού μέσα από την ύπαρξη τραγουδιού και χορού. Είναι γεγονός ότι </a:t>
            </a:r>
            <a:r>
              <a:rPr lang="el-GR" sz="6000" dirty="0" smtClean="0">
                <a:solidFill>
                  <a:srgbClr val="000000"/>
                </a:solidFill>
                <a:latin typeface="Times New Roman"/>
                <a:ea typeface="Calibri"/>
                <a:cs typeface="Times New Roman"/>
              </a:rPr>
              <a:t>το </a:t>
            </a:r>
            <a:r>
              <a:rPr lang="el-GR" sz="6000" dirty="0">
                <a:solidFill>
                  <a:srgbClr val="000000"/>
                </a:solidFill>
                <a:latin typeface="Times New Roman"/>
                <a:ea typeface="Calibri"/>
                <a:cs typeface="Times New Roman"/>
              </a:rPr>
              <a:t>θέατρο αποτέλεσε μία συνδυαστική θεωρία και πρακτική τεχνών. Ο </a:t>
            </a:r>
            <a:r>
              <a:rPr lang="en-US" sz="6000" dirty="0">
                <a:solidFill>
                  <a:srgbClr val="000000"/>
                </a:solidFill>
                <a:latin typeface="Times New Roman"/>
                <a:ea typeface="Calibri"/>
                <a:cs typeface="Times New Roman"/>
              </a:rPr>
              <a:t>Williams</a:t>
            </a:r>
            <a:r>
              <a:rPr lang="el-GR" sz="6000" dirty="0">
                <a:solidFill>
                  <a:srgbClr val="000000"/>
                </a:solidFill>
                <a:latin typeface="Times New Roman"/>
                <a:ea typeface="Calibri"/>
                <a:cs typeface="Times New Roman"/>
              </a:rPr>
              <a:t> (2017), ανέφερε τη δύναμη του χορού κατά τη διάρκεια του </a:t>
            </a:r>
            <a:r>
              <a:rPr lang="el-GR" sz="6000" dirty="0" smtClean="0">
                <a:solidFill>
                  <a:srgbClr val="000000"/>
                </a:solidFill>
                <a:latin typeface="Times New Roman"/>
                <a:ea typeface="Calibri"/>
                <a:cs typeface="Times New Roman"/>
              </a:rPr>
              <a:t>θεατρικού, θεωρία που </a:t>
            </a:r>
            <a:r>
              <a:rPr lang="el-GR" sz="6000" dirty="0">
                <a:solidFill>
                  <a:srgbClr val="000000"/>
                </a:solidFill>
                <a:latin typeface="Times New Roman"/>
                <a:ea typeface="Calibri"/>
                <a:cs typeface="Times New Roman"/>
              </a:rPr>
              <a:t>βρίσκει σύμφωνο και τον </a:t>
            </a:r>
            <a:r>
              <a:rPr lang="el-GR" sz="6000" dirty="0" err="1">
                <a:solidFill>
                  <a:srgbClr val="000000"/>
                </a:solidFill>
                <a:latin typeface="Times New Roman"/>
                <a:ea typeface="Calibri"/>
                <a:cs typeface="Times New Roman"/>
              </a:rPr>
              <a:t>Φιλιππάκη</a:t>
            </a:r>
            <a:r>
              <a:rPr lang="el-GR" sz="6000" dirty="0">
                <a:solidFill>
                  <a:srgbClr val="000000"/>
                </a:solidFill>
                <a:latin typeface="Times New Roman"/>
                <a:ea typeface="Calibri"/>
                <a:cs typeface="Times New Roman"/>
              </a:rPr>
              <a:t> (2010</a:t>
            </a:r>
            <a:r>
              <a:rPr lang="el-GR" sz="6000" dirty="0" smtClean="0">
                <a:solidFill>
                  <a:srgbClr val="000000"/>
                </a:solidFill>
                <a:latin typeface="Times New Roman"/>
                <a:ea typeface="Calibri"/>
                <a:cs typeface="Times New Roman"/>
              </a:rPr>
              <a:t>).</a:t>
            </a:r>
            <a:endParaRPr lang="el-GR" sz="6000" dirty="0">
              <a:solidFill>
                <a:srgbClr val="000000"/>
              </a:solidFill>
              <a:latin typeface="Times New Roman"/>
              <a:ea typeface="Calibri"/>
              <a:cs typeface="Times New Roman"/>
            </a:endParaRPr>
          </a:p>
          <a:p>
            <a:pPr marL="0" lvl="0" indent="0" algn="just">
              <a:lnSpc>
                <a:spcPct val="170000"/>
              </a:lnSpc>
              <a:buNone/>
            </a:pPr>
            <a:r>
              <a:rPr lang="el-GR" sz="6000" b="1" dirty="0">
                <a:solidFill>
                  <a:srgbClr val="000000"/>
                </a:solidFill>
                <a:latin typeface="Times New Roman" panose="02020603050405020304" pitchFamily="18" charset="0"/>
                <a:ea typeface="Calibri"/>
                <a:cs typeface="Times New Roman" panose="02020603050405020304" pitchFamily="18" charset="0"/>
              </a:rPr>
              <a:t>9</a:t>
            </a:r>
            <a:r>
              <a:rPr lang="el-GR" sz="6000" b="1" dirty="0" smtClean="0">
                <a:solidFill>
                  <a:srgbClr val="000000"/>
                </a:solidFill>
                <a:latin typeface="Times New Roman" panose="02020603050405020304" pitchFamily="18" charset="0"/>
                <a:ea typeface="Calibri"/>
                <a:cs typeface="Times New Roman" panose="02020603050405020304" pitchFamily="18" charset="0"/>
              </a:rPr>
              <a:t>. </a:t>
            </a:r>
            <a:r>
              <a:rPr lang="el-GR" sz="6000" b="1" dirty="0">
                <a:solidFill>
                  <a:srgbClr val="000000"/>
                </a:solidFill>
                <a:latin typeface="Times New Roman" panose="02020603050405020304" pitchFamily="18" charset="0"/>
                <a:ea typeface="Calibri"/>
                <a:cs typeface="Times New Roman" panose="02020603050405020304" pitchFamily="18" charset="0"/>
              </a:rPr>
              <a:t>Η ύπαρξη συγκεκριμένων σκηνικών αντικειμένων επηρέαζε την ομαλή εξέλιξη του θεατρικού παιγνιδιού. </a:t>
            </a:r>
            <a:r>
              <a:rPr lang="el-GR" sz="6000" dirty="0">
                <a:solidFill>
                  <a:srgbClr val="000000"/>
                </a:solidFill>
                <a:latin typeface="Times New Roman" panose="02020603050405020304" pitchFamily="18" charset="0"/>
                <a:ea typeface="Calibri"/>
                <a:cs typeface="Times New Roman" panose="02020603050405020304" pitchFamily="18" charset="0"/>
              </a:rPr>
              <a:t>Η παρούσα έρευνα </a:t>
            </a:r>
            <a:r>
              <a:rPr lang="el-GR" sz="6000" dirty="0" smtClean="0">
                <a:solidFill>
                  <a:srgbClr val="000000"/>
                </a:solidFill>
                <a:latin typeface="Times New Roman" panose="02020603050405020304" pitchFamily="18" charset="0"/>
                <a:ea typeface="Calibri"/>
                <a:cs typeface="Times New Roman" panose="02020603050405020304" pitchFamily="18" charset="0"/>
              </a:rPr>
              <a:t>υποστηρίζει τη </a:t>
            </a:r>
            <a:r>
              <a:rPr lang="el-GR" sz="6000" dirty="0">
                <a:solidFill>
                  <a:srgbClr val="000000"/>
                </a:solidFill>
                <a:latin typeface="Times New Roman" panose="02020603050405020304" pitchFamily="18" charset="0"/>
                <a:ea typeface="Calibri"/>
                <a:cs typeface="Times New Roman" panose="02020603050405020304" pitchFamily="18" charset="0"/>
              </a:rPr>
              <a:t>χρήση ελάχιστων σκηνικών αντικειμένων και </a:t>
            </a:r>
            <a:r>
              <a:rPr lang="el-GR" sz="6000" dirty="0" smtClean="0">
                <a:solidFill>
                  <a:srgbClr val="000000"/>
                </a:solidFill>
                <a:latin typeface="Times New Roman" panose="02020603050405020304" pitchFamily="18" charset="0"/>
                <a:ea typeface="Calibri"/>
                <a:cs typeface="Times New Roman" panose="02020603050405020304" pitchFamily="18" charset="0"/>
              </a:rPr>
              <a:t>τεχνικού </a:t>
            </a:r>
            <a:r>
              <a:rPr lang="el-GR" sz="6000" dirty="0">
                <a:solidFill>
                  <a:srgbClr val="000000"/>
                </a:solidFill>
                <a:latin typeface="Times New Roman" panose="02020603050405020304" pitchFamily="18" charset="0"/>
                <a:ea typeface="Calibri"/>
                <a:cs typeface="Times New Roman" panose="02020603050405020304" pitchFamily="18" charset="0"/>
              </a:rPr>
              <a:t>εξοπλισμό για την ολοκλήρωση του θεατρικού παιγνιδιού, όπως αναφέρει άλλωστε και η </a:t>
            </a:r>
            <a:r>
              <a:rPr lang="el-GR" sz="6000" dirty="0" err="1">
                <a:solidFill>
                  <a:srgbClr val="000000"/>
                </a:solidFill>
                <a:latin typeface="Times New Roman" panose="02020603050405020304" pitchFamily="18" charset="0"/>
                <a:ea typeface="Calibri"/>
                <a:cs typeface="Times New Roman" panose="02020603050405020304" pitchFamily="18" charset="0"/>
              </a:rPr>
              <a:t>Σέξτου</a:t>
            </a:r>
            <a:r>
              <a:rPr lang="el-GR" sz="6000" dirty="0">
                <a:solidFill>
                  <a:srgbClr val="000000"/>
                </a:solidFill>
                <a:latin typeface="Times New Roman" panose="02020603050405020304" pitchFamily="18" charset="0"/>
                <a:ea typeface="Calibri"/>
                <a:cs typeface="Times New Roman" panose="02020603050405020304" pitchFamily="18" charset="0"/>
              </a:rPr>
              <a:t> (2007). </a:t>
            </a:r>
            <a:endParaRPr lang="el-GR" sz="6000" dirty="0" smtClean="0">
              <a:solidFill>
                <a:srgbClr val="000000"/>
              </a:solidFill>
              <a:latin typeface="Times New Roman" panose="02020603050405020304" pitchFamily="18" charset="0"/>
              <a:ea typeface="Calibri"/>
              <a:cs typeface="Times New Roman" panose="02020603050405020304" pitchFamily="18" charset="0"/>
            </a:endParaRPr>
          </a:p>
          <a:p>
            <a:pPr marL="0" lvl="0" indent="0" algn="just">
              <a:lnSpc>
                <a:spcPct val="170000"/>
              </a:lnSpc>
              <a:buNone/>
            </a:pPr>
            <a:r>
              <a:rPr lang="el-GR" sz="6000" b="1" dirty="0" smtClean="0">
                <a:solidFill>
                  <a:srgbClr val="000000"/>
                </a:solidFill>
                <a:latin typeface="Times New Roman" panose="02020603050405020304" pitchFamily="18" charset="0"/>
                <a:ea typeface="Calibri"/>
                <a:cs typeface="Times New Roman" panose="02020603050405020304" pitchFamily="18" charset="0"/>
              </a:rPr>
              <a:t>10. </a:t>
            </a:r>
            <a:r>
              <a:rPr lang="el-GR" sz="6000" b="1" dirty="0">
                <a:solidFill>
                  <a:srgbClr val="000000"/>
                </a:solidFill>
                <a:latin typeface="Times New Roman" panose="02020603050405020304" pitchFamily="18" charset="0"/>
                <a:ea typeface="Calibri"/>
                <a:cs typeface="Times New Roman" panose="02020603050405020304" pitchFamily="18" charset="0"/>
              </a:rPr>
              <a:t>Συναισθηματικά τα παιδιά ενθουσιάζονταν όταν </a:t>
            </a:r>
            <a:r>
              <a:rPr lang="el-GR" sz="6000" b="1" dirty="0" smtClean="0">
                <a:solidFill>
                  <a:srgbClr val="000000"/>
                </a:solidFill>
                <a:latin typeface="Times New Roman" panose="02020603050405020304" pitchFamily="18" charset="0"/>
                <a:ea typeface="Calibri"/>
                <a:cs typeface="Times New Roman" panose="02020603050405020304" pitchFamily="18" charset="0"/>
              </a:rPr>
              <a:t>παρουσίαζαν </a:t>
            </a:r>
            <a:r>
              <a:rPr lang="el-GR" sz="6000" b="1" dirty="0">
                <a:solidFill>
                  <a:srgbClr val="000000"/>
                </a:solidFill>
                <a:latin typeface="Times New Roman" panose="02020603050405020304" pitchFamily="18" charset="0"/>
                <a:ea typeface="Calibri"/>
                <a:cs typeface="Times New Roman" panose="02020603050405020304" pitchFamily="18" charset="0"/>
              </a:rPr>
              <a:t>ένα αίσθημα στο σύνολο. Ένιωθαν όμορφα και χαμογελούσαν σε κάθε είδους </a:t>
            </a:r>
            <a:r>
              <a:rPr lang="el-GR" sz="6000" b="1" dirty="0" smtClean="0">
                <a:solidFill>
                  <a:srgbClr val="000000"/>
                </a:solidFill>
                <a:latin typeface="Times New Roman" panose="02020603050405020304" pitchFamily="18" charset="0"/>
                <a:ea typeface="Calibri"/>
                <a:cs typeface="Times New Roman" panose="02020603050405020304" pitchFamily="18" charset="0"/>
              </a:rPr>
              <a:t>άσκηση. </a:t>
            </a:r>
            <a:r>
              <a:rPr lang="el-GR" sz="6000" b="1" dirty="0">
                <a:solidFill>
                  <a:srgbClr val="000000"/>
                </a:solidFill>
                <a:latin typeface="Times New Roman" panose="02020603050405020304" pitchFamily="18" charset="0"/>
                <a:ea typeface="Calibri"/>
                <a:cs typeface="Times New Roman" panose="02020603050405020304" pitchFamily="18" charset="0"/>
              </a:rPr>
              <a:t>Επομένως, ο συναισθηματικός ενθουσιασμός κάλυπτε τις οδηγίες του θεατρικού παιγνιδιού ως προς την πράξη. </a:t>
            </a:r>
            <a:r>
              <a:rPr lang="el-GR" sz="6000" dirty="0" smtClean="0">
                <a:solidFill>
                  <a:srgbClr val="000000"/>
                </a:solidFill>
                <a:latin typeface="Times New Roman" panose="02020603050405020304" pitchFamily="18" charset="0"/>
                <a:ea typeface="Calibri"/>
                <a:cs typeface="Times New Roman" panose="02020603050405020304" pitchFamily="18" charset="0"/>
              </a:rPr>
              <a:t>Η </a:t>
            </a:r>
            <a:r>
              <a:rPr lang="en-US" sz="6000" dirty="0" err="1">
                <a:solidFill>
                  <a:srgbClr val="000000"/>
                </a:solidFill>
                <a:latin typeface="Times New Roman" panose="02020603050405020304" pitchFamily="18" charset="0"/>
                <a:ea typeface="Calibri"/>
                <a:cs typeface="Times New Roman" panose="02020603050405020304" pitchFamily="18" charset="0"/>
              </a:rPr>
              <a:t>Schonmann</a:t>
            </a:r>
            <a:r>
              <a:rPr lang="en-US" sz="6000" dirty="0">
                <a:solidFill>
                  <a:srgbClr val="000000"/>
                </a:solidFill>
                <a:latin typeface="Times New Roman" panose="02020603050405020304" pitchFamily="18" charset="0"/>
                <a:ea typeface="Calibri"/>
                <a:cs typeface="Times New Roman" panose="02020603050405020304" pitchFamily="18" charset="0"/>
              </a:rPr>
              <a:t> </a:t>
            </a:r>
            <a:r>
              <a:rPr lang="el-GR" sz="6000" dirty="0">
                <a:solidFill>
                  <a:srgbClr val="000000"/>
                </a:solidFill>
                <a:latin typeface="Times New Roman" panose="02020603050405020304" pitchFamily="18" charset="0"/>
                <a:ea typeface="Calibri"/>
                <a:cs typeface="Times New Roman" panose="02020603050405020304" pitchFamily="18" charset="0"/>
              </a:rPr>
              <a:t>(2000), </a:t>
            </a:r>
            <a:r>
              <a:rPr lang="el-GR" sz="6000" dirty="0" smtClean="0">
                <a:solidFill>
                  <a:srgbClr val="000000"/>
                </a:solidFill>
                <a:latin typeface="Times New Roman" panose="02020603050405020304" pitchFamily="18" charset="0"/>
                <a:ea typeface="Calibri"/>
                <a:cs typeface="Times New Roman" panose="02020603050405020304" pitchFamily="18" charset="0"/>
              </a:rPr>
              <a:t>υποστήριξε </a:t>
            </a:r>
            <a:r>
              <a:rPr lang="el-GR" sz="6000" dirty="0">
                <a:solidFill>
                  <a:srgbClr val="000000"/>
                </a:solidFill>
                <a:latin typeface="Times New Roman" panose="02020603050405020304" pitchFamily="18" charset="0"/>
                <a:ea typeface="Calibri"/>
                <a:cs typeface="Times New Roman" panose="02020603050405020304" pitchFamily="18" charset="0"/>
              </a:rPr>
              <a:t>ότι τα παιδιά μέσα από το θεατρικό παιγνίδι έρχονται σε θέση να αναπτύξουν τα συναισθήματά τους, γεγονός που δεν επαληθεύεται στο σύνολο της παρούσας έρευνας δράσης, καθώς τα παιδιά αισθάνονταν σταθερά συναισθήματα κατά τη διάρκεια του θεατρικού </a:t>
            </a:r>
            <a:r>
              <a:rPr lang="el-GR" sz="6000" dirty="0" smtClean="0">
                <a:solidFill>
                  <a:srgbClr val="000000"/>
                </a:solidFill>
                <a:latin typeface="Times New Roman" panose="02020603050405020304" pitchFamily="18" charset="0"/>
                <a:ea typeface="Calibri"/>
                <a:cs typeface="Times New Roman" panose="02020603050405020304" pitchFamily="18" charset="0"/>
              </a:rPr>
              <a:t>παιγνιδιού, αφού αυτό </a:t>
            </a:r>
            <a:r>
              <a:rPr lang="el-GR" sz="6000" dirty="0">
                <a:solidFill>
                  <a:srgbClr val="000000"/>
                </a:solidFill>
                <a:latin typeface="Times New Roman" panose="02020603050405020304" pitchFamily="18" charset="0"/>
                <a:ea typeface="Calibri"/>
                <a:cs typeface="Times New Roman" panose="02020603050405020304" pitchFamily="18" charset="0"/>
              </a:rPr>
              <a:t>που έπρατταν τους ευχαριστούσε. </a:t>
            </a:r>
            <a:endParaRPr lang="el-GR" sz="6000" dirty="0">
              <a:latin typeface="Times New Roman" panose="02020603050405020304" pitchFamily="18" charset="0"/>
              <a:cs typeface="Times New Roman" panose="02020603050405020304" pitchFamily="18" charset="0"/>
            </a:endParaRPr>
          </a:p>
          <a:p>
            <a:pPr marL="0" indent="0" algn="just">
              <a:lnSpc>
                <a:spcPct val="170000"/>
              </a:lnSpc>
              <a:buNone/>
            </a:pPr>
            <a:endParaRPr lang="el-GR" sz="2500" dirty="0"/>
          </a:p>
          <a:p>
            <a:pPr marL="0" lvl="0" indent="0" algn="just">
              <a:lnSpc>
                <a:spcPct val="170000"/>
              </a:lnSpc>
              <a:buNone/>
            </a:pPr>
            <a:endParaRPr lang="el-GR" dirty="0"/>
          </a:p>
        </p:txBody>
      </p:sp>
    </p:spTree>
    <p:extLst>
      <p:ext uri="{BB962C8B-B14F-4D97-AF65-F5344CB8AC3E}">
        <p14:creationId xmlns:p14="http://schemas.microsoft.com/office/powerpoint/2010/main" val="2011628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TotalTime>
  <Words>3413</Words>
  <Application>Microsoft Office PowerPoint</Application>
  <PresentationFormat>On-screen Show (4:3)</PresentationFormat>
  <Paragraphs>130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Times New Roman</vt:lpstr>
      <vt:lpstr>Office Theme</vt:lpstr>
      <vt:lpstr>ΘΕΜΑ: Οι διδακτικές ευκαιρίες αυτοβελτίωσης εμψυχωτή και απελευθέρωσης παιδιών μέσα από την Έρευνα Δράση</vt:lpstr>
      <vt:lpstr>ΣΚΟΠΟΣ</vt:lpstr>
      <vt:lpstr>ΜΕΘΟΔΟΛΟΓΙΑ ΕΡΕΥΝΑΣ</vt:lpstr>
      <vt:lpstr>ΠΑΡΟΥΣΙΑΣΗ ΑΠΟΤΕΛΕΣΜΑΤΩΝ-ΑΝΑΛΥΣΗ  </vt:lpstr>
      <vt:lpstr>ΠΑΡΟΥΣΙΑΣΗ ΑΠΟΤΕΛΕΣΜΑΤΩΝ-ΑΝΑΛΥΣΗ</vt:lpstr>
      <vt:lpstr>ΠΑΡΟΥΣΙΑΣΗ ΑΠΟΤΕΛΕΣΜΑΤΩΝ-ΑΝΑΛΥΣΗ</vt:lpstr>
      <vt:lpstr> ΣΥΖΗΤΗΣΗ ΜΕ ΒΑΣΗ ΤΗ ΒΙΒΛΙΟΓΡΑΦΙΑ </vt:lpstr>
      <vt:lpstr>ΣΥΖΗΤΗΣΗ ΜΕ ΒΑΣΗ ΤΗ ΒΙΒΛΙΟΓΡΑΦΙΑ</vt:lpstr>
      <vt:lpstr>ΣΥΖΗΤΗΣΗ ΜΕ ΒΑΣΗ ΤΗ ΒΙΒΛΙΟΓΡΑΦΙΑ</vt:lpstr>
      <vt:lpstr>ΣΥΖΗΤΗΣΗ ΜΕ ΒΑΣΗ ΤΗ ΒΙΒΛΙΟΓΡΑΦΙΑ</vt:lpstr>
      <vt:lpstr>ΣΥΖΗΤΗΣΗ ΜΕ ΒΑΣΗ ΤΗ ΒΙΒΛΙΟΓΡΑΦΙΑ</vt:lpstr>
      <vt:lpstr>ΒΙΒΛΙΟΓΡΑΦΙΑ</vt:lpstr>
      <vt:lpstr>ΒΙΒΛΙΟΓΡΑΦΙΑ</vt:lpstr>
      <vt:lpstr>ΒΙΒΛΙΟΓΡΑΦΙΑ</vt:lpstr>
      <vt:lpstr>ΒΙΒΛΙΟΓΡΑΦΙΑ</vt:lpstr>
      <vt:lpstr>ΒΙΒΛΙΟΓΡΑΦΙΑ</vt:lpstr>
      <vt:lpstr>ΒΙΒΛΙΟΓΡΑΦΙΑ</vt:lpstr>
      <vt:lpstr>ΒΙΒΛΙΟΓΡΑΦΙΑ</vt:lpstr>
      <vt:lpstr>ΒΙΒΛΙΟΓΡΑΦΙΑ</vt:lpstr>
      <vt:lpstr>   ΕΥΧΑΡΙΣΤΩ ΓΙΑ ΤΗΝ ΠΡΟΣΟΧΗ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ΣΗΜΑΝΤΙΚΟΤΗΤΑ ΕΡΕΥΝΑΣ</dc:title>
  <dc:creator>user</dc:creator>
  <cp:lastModifiedBy>ΔΗΜΗΤΡΙΟΣ ΔΡΟΓΙΔΗΣ</cp:lastModifiedBy>
  <cp:revision>83</cp:revision>
  <dcterms:created xsi:type="dcterms:W3CDTF">2018-01-08T20:49:19Z</dcterms:created>
  <dcterms:modified xsi:type="dcterms:W3CDTF">2021-03-24T10:34:59Z</dcterms:modified>
</cp:coreProperties>
</file>