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9" autoAdjust="0"/>
    <p:restoredTop sz="94660"/>
  </p:normalViewPr>
  <p:slideViewPr>
    <p:cSldViewPr snapToGrid="0">
      <p:cViewPr varScale="1">
        <p:scale>
          <a:sx n="75" d="100"/>
          <a:sy n="75" d="100"/>
        </p:scale>
        <p:origin x="54" y="6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smtClean="0"/>
              <a:t>Στυλ κύριου τίτλου</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2A54C80-263E-416B-A8E0-580EDEADCBDC}" type="datetimeFigureOut">
              <a:rPr lang="en-US" dirty="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3/24/2021</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3/24/2021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5170311" y="90311"/>
            <a:ext cx="6880397" cy="6671733"/>
          </a:xfrm>
        </p:spPr>
        <p:txBody>
          <a:bodyPr/>
          <a:lstStyle/>
          <a:p>
            <a:pPr algn="ctr"/>
            <a:r>
              <a:rPr lang="el-GR" dirty="0" smtClean="0">
                <a:solidFill>
                  <a:schemeClr val="tx1"/>
                </a:solidFill>
              </a:rPr>
              <a:t>Η αντιμετώπιση των κρίσεων στην γενική και ειδική αγωγή και ο ρόλος του διευθυντή.</a:t>
            </a:r>
            <a:r>
              <a:rPr lang="en-US" dirty="0" smtClean="0">
                <a:solidFill>
                  <a:schemeClr val="tx1"/>
                </a:solidFill>
              </a:rPr>
              <a:t/>
            </a:r>
            <a:br>
              <a:rPr lang="en-US" dirty="0" smtClean="0">
                <a:solidFill>
                  <a:schemeClr val="tx1"/>
                </a:solidFill>
              </a:rPr>
            </a:br>
            <a:r>
              <a:rPr lang="el-GR" dirty="0" smtClean="0">
                <a:solidFill>
                  <a:schemeClr val="tx1"/>
                </a:solidFill>
              </a:rPr>
              <a:t/>
            </a:r>
            <a:br>
              <a:rPr lang="el-GR" dirty="0" smtClean="0">
                <a:solidFill>
                  <a:schemeClr val="tx1"/>
                </a:solidFill>
              </a:rPr>
            </a:br>
            <a:r>
              <a:rPr lang="el-GR" sz="1800" dirty="0" smtClean="0">
                <a:solidFill>
                  <a:schemeClr val="tx1"/>
                </a:solidFill>
              </a:rPr>
              <a:t>Λαμπρόπουλος Αντώνιος </a:t>
            </a:r>
            <a:r>
              <a:rPr lang="en-US" sz="1800" dirty="0" err="1" smtClean="0">
                <a:solidFill>
                  <a:schemeClr val="tx1"/>
                </a:solidFill>
              </a:rPr>
              <a:t>M.ed.</a:t>
            </a:r>
            <a:r>
              <a:rPr lang="el-GR" sz="1800" dirty="0" smtClean="0">
                <a:solidFill>
                  <a:schemeClr val="tx1"/>
                </a:solidFill>
              </a:rPr>
              <a:t/>
            </a:r>
            <a:br>
              <a:rPr lang="el-GR" sz="1800" dirty="0" smtClean="0">
                <a:solidFill>
                  <a:schemeClr val="tx1"/>
                </a:solidFill>
              </a:rPr>
            </a:br>
            <a:r>
              <a:rPr lang="el-GR" sz="1800" dirty="0" smtClean="0">
                <a:solidFill>
                  <a:schemeClr val="tx1"/>
                </a:solidFill>
              </a:rPr>
              <a:t>Διευθυντής δημοτικού σχολείου </a:t>
            </a:r>
            <a:r>
              <a:rPr lang="el-GR" sz="1800" dirty="0" err="1" smtClean="0">
                <a:solidFill>
                  <a:schemeClr val="tx1"/>
                </a:solidFill>
              </a:rPr>
              <a:t>Αγκαιριάς</a:t>
            </a:r>
            <a:r>
              <a:rPr lang="el-GR" sz="1800" dirty="0" smtClean="0">
                <a:solidFill>
                  <a:schemeClr val="tx1"/>
                </a:solidFill>
              </a:rPr>
              <a:t> Πάρου</a:t>
            </a:r>
            <a:br>
              <a:rPr lang="el-GR" sz="1800" dirty="0" smtClean="0">
                <a:solidFill>
                  <a:schemeClr val="tx1"/>
                </a:solidFill>
              </a:rPr>
            </a:br>
            <a:endParaRPr lang="el-GR" sz="1800" dirty="0">
              <a:solidFill>
                <a:schemeClr val="tx1"/>
              </a:solidFill>
            </a:endParaRPr>
          </a:p>
        </p:txBody>
      </p:sp>
      <p:sp>
        <p:nvSpPr>
          <p:cNvPr id="4" name="Τίτλος 1"/>
          <p:cNvSpPr txBox="1">
            <a:spLocks/>
          </p:cNvSpPr>
          <p:nvPr/>
        </p:nvSpPr>
        <p:spPr>
          <a:xfrm>
            <a:off x="717754" y="4522839"/>
            <a:ext cx="10903975" cy="136176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el-GR" dirty="0">
              <a:solidFill>
                <a:schemeClr val="tx1"/>
              </a:solidFill>
            </a:endParaRPr>
          </a:p>
        </p:txBody>
      </p:sp>
      <p:pic>
        <p:nvPicPr>
          <p:cNvPr id="5" name="Εικόνα 4"/>
          <p:cNvPicPr>
            <a:picLocks noChangeAspect="1"/>
          </p:cNvPicPr>
          <p:nvPr/>
        </p:nvPicPr>
        <p:blipFill>
          <a:blip r:embed="rId2"/>
          <a:stretch>
            <a:fillRect/>
          </a:stretch>
        </p:blipFill>
        <p:spPr>
          <a:xfrm>
            <a:off x="551536" y="170829"/>
            <a:ext cx="4618775" cy="6510696"/>
          </a:xfrm>
          <a:prstGeom prst="rect">
            <a:avLst/>
          </a:prstGeom>
        </p:spPr>
      </p:pic>
    </p:spTree>
    <p:extLst>
      <p:ext uri="{BB962C8B-B14F-4D97-AF65-F5344CB8AC3E}">
        <p14:creationId xmlns:p14="http://schemas.microsoft.com/office/powerpoint/2010/main" val="12029047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73625" y="3063294"/>
            <a:ext cx="9212827" cy="2954047"/>
          </a:xfrm>
        </p:spPr>
        <p:txBody>
          <a:bodyPr/>
          <a:lstStyle/>
          <a:p>
            <a:r>
              <a:rPr lang="el-GR" dirty="0" smtClean="0">
                <a:solidFill>
                  <a:schemeClr val="tx1"/>
                </a:solidFill>
              </a:rPr>
              <a:t>Σας ευχαριστώ για την υπομονή σας!</a:t>
            </a:r>
            <a:br>
              <a:rPr lang="el-GR" dirty="0" smtClean="0">
                <a:solidFill>
                  <a:schemeClr val="tx1"/>
                </a:solidFill>
              </a:rPr>
            </a:br>
            <a:r>
              <a:rPr lang="el-GR" dirty="0">
                <a:solidFill>
                  <a:schemeClr val="tx1"/>
                </a:solidFill>
              </a:rPr>
              <a:t/>
            </a:r>
            <a:br>
              <a:rPr lang="el-GR" dirty="0">
                <a:solidFill>
                  <a:schemeClr val="tx1"/>
                </a:solidFill>
              </a:rPr>
            </a:br>
            <a:r>
              <a:rPr lang="el-GR" sz="1800" dirty="0">
                <a:solidFill>
                  <a:schemeClr val="tx1"/>
                </a:solidFill>
              </a:rPr>
              <a:t>Λαμπρόπουλος Αντώνιος </a:t>
            </a:r>
            <a:r>
              <a:rPr lang="en-US" sz="1800" dirty="0" err="1">
                <a:solidFill>
                  <a:schemeClr val="tx1"/>
                </a:solidFill>
              </a:rPr>
              <a:t>M.ed.</a:t>
            </a:r>
            <a:r>
              <a:rPr lang="el-GR" sz="1800" dirty="0">
                <a:solidFill>
                  <a:schemeClr val="tx1"/>
                </a:solidFill>
              </a:rPr>
              <a:t/>
            </a:r>
            <a:br>
              <a:rPr lang="el-GR" sz="1800" dirty="0">
                <a:solidFill>
                  <a:schemeClr val="tx1"/>
                </a:solidFill>
              </a:rPr>
            </a:br>
            <a:r>
              <a:rPr lang="el-GR" sz="1800" dirty="0">
                <a:solidFill>
                  <a:schemeClr val="tx1"/>
                </a:solidFill>
              </a:rPr>
              <a:t>Διευθυντής δημοτικού σχολείου </a:t>
            </a:r>
            <a:r>
              <a:rPr lang="el-GR" sz="1800" dirty="0" err="1">
                <a:solidFill>
                  <a:schemeClr val="tx1"/>
                </a:solidFill>
              </a:rPr>
              <a:t>Αγκαιριάς</a:t>
            </a:r>
            <a:r>
              <a:rPr lang="el-GR" sz="1800" dirty="0">
                <a:solidFill>
                  <a:schemeClr val="tx1"/>
                </a:solidFill>
              </a:rPr>
              <a:t> Πάρου</a:t>
            </a:r>
            <a:r>
              <a:rPr lang="el-GR" dirty="0">
                <a:solidFill>
                  <a:schemeClr val="tx1"/>
                </a:solidFill>
              </a:rPr>
              <a:t/>
            </a:r>
            <a:br>
              <a:rPr lang="el-GR" dirty="0">
                <a:solidFill>
                  <a:schemeClr val="tx1"/>
                </a:solidFill>
              </a:rPr>
            </a:br>
            <a:r>
              <a:rPr lang="el-GR" dirty="0" smtClean="0">
                <a:solidFill>
                  <a:schemeClr val="tx1"/>
                </a:solidFill>
              </a:rPr>
              <a:t/>
            </a:r>
            <a:br>
              <a:rPr lang="el-GR" dirty="0" smtClean="0">
                <a:solidFill>
                  <a:schemeClr val="tx1"/>
                </a:solidFill>
              </a:rPr>
            </a:br>
            <a:endParaRPr lang="el-GR" dirty="0">
              <a:solidFill>
                <a:schemeClr val="tx1"/>
              </a:solidFill>
            </a:endParaRPr>
          </a:p>
        </p:txBody>
      </p:sp>
      <p:sp>
        <p:nvSpPr>
          <p:cNvPr id="3" name="Ορθογώνιο 2"/>
          <p:cNvSpPr/>
          <p:nvPr/>
        </p:nvSpPr>
        <p:spPr>
          <a:xfrm>
            <a:off x="11405937" y="6256421"/>
            <a:ext cx="641684" cy="4652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10</a:t>
            </a:r>
            <a:endParaRPr lang="el-GR" dirty="0"/>
          </a:p>
        </p:txBody>
      </p:sp>
    </p:spTree>
    <p:extLst>
      <p:ext uri="{BB962C8B-B14F-4D97-AF65-F5344CB8AC3E}">
        <p14:creationId xmlns:p14="http://schemas.microsoft.com/office/powerpoint/2010/main" val="25338151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60792" y="534989"/>
            <a:ext cx="3580034" cy="1320800"/>
          </a:xfrm>
        </p:spPr>
        <p:txBody>
          <a:bodyPr/>
          <a:lstStyle/>
          <a:p>
            <a:r>
              <a:rPr lang="el-GR" dirty="0" smtClean="0"/>
              <a:t>Ο όρος « κρίση»</a:t>
            </a:r>
            <a:endParaRPr lang="el-GR" dirty="0"/>
          </a:p>
        </p:txBody>
      </p:sp>
      <p:sp>
        <p:nvSpPr>
          <p:cNvPr id="3" name="Θέση περιεχομένου 2"/>
          <p:cNvSpPr>
            <a:spLocks noGrp="1"/>
          </p:cNvSpPr>
          <p:nvPr>
            <p:ph idx="1"/>
          </p:nvPr>
        </p:nvSpPr>
        <p:spPr>
          <a:xfrm>
            <a:off x="677334" y="1855789"/>
            <a:ext cx="3963492" cy="3880773"/>
          </a:xfrm>
        </p:spPr>
        <p:txBody>
          <a:bodyPr>
            <a:normAutofit/>
          </a:bodyPr>
          <a:lstStyle/>
          <a:p>
            <a:pPr algn="ctr"/>
            <a:r>
              <a:rPr lang="el-GR" sz="2400" dirty="0"/>
              <a:t>Κρίσεις στο πλαίσιο της σχολικής κοινότητας  νοούνται τα διάφορα περιστατικά που μπορούν  να αναστατώσουν την εκπαιδευτική διαδικασία</a:t>
            </a:r>
            <a:r>
              <a:rPr lang="el-GR" sz="2400" dirty="0" smtClean="0"/>
              <a:t>.</a:t>
            </a:r>
            <a:endParaRPr lang="en-US" sz="2400" dirty="0" smtClean="0"/>
          </a:p>
          <a:p>
            <a:pPr marL="0" indent="0" algn="ctr">
              <a:buNone/>
            </a:pPr>
            <a:r>
              <a:rPr lang="el-GR" sz="1600" dirty="0"/>
              <a:t>(Σαΐτης Α, Γουναρόπουλος Γ., 2008).</a:t>
            </a:r>
          </a:p>
        </p:txBody>
      </p:sp>
      <p:sp>
        <p:nvSpPr>
          <p:cNvPr id="4" name="Τίτλος 1"/>
          <p:cNvSpPr txBox="1">
            <a:spLocks/>
          </p:cNvSpPr>
          <p:nvPr/>
        </p:nvSpPr>
        <p:spPr>
          <a:xfrm>
            <a:off x="5559051" y="534989"/>
            <a:ext cx="4101142"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l-GR" dirty="0" smtClean="0"/>
              <a:t>Η κατάσταση στα ελληνικά σχολεία.</a:t>
            </a:r>
            <a:endParaRPr lang="el-GR" dirty="0"/>
          </a:p>
        </p:txBody>
      </p:sp>
      <p:sp>
        <p:nvSpPr>
          <p:cNvPr id="5" name="Θέση περιεχομένου 2"/>
          <p:cNvSpPr txBox="1">
            <a:spLocks/>
          </p:cNvSpPr>
          <p:nvPr/>
        </p:nvSpPr>
        <p:spPr>
          <a:xfrm>
            <a:off x="4811800" y="2062266"/>
            <a:ext cx="5315426" cy="38807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ctr"/>
            <a:r>
              <a:rPr lang="el-GR" sz="2400" dirty="0" smtClean="0"/>
              <a:t>Ελλιπής ετοιμότητα</a:t>
            </a:r>
          </a:p>
          <a:p>
            <a:pPr algn="ctr"/>
            <a:r>
              <a:rPr lang="el-GR" sz="2400" dirty="0" smtClean="0"/>
              <a:t>Ελάχιστη επιμόρφωση</a:t>
            </a:r>
          </a:p>
          <a:p>
            <a:pPr algn="ctr"/>
            <a:r>
              <a:rPr lang="el-GR" sz="2400" dirty="0" smtClean="0"/>
              <a:t>Ανάγκη για προληπτικά μέτρα</a:t>
            </a:r>
            <a:endParaRPr lang="en-US" sz="2400" dirty="0" smtClean="0"/>
          </a:p>
          <a:p>
            <a:pPr marL="0" indent="0" algn="ctr">
              <a:buNone/>
            </a:pPr>
            <a:r>
              <a:rPr lang="el-GR" sz="1600" dirty="0"/>
              <a:t>(Παπαδόπουλος, 2015</a:t>
            </a:r>
            <a:r>
              <a:rPr lang="el-GR" sz="1600" dirty="0" smtClean="0"/>
              <a:t>)</a:t>
            </a:r>
            <a:endParaRPr lang="el-GR" sz="1600" dirty="0"/>
          </a:p>
          <a:p>
            <a:pPr algn="ctr"/>
            <a:endParaRPr lang="el-GR" sz="2400" dirty="0"/>
          </a:p>
        </p:txBody>
      </p:sp>
      <p:sp>
        <p:nvSpPr>
          <p:cNvPr id="6" name="Ορθογώνιο 5"/>
          <p:cNvSpPr/>
          <p:nvPr/>
        </p:nvSpPr>
        <p:spPr>
          <a:xfrm>
            <a:off x="11405937" y="6256421"/>
            <a:ext cx="641684" cy="4652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l-GR" dirty="0"/>
          </a:p>
        </p:txBody>
      </p:sp>
    </p:spTree>
    <p:extLst>
      <p:ext uri="{BB962C8B-B14F-4D97-AF65-F5344CB8AC3E}">
        <p14:creationId xmlns:p14="http://schemas.microsoft.com/office/powerpoint/2010/main" val="3579149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808976" y="644560"/>
            <a:ext cx="9770533" cy="1646302"/>
          </a:xfrm>
        </p:spPr>
        <p:txBody>
          <a:bodyPr/>
          <a:lstStyle/>
          <a:p>
            <a:r>
              <a:rPr lang="el-GR" dirty="0" smtClean="0">
                <a:solidFill>
                  <a:schemeClr val="tx1"/>
                </a:solidFill>
              </a:rPr>
              <a:t>Γενικές κατηγορίες κρίσεων</a:t>
            </a:r>
            <a:endParaRPr lang="el-GR" dirty="0">
              <a:solidFill>
                <a:schemeClr val="tx1"/>
              </a:solidFill>
            </a:endParaRPr>
          </a:p>
        </p:txBody>
      </p:sp>
      <p:sp>
        <p:nvSpPr>
          <p:cNvPr id="3" name="Υπότιτλος 2"/>
          <p:cNvSpPr>
            <a:spLocks noGrp="1"/>
          </p:cNvSpPr>
          <p:nvPr>
            <p:ph type="subTitle" idx="1"/>
          </p:nvPr>
        </p:nvSpPr>
        <p:spPr>
          <a:xfrm>
            <a:off x="1428409" y="2467840"/>
            <a:ext cx="8993784" cy="2664599"/>
          </a:xfrm>
        </p:spPr>
        <p:txBody>
          <a:bodyPr>
            <a:normAutofit/>
          </a:bodyPr>
          <a:lstStyle/>
          <a:p>
            <a:pPr algn="ctr"/>
            <a:r>
              <a:rPr lang="el-GR" sz="3200" dirty="0" err="1" smtClean="0"/>
              <a:t>Α.προβλέψιμες</a:t>
            </a:r>
            <a:r>
              <a:rPr lang="el-GR" sz="3200" dirty="0" smtClean="0"/>
              <a:t> –μακροπρόθεσμες</a:t>
            </a:r>
          </a:p>
          <a:p>
            <a:pPr algn="ctr"/>
            <a:r>
              <a:rPr lang="el-GR" sz="3200" dirty="0" err="1" smtClean="0"/>
              <a:t>Β.απρόβλεπτες</a:t>
            </a:r>
            <a:r>
              <a:rPr lang="el-GR" sz="3200" dirty="0" smtClean="0"/>
              <a:t>- βραχυπρόθεσμες</a:t>
            </a:r>
            <a:endParaRPr lang="en-US" sz="3200" dirty="0" smtClean="0"/>
          </a:p>
          <a:p>
            <a:pPr algn="ctr"/>
            <a:r>
              <a:rPr lang="el-GR" sz="1600" dirty="0"/>
              <a:t>(</a:t>
            </a:r>
            <a:r>
              <a:rPr lang="en-US" sz="1600" dirty="0" err="1"/>
              <a:t>Poal</a:t>
            </a:r>
            <a:r>
              <a:rPr lang="el-GR" sz="1600" dirty="0"/>
              <a:t>, 1990)</a:t>
            </a:r>
          </a:p>
        </p:txBody>
      </p:sp>
      <p:sp>
        <p:nvSpPr>
          <p:cNvPr id="4" name="Ορθογώνιο 3"/>
          <p:cNvSpPr/>
          <p:nvPr/>
        </p:nvSpPr>
        <p:spPr>
          <a:xfrm>
            <a:off x="11405937" y="6256421"/>
            <a:ext cx="641684" cy="4652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endParaRPr lang="el-GR" dirty="0"/>
          </a:p>
        </p:txBody>
      </p:sp>
    </p:spTree>
    <p:extLst>
      <p:ext uri="{BB962C8B-B14F-4D97-AF65-F5344CB8AC3E}">
        <p14:creationId xmlns:p14="http://schemas.microsoft.com/office/powerpoint/2010/main" val="21135367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37889" y="0"/>
            <a:ext cx="9150008" cy="1609877"/>
          </a:xfrm>
        </p:spPr>
        <p:txBody>
          <a:bodyPr>
            <a:normAutofit/>
          </a:bodyPr>
          <a:lstStyle/>
          <a:p>
            <a:pPr algn="ctr"/>
            <a:r>
              <a:rPr lang="el-GR" sz="5400" b="1" dirty="0" smtClean="0">
                <a:solidFill>
                  <a:schemeClr val="tx1"/>
                </a:solidFill>
              </a:rPr>
              <a:t>Αιτίες κρίσεων στα σχολεία</a:t>
            </a:r>
            <a:endParaRPr lang="el-GR" sz="5400" b="1" dirty="0">
              <a:solidFill>
                <a:schemeClr val="tx1"/>
              </a:solidFill>
            </a:endParaRPr>
          </a:p>
        </p:txBody>
      </p:sp>
      <p:sp>
        <p:nvSpPr>
          <p:cNvPr id="3" name="Θέση κειμένου 2"/>
          <p:cNvSpPr>
            <a:spLocks noGrp="1"/>
          </p:cNvSpPr>
          <p:nvPr>
            <p:ph type="body" idx="1"/>
          </p:nvPr>
        </p:nvSpPr>
        <p:spPr>
          <a:xfrm>
            <a:off x="937889" y="2118546"/>
            <a:ext cx="2719712" cy="545996"/>
          </a:xfrm>
        </p:spPr>
        <p:txBody>
          <a:bodyPr/>
          <a:lstStyle/>
          <a:p>
            <a:r>
              <a:rPr lang="el-GR" dirty="0" smtClean="0"/>
              <a:t>1.Ατυχήματα</a:t>
            </a:r>
          </a:p>
        </p:txBody>
      </p:sp>
      <p:sp>
        <p:nvSpPr>
          <p:cNvPr id="4" name="Δεξιό βέλος 3"/>
          <p:cNvSpPr/>
          <p:nvPr/>
        </p:nvSpPr>
        <p:spPr>
          <a:xfrm>
            <a:off x="4611328" y="2438399"/>
            <a:ext cx="2635045" cy="13765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ΡΟΛΟΣ ΣΧΟΛΕΙΟΥ</a:t>
            </a:r>
            <a:endParaRPr lang="el-GR" dirty="0"/>
          </a:p>
        </p:txBody>
      </p:sp>
      <p:sp>
        <p:nvSpPr>
          <p:cNvPr id="5" name="Θέση κειμένου 2"/>
          <p:cNvSpPr txBox="1">
            <a:spLocks/>
          </p:cNvSpPr>
          <p:nvPr/>
        </p:nvSpPr>
        <p:spPr>
          <a:xfrm>
            <a:off x="7482348" y="2239143"/>
            <a:ext cx="3909415" cy="2895906"/>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kern="1200">
                <a:solidFill>
                  <a:schemeClr val="tx1">
                    <a:lumMod val="50000"/>
                    <a:lumOff val="50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9pPr>
          </a:lstStyle>
          <a:p>
            <a:pPr algn="ctr"/>
            <a:r>
              <a:rPr lang="el-GR" sz="2800" b="1" dirty="0" smtClean="0"/>
              <a:t>Να προετοιμάζει τους μαθητές όχι μόνο γνωστικά αλλά και συναισθηματικά</a:t>
            </a:r>
            <a:endParaRPr lang="en-US" sz="2800" b="1" dirty="0" smtClean="0"/>
          </a:p>
          <a:p>
            <a:pPr algn="ctr"/>
            <a:r>
              <a:rPr lang="el-GR" sz="1600" dirty="0" smtClean="0"/>
              <a:t>(</a:t>
            </a:r>
            <a:r>
              <a:rPr lang="en-US" sz="1600" dirty="0"/>
              <a:t>Sandoval</a:t>
            </a:r>
            <a:r>
              <a:rPr lang="el-GR" sz="1600" dirty="0"/>
              <a:t>, 2001)</a:t>
            </a:r>
            <a:endParaRPr lang="el-GR" sz="1600" b="1" dirty="0"/>
          </a:p>
        </p:txBody>
      </p:sp>
      <p:sp>
        <p:nvSpPr>
          <p:cNvPr id="6" name="Θέση κειμένου 2"/>
          <p:cNvSpPr txBox="1">
            <a:spLocks/>
          </p:cNvSpPr>
          <p:nvPr/>
        </p:nvSpPr>
        <p:spPr>
          <a:xfrm>
            <a:off x="1023376" y="3814915"/>
            <a:ext cx="1916470" cy="629266"/>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kern="1200">
                <a:solidFill>
                  <a:schemeClr val="tx1">
                    <a:lumMod val="50000"/>
                    <a:lumOff val="50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9pPr>
          </a:lstStyle>
          <a:p>
            <a:r>
              <a:rPr lang="el-GR" dirty="0" smtClean="0"/>
              <a:t>4.Απώλεια</a:t>
            </a:r>
            <a:endParaRPr lang="el-GR" dirty="0"/>
          </a:p>
        </p:txBody>
      </p:sp>
      <p:sp>
        <p:nvSpPr>
          <p:cNvPr id="7" name="Θέση κειμένου 2"/>
          <p:cNvSpPr txBox="1">
            <a:spLocks/>
          </p:cNvSpPr>
          <p:nvPr/>
        </p:nvSpPr>
        <p:spPr>
          <a:xfrm>
            <a:off x="1023375" y="3210538"/>
            <a:ext cx="3909415" cy="604377"/>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kern="1200">
                <a:solidFill>
                  <a:schemeClr val="tx1">
                    <a:lumMod val="50000"/>
                    <a:lumOff val="50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9pPr>
          </a:lstStyle>
          <a:p>
            <a:r>
              <a:rPr lang="el-GR" dirty="0" smtClean="0"/>
              <a:t>3.Συγκρούσεις –Εκφοβισμός</a:t>
            </a:r>
          </a:p>
        </p:txBody>
      </p:sp>
      <p:sp>
        <p:nvSpPr>
          <p:cNvPr id="8" name="Θέση κειμένου 2"/>
          <p:cNvSpPr txBox="1">
            <a:spLocks/>
          </p:cNvSpPr>
          <p:nvPr/>
        </p:nvSpPr>
        <p:spPr>
          <a:xfrm>
            <a:off x="1023375" y="2664542"/>
            <a:ext cx="2172110" cy="766916"/>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kern="1200">
                <a:solidFill>
                  <a:schemeClr val="tx1">
                    <a:lumMod val="50000"/>
                    <a:lumOff val="50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9pPr>
          </a:lstStyle>
          <a:p>
            <a:r>
              <a:rPr lang="el-GR" dirty="0" smtClean="0"/>
              <a:t>2.Επεισόδια βίας</a:t>
            </a:r>
          </a:p>
        </p:txBody>
      </p:sp>
      <p:sp>
        <p:nvSpPr>
          <p:cNvPr id="9" name="Ορθογώνιο 8"/>
          <p:cNvSpPr/>
          <p:nvPr/>
        </p:nvSpPr>
        <p:spPr>
          <a:xfrm>
            <a:off x="11405937" y="6256421"/>
            <a:ext cx="641684" cy="4652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endParaRPr lang="el-GR" dirty="0"/>
          </a:p>
        </p:txBody>
      </p:sp>
    </p:spTree>
    <p:extLst>
      <p:ext uri="{BB962C8B-B14F-4D97-AF65-F5344CB8AC3E}">
        <p14:creationId xmlns:p14="http://schemas.microsoft.com/office/powerpoint/2010/main" val="799745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839789"/>
            <a:ext cx="9126518" cy="1320800"/>
          </a:xfrm>
        </p:spPr>
        <p:txBody>
          <a:bodyPr>
            <a:noAutofit/>
          </a:bodyPr>
          <a:lstStyle/>
          <a:p>
            <a:pPr algn="ctr"/>
            <a:r>
              <a:rPr lang="el-GR" sz="4400" b="1" dirty="0" smtClean="0">
                <a:solidFill>
                  <a:schemeClr val="tx1"/>
                </a:solidFill>
              </a:rPr>
              <a:t>Διαχείριση κρίσεων στα σχολεία.</a:t>
            </a:r>
            <a:endParaRPr lang="el-GR" sz="4400" b="1" dirty="0">
              <a:solidFill>
                <a:schemeClr val="tx1"/>
              </a:solidFill>
            </a:endParaRPr>
          </a:p>
        </p:txBody>
      </p:sp>
      <p:sp>
        <p:nvSpPr>
          <p:cNvPr id="3" name="Θέση περιεχομένου 2"/>
          <p:cNvSpPr>
            <a:spLocks noGrp="1"/>
          </p:cNvSpPr>
          <p:nvPr>
            <p:ph idx="1"/>
          </p:nvPr>
        </p:nvSpPr>
        <p:spPr/>
        <p:txBody>
          <a:bodyPr>
            <a:normAutofit/>
          </a:bodyPr>
          <a:lstStyle/>
          <a:p>
            <a:pPr algn="just"/>
            <a:r>
              <a:rPr lang="el-GR" sz="2800" dirty="0"/>
              <a:t>Η σημασία της διαχείρισης  των κρίσεων στο σχολείο  είναι αδιαμφισβήτητη. Πρέπει λοιπόν να υπάρχει σχέδιο αλλά και εξοικείωση του ανθρώπινου δυναμικού άμεσης αντιμετώπισης  των κρίσεων  καθώς επίσης  και σχέδιο για την άμεση αποκατάσταση  και επαναφορά του σχολείου.</a:t>
            </a:r>
          </a:p>
        </p:txBody>
      </p:sp>
      <p:sp>
        <p:nvSpPr>
          <p:cNvPr id="4" name="Ορθογώνιο 3"/>
          <p:cNvSpPr/>
          <p:nvPr/>
        </p:nvSpPr>
        <p:spPr>
          <a:xfrm>
            <a:off x="11405937" y="6256421"/>
            <a:ext cx="641684" cy="4652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endParaRPr lang="el-GR" dirty="0"/>
          </a:p>
        </p:txBody>
      </p:sp>
    </p:spTree>
    <p:extLst>
      <p:ext uri="{BB962C8B-B14F-4D97-AF65-F5344CB8AC3E}">
        <p14:creationId xmlns:p14="http://schemas.microsoft.com/office/powerpoint/2010/main" val="33964631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786581"/>
          </a:xfrm>
        </p:spPr>
        <p:txBody>
          <a:bodyPr/>
          <a:lstStyle/>
          <a:p>
            <a:r>
              <a:rPr lang="el-GR" dirty="0" smtClean="0">
                <a:solidFill>
                  <a:schemeClr val="tx1"/>
                </a:solidFill>
              </a:rPr>
              <a:t>Γενικό σχέδιο αντιμετώπισης  κρίσεων.</a:t>
            </a:r>
            <a:endParaRPr lang="el-GR" dirty="0">
              <a:solidFill>
                <a:schemeClr val="tx1"/>
              </a:solidFill>
            </a:endParaRPr>
          </a:p>
        </p:txBody>
      </p:sp>
      <p:sp>
        <p:nvSpPr>
          <p:cNvPr id="3" name="Θέση περιεχομένου 2"/>
          <p:cNvSpPr>
            <a:spLocks noGrp="1"/>
          </p:cNvSpPr>
          <p:nvPr>
            <p:ph idx="1"/>
          </p:nvPr>
        </p:nvSpPr>
        <p:spPr>
          <a:xfrm>
            <a:off x="1032387" y="1533832"/>
            <a:ext cx="8996516" cy="3962399"/>
          </a:xfrm>
        </p:spPr>
        <p:txBody>
          <a:bodyPr>
            <a:noAutofit/>
          </a:bodyPr>
          <a:lstStyle/>
          <a:p>
            <a:r>
              <a:rPr lang="el-GR" sz="3200" dirty="0" smtClean="0">
                <a:solidFill>
                  <a:schemeClr val="tx1"/>
                </a:solidFill>
              </a:rPr>
              <a:t>α) Φάση </a:t>
            </a:r>
            <a:r>
              <a:rPr lang="el-GR" sz="3200" dirty="0">
                <a:solidFill>
                  <a:schemeClr val="tx1"/>
                </a:solidFill>
              </a:rPr>
              <a:t>της πρόβλεψης  και της </a:t>
            </a:r>
            <a:r>
              <a:rPr lang="el-GR" sz="3200" dirty="0" smtClean="0">
                <a:solidFill>
                  <a:schemeClr val="tx1"/>
                </a:solidFill>
              </a:rPr>
              <a:t>σχεδίασης </a:t>
            </a:r>
          </a:p>
          <a:p>
            <a:r>
              <a:rPr lang="el-GR" sz="3200" dirty="0" smtClean="0">
                <a:solidFill>
                  <a:schemeClr val="tx1"/>
                </a:solidFill>
              </a:rPr>
              <a:t>β</a:t>
            </a:r>
            <a:r>
              <a:rPr lang="el-GR" sz="3200" dirty="0">
                <a:solidFill>
                  <a:schemeClr val="tx1"/>
                </a:solidFill>
              </a:rPr>
              <a:t>) Φάση της </a:t>
            </a:r>
            <a:r>
              <a:rPr lang="el-GR" sz="3200" dirty="0" smtClean="0">
                <a:solidFill>
                  <a:schemeClr val="tx1"/>
                </a:solidFill>
              </a:rPr>
              <a:t>αποτροπής</a:t>
            </a:r>
          </a:p>
          <a:p>
            <a:r>
              <a:rPr lang="el-GR" sz="3200" dirty="0" smtClean="0">
                <a:solidFill>
                  <a:schemeClr val="tx1"/>
                </a:solidFill>
              </a:rPr>
              <a:t>γ</a:t>
            </a:r>
            <a:r>
              <a:rPr lang="el-GR" sz="3200" dirty="0">
                <a:solidFill>
                  <a:schemeClr val="tx1"/>
                </a:solidFill>
              </a:rPr>
              <a:t>) Φάση  της </a:t>
            </a:r>
            <a:r>
              <a:rPr lang="el-GR" sz="3200" dirty="0" smtClean="0">
                <a:solidFill>
                  <a:schemeClr val="tx1"/>
                </a:solidFill>
              </a:rPr>
              <a:t>επέμβασης </a:t>
            </a:r>
          </a:p>
          <a:p>
            <a:r>
              <a:rPr lang="el-GR" sz="3200" dirty="0" smtClean="0">
                <a:solidFill>
                  <a:schemeClr val="tx1"/>
                </a:solidFill>
              </a:rPr>
              <a:t>δ</a:t>
            </a:r>
            <a:r>
              <a:rPr lang="el-GR" sz="3200" dirty="0">
                <a:solidFill>
                  <a:schemeClr val="tx1"/>
                </a:solidFill>
              </a:rPr>
              <a:t>) Φάση της </a:t>
            </a:r>
            <a:r>
              <a:rPr lang="el-GR" sz="3200" dirty="0" smtClean="0">
                <a:solidFill>
                  <a:schemeClr val="tx1"/>
                </a:solidFill>
              </a:rPr>
              <a:t>ανασυγκρότησης </a:t>
            </a:r>
          </a:p>
          <a:p>
            <a:r>
              <a:rPr lang="el-GR" sz="3200" dirty="0" smtClean="0">
                <a:solidFill>
                  <a:schemeClr val="tx1"/>
                </a:solidFill>
              </a:rPr>
              <a:t>ε) Φάση </a:t>
            </a:r>
            <a:r>
              <a:rPr lang="el-GR" sz="3200" dirty="0">
                <a:solidFill>
                  <a:schemeClr val="tx1"/>
                </a:solidFill>
              </a:rPr>
              <a:t>της </a:t>
            </a:r>
            <a:r>
              <a:rPr lang="el-GR" sz="3200" dirty="0" smtClean="0">
                <a:solidFill>
                  <a:schemeClr val="tx1"/>
                </a:solidFill>
              </a:rPr>
              <a:t>έρευνας</a:t>
            </a:r>
            <a:endParaRPr lang="en-US" sz="3200" dirty="0" smtClean="0">
              <a:solidFill>
                <a:schemeClr val="tx1"/>
              </a:solidFill>
            </a:endParaRPr>
          </a:p>
          <a:p>
            <a:pPr marL="0" indent="0">
              <a:buNone/>
            </a:pPr>
            <a:r>
              <a:rPr lang="en-US" dirty="0" smtClean="0"/>
              <a:t/>
            </a:r>
            <a:br>
              <a:rPr lang="en-US" dirty="0" smtClean="0"/>
            </a:br>
            <a:r>
              <a:rPr lang="en-US" dirty="0" smtClean="0"/>
              <a:t>                                   </a:t>
            </a:r>
            <a:r>
              <a:rPr lang="el-GR" dirty="0" smtClean="0"/>
              <a:t>(</a:t>
            </a:r>
            <a:r>
              <a:rPr lang="el-GR" dirty="0" err="1" smtClean="0"/>
              <a:t>Σαβελίδη</a:t>
            </a:r>
            <a:r>
              <a:rPr lang="el-GR" dirty="0" err="1"/>
              <a:t>ς</a:t>
            </a:r>
            <a:r>
              <a:rPr lang="el-GR" dirty="0" smtClean="0"/>
              <a:t>, </a:t>
            </a:r>
            <a:r>
              <a:rPr lang="el-GR" dirty="0"/>
              <a:t>2011</a:t>
            </a:r>
            <a:r>
              <a:rPr lang="el-GR" dirty="0" smtClean="0"/>
              <a:t>)</a:t>
            </a:r>
            <a:endParaRPr lang="el-GR" dirty="0">
              <a:solidFill>
                <a:schemeClr val="tx1"/>
              </a:solidFill>
            </a:endParaRPr>
          </a:p>
        </p:txBody>
      </p:sp>
      <p:sp>
        <p:nvSpPr>
          <p:cNvPr id="4" name="Ορθογώνιο 3"/>
          <p:cNvSpPr/>
          <p:nvPr/>
        </p:nvSpPr>
        <p:spPr>
          <a:xfrm>
            <a:off x="11405937" y="6256421"/>
            <a:ext cx="641684" cy="4652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endParaRPr lang="el-GR" dirty="0"/>
          </a:p>
        </p:txBody>
      </p:sp>
    </p:spTree>
    <p:extLst>
      <p:ext uri="{BB962C8B-B14F-4D97-AF65-F5344CB8AC3E}">
        <p14:creationId xmlns:p14="http://schemas.microsoft.com/office/powerpoint/2010/main" val="14494036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13308" y="235974"/>
            <a:ext cx="8596668" cy="688258"/>
          </a:xfrm>
        </p:spPr>
        <p:txBody>
          <a:bodyPr/>
          <a:lstStyle/>
          <a:p>
            <a:pPr algn="ctr"/>
            <a:r>
              <a:rPr lang="el-GR" dirty="0" smtClean="0">
                <a:solidFill>
                  <a:schemeClr val="tx1"/>
                </a:solidFill>
              </a:rPr>
              <a:t>Ο ρόλος του ειδικού παιδαγωγού.</a:t>
            </a:r>
            <a:endParaRPr lang="el-GR" dirty="0">
              <a:solidFill>
                <a:schemeClr val="tx1"/>
              </a:solidFill>
            </a:endParaRPr>
          </a:p>
        </p:txBody>
      </p:sp>
      <p:sp>
        <p:nvSpPr>
          <p:cNvPr id="3" name="Θέση περιεχομένου 2"/>
          <p:cNvSpPr>
            <a:spLocks noGrp="1"/>
          </p:cNvSpPr>
          <p:nvPr>
            <p:ph idx="1"/>
          </p:nvPr>
        </p:nvSpPr>
        <p:spPr>
          <a:xfrm>
            <a:off x="913308" y="924232"/>
            <a:ext cx="8702640" cy="1966452"/>
          </a:xfrm>
        </p:spPr>
        <p:txBody>
          <a:bodyPr>
            <a:normAutofit/>
          </a:bodyPr>
          <a:lstStyle/>
          <a:p>
            <a:pPr algn="ctr"/>
            <a:r>
              <a:rPr lang="el-GR" sz="2400" dirty="0" err="1" smtClean="0"/>
              <a:t>Πολυεπίπεδος</a:t>
            </a:r>
            <a:r>
              <a:rPr lang="el-GR" sz="2400" dirty="0" smtClean="0"/>
              <a:t> ρόλος</a:t>
            </a:r>
          </a:p>
          <a:p>
            <a:pPr algn="ctr"/>
            <a:r>
              <a:rPr lang="el-GR" sz="2400" dirty="0" smtClean="0"/>
              <a:t>Συμβουλευτική</a:t>
            </a:r>
          </a:p>
          <a:p>
            <a:pPr algn="ctr"/>
            <a:r>
              <a:rPr lang="el-GR" sz="2400" dirty="0" smtClean="0"/>
              <a:t>Συμβουλευτική ατόμου και οικογένειας</a:t>
            </a:r>
          </a:p>
          <a:p>
            <a:pPr algn="ctr"/>
            <a:r>
              <a:rPr lang="el-GR" sz="2400" dirty="0" smtClean="0"/>
              <a:t>Εξοικείωση </a:t>
            </a:r>
          </a:p>
          <a:p>
            <a:pPr algn="ctr"/>
            <a:endParaRPr lang="el-GR" sz="2400" dirty="0"/>
          </a:p>
        </p:txBody>
      </p:sp>
      <p:sp>
        <p:nvSpPr>
          <p:cNvPr id="4" name="Βέλος προς τα κάτω 3"/>
          <p:cNvSpPr/>
          <p:nvPr/>
        </p:nvSpPr>
        <p:spPr>
          <a:xfrm>
            <a:off x="3637935" y="2890684"/>
            <a:ext cx="3588774" cy="215075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ΕΡΓΑΛΕΙΑ ΕΚΠΑΙΔΕΥΤΙΚΩΝ</a:t>
            </a:r>
            <a:endParaRPr lang="el-GR" dirty="0"/>
          </a:p>
        </p:txBody>
      </p:sp>
      <p:sp>
        <p:nvSpPr>
          <p:cNvPr id="5" name="Θέση περιεχομένου 2"/>
          <p:cNvSpPr txBox="1">
            <a:spLocks/>
          </p:cNvSpPr>
          <p:nvPr/>
        </p:nvSpPr>
        <p:spPr>
          <a:xfrm>
            <a:off x="2831689" y="5041443"/>
            <a:ext cx="5201265" cy="175014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ctr"/>
            <a:r>
              <a:rPr lang="el-GR" sz="3200" dirty="0" smtClean="0"/>
              <a:t>Μη λεκτική επικοινωνία</a:t>
            </a:r>
          </a:p>
          <a:p>
            <a:pPr algn="ctr"/>
            <a:r>
              <a:rPr lang="el-GR" sz="3200" dirty="0" smtClean="0"/>
              <a:t>Χιούμορ</a:t>
            </a:r>
          </a:p>
          <a:p>
            <a:pPr marL="0" indent="0" algn="ctr">
              <a:buNone/>
            </a:pPr>
            <a:r>
              <a:rPr lang="el-GR" sz="1600" dirty="0" smtClean="0"/>
              <a:t>(</a:t>
            </a:r>
            <a:r>
              <a:rPr lang="el-GR" sz="1600" dirty="0"/>
              <a:t>Λαγός, 2008)</a:t>
            </a:r>
          </a:p>
        </p:txBody>
      </p:sp>
      <p:sp>
        <p:nvSpPr>
          <p:cNvPr id="6" name="Ορθογώνιο 5"/>
          <p:cNvSpPr/>
          <p:nvPr/>
        </p:nvSpPr>
        <p:spPr>
          <a:xfrm>
            <a:off x="11405937" y="6256421"/>
            <a:ext cx="641684" cy="4652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endParaRPr lang="el-GR" dirty="0"/>
          </a:p>
        </p:txBody>
      </p:sp>
    </p:spTree>
    <p:extLst>
      <p:ext uri="{BB962C8B-B14F-4D97-AF65-F5344CB8AC3E}">
        <p14:creationId xmlns:p14="http://schemas.microsoft.com/office/powerpoint/2010/main" val="3687781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914400"/>
          </a:xfrm>
        </p:spPr>
        <p:txBody>
          <a:bodyPr/>
          <a:lstStyle/>
          <a:p>
            <a:pPr algn="ctr"/>
            <a:r>
              <a:rPr lang="el-GR" dirty="0" smtClean="0">
                <a:solidFill>
                  <a:schemeClr val="tx1"/>
                </a:solidFill>
              </a:rPr>
              <a:t>Η συμβουλευτική στην ειδική αγωγή</a:t>
            </a:r>
            <a:endParaRPr lang="el-GR" dirty="0">
              <a:solidFill>
                <a:schemeClr val="tx1"/>
              </a:solidFill>
            </a:endParaRPr>
          </a:p>
        </p:txBody>
      </p:sp>
      <p:sp>
        <p:nvSpPr>
          <p:cNvPr id="3" name="Θέση περιεχομένου 2"/>
          <p:cNvSpPr>
            <a:spLocks noGrp="1"/>
          </p:cNvSpPr>
          <p:nvPr>
            <p:ph idx="1"/>
          </p:nvPr>
        </p:nvSpPr>
        <p:spPr>
          <a:xfrm>
            <a:off x="814985" y="1688641"/>
            <a:ext cx="8596668" cy="3669422"/>
          </a:xfrm>
        </p:spPr>
        <p:txBody>
          <a:bodyPr>
            <a:normAutofit/>
          </a:bodyPr>
          <a:lstStyle/>
          <a:p>
            <a:pPr algn="ctr"/>
            <a:r>
              <a:rPr lang="el-GR" sz="4400" b="1" dirty="0" smtClean="0"/>
              <a:t>ΤΡΕΙΣ ΑΞΟΝΕΣ</a:t>
            </a:r>
          </a:p>
          <a:p>
            <a:pPr algn="ctr"/>
            <a:r>
              <a:rPr lang="el-GR" sz="3200" dirty="0" smtClean="0"/>
              <a:t>Συναισθηματικός</a:t>
            </a:r>
          </a:p>
          <a:p>
            <a:pPr algn="ctr"/>
            <a:r>
              <a:rPr lang="el-GR" sz="3200" dirty="0" smtClean="0"/>
              <a:t>Γνωστικός</a:t>
            </a:r>
          </a:p>
          <a:p>
            <a:pPr algn="ctr"/>
            <a:r>
              <a:rPr lang="el-GR" sz="3200" dirty="0" smtClean="0"/>
              <a:t>Ψυχοκοινωνικός</a:t>
            </a:r>
          </a:p>
          <a:p>
            <a:pPr marL="0" indent="0" algn="ctr">
              <a:buNone/>
            </a:pPr>
            <a:endParaRPr lang="el-GR" sz="1900" smtClean="0"/>
          </a:p>
          <a:p>
            <a:pPr marL="0" indent="0" algn="ctr">
              <a:buNone/>
            </a:pPr>
            <a:r>
              <a:rPr lang="el-GR" sz="1900" smtClean="0"/>
              <a:t>(</a:t>
            </a:r>
            <a:r>
              <a:rPr lang="el-GR" sz="1900" dirty="0"/>
              <a:t>Δημητρόπουλος, 1999). </a:t>
            </a:r>
          </a:p>
        </p:txBody>
      </p:sp>
      <p:sp>
        <p:nvSpPr>
          <p:cNvPr id="4" name="Ορθογώνιο 3"/>
          <p:cNvSpPr/>
          <p:nvPr/>
        </p:nvSpPr>
        <p:spPr>
          <a:xfrm>
            <a:off x="11405937" y="6256421"/>
            <a:ext cx="641684" cy="4652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8</a:t>
            </a:r>
            <a:endParaRPr lang="el-GR" dirty="0"/>
          </a:p>
        </p:txBody>
      </p:sp>
    </p:spTree>
    <p:extLst>
      <p:ext uri="{BB962C8B-B14F-4D97-AF65-F5344CB8AC3E}">
        <p14:creationId xmlns:p14="http://schemas.microsoft.com/office/powerpoint/2010/main" val="3988770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solidFill>
                  <a:schemeClr val="tx1"/>
                </a:solidFill>
              </a:rPr>
              <a:t>Γενικά συμπεράσματα</a:t>
            </a:r>
            <a:br>
              <a:rPr lang="el-GR" dirty="0" smtClean="0">
                <a:solidFill>
                  <a:schemeClr val="tx1"/>
                </a:solidFill>
              </a:rPr>
            </a:br>
            <a:endParaRPr lang="el-GR" dirty="0">
              <a:solidFill>
                <a:schemeClr val="tx1"/>
              </a:solidFill>
            </a:endParaRPr>
          </a:p>
        </p:txBody>
      </p:sp>
      <p:sp>
        <p:nvSpPr>
          <p:cNvPr id="3" name="Θέση περιεχομένου 2"/>
          <p:cNvSpPr>
            <a:spLocks noGrp="1"/>
          </p:cNvSpPr>
          <p:nvPr>
            <p:ph idx="1"/>
          </p:nvPr>
        </p:nvSpPr>
        <p:spPr/>
        <p:txBody>
          <a:bodyPr>
            <a:normAutofit/>
          </a:bodyPr>
          <a:lstStyle/>
          <a:p>
            <a:pPr algn="ctr"/>
            <a:r>
              <a:rPr lang="el-GR" sz="2800" dirty="0" smtClean="0">
                <a:solidFill>
                  <a:schemeClr val="tx1"/>
                </a:solidFill>
              </a:rPr>
              <a:t>Στήριξη εκπαιδευτικών</a:t>
            </a:r>
          </a:p>
          <a:p>
            <a:pPr algn="ctr"/>
            <a:r>
              <a:rPr lang="el-GR" sz="2800" dirty="0" smtClean="0">
                <a:solidFill>
                  <a:schemeClr val="tx1"/>
                </a:solidFill>
              </a:rPr>
              <a:t>Επιμόρφωση</a:t>
            </a:r>
          </a:p>
          <a:p>
            <a:pPr algn="ctr"/>
            <a:r>
              <a:rPr lang="el-GR" sz="2800" dirty="0" smtClean="0">
                <a:solidFill>
                  <a:schemeClr val="tx1"/>
                </a:solidFill>
              </a:rPr>
              <a:t>Εμπλοκή μαθητών-γονέων –εκπαιδευτικών</a:t>
            </a:r>
          </a:p>
          <a:p>
            <a:pPr algn="ctr"/>
            <a:r>
              <a:rPr lang="el-GR" sz="2800" dirty="0" smtClean="0">
                <a:solidFill>
                  <a:schemeClr val="tx1"/>
                </a:solidFill>
              </a:rPr>
              <a:t>Συνεργασία φορέων</a:t>
            </a:r>
          </a:p>
          <a:p>
            <a:pPr algn="ctr"/>
            <a:r>
              <a:rPr lang="el-GR" sz="2800" dirty="0" smtClean="0">
                <a:solidFill>
                  <a:schemeClr val="tx1"/>
                </a:solidFill>
              </a:rPr>
              <a:t>Ρόλος του διευθυντή -ηγέτη</a:t>
            </a:r>
            <a:endParaRPr lang="el-GR" sz="2800" dirty="0">
              <a:solidFill>
                <a:schemeClr val="tx1"/>
              </a:solidFill>
            </a:endParaRPr>
          </a:p>
        </p:txBody>
      </p:sp>
      <p:sp>
        <p:nvSpPr>
          <p:cNvPr id="4" name="Ορθογώνιο 3"/>
          <p:cNvSpPr/>
          <p:nvPr/>
        </p:nvSpPr>
        <p:spPr>
          <a:xfrm>
            <a:off x="11405937" y="6256421"/>
            <a:ext cx="641684" cy="4652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9</a:t>
            </a:r>
            <a:endParaRPr lang="el-GR" dirty="0"/>
          </a:p>
        </p:txBody>
      </p:sp>
    </p:spTree>
    <p:extLst>
      <p:ext uri="{BB962C8B-B14F-4D97-AF65-F5344CB8AC3E}">
        <p14:creationId xmlns:p14="http://schemas.microsoft.com/office/powerpoint/2010/main" val="3499030172"/>
      </p:ext>
    </p:extLst>
  </p:cSld>
  <p:clrMapOvr>
    <a:masterClrMapping/>
  </p:clrMapOvr>
  <p:timing>
    <p:tnLst>
      <p:par>
        <p:cTn id="1" dur="indefinite" restart="never" nodeType="tmRoot"/>
      </p:par>
    </p:tnLst>
  </p:timing>
</p:sld>
</file>

<file path=ppt/theme/theme1.xml><?xml version="1.0" encoding="utf-8"?>
<a:theme xmlns:a="http://schemas.openxmlformats.org/drawingml/2006/main" name="Όψη">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136</TotalTime>
  <Words>256</Words>
  <Application>Microsoft Office PowerPoint</Application>
  <PresentationFormat>Widescreen</PresentationFormat>
  <Paragraphs>62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Trebuchet MS</vt:lpstr>
      <vt:lpstr>Wingdings 3</vt:lpstr>
      <vt:lpstr>Όψη</vt:lpstr>
      <vt:lpstr>Η αντιμετώπιση των κρίσεων στην γενική και ειδική αγωγή και ο ρόλος του διευθυντή.  Λαμπρόπουλος Αντώνιος M.ed. Διευθυντής δημοτικού σχολείου Αγκαιριάς Πάρου </vt:lpstr>
      <vt:lpstr>Ο όρος « κρίση»</vt:lpstr>
      <vt:lpstr>Γενικές κατηγορίες κρίσεων</vt:lpstr>
      <vt:lpstr>Αιτίες κρίσεων στα σχολεία</vt:lpstr>
      <vt:lpstr>Διαχείριση κρίσεων στα σχολεία.</vt:lpstr>
      <vt:lpstr>Γενικό σχέδιο αντιμετώπισης  κρίσεων.</vt:lpstr>
      <vt:lpstr>Ο ρόλος του ειδικού παιδαγωγού.</vt:lpstr>
      <vt:lpstr>Η συμβουλευτική στην ειδική αγωγή</vt:lpstr>
      <vt:lpstr>Γενικά συμπεράσματα </vt:lpstr>
      <vt:lpstr>Σας ευχαριστώ για την υπομονή σας!  Λαμπρόπουλος Αντώνιος M.ed. Διευθυντής δημοτικού σχολείου Αγκαιριάς Πάρου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αντιμετώπιση των κρίσεων στην γενική και ειδική αγωγή και ο ρόλος του διευθυντή.  Λαμπρόπουλος Αντώνιος M.ed. Διευθυντής δημοτικού σχολείου Αγκαιριάς Πάρου</dc:title>
  <dc:creator>UserA</dc:creator>
  <cp:lastModifiedBy>ΔΗΜΗΤΡΙΟΣ ΔΡΟΓΙΔΗΣ</cp:lastModifiedBy>
  <cp:revision>24</cp:revision>
  <dcterms:created xsi:type="dcterms:W3CDTF">2021-03-18T09:01:44Z</dcterms:created>
  <dcterms:modified xsi:type="dcterms:W3CDTF">2021-03-24T09:56:11Z</dcterms:modified>
</cp:coreProperties>
</file>