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8" r:id="rId1"/>
  </p:sldMasterIdLst>
  <p:sldIdLst>
    <p:sldId id="256" r:id="rId2"/>
    <p:sldId id="257" r:id="rId3"/>
    <p:sldId id="258" r:id="rId4"/>
    <p:sldId id="259" r:id="rId5"/>
    <p:sldId id="267" r:id="rId6"/>
    <p:sldId id="260" r:id="rId7"/>
    <p:sldId id="261" r:id="rId8"/>
    <p:sldId id="268" r:id="rId9"/>
    <p:sldId id="262" r:id="rId10"/>
    <p:sldId id="269"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3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2A955A5-A83E-487D-8075-7E831429EB72}" type="datetimeFigureOut">
              <a:rPr lang="el-GR" smtClean="0"/>
              <a:t>24/3/2021</a:t>
            </a:fld>
            <a:endParaRPr lang="el-G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l-G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5D91684-7A91-4C4E-B5E3-E2028A24344B}" type="slidenum">
              <a:rPr lang="el-GR" smtClean="0"/>
              <a:t>‹#›</a:t>
            </a:fld>
            <a:endParaRPr lang="el-GR"/>
          </a:p>
        </p:txBody>
      </p:sp>
    </p:spTree>
    <p:extLst>
      <p:ext uri="{BB962C8B-B14F-4D97-AF65-F5344CB8AC3E}">
        <p14:creationId xmlns:p14="http://schemas.microsoft.com/office/powerpoint/2010/main" val="1839170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2A955A5-A83E-487D-8075-7E831429EB72}" type="datetimeFigureOut">
              <a:rPr lang="el-GR" smtClean="0"/>
              <a:t>24/3/2021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D91684-7A91-4C4E-B5E3-E2028A24344B}" type="slidenum">
              <a:rPr lang="el-GR" smtClean="0"/>
              <a:t>‹#›</a:t>
            </a:fld>
            <a:endParaRPr lang="el-GR"/>
          </a:p>
        </p:txBody>
      </p:sp>
    </p:spTree>
    <p:extLst>
      <p:ext uri="{BB962C8B-B14F-4D97-AF65-F5344CB8AC3E}">
        <p14:creationId xmlns:p14="http://schemas.microsoft.com/office/powerpoint/2010/main" val="6596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2A955A5-A83E-487D-8075-7E831429EB72}" type="datetimeFigureOut">
              <a:rPr lang="el-GR" smtClean="0"/>
              <a:t>24/3/2021</a:t>
            </a:fld>
            <a:endParaRPr lang="el-GR"/>
          </a:p>
        </p:txBody>
      </p:sp>
      <p:sp>
        <p:nvSpPr>
          <p:cNvPr id="5" name="Footer Placeholder 4"/>
          <p:cNvSpPr>
            <a:spLocks noGrp="1"/>
          </p:cNvSpPr>
          <p:nvPr>
            <p:ph type="ftr" sz="quarter" idx="11"/>
          </p:nvPr>
        </p:nvSpPr>
        <p:spPr>
          <a:xfrm>
            <a:off x="774923" y="5951811"/>
            <a:ext cx="7896279" cy="365125"/>
          </a:xfrm>
        </p:spPr>
        <p:txBody>
          <a:bodyPr/>
          <a:lstStyle/>
          <a:p>
            <a:endParaRPr lang="el-G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5D91684-7A91-4C4E-B5E3-E2028A24344B}" type="slidenum">
              <a:rPr lang="el-GR" smtClean="0"/>
              <a:t>‹#›</a:t>
            </a:fld>
            <a:endParaRPr lang="el-GR"/>
          </a:p>
        </p:txBody>
      </p:sp>
    </p:spTree>
    <p:extLst>
      <p:ext uri="{BB962C8B-B14F-4D97-AF65-F5344CB8AC3E}">
        <p14:creationId xmlns:p14="http://schemas.microsoft.com/office/powerpoint/2010/main" val="50743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2A955A5-A83E-487D-8075-7E831429EB72}" type="datetimeFigureOut">
              <a:rPr lang="el-GR" smtClean="0"/>
              <a:t>24/3/2021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558300" y="5956137"/>
            <a:ext cx="1052508" cy="365125"/>
          </a:xfrm>
        </p:spPr>
        <p:txBody>
          <a:bodyPr/>
          <a:lstStyle/>
          <a:p>
            <a:fld id="{65D91684-7A91-4C4E-B5E3-E2028A24344B}" type="slidenum">
              <a:rPr lang="el-GR" smtClean="0"/>
              <a:t>‹#›</a:t>
            </a:fld>
            <a:endParaRPr lang="el-GR"/>
          </a:p>
        </p:txBody>
      </p:sp>
    </p:spTree>
    <p:extLst>
      <p:ext uri="{BB962C8B-B14F-4D97-AF65-F5344CB8AC3E}">
        <p14:creationId xmlns:p14="http://schemas.microsoft.com/office/powerpoint/2010/main" val="145020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2A955A5-A83E-487D-8075-7E831429EB72}" type="datetimeFigureOut">
              <a:rPr lang="el-GR" smtClean="0"/>
              <a:t>24/3/2021</a:t>
            </a:fld>
            <a:endParaRPr lang="el-G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5D91684-7A91-4C4E-B5E3-E2028A24344B}" type="slidenum">
              <a:rPr lang="el-GR" smtClean="0"/>
              <a:t>‹#›</a:t>
            </a:fld>
            <a:endParaRPr lang="el-GR"/>
          </a:p>
        </p:txBody>
      </p:sp>
    </p:spTree>
    <p:extLst>
      <p:ext uri="{BB962C8B-B14F-4D97-AF65-F5344CB8AC3E}">
        <p14:creationId xmlns:p14="http://schemas.microsoft.com/office/powerpoint/2010/main" val="53194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52A955A5-A83E-487D-8075-7E831429EB72}" type="datetimeFigureOut">
              <a:rPr lang="el-GR" smtClean="0"/>
              <a:t>24/3/2021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D91684-7A91-4C4E-B5E3-E2028A24344B}" type="slidenum">
              <a:rPr lang="el-GR" smtClean="0"/>
              <a:t>‹#›</a:t>
            </a:fld>
            <a:endParaRPr lang="el-GR"/>
          </a:p>
        </p:txBody>
      </p:sp>
    </p:spTree>
    <p:extLst>
      <p:ext uri="{BB962C8B-B14F-4D97-AF65-F5344CB8AC3E}">
        <p14:creationId xmlns:p14="http://schemas.microsoft.com/office/powerpoint/2010/main" val="136969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52A955A5-A83E-487D-8075-7E831429EB72}" type="datetimeFigureOut">
              <a:rPr lang="el-GR" smtClean="0"/>
              <a:t>24/3/2021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5D91684-7A91-4C4E-B5E3-E2028A24344B}" type="slidenum">
              <a:rPr lang="el-GR" smtClean="0"/>
              <a:t>‹#›</a:t>
            </a:fld>
            <a:endParaRPr lang="el-GR"/>
          </a:p>
        </p:txBody>
      </p:sp>
    </p:spTree>
    <p:extLst>
      <p:ext uri="{BB962C8B-B14F-4D97-AF65-F5344CB8AC3E}">
        <p14:creationId xmlns:p14="http://schemas.microsoft.com/office/powerpoint/2010/main" val="286328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52A955A5-A83E-487D-8075-7E831429EB72}" type="datetimeFigureOut">
              <a:rPr lang="el-GR" smtClean="0"/>
              <a:t>24/3/2021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5D91684-7A91-4C4E-B5E3-E2028A24344B}" type="slidenum">
              <a:rPr lang="el-GR" smtClean="0"/>
              <a:t>‹#›</a:t>
            </a:fld>
            <a:endParaRPr lang="el-GR"/>
          </a:p>
        </p:txBody>
      </p:sp>
    </p:spTree>
    <p:extLst>
      <p:ext uri="{BB962C8B-B14F-4D97-AF65-F5344CB8AC3E}">
        <p14:creationId xmlns:p14="http://schemas.microsoft.com/office/powerpoint/2010/main" val="1471359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955A5-A83E-487D-8075-7E831429EB72}" type="datetimeFigureOut">
              <a:rPr lang="el-GR" smtClean="0"/>
              <a:t>24/3/2021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5D91684-7A91-4C4E-B5E3-E2028A24344B}" type="slidenum">
              <a:rPr lang="el-GR" smtClean="0"/>
              <a:t>‹#›</a:t>
            </a:fld>
            <a:endParaRPr lang="el-GR"/>
          </a:p>
        </p:txBody>
      </p:sp>
    </p:spTree>
    <p:extLst>
      <p:ext uri="{BB962C8B-B14F-4D97-AF65-F5344CB8AC3E}">
        <p14:creationId xmlns:p14="http://schemas.microsoft.com/office/powerpoint/2010/main" val="100917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2A955A5-A83E-487D-8075-7E831429EB72}" type="datetimeFigureOut">
              <a:rPr lang="el-GR" smtClean="0"/>
              <a:t>24/3/2021</a:t>
            </a:fld>
            <a:endParaRPr lang="el-G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5D91684-7A91-4C4E-B5E3-E2028A24344B}" type="slidenum">
              <a:rPr lang="el-GR" smtClean="0"/>
              <a:t>‹#›</a:t>
            </a:fld>
            <a:endParaRPr lang="el-GR"/>
          </a:p>
        </p:txBody>
      </p:sp>
    </p:spTree>
    <p:extLst>
      <p:ext uri="{BB962C8B-B14F-4D97-AF65-F5344CB8AC3E}">
        <p14:creationId xmlns:p14="http://schemas.microsoft.com/office/powerpoint/2010/main" val="137985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52A955A5-A83E-487D-8075-7E831429EB72}" type="datetimeFigureOut">
              <a:rPr lang="el-GR" smtClean="0"/>
              <a:t>24/3/2021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D91684-7A91-4C4E-B5E3-E2028A24344B}" type="slidenum">
              <a:rPr lang="el-GR" smtClean="0"/>
              <a:t>‹#›</a:t>
            </a:fld>
            <a:endParaRPr lang="el-GR"/>
          </a:p>
        </p:txBody>
      </p:sp>
    </p:spTree>
    <p:extLst>
      <p:ext uri="{BB962C8B-B14F-4D97-AF65-F5344CB8AC3E}">
        <p14:creationId xmlns:p14="http://schemas.microsoft.com/office/powerpoint/2010/main" val="174510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2A955A5-A83E-487D-8075-7E831429EB72}" type="datetimeFigureOut">
              <a:rPr lang="el-GR" smtClean="0"/>
              <a:t>24/3/2021</a:t>
            </a:fld>
            <a:endParaRPr lang="el-G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l-G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5D91684-7A91-4C4E-B5E3-E2028A24344B}" type="slidenum">
              <a:rPr lang="el-GR" smtClean="0"/>
              <a:t>‹#›</a:t>
            </a:fld>
            <a:endParaRPr lang="el-G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17946875"/>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sz="3200" b="1" cap="none" dirty="0" smtClean="0">
                <a:latin typeface="Arial" panose="020B0604020202020204" pitchFamily="34" charset="0"/>
                <a:cs typeface="Arial" panose="020B0604020202020204" pitchFamily="34" charset="0"/>
              </a:rPr>
              <a:t>Η συμβολή του μέντορα στην επαγγελματική ανάπτυξη του νεοδιοριζόμενου εκπαιδευτικού στο ελληνικό δημόσιο σχολείο</a:t>
            </a:r>
            <a:r>
              <a:rPr lang="el-GR" sz="3200" dirty="0">
                <a:latin typeface="Times New Roman" panose="02020603050405020304" pitchFamily="18" charset="0"/>
                <a:cs typeface="Times New Roman" panose="02020603050405020304" pitchFamily="18" charset="0"/>
              </a:rPr>
              <a:t/>
            </a:r>
            <a:br>
              <a:rPr lang="el-GR" sz="3200" dirty="0">
                <a:latin typeface="Times New Roman" panose="02020603050405020304" pitchFamily="18" charset="0"/>
                <a:cs typeface="Times New Roman" panose="02020603050405020304" pitchFamily="18" charset="0"/>
              </a:rPr>
            </a:br>
            <a:endParaRPr lang="el-GR" sz="3200" dirty="0">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a:xfrm>
            <a:off x="810001" y="4350328"/>
            <a:ext cx="10572000" cy="1099127"/>
          </a:xfrm>
        </p:spPr>
        <p:txBody>
          <a:bodyPr>
            <a:normAutofit/>
          </a:bodyPr>
          <a:lstStyle/>
          <a:p>
            <a:r>
              <a:rPr lang="el-GR" b="1" cap="none" dirty="0" smtClean="0">
                <a:latin typeface="Arial" panose="020B0604020202020204" pitchFamily="34" charset="0"/>
                <a:cs typeface="Arial" panose="020B0604020202020204" pitchFamily="34" charset="0"/>
              </a:rPr>
              <a:t>Γεωργία Ν. Κούτρα</a:t>
            </a:r>
          </a:p>
          <a:p>
            <a:r>
              <a:rPr lang="el-GR" b="1" cap="none" dirty="0" smtClean="0">
                <a:latin typeface="Arial" panose="020B0604020202020204" pitchFamily="34" charset="0"/>
                <a:cs typeface="Arial" panose="020B0604020202020204" pitchFamily="34" charset="0"/>
              </a:rPr>
              <a:t>Εκπαιδευτικός Π.Ε. 70</a:t>
            </a:r>
          </a:p>
          <a:p>
            <a:r>
              <a:rPr lang="el-GR" b="1" cap="none" dirty="0" smtClean="0">
                <a:latin typeface="Arial" panose="020B0604020202020204" pitchFamily="34" charset="0"/>
                <a:cs typeface="Arial" panose="020B0604020202020204" pitchFamily="34" charset="0"/>
              </a:rPr>
              <a:t>Εθνικό και Καποδιστριακό </a:t>
            </a:r>
            <a:r>
              <a:rPr lang="el-GR" b="1" cap="none" dirty="0">
                <a:latin typeface="Arial" panose="020B0604020202020204" pitchFamily="34" charset="0"/>
                <a:cs typeface="Arial" panose="020B0604020202020204" pitchFamily="34" charset="0"/>
              </a:rPr>
              <a:t>Π</a:t>
            </a:r>
            <a:r>
              <a:rPr lang="el-GR" b="1" cap="none" dirty="0" smtClean="0">
                <a:latin typeface="Arial" panose="020B0604020202020204" pitchFamily="34" charset="0"/>
                <a:cs typeface="Arial" panose="020B0604020202020204" pitchFamily="34" charset="0"/>
              </a:rPr>
              <a:t>ανεπιστήμιο </a:t>
            </a:r>
            <a:r>
              <a:rPr lang="el-GR" b="1" cap="none" dirty="0">
                <a:latin typeface="Arial" panose="020B0604020202020204" pitchFamily="34" charset="0"/>
                <a:cs typeface="Arial" panose="020B0604020202020204" pitchFamily="34" charset="0"/>
              </a:rPr>
              <a:t>Α</a:t>
            </a:r>
            <a:r>
              <a:rPr lang="el-GR" b="1" cap="none" dirty="0" smtClean="0">
                <a:latin typeface="Arial" panose="020B0604020202020204" pitchFamily="34" charset="0"/>
                <a:cs typeface="Arial" panose="020B0604020202020204" pitchFamily="34" charset="0"/>
              </a:rPr>
              <a:t>θηνών</a:t>
            </a:r>
            <a:endParaRPr lang="el-GR" b="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6961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latin typeface="Arial" panose="020B0604020202020204" pitchFamily="34" charset="0"/>
                <a:cs typeface="Arial" panose="020B0604020202020204" pitchFamily="34" charset="0"/>
              </a:rPr>
              <a:t>ΒΙΒΛΙΟΓΡΑΦΙΚΗ ΕΠΙΣΚΟΠΗΣΗ- ΑΠΟΤΕΛΕΣΜΑΤΑ ΕΡΕΥΝΩΝ</a:t>
            </a:r>
            <a:endParaRPr lang="el-GR"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lnSpcReduction="10000"/>
          </a:bodyPr>
          <a:lstStyle/>
          <a:p>
            <a:endParaRPr lang="el-GR" dirty="0" smtClean="0"/>
          </a:p>
          <a:p>
            <a:pPr algn="just"/>
            <a:r>
              <a:rPr lang="el-GR" i="1" dirty="0">
                <a:latin typeface="Arial" panose="020B0604020202020204" pitchFamily="34" charset="0"/>
                <a:cs typeface="Arial" panose="020B0604020202020204" pitchFamily="34" charset="0"/>
              </a:rPr>
              <a:t>Αναμφισβήτητη προϋπόθεση, για τη δια βίου διαδικασία, τη συλλογική, τη συνεργατική και την επαγγελματική μάθηση. Κρίνεται αναγκαία η εισαγωγή του θεσμού αλλά με επιφυλάξεις η εφαρμογή του καθώς υπάρχει έλλειψη ενημέρωσης και αδυναμία οργάνωσης.</a:t>
            </a:r>
          </a:p>
          <a:p>
            <a:pPr algn="just"/>
            <a:r>
              <a:rPr lang="el-GR" i="1" dirty="0">
                <a:latin typeface="Arial" panose="020B0604020202020204" pitchFamily="34" charset="0"/>
                <a:cs typeface="Arial" panose="020B0604020202020204" pitchFamily="34" charset="0"/>
              </a:rPr>
              <a:t>Αμφιβολία σχετικά με το αν ο θεσμός θα εξυπηρετήσει στην πραγματικότητα τους λόγους για τους οποίους θεσμοθετείται, Ως μέντορες, χρειάζονται άνθρωποι που βρίσκονται σε ετοιμότητα, με οικειοθελή ενασχόληση και κριτική στάση προς το νέο. Θα πρέπει να επικρατούν οι έννοιες της </a:t>
            </a:r>
            <a:r>
              <a:rPr lang="el-GR" i="1" dirty="0" err="1">
                <a:latin typeface="Arial" panose="020B0604020202020204" pitchFamily="34" charset="0"/>
                <a:cs typeface="Arial" panose="020B0604020202020204" pitchFamily="34" charset="0"/>
              </a:rPr>
              <a:t>ενσυναίσθησης</a:t>
            </a:r>
            <a:r>
              <a:rPr lang="el-GR" i="1" dirty="0">
                <a:latin typeface="Arial" panose="020B0604020202020204" pitchFamily="34" charset="0"/>
                <a:cs typeface="Arial" panose="020B0604020202020204" pitchFamily="34" charset="0"/>
              </a:rPr>
              <a:t>, της εντιμότητας, της θετικής ανατροφοδότησης, της αναγνώρισης της διαφορετικότητας μέσα σε μια ατμόσφαιρα εμπιστοσύνης και εχεμύθειας</a:t>
            </a:r>
            <a:r>
              <a:rPr lang="el-GR" i="1" dirty="0" smtClean="0">
                <a:latin typeface="Arial" panose="020B0604020202020204" pitchFamily="34" charset="0"/>
                <a:cs typeface="Arial" panose="020B0604020202020204" pitchFamily="34" charset="0"/>
              </a:rPr>
              <a:t>.</a:t>
            </a:r>
            <a:endParaRPr lang="el-GR" i="1" dirty="0">
              <a:latin typeface="Arial" panose="020B0604020202020204" pitchFamily="34" charset="0"/>
              <a:cs typeface="Arial" panose="020B0604020202020204" pitchFamily="34" charset="0"/>
            </a:endParaRPr>
          </a:p>
          <a:p>
            <a:pPr algn="just"/>
            <a:r>
              <a:rPr lang="el-GR" i="1" dirty="0" smtClean="0">
                <a:latin typeface="Arial" panose="020B0604020202020204" pitchFamily="34" charset="0"/>
                <a:cs typeface="Arial" panose="020B0604020202020204" pitchFamily="34" charset="0"/>
              </a:rPr>
              <a:t>Η απουσία </a:t>
            </a:r>
            <a:r>
              <a:rPr lang="el-GR" i="1" dirty="0">
                <a:latin typeface="Arial" panose="020B0604020202020204" pitchFamily="34" charset="0"/>
                <a:cs typeface="Arial" panose="020B0604020202020204" pitchFamily="34" charset="0"/>
              </a:rPr>
              <a:t>ενός οργανωμένου σχεδίου εκπαιδευτικής πολιτικής κάνει απαραίτητο τον προσδιορισμό της δομής και του περιεχομένου του θεσμού. Καθοριστικός </a:t>
            </a:r>
            <a:r>
              <a:rPr lang="el-GR" i="1" dirty="0" smtClean="0">
                <a:latin typeface="Arial" panose="020B0604020202020204" pitchFamily="34" charset="0"/>
                <a:cs typeface="Arial" panose="020B0604020202020204" pitchFamily="34" charset="0"/>
              </a:rPr>
              <a:t>και </a:t>
            </a:r>
            <a:r>
              <a:rPr lang="el-GR" i="1" dirty="0">
                <a:latin typeface="Arial" panose="020B0604020202020204" pitchFamily="34" charset="0"/>
                <a:cs typeface="Arial" panose="020B0604020202020204" pitchFamily="34" charset="0"/>
              </a:rPr>
              <a:t>ο τρόπος εκπαίδευσης του </a:t>
            </a:r>
            <a:r>
              <a:rPr lang="el-GR" i="1" dirty="0" smtClean="0">
                <a:latin typeface="Arial" panose="020B0604020202020204" pitchFamily="34" charset="0"/>
                <a:cs typeface="Arial" panose="020B0604020202020204" pitchFamily="34" charset="0"/>
              </a:rPr>
              <a:t>μέντορα. Θα </a:t>
            </a:r>
            <a:r>
              <a:rPr lang="el-GR" i="1" dirty="0">
                <a:latin typeface="Arial" panose="020B0604020202020204" pitchFamily="34" charset="0"/>
                <a:cs typeface="Arial" panose="020B0604020202020204" pitchFamily="34" charset="0"/>
              </a:rPr>
              <a:t>μπορούσε να υιοθετηθεί από τους ιθύνοντες η εφαρμογή του θεσμού πιλοτικά</a:t>
            </a:r>
            <a:r>
              <a:rPr lang="el-GR" i="1" dirty="0" smtClean="0">
                <a:latin typeface="Arial" panose="020B0604020202020204" pitchFamily="34" charset="0"/>
                <a:cs typeface="Arial" panose="020B0604020202020204" pitchFamily="34" charset="0"/>
              </a:rPr>
              <a:t>.</a:t>
            </a:r>
          </a:p>
          <a:p>
            <a:endParaRPr lang="el-GR" dirty="0"/>
          </a:p>
          <a:p>
            <a:endParaRPr lang="el-GR" dirty="0"/>
          </a:p>
        </p:txBody>
      </p:sp>
    </p:spTree>
    <p:extLst>
      <p:ext uri="{BB962C8B-B14F-4D97-AF65-F5344CB8AC3E}">
        <p14:creationId xmlns:p14="http://schemas.microsoft.com/office/powerpoint/2010/main" val="1955106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latin typeface="Arial" panose="020B0604020202020204" pitchFamily="34" charset="0"/>
                <a:cs typeface="Arial" panose="020B0604020202020204" pitchFamily="34" charset="0"/>
              </a:rPr>
              <a:t>ΣΥΜΠΕΡΑΣΜΑΤΑ</a:t>
            </a:r>
            <a:r>
              <a:rPr lang="el-GR" dirty="0"/>
              <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pPr algn="just"/>
            <a:r>
              <a:rPr lang="el-GR" i="1" dirty="0">
                <a:latin typeface="Arial" panose="020B0604020202020204" pitchFamily="34" charset="0"/>
                <a:cs typeface="Arial" panose="020B0604020202020204" pitchFamily="34" charset="0"/>
              </a:rPr>
              <a:t>Οι εκπαιδευτικοί, αρχάριοι και έμπειροι, συναινούν παμψηφεί πως η παρουσία ενός μέντορα στην καθοδήγηση του νεοδιοριζόμενου εκπαιδευτικού, σαν υποστηρικτική δομή, όχι μόνο είναι χρήσιμη αλλά παρέχει και μια σειρά από οφέλη για όλα τα εμπλεκόμενα μέλη </a:t>
            </a:r>
            <a:endParaRPr lang="el-GR" i="1" dirty="0" smtClean="0">
              <a:latin typeface="Arial" panose="020B0604020202020204" pitchFamily="34" charset="0"/>
              <a:cs typeface="Arial" panose="020B0604020202020204" pitchFamily="34" charset="0"/>
            </a:endParaRPr>
          </a:p>
          <a:p>
            <a:pPr algn="just"/>
            <a:r>
              <a:rPr lang="el-GR" i="1" dirty="0" smtClean="0">
                <a:latin typeface="Arial" panose="020B0604020202020204" pitchFamily="34" charset="0"/>
                <a:cs typeface="Arial" panose="020B0604020202020204" pitchFamily="34" charset="0"/>
              </a:rPr>
              <a:t>Βασική </a:t>
            </a:r>
            <a:r>
              <a:rPr lang="el-GR" i="1" dirty="0">
                <a:latin typeface="Arial" panose="020B0604020202020204" pitchFamily="34" charset="0"/>
                <a:cs typeface="Arial" panose="020B0604020202020204" pitchFamily="34" charset="0"/>
              </a:rPr>
              <a:t>προϋπόθεση, είναι η εθελούσια συμμετοχή σε ένα τέτοιο πρόγραμμα και όχι η καταναγκαστική επιβολή της. </a:t>
            </a:r>
            <a:endParaRPr lang="el-GR" i="1" dirty="0" smtClean="0">
              <a:latin typeface="Arial" panose="020B0604020202020204" pitchFamily="34" charset="0"/>
              <a:cs typeface="Arial" panose="020B0604020202020204" pitchFamily="34" charset="0"/>
            </a:endParaRPr>
          </a:p>
          <a:p>
            <a:pPr algn="just"/>
            <a:r>
              <a:rPr lang="el-GR" i="1" dirty="0">
                <a:latin typeface="Arial" panose="020B0604020202020204" pitchFamily="34" charset="0"/>
                <a:cs typeface="Arial" panose="020B0604020202020204" pitchFamily="34" charset="0"/>
              </a:rPr>
              <a:t>Ένας αποτελεσματικός μέντορας θα πρέπει να χαρακτηρίζεται από επικοινωνιακές δεξιότητες, ικανότητα διαχείρισης προβλημάτων, ετοιμότητα απόκρισης και παροχής βοήθειας, ικανότητα παροχής συμβουλών και ανάλυσης, ικανότητα παροχής ανατροφοδότησης και αναμφισβήτητα να είναι καλός </a:t>
            </a:r>
            <a:r>
              <a:rPr lang="el-GR" i="1" dirty="0" smtClean="0">
                <a:latin typeface="Arial" panose="020B0604020202020204" pitchFamily="34" charset="0"/>
                <a:cs typeface="Arial" panose="020B0604020202020204" pitchFamily="34" charset="0"/>
              </a:rPr>
              <a:t>ακροατής</a:t>
            </a:r>
          </a:p>
          <a:p>
            <a:pPr algn="just"/>
            <a:r>
              <a:rPr lang="el-GR" i="1" dirty="0">
                <a:latin typeface="Arial" panose="020B0604020202020204" pitchFamily="34" charset="0"/>
                <a:cs typeface="Arial" panose="020B0604020202020204" pitchFamily="34" charset="0"/>
              </a:rPr>
              <a:t>Α</a:t>
            </a:r>
            <a:r>
              <a:rPr lang="el-GR" i="1" dirty="0" smtClean="0">
                <a:latin typeface="Arial" panose="020B0604020202020204" pitchFamily="34" charset="0"/>
                <a:cs typeface="Arial" panose="020B0604020202020204" pitchFamily="34" charset="0"/>
              </a:rPr>
              <a:t>ναγκαίο </a:t>
            </a:r>
            <a:r>
              <a:rPr lang="el-GR" i="1" dirty="0">
                <a:latin typeface="Arial" panose="020B0604020202020204" pitchFamily="34" charset="0"/>
                <a:cs typeface="Arial" panose="020B0604020202020204" pitchFamily="34" charset="0"/>
              </a:rPr>
              <a:t>είναι να διερευνηθεί  το περιεχόμενο των Προγραμμάτων Συμβουλευτικής </a:t>
            </a:r>
            <a:r>
              <a:rPr lang="el-GR" i="1" dirty="0" smtClean="0">
                <a:latin typeface="Arial" panose="020B0604020202020204" pitchFamily="34" charset="0"/>
                <a:cs typeface="Arial" panose="020B0604020202020204" pitchFamily="34" charset="0"/>
              </a:rPr>
              <a:t>Καθοδήγησης</a:t>
            </a:r>
          </a:p>
          <a:p>
            <a:pPr algn="just"/>
            <a:r>
              <a:rPr lang="el-GR" i="1" dirty="0">
                <a:latin typeface="Arial" panose="020B0604020202020204" pitchFamily="34" charset="0"/>
                <a:cs typeface="Arial" panose="020B0604020202020204" pitchFamily="34" charset="0"/>
              </a:rPr>
              <a:t>Η συνεργατική οργάνωση του προγράμματος καθοδήγησης, δίνει μια ελευθερία στην προσωπική μαθησιακή εξέλιξη του νεοδιοριζόμενου και συνάμα ένα συμβουλευτικό ρόλο στο έργο του </a:t>
            </a:r>
            <a:r>
              <a:rPr lang="el-GR" i="1" dirty="0" smtClean="0">
                <a:latin typeface="Arial" panose="020B0604020202020204" pitchFamily="34" charset="0"/>
                <a:cs typeface="Arial" panose="020B0604020202020204" pitchFamily="34" charset="0"/>
              </a:rPr>
              <a:t>μέντορα</a:t>
            </a:r>
          </a:p>
          <a:p>
            <a:pPr algn="just"/>
            <a:r>
              <a:rPr lang="el-GR" i="1" dirty="0">
                <a:latin typeface="Arial" panose="020B0604020202020204" pitchFamily="34" charset="0"/>
                <a:cs typeface="Arial" panose="020B0604020202020204" pitchFamily="34" charset="0"/>
              </a:rPr>
              <a:t>Ε</a:t>
            </a:r>
            <a:r>
              <a:rPr lang="el-GR" i="1" dirty="0" smtClean="0">
                <a:latin typeface="Arial" panose="020B0604020202020204" pitchFamily="34" charset="0"/>
                <a:cs typeface="Arial" panose="020B0604020202020204" pitchFamily="34" charset="0"/>
              </a:rPr>
              <a:t>νυπάρχει </a:t>
            </a:r>
            <a:r>
              <a:rPr lang="el-GR" i="1" dirty="0">
                <a:latin typeface="Arial" panose="020B0604020202020204" pitchFamily="34" charset="0"/>
                <a:cs typeface="Arial" panose="020B0604020202020204" pitchFamily="34" charset="0"/>
              </a:rPr>
              <a:t>έντονη η διάθεση αλλαγής της εκπαιδευτικής κουλτούρας στον εκπαιδευτικό πληθυσμό μέσα από την ενσωμάτωση ενός προγράμματος, </a:t>
            </a:r>
            <a:r>
              <a:rPr lang="el-GR" i="1" dirty="0" smtClean="0">
                <a:latin typeface="Arial" panose="020B0604020202020204" pitchFamily="34" charset="0"/>
                <a:cs typeface="Arial" panose="020B0604020202020204" pitchFamily="34" charset="0"/>
              </a:rPr>
              <a:t>με στόχο </a:t>
            </a:r>
            <a:r>
              <a:rPr lang="el-GR" i="1" dirty="0">
                <a:latin typeface="Arial" panose="020B0604020202020204" pitchFamily="34" charset="0"/>
                <a:cs typeface="Arial" panose="020B0604020202020204" pitchFamily="34" charset="0"/>
              </a:rPr>
              <a:t>την επιμόρφωση των νεοδιόριστων εκπαιδευτικών καθώς και την βελτίωση των έμπειρων εκπαιδευτικών, με προοπτική τον κοινό οραματισμό ταυτότητας </a:t>
            </a:r>
            <a:r>
              <a:rPr lang="el-GR" i="1" dirty="0" smtClean="0">
                <a:latin typeface="Arial" panose="020B0604020202020204" pitchFamily="34" charset="0"/>
                <a:cs typeface="Arial" panose="020B0604020202020204" pitchFamily="34" charset="0"/>
              </a:rPr>
              <a:t>περιβάλλοντος</a:t>
            </a:r>
            <a:r>
              <a:rPr lang="el-GR" i="1" dirty="0">
                <a:latin typeface="Arial" panose="020B0604020202020204" pitchFamily="34" charset="0"/>
                <a:cs typeface="Arial" panose="020B0604020202020204" pitchFamily="34" charset="0"/>
              </a:rPr>
              <a:t> (</a:t>
            </a:r>
            <a:r>
              <a:rPr lang="el-GR" i="1" dirty="0" err="1">
                <a:latin typeface="Arial" panose="020B0604020202020204" pitchFamily="34" charset="0"/>
                <a:cs typeface="Arial" panose="020B0604020202020204" pitchFamily="34" charset="0"/>
              </a:rPr>
              <a:t>Κουτούζης</a:t>
            </a:r>
            <a:r>
              <a:rPr lang="el-GR" i="1" dirty="0">
                <a:latin typeface="Arial" panose="020B0604020202020204" pitchFamily="34" charset="0"/>
                <a:cs typeface="Arial" panose="020B0604020202020204" pitchFamily="34" charset="0"/>
              </a:rPr>
              <a:t>, 1999). </a:t>
            </a:r>
          </a:p>
        </p:txBody>
      </p:sp>
    </p:spTree>
    <p:extLst>
      <p:ext uri="{BB962C8B-B14F-4D97-AF65-F5344CB8AC3E}">
        <p14:creationId xmlns:p14="http://schemas.microsoft.com/office/powerpoint/2010/main" val="2578572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ΒΙΒΛΙΟΓΡΑΦΙΚΕΣ ΑΝΑΦΟΡΕΣ</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r>
              <a:rPr lang="el-GR" b="1" i="1" dirty="0" err="1">
                <a:latin typeface="Arial" panose="020B0604020202020204" pitchFamily="34" charset="0"/>
                <a:cs typeface="Arial" panose="020B0604020202020204" pitchFamily="34" charset="0"/>
              </a:rPr>
              <a:t>Γκότοβος</a:t>
            </a:r>
            <a:r>
              <a:rPr lang="el-GR" b="1" i="1" dirty="0">
                <a:latin typeface="Arial" panose="020B0604020202020204" pitchFamily="34" charset="0"/>
                <a:cs typeface="Arial" panose="020B0604020202020204" pitchFamily="34" charset="0"/>
              </a:rPr>
              <a:t>, Θ., &amp; </a:t>
            </a:r>
            <a:r>
              <a:rPr lang="el-GR" b="1" i="1" dirty="0" err="1">
                <a:latin typeface="Arial" panose="020B0604020202020204" pitchFamily="34" charset="0"/>
                <a:cs typeface="Arial" panose="020B0604020202020204" pitchFamily="34" charset="0"/>
              </a:rPr>
              <a:t>Μαυρογιώργος</a:t>
            </a:r>
            <a:r>
              <a:rPr lang="el-GR" b="1" i="1" dirty="0">
                <a:latin typeface="Arial" panose="020B0604020202020204" pitchFamily="34" charset="0"/>
                <a:cs typeface="Arial" panose="020B0604020202020204" pitchFamily="34" charset="0"/>
              </a:rPr>
              <a:t>, Γ. (1992),</a:t>
            </a:r>
            <a:r>
              <a:rPr lang="el-GR" i="1" dirty="0">
                <a:latin typeface="Arial" panose="020B0604020202020204" pitchFamily="34" charset="0"/>
                <a:cs typeface="Arial" panose="020B0604020202020204" pitchFamily="34" charset="0"/>
              </a:rPr>
              <a:t> Η επαγγελματική κοινωνικοποίηση του νεοδιόριστου εκπαιδευτικού: από το θρανίο στην έδρα. Στο Θ. </a:t>
            </a:r>
            <a:r>
              <a:rPr lang="el-GR" i="1" dirty="0" err="1">
                <a:latin typeface="Arial" panose="020B0604020202020204" pitchFamily="34" charset="0"/>
                <a:cs typeface="Arial" panose="020B0604020202020204" pitchFamily="34" charset="0"/>
              </a:rPr>
              <a:t>Γκότοβος</a:t>
            </a:r>
            <a:r>
              <a:rPr lang="el-GR" i="1" dirty="0">
                <a:latin typeface="Arial" panose="020B0604020202020204" pitchFamily="34" charset="0"/>
                <a:cs typeface="Arial" panose="020B0604020202020204" pitchFamily="34" charset="0"/>
              </a:rPr>
              <a:t>, Γ. </a:t>
            </a:r>
            <a:r>
              <a:rPr lang="el-GR" i="1" dirty="0" err="1">
                <a:latin typeface="Arial" panose="020B0604020202020204" pitchFamily="34" charset="0"/>
                <a:cs typeface="Arial" panose="020B0604020202020204" pitchFamily="34" charset="0"/>
              </a:rPr>
              <a:t>Μαυρογιώργος</a:t>
            </a:r>
            <a:r>
              <a:rPr lang="el-GR" i="1" dirty="0">
                <a:latin typeface="Arial" panose="020B0604020202020204" pitchFamily="34" charset="0"/>
                <a:cs typeface="Arial" panose="020B0604020202020204" pitchFamily="34" charset="0"/>
              </a:rPr>
              <a:t> &amp; Π. Παπακωνσταντίνου (</a:t>
            </a:r>
            <a:r>
              <a:rPr lang="el-GR" i="1" dirty="0" err="1">
                <a:latin typeface="Arial" panose="020B0604020202020204" pitchFamily="34" charset="0"/>
                <a:cs typeface="Arial" panose="020B0604020202020204" pitchFamily="34" charset="0"/>
              </a:rPr>
              <a:t>σσ</a:t>
            </a:r>
            <a:r>
              <a:rPr lang="el-GR" i="1" dirty="0">
                <a:latin typeface="Arial" panose="020B0604020202020204" pitchFamily="34" charset="0"/>
                <a:cs typeface="Arial" panose="020B0604020202020204" pitchFamily="34" charset="0"/>
              </a:rPr>
              <a:t>. 105-116) : Κριτική παιδαγωγική και εκπαιδευτική πράξη. </a:t>
            </a:r>
            <a:r>
              <a:rPr lang="en-US" i="1" dirty="0" err="1">
                <a:latin typeface="Arial" panose="020B0604020202020204" pitchFamily="34" charset="0"/>
                <a:cs typeface="Arial" panose="020B0604020202020204" pitchFamily="34" charset="0"/>
              </a:rPr>
              <a:t>Αθήν</a:t>
            </a:r>
            <a:r>
              <a:rPr lang="en-US" i="1" dirty="0">
                <a:latin typeface="Arial" panose="020B0604020202020204" pitchFamily="34" charset="0"/>
                <a:cs typeface="Arial" panose="020B0604020202020204" pitchFamily="34" charset="0"/>
              </a:rPr>
              <a:t>α: Gutenberg.</a:t>
            </a:r>
            <a:endParaRPr lang="el-GR" i="1" dirty="0">
              <a:latin typeface="Arial" panose="020B0604020202020204" pitchFamily="34" charset="0"/>
              <a:cs typeface="Arial" panose="020B0604020202020204" pitchFamily="34" charset="0"/>
            </a:endParaRPr>
          </a:p>
          <a:p>
            <a:pPr algn="just"/>
            <a:r>
              <a:rPr lang="en-US" b="1" i="1" dirty="0">
                <a:latin typeface="Arial" panose="020B0604020202020204" pitchFamily="34" charset="0"/>
                <a:cs typeface="Arial" panose="020B0604020202020204" pitchFamily="34" charset="0"/>
              </a:rPr>
              <a:t>Furlong, J. &amp; Maynard T. (1995),</a:t>
            </a:r>
            <a:r>
              <a:rPr lang="en-US" i="1" dirty="0">
                <a:latin typeface="Arial" panose="020B0604020202020204" pitchFamily="34" charset="0"/>
                <a:cs typeface="Arial" panose="020B0604020202020204" pitchFamily="34" charset="0"/>
              </a:rPr>
              <a:t> Mentoring student teachers: the growth of professional knowledge. London: Routledge.</a:t>
            </a:r>
            <a:endParaRPr lang="el-GR" i="1" dirty="0">
              <a:latin typeface="Arial" panose="020B0604020202020204" pitchFamily="34" charset="0"/>
              <a:cs typeface="Arial" panose="020B0604020202020204" pitchFamily="34" charset="0"/>
            </a:endParaRPr>
          </a:p>
          <a:p>
            <a:pPr algn="just"/>
            <a:r>
              <a:rPr lang="en-US" b="1" i="1" dirty="0">
                <a:latin typeface="Arial" panose="020B0604020202020204" pitchFamily="34" charset="0"/>
                <a:cs typeface="Arial" panose="020B0604020202020204" pitchFamily="34" charset="0"/>
              </a:rPr>
              <a:t>Freire, P. (ed.) (1997), </a:t>
            </a:r>
            <a:r>
              <a:rPr lang="en-US" i="1" dirty="0">
                <a:latin typeface="Arial" panose="020B0604020202020204" pitchFamily="34" charset="0"/>
                <a:cs typeface="Arial" panose="020B0604020202020204" pitchFamily="34" charset="0"/>
              </a:rPr>
              <a:t>Mentoring the mentor. A Critical Dialogue with Paulo Freire. New York: Peter Lang.</a:t>
            </a:r>
            <a:endParaRPr lang="el-GR" i="1" dirty="0">
              <a:latin typeface="Arial" panose="020B0604020202020204" pitchFamily="34" charset="0"/>
              <a:cs typeface="Arial" panose="020B0604020202020204" pitchFamily="34" charset="0"/>
            </a:endParaRPr>
          </a:p>
          <a:p>
            <a:pPr algn="just"/>
            <a:r>
              <a:rPr lang="en-US" b="1" i="1" dirty="0">
                <a:latin typeface="Arial" panose="020B0604020202020204" pitchFamily="34" charset="0"/>
                <a:cs typeface="Arial" panose="020B0604020202020204" pitchFamily="34" charset="0"/>
              </a:rPr>
              <a:t>Grisham, D.L., Ferguson, J.L., Brink, B. (2004).</a:t>
            </a:r>
            <a:r>
              <a:rPr lang="en-US" i="1" dirty="0">
                <a:latin typeface="Arial" panose="020B0604020202020204" pitchFamily="34" charset="0"/>
                <a:cs typeface="Arial" panose="020B0604020202020204" pitchFamily="34" charset="0"/>
              </a:rPr>
              <a:t> Mentoring the mentors: student teachers' contributions to the middle school classroom. Mentoring and Tutoring, 12(3), 307-319.</a:t>
            </a:r>
            <a:endParaRPr lang="el-GR" i="1" dirty="0">
              <a:latin typeface="Arial" panose="020B0604020202020204" pitchFamily="34" charset="0"/>
              <a:cs typeface="Arial" panose="020B0604020202020204" pitchFamily="34" charset="0"/>
            </a:endParaRPr>
          </a:p>
          <a:p>
            <a:pPr algn="just"/>
            <a:r>
              <a:rPr lang="en-US" b="1" i="1" dirty="0" err="1">
                <a:latin typeface="Arial" panose="020B0604020202020204" pitchFamily="34" charset="0"/>
                <a:cs typeface="Arial" panose="020B0604020202020204" pitchFamily="34" charset="0"/>
              </a:rPr>
              <a:t>Kanaskie</a:t>
            </a:r>
            <a:r>
              <a:rPr lang="en-US" b="1" i="1" dirty="0">
                <a:latin typeface="Arial" panose="020B0604020202020204" pitchFamily="34" charset="0"/>
                <a:cs typeface="Arial" panose="020B0604020202020204" pitchFamily="34" charset="0"/>
              </a:rPr>
              <a:t>, M. L. (2006),</a:t>
            </a:r>
            <a:r>
              <a:rPr lang="en-US" i="1" dirty="0">
                <a:latin typeface="Arial" panose="020B0604020202020204" pitchFamily="34" charset="0"/>
                <a:cs typeface="Arial" panose="020B0604020202020204" pitchFamily="34" charset="0"/>
              </a:rPr>
              <a:t> Mentoring - A staff retention tool. Critical Care Nursing Quarterly, 29(3), 248-252. https://doi.org/10.1097/00002727-200607000-00010.</a:t>
            </a:r>
            <a:endParaRPr lang="el-GR" i="1" dirty="0">
              <a:latin typeface="Arial" panose="020B0604020202020204" pitchFamily="34" charset="0"/>
              <a:cs typeface="Arial" panose="020B0604020202020204" pitchFamily="34" charset="0"/>
            </a:endParaRPr>
          </a:p>
          <a:p>
            <a:pPr algn="just"/>
            <a:r>
              <a:rPr lang="en-US" b="1" i="1" dirty="0">
                <a:latin typeface="Arial" panose="020B0604020202020204" pitchFamily="34" charset="0"/>
                <a:cs typeface="Arial" panose="020B0604020202020204" pitchFamily="34" charset="0"/>
              </a:rPr>
              <a:t>King, E. (1999),</a:t>
            </a:r>
            <a:r>
              <a:rPr lang="en-US" i="1" dirty="0">
                <a:latin typeface="Arial" panose="020B0604020202020204" pitchFamily="34" charset="0"/>
                <a:cs typeface="Arial" panose="020B0604020202020204" pitchFamily="34" charset="0"/>
              </a:rPr>
              <a:t> Education Revised for a World in Transformation, Comparative Education, v.35, n.2.</a:t>
            </a:r>
            <a:endParaRPr lang="el-GR" i="1" dirty="0">
              <a:latin typeface="Arial" panose="020B0604020202020204" pitchFamily="34" charset="0"/>
              <a:cs typeface="Arial" panose="020B0604020202020204" pitchFamily="34" charset="0"/>
            </a:endParaRPr>
          </a:p>
          <a:p>
            <a:pPr algn="just"/>
            <a:r>
              <a:rPr lang="en-US" b="1" i="1" dirty="0" err="1">
                <a:latin typeface="Arial" panose="020B0604020202020204" pitchFamily="34" charset="0"/>
                <a:cs typeface="Arial" panose="020B0604020202020204" pitchFamily="34" charset="0"/>
              </a:rPr>
              <a:t>Kram</a:t>
            </a:r>
            <a:r>
              <a:rPr lang="en-US" b="1" i="1" dirty="0">
                <a:latin typeface="Arial" panose="020B0604020202020204" pitchFamily="34" charset="0"/>
                <a:cs typeface="Arial" panose="020B0604020202020204" pitchFamily="34" charset="0"/>
              </a:rPr>
              <a:t>, K.E.(1985)</a:t>
            </a:r>
            <a:r>
              <a:rPr lang="en-US" i="1" dirty="0">
                <a:latin typeface="Arial" panose="020B0604020202020204" pitchFamily="34" charset="0"/>
                <a:cs typeface="Arial" panose="020B0604020202020204" pitchFamily="34" charset="0"/>
              </a:rPr>
              <a:t>, Mentoring at work: Developmental relationships in organizational life. Glenview</a:t>
            </a:r>
            <a:r>
              <a:rPr lang="el-GR"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II</a:t>
            </a:r>
            <a:r>
              <a:rPr lang="el-GR"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Scott</a:t>
            </a:r>
            <a:r>
              <a:rPr lang="el-GR"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Foresman</a:t>
            </a:r>
            <a:r>
              <a:rPr lang="el-GR" i="1" dirty="0">
                <a:latin typeface="Arial" panose="020B0604020202020204" pitchFamily="34" charset="0"/>
                <a:cs typeface="Arial" panose="020B0604020202020204" pitchFamily="34" charset="0"/>
              </a:rPr>
              <a:t>.</a:t>
            </a:r>
          </a:p>
          <a:p>
            <a:pPr algn="just"/>
            <a:r>
              <a:rPr lang="el-GR" b="1" i="1" dirty="0" err="1">
                <a:latin typeface="Arial" panose="020B0604020202020204" pitchFamily="34" charset="0"/>
                <a:cs typeface="Arial" panose="020B0604020202020204" pitchFamily="34" charset="0"/>
              </a:rPr>
              <a:t>Κουτούζης</a:t>
            </a:r>
            <a:r>
              <a:rPr lang="el-GR" b="1" i="1" dirty="0">
                <a:latin typeface="Arial" panose="020B0604020202020204" pitchFamily="34" charset="0"/>
                <a:cs typeface="Arial" panose="020B0604020202020204" pitchFamily="34" charset="0"/>
              </a:rPr>
              <a:t>, Μ. (1999),</a:t>
            </a:r>
            <a:r>
              <a:rPr lang="el-GR" i="1" dirty="0">
                <a:latin typeface="Arial" panose="020B0604020202020204" pitchFamily="34" charset="0"/>
                <a:cs typeface="Arial" panose="020B0604020202020204" pitchFamily="34" charset="0"/>
              </a:rPr>
              <a:t> Γενικές Αρχές Μάνατζμεντ, Τουριστική Νομοθεσία και Οργάνωση Εργοδοτικών και Συλλογικών Φορέων : Γενικές Αρχές Μάνατζμεντ (</a:t>
            </a:r>
            <a:r>
              <a:rPr lang="el-GR" i="1" dirty="0" err="1">
                <a:latin typeface="Arial" panose="020B0604020202020204" pitchFamily="34" charset="0"/>
                <a:cs typeface="Arial" panose="020B0604020202020204" pitchFamily="34" charset="0"/>
              </a:rPr>
              <a:t>Τόμ</a:t>
            </a:r>
            <a:r>
              <a:rPr lang="el-GR" i="1" dirty="0">
                <a:latin typeface="Arial" panose="020B0604020202020204" pitchFamily="34" charset="0"/>
                <a:cs typeface="Arial" panose="020B0604020202020204" pitchFamily="34" charset="0"/>
              </a:rPr>
              <a:t>. Α). Πάτρα : ΕΑΠ.</a:t>
            </a:r>
          </a:p>
          <a:p>
            <a:endParaRPr lang="el-GR" dirty="0"/>
          </a:p>
        </p:txBody>
      </p:sp>
    </p:spTree>
    <p:extLst>
      <p:ext uri="{BB962C8B-B14F-4D97-AF65-F5344CB8AC3E}">
        <p14:creationId xmlns:p14="http://schemas.microsoft.com/office/powerpoint/2010/main" val="276807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1" cap="none" dirty="0" smtClean="0">
                <a:latin typeface="Times New Roman" panose="02020603050405020304" pitchFamily="18" charset="0"/>
                <a:cs typeface="Times New Roman" panose="02020603050405020304" pitchFamily="18" charset="0"/>
              </a:rPr>
              <a:t>«</a:t>
            </a:r>
            <a:r>
              <a:rPr lang="el-GR" sz="2200" b="1" i="1" cap="none" dirty="0" smtClean="0">
                <a:latin typeface="Arial" panose="020B0604020202020204" pitchFamily="34" charset="0"/>
                <a:cs typeface="Arial" panose="020B0604020202020204" pitchFamily="34" charset="0"/>
              </a:rPr>
              <a:t>Ο βασικός πυρήνας στη </a:t>
            </a:r>
            <a:r>
              <a:rPr lang="el-GR" sz="2200" b="1" i="1" cap="none" dirty="0" err="1" smtClean="0">
                <a:latin typeface="Arial" panose="020B0604020202020204" pitchFamily="34" charset="0"/>
                <a:cs typeface="Arial" panose="020B0604020202020204" pitchFamily="34" charset="0"/>
              </a:rPr>
              <a:t>μεντορική</a:t>
            </a:r>
            <a:r>
              <a:rPr lang="el-GR" sz="2200" b="1" i="1" cap="none" dirty="0" smtClean="0">
                <a:latin typeface="Arial" panose="020B0604020202020204" pitchFamily="34" charset="0"/>
                <a:cs typeface="Arial" panose="020B0604020202020204" pitchFamily="34" charset="0"/>
              </a:rPr>
              <a:t> σχέση είναι ένας πυρήνας απελευθερωτικός. Ο μέντορας δεν πρέπει να ονειρεύεται και να έχει τη φιλοδοξία να τον “αντιγράψουν” οι καθοδηγούμενοί του,  αλλά να τους δώσει τη δυνατότητα να γίνουν οι ίδιοι “κάτοχοι” της δικής τους προσωπικής ιστορίας» </a:t>
            </a:r>
            <a:r>
              <a:rPr lang="en-US" sz="2200" b="1" i="1" cap="none" dirty="0" smtClean="0">
                <a:latin typeface="Arial" panose="020B0604020202020204" pitchFamily="34" charset="0"/>
                <a:cs typeface="Arial" panose="020B0604020202020204" pitchFamily="34" charset="0"/>
              </a:rPr>
              <a:t>Fr</a:t>
            </a:r>
            <a:r>
              <a:rPr lang="el-GR" sz="2200" b="1" i="1" cap="none" dirty="0" err="1" smtClean="0">
                <a:latin typeface="Arial" panose="020B0604020202020204" pitchFamily="34" charset="0"/>
                <a:cs typeface="Arial" panose="020B0604020202020204" pitchFamily="34" charset="0"/>
              </a:rPr>
              <a:t>eire</a:t>
            </a:r>
            <a:r>
              <a:rPr lang="el-GR" sz="2200" b="1" i="1" cap="none" dirty="0" smtClean="0">
                <a:latin typeface="Arial" panose="020B0604020202020204" pitchFamily="34" charset="0"/>
                <a:cs typeface="Arial" panose="020B0604020202020204" pitchFamily="34" charset="0"/>
              </a:rPr>
              <a:t> (1997:324)</a:t>
            </a:r>
            <a:endParaRPr lang="el-GR" sz="2200" b="1" i="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909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r>
              <a:rPr lang="el-GR" sz="4000" b="1" i="1" dirty="0" smtClean="0">
                <a:latin typeface="Arial" panose="020B0604020202020204" pitchFamily="34" charset="0"/>
                <a:cs typeface="Arial" panose="020B0604020202020204" pitchFamily="34" charset="0"/>
              </a:rPr>
              <a:t>ΣΑΣ ΕΥΧΑΡΙΣΤΩ ΠΟΛΥ </a:t>
            </a:r>
          </a:p>
          <a:p>
            <a:pPr marL="0" indent="0" algn="just">
              <a:buNone/>
            </a:pPr>
            <a:endParaRPr lang="el-GR" sz="4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2292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latin typeface="Arial" panose="020B0604020202020204" pitchFamily="34" charset="0"/>
                <a:cs typeface="Arial" panose="020B0604020202020204" pitchFamily="34" charset="0"/>
              </a:rPr>
              <a:t>ΕΙΣΑΓΩΓΗ</a:t>
            </a:r>
            <a:r>
              <a:rPr lang="el-GR" dirty="0"/>
              <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algn="just"/>
            <a:r>
              <a:rPr lang="el-GR" i="1" dirty="0" smtClean="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Τ</a:t>
            </a:r>
            <a:r>
              <a:rPr lang="el-GR" i="1" dirty="0" smtClean="0">
                <a:latin typeface="Arial" panose="020B0604020202020204" pitchFamily="34" charset="0"/>
                <a:cs typeface="Arial" panose="020B0604020202020204" pitchFamily="34" charset="0"/>
              </a:rPr>
              <a:t>α σύγχρονα </a:t>
            </a:r>
            <a:r>
              <a:rPr lang="el-GR" i="1" dirty="0">
                <a:latin typeface="Arial" panose="020B0604020202020204" pitchFamily="34" charset="0"/>
                <a:cs typeface="Arial" panose="020B0604020202020204" pitchFamily="34" charset="0"/>
              </a:rPr>
              <a:t>εκπαιδευτικά συστήματα επηρεασμένα από τις ταχύτατες τεχνολογικές, οικονομικές, κοινωνικές και πολιτικές αλλαγές καθιστούν επιτακτική ανάγκη την αναβάθμιση του εκπαιδευτικού έργου αλλά και του ρόλου του </a:t>
            </a:r>
            <a:r>
              <a:rPr lang="el-GR" i="1" dirty="0" smtClean="0">
                <a:latin typeface="Arial" panose="020B0604020202020204" pitchFamily="34" charset="0"/>
                <a:cs typeface="Arial" panose="020B0604020202020204" pitchFamily="34" charset="0"/>
              </a:rPr>
              <a:t>εκπαιδευτικού</a:t>
            </a:r>
          </a:p>
          <a:p>
            <a:pPr algn="just"/>
            <a:r>
              <a:rPr lang="el-GR" i="1" dirty="0">
                <a:latin typeface="Arial" panose="020B0604020202020204" pitchFamily="34" charset="0"/>
                <a:cs typeface="Arial" panose="020B0604020202020204" pitchFamily="34" charset="0"/>
              </a:rPr>
              <a:t>ο εκπαιδευτικός</a:t>
            </a:r>
            <a:r>
              <a:rPr lang="el-GR" i="1" dirty="0" smtClean="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βρίσκεται στο κέντρο της εκπαιδευτικής διαδικασίας, πρέπει να επιτύχει το στόχο της επαγγελματικής ανάπτυξης όχι μόνο για δικό του όφελος αλλά </a:t>
            </a:r>
            <a:r>
              <a:rPr lang="el-GR" i="1" dirty="0" smtClean="0">
                <a:latin typeface="Arial" panose="020B0604020202020204" pitchFamily="34" charset="0"/>
                <a:cs typeface="Arial" panose="020B0604020202020204" pitchFamily="34" charset="0"/>
              </a:rPr>
              <a:t>περισσότερο </a:t>
            </a:r>
            <a:r>
              <a:rPr lang="el-GR" i="1" dirty="0">
                <a:latin typeface="Arial" panose="020B0604020202020204" pitchFamily="34" charset="0"/>
                <a:cs typeface="Arial" panose="020B0604020202020204" pitchFamily="34" charset="0"/>
              </a:rPr>
              <a:t>για τους μαθητές του, το σχολείο και την </a:t>
            </a:r>
            <a:r>
              <a:rPr lang="el-GR" i="1" dirty="0" smtClean="0">
                <a:latin typeface="Arial" panose="020B0604020202020204" pitchFamily="34" charset="0"/>
                <a:cs typeface="Arial" panose="020B0604020202020204" pitchFamily="34" charset="0"/>
              </a:rPr>
              <a:t>κοινωνία. Έτσι,</a:t>
            </a:r>
            <a:r>
              <a:rPr lang="el-GR" i="1" dirty="0">
                <a:latin typeface="Arial" panose="020B0604020202020204" pitchFamily="34" charset="0"/>
                <a:cs typeface="Arial" panose="020B0604020202020204" pitchFamily="34" charset="0"/>
              </a:rPr>
              <a:t> εκτίθεται σε ένα πλήθος πιέσεων και αυξημένων προσδοκιών για το ρόλο </a:t>
            </a:r>
            <a:r>
              <a:rPr lang="el-GR" i="1" dirty="0" smtClean="0">
                <a:latin typeface="Arial" panose="020B0604020202020204" pitchFamily="34" charset="0"/>
                <a:cs typeface="Arial" panose="020B0604020202020204" pitchFamily="34" charset="0"/>
              </a:rPr>
              <a:t>του.</a:t>
            </a:r>
          </a:p>
          <a:p>
            <a:pPr algn="just"/>
            <a:r>
              <a:rPr lang="el-GR" i="1" dirty="0" smtClean="0">
                <a:latin typeface="Arial" panose="020B0604020202020204" pitchFamily="34" charset="0"/>
                <a:cs typeface="Arial" panose="020B0604020202020204" pitchFamily="34" charset="0"/>
              </a:rPr>
              <a:t> Η </a:t>
            </a:r>
            <a:r>
              <a:rPr lang="el-GR" i="1" dirty="0">
                <a:latin typeface="Arial" panose="020B0604020202020204" pitchFamily="34" charset="0"/>
                <a:cs typeface="Arial" panose="020B0604020202020204" pitchFamily="34" charset="0"/>
              </a:rPr>
              <a:t>σύνθετη αυτή διαδικασία ματαιώνει τις αρχικές προσδοκίες των νέων εκπαιδευτικών </a:t>
            </a:r>
            <a:r>
              <a:rPr lang="el-GR" i="1" dirty="0" smtClean="0">
                <a:latin typeface="Arial" panose="020B0604020202020204" pitchFamily="34" charset="0"/>
                <a:cs typeface="Arial" panose="020B0604020202020204" pitchFamily="34" charset="0"/>
              </a:rPr>
              <a:t>και </a:t>
            </a:r>
            <a:r>
              <a:rPr lang="el-GR" i="1" dirty="0">
                <a:latin typeface="Arial" panose="020B0604020202020204" pitchFamily="34" charset="0"/>
                <a:cs typeface="Arial" panose="020B0604020202020204" pitchFamily="34" charset="0"/>
              </a:rPr>
              <a:t>τους ωθεί στην εγκατάλειψη του έργου </a:t>
            </a:r>
            <a:r>
              <a:rPr lang="el-GR" i="1" dirty="0" smtClean="0">
                <a:latin typeface="Arial" panose="020B0604020202020204" pitchFamily="34" charset="0"/>
                <a:cs typeface="Arial" panose="020B0604020202020204" pitchFamily="34" charset="0"/>
              </a:rPr>
              <a:t>τους στην αρχή </a:t>
            </a:r>
            <a:r>
              <a:rPr lang="el-GR" i="1" dirty="0">
                <a:latin typeface="Arial" panose="020B0604020202020204" pitchFamily="34" charset="0"/>
                <a:cs typeface="Arial" panose="020B0604020202020204" pitchFamily="34" charset="0"/>
              </a:rPr>
              <a:t>της επαγγελματικής τους πορείας. Για τους λόγους αυτούς θεωρείται πάγια η ανάγκη ουσιαστικής στήριξής </a:t>
            </a:r>
            <a:r>
              <a:rPr lang="el-GR" i="1" dirty="0" smtClean="0">
                <a:latin typeface="Arial" panose="020B0604020202020204" pitchFamily="34" charset="0"/>
                <a:cs typeface="Arial" panose="020B0604020202020204" pitchFamily="34" charset="0"/>
              </a:rPr>
              <a:t>τους. </a:t>
            </a:r>
          </a:p>
          <a:p>
            <a:pPr algn="just"/>
            <a:r>
              <a:rPr lang="el-GR" i="1" dirty="0" smtClean="0">
                <a:latin typeface="Arial" panose="020B0604020202020204" pitchFamily="34" charset="0"/>
                <a:cs typeface="Arial" panose="020B0604020202020204" pitchFamily="34" charset="0"/>
              </a:rPr>
              <a:t>Δημιουργείται </a:t>
            </a:r>
            <a:r>
              <a:rPr lang="el-GR" i="1" dirty="0">
                <a:latin typeface="Arial" panose="020B0604020202020204" pitchFamily="34" charset="0"/>
                <a:cs typeface="Arial" panose="020B0604020202020204" pitchFamily="34" charset="0"/>
              </a:rPr>
              <a:t>η ανάγκη να υιοθετηθεί ένας νέος θεσμός, </a:t>
            </a:r>
            <a:r>
              <a:rPr lang="el-GR" i="1" dirty="0" smtClean="0">
                <a:latin typeface="Arial" panose="020B0604020202020204" pitchFamily="34" charset="0"/>
                <a:cs typeface="Arial" panose="020B0604020202020204" pitchFamily="34" charset="0"/>
              </a:rPr>
              <a:t>που </a:t>
            </a:r>
            <a:r>
              <a:rPr lang="el-GR" i="1" dirty="0">
                <a:latin typeface="Arial" panose="020B0604020202020204" pitchFamily="34" charset="0"/>
                <a:cs typeface="Arial" panose="020B0604020202020204" pitchFamily="34" charset="0"/>
              </a:rPr>
              <a:t>θα υποστηρίζει και θα καθοδηγεί στο παιδαγωγικό και διδακτικό κομμάτι τους νεοδιοριζόμενους </a:t>
            </a:r>
            <a:r>
              <a:rPr lang="el-GR" i="1" dirty="0" smtClean="0">
                <a:latin typeface="Arial" panose="020B0604020202020204" pitchFamily="34" charset="0"/>
                <a:cs typeface="Arial" panose="020B0604020202020204" pitchFamily="34" charset="0"/>
              </a:rPr>
              <a:t>εκπαιδευτικούς.</a:t>
            </a:r>
            <a:r>
              <a:rPr lang="el-GR" i="1" dirty="0">
                <a:latin typeface="Arial" panose="020B0604020202020204" pitchFamily="34" charset="0"/>
                <a:cs typeface="Arial" panose="020B0604020202020204" pitchFamily="34" charset="0"/>
              </a:rPr>
              <a:t> ο θεσμός του </a:t>
            </a:r>
            <a:r>
              <a:rPr lang="el-GR" i="1" dirty="0" smtClean="0">
                <a:latin typeface="Arial" panose="020B0604020202020204" pitchFamily="34" charset="0"/>
                <a:cs typeface="Arial" panose="020B0604020202020204" pitchFamily="34" charset="0"/>
              </a:rPr>
              <a:t>μέντορα.</a:t>
            </a:r>
          </a:p>
          <a:p>
            <a:endParaRPr lang="el-GR" i="1" dirty="0"/>
          </a:p>
        </p:txBody>
      </p:sp>
    </p:spTree>
    <p:extLst>
      <p:ext uri="{BB962C8B-B14F-4D97-AF65-F5344CB8AC3E}">
        <p14:creationId xmlns:p14="http://schemas.microsoft.com/office/powerpoint/2010/main" val="238101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latin typeface="Arial" panose="020B0604020202020204" pitchFamily="34" charset="0"/>
                <a:cs typeface="Arial" panose="020B0604020202020204" pitchFamily="34" charset="0"/>
              </a:rPr>
              <a:t>Ο ΡΟΛΟΣ ΤΟΥ ΜΕΝΤΟΡΑ</a:t>
            </a:r>
            <a:r>
              <a:rPr lang="el-GR" dirty="0"/>
              <a:t/>
            </a:r>
            <a:br>
              <a:rPr lang="el-GR" dirty="0"/>
            </a:br>
            <a:endParaRPr lang="el-GR" dirty="0"/>
          </a:p>
        </p:txBody>
      </p:sp>
      <p:sp>
        <p:nvSpPr>
          <p:cNvPr id="3" name="Θέση περιεχομένου 2"/>
          <p:cNvSpPr>
            <a:spLocks noGrp="1"/>
          </p:cNvSpPr>
          <p:nvPr>
            <p:ph idx="1"/>
          </p:nvPr>
        </p:nvSpPr>
        <p:spPr>
          <a:xfrm>
            <a:off x="838200" y="2179783"/>
            <a:ext cx="10515600" cy="3997180"/>
          </a:xfrm>
        </p:spPr>
        <p:txBody>
          <a:bodyPr>
            <a:noAutofit/>
          </a:bodyPr>
          <a:lstStyle/>
          <a:p>
            <a:pPr algn="just"/>
            <a:r>
              <a:rPr lang="el-GR" i="1" dirty="0">
                <a:latin typeface="Arial" panose="020B0604020202020204" pitchFamily="34" charset="0"/>
                <a:cs typeface="Arial" panose="020B0604020202020204" pitchFamily="34" charset="0"/>
              </a:rPr>
              <a:t>Ως μέντορας μπορεί να οριστεί εκείνο το άτομο που λειτουργεί σαν σύμβουλος και εμψυχωτής στην εξελικτική πορεία ενός εργαζομένου/μαθητευομένου</a:t>
            </a:r>
            <a:r>
              <a:rPr lang="el-GR" i="1" dirty="0" smtClean="0">
                <a:latin typeface="Arial" panose="020B0604020202020204" pitchFamily="34" charset="0"/>
                <a:cs typeface="Arial" panose="020B0604020202020204" pitchFamily="34" charset="0"/>
              </a:rPr>
              <a:t>.</a:t>
            </a:r>
          </a:p>
          <a:p>
            <a:pPr algn="just"/>
            <a:r>
              <a:rPr lang="el-GR" i="1" dirty="0" smtClean="0">
                <a:latin typeface="Arial" panose="020B0604020202020204" pitchFamily="34" charset="0"/>
                <a:cs typeface="Arial" panose="020B0604020202020204" pitchFamily="34" charset="0"/>
              </a:rPr>
              <a:t>Στην εκπαίδευση, </a:t>
            </a:r>
            <a:r>
              <a:rPr lang="el-GR" i="1" dirty="0">
                <a:latin typeface="Arial" panose="020B0604020202020204" pitchFamily="34" charset="0"/>
                <a:cs typeface="Arial" panose="020B0604020202020204" pitchFamily="34" charset="0"/>
              </a:rPr>
              <a:t>ο μέντορας είναι ένας αρκετά έμπειρος εκπαιδευτικός ο οποίος λειτουργεί υποστηρικτικά, ενθαρρύνει και παρέχει συμβουλές στον μαθητευόμενο </a:t>
            </a:r>
            <a:r>
              <a:rPr lang="el-GR" i="1" dirty="0" smtClean="0">
                <a:latin typeface="Arial" panose="020B0604020202020204" pitchFamily="34" charset="0"/>
                <a:cs typeface="Arial" panose="020B0604020202020204" pitchFamily="34" charset="0"/>
              </a:rPr>
              <a:t>νεοδιόριστο εκπαιδευτικό.</a:t>
            </a:r>
          </a:p>
          <a:p>
            <a:pPr algn="just"/>
            <a:r>
              <a:rPr lang="el-GR" i="1" dirty="0">
                <a:latin typeface="Arial" panose="020B0604020202020204" pitchFamily="34" charset="0"/>
                <a:cs typeface="Arial" panose="020B0604020202020204" pitchFamily="34" charset="0"/>
              </a:rPr>
              <a:t>Γ</a:t>
            </a:r>
            <a:r>
              <a:rPr lang="el-GR" i="1" dirty="0" smtClean="0">
                <a:latin typeface="Arial" panose="020B0604020202020204" pitchFamily="34" charset="0"/>
                <a:cs typeface="Arial" panose="020B0604020202020204" pitchFamily="34" charset="0"/>
              </a:rPr>
              <a:t>ια </a:t>
            </a:r>
            <a:r>
              <a:rPr lang="el-GR" i="1" dirty="0">
                <a:latin typeface="Arial" panose="020B0604020202020204" pitchFamily="34" charset="0"/>
                <a:cs typeface="Arial" panose="020B0604020202020204" pitchFamily="34" charset="0"/>
              </a:rPr>
              <a:t>να αποτελέσει </a:t>
            </a:r>
            <a:r>
              <a:rPr lang="el-GR" i="1" dirty="0" smtClean="0">
                <a:latin typeface="Arial" panose="020B0604020202020204" pitchFamily="34" charset="0"/>
                <a:cs typeface="Arial" panose="020B0604020202020204" pitchFamily="34" charset="0"/>
              </a:rPr>
              <a:t>πρότυπο</a:t>
            </a:r>
            <a:r>
              <a:rPr lang="el-GR" i="1" dirty="0">
                <a:latin typeface="Arial" panose="020B0604020202020204" pitchFamily="34" charset="0"/>
                <a:cs typeface="Arial" panose="020B0604020202020204" pitchFamily="34" charset="0"/>
              </a:rPr>
              <a:t>, θα πρέπει να </a:t>
            </a:r>
            <a:r>
              <a:rPr lang="el-GR" i="1" dirty="0" smtClean="0">
                <a:latin typeface="Arial" panose="020B0604020202020204" pitchFamily="34" charset="0"/>
                <a:cs typeface="Arial" panose="020B0604020202020204" pitchFamily="34" charset="0"/>
              </a:rPr>
              <a:t>διαθέτει χαρακτηριστικά  </a:t>
            </a:r>
            <a:r>
              <a:rPr lang="el-GR" i="1" dirty="0">
                <a:latin typeface="Arial" panose="020B0604020202020204" pitchFamily="34" charset="0"/>
                <a:cs typeface="Arial" panose="020B0604020202020204" pitchFamily="34" charset="0"/>
              </a:rPr>
              <a:t>γνωρίσματα και αναμφισβήτητα την ανάλογη εμπειρία. Χαρακτηριστικά, όπως η αυτογνωσία, η αυτοπεποίθηση, ο σεβασμός προς τους εκπαιδευόμενους, η </a:t>
            </a:r>
            <a:r>
              <a:rPr lang="el-GR" i="1" dirty="0" smtClean="0">
                <a:latin typeface="Arial" panose="020B0604020202020204" pitchFamily="34" charset="0"/>
                <a:cs typeface="Arial" panose="020B0604020202020204" pitchFamily="34" charset="0"/>
              </a:rPr>
              <a:t>ανοιχτότητα </a:t>
            </a:r>
            <a:r>
              <a:rPr lang="el-GR" i="1" dirty="0">
                <a:latin typeface="Arial" panose="020B0604020202020204" pitchFamily="34" charset="0"/>
                <a:cs typeface="Arial" panose="020B0604020202020204" pitchFamily="34" charset="0"/>
              </a:rPr>
              <a:t>σε νέες </a:t>
            </a:r>
            <a:r>
              <a:rPr lang="el-GR" i="1" dirty="0" smtClean="0">
                <a:latin typeface="Arial" panose="020B0604020202020204" pitchFamily="34" charset="0"/>
                <a:cs typeface="Arial" panose="020B0604020202020204" pitchFamily="34" charset="0"/>
              </a:rPr>
              <a:t>προτάσεις, καινοτόμες </a:t>
            </a:r>
            <a:r>
              <a:rPr lang="el-GR" i="1" dirty="0">
                <a:latin typeface="Arial" panose="020B0604020202020204" pitchFamily="34" charset="0"/>
                <a:cs typeface="Arial" panose="020B0604020202020204" pitchFamily="34" charset="0"/>
              </a:rPr>
              <a:t>ιδέες και το  όραμα για την υλοποίηση των στόχων που είχε θέσει εξ αρχής</a:t>
            </a:r>
            <a:r>
              <a:rPr lang="el-GR" i="1" dirty="0" smtClean="0">
                <a:latin typeface="Arial" panose="020B0604020202020204" pitchFamily="34" charset="0"/>
                <a:cs typeface="Arial" panose="020B0604020202020204" pitchFamily="34" charset="0"/>
              </a:rPr>
              <a:t>.</a:t>
            </a:r>
          </a:p>
          <a:p>
            <a:pPr algn="just"/>
            <a:r>
              <a:rPr lang="el-GR" i="1" dirty="0" smtClean="0">
                <a:latin typeface="Arial" panose="020B0604020202020204" pitchFamily="34" charset="0"/>
                <a:cs typeface="Arial" panose="020B0604020202020204" pitchFamily="34" charset="0"/>
              </a:rPr>
              <a:t>Για να είναι πιο αποτελεσματικός, </a:t>
            </a:r>
            <a:r>
              <a:rPr lang="el-GR" i="1" dirty="0">
                <a:latin typeface="Arial" panose="020B0604020202020204" pitchFamily="34" charset="0"/>
                <a:cs typeface="Arial" panose="020B0604020202020204" pitchFamily="34" charset="0"/>
              </a:rPr>
              <a:t>θα πρέπει να αναγνωρίζει τα όρια, να σέβεται τις ιδιαιτερότητες και την προσωπικότητα του </a:t>
            </a:r>
            <a:r>
              <a:rPr lang="el-GR" i="1" dirty="0" smtClean="0">
                <a:latin typeface="Arial" panose="020B0604020202020204" pitchFamily="34" charset="0"/>
                <a:cs typeface="Arial" panose="020B0604020202020204" pitchFamily="34" charset="0"/>
              </a:rPr>
              <a:t>εκπαιδευόμενου. Είναι </a:t>
            </a:r>
            <a:r>
              <a:rPr lang="el-GR" i="1" dirty="0">
                <a:latin typeface="Arial" panose="020B0604020202020204" pitchFamily="34" charset="0"/>
                <a:cs typeface="Arial" panose="020B0604020202020204" pitchFamily="34" charset="0"/>
              </a:rPr>
              <a:t>σημαντικό να είναι καλός ακροατής, </a:t>
            </a:r>
            <a:r>
              <a:rPr lang="el-GR" i="1" dirty="0" smtClean="0">
                <a:latin typeface="Arial" panose="020B0604020202020204" pitchFamily="34" charset="0"/>
                <a:cs typeface="Arial" panose="020B0604020202020204" pitchFamily="34" charset="0"/>
              </a:rPr>
              <a:t>πρέπει να έχει </a:t>
            </a:r>
            <a:r>
              <a:rPr lang="el-GR" i="1" dirty="0">
                <a:latin typeface="Arial" panose="020B0604020202020204" pitchFamily="34" charset="0"/>
                <a:cs typeface="Arial" panose="020B0604020202020204" pitchFamily="34" charset="0"/>
              </a:rPr>
              <a:t>αναπτυγμένες  διαπροσωπικές  </a:t>
            </a:r>
            <a:r>
              <a:rPr lang="el-GR" i="1" dirty="0" smtClean="0">
                <a:latin typeface="Arial" panose="020B0604020202020204" pitchFamily="34" charset="0"/>
                <a:cs typeface="Arial" panose="020B0604020202020204" pitchFamily="34" charset="0"/>
              </a:rPr>
              <a:t>δεξιότητες και τα ηθικά </a:t>
            </a:r>
            <a:r>
              <a:rPr lang="el-GR" i="1" dirty="0">
                <a:latin typeface="Arial" panose="020B0604020202020204" pitchFamily="34" charset="0"/>
                <a:cs typeface="Arial" panose="020B0604020202020204" pitchFamily="34" charset="0"/>
              </a:rPr>
              <a:t>χαρακτηριστικά του </a:t>
            </a:r>
            <a:r>
              <a:rPr lang="el-GR" i="1" dirty="0" smtClean="0">
                <a:latin typeface="Arial" panose="020B0604020202020204" pitchFamily="34" charset="0"/>
                <a:cs typeface="Arial" panose="020B0604020202020204" pitchFamily="34" charset="0"/>
              </a:rPr>
              <a:t>ατόμου πρέπει να είναι τέτοια που να μπορούν να αντιμετωπίσουν διλήμματα. </a:t>
            </a:r>
            <a:endParaRPr lang="el-GR"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33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08891" y="609599"/>
            <a:ext cx="10515600" cy="1025670"/>
          </a:xfrm>
        </p:spPr>
        <p:txBody>
          <a:bodyPr>
            <a:noAutofit/>
          </a:bodyPr>
          <a:lstStyle/>
          <a:p>
            <a:r>
              <a:rPr lang="el-GR" b="1" dirty="0">
                <a:latin typeface="Arial" panose="020B0604020202020204" pitchFamily="34" charset="0"/>
                <a:cs typeface="Arial" panose="020B0604020202020204" pitchFamily="34" charset="0"/>
              </a:rPr>
              <a:t>Η ΣΥΜΒΟΥΛΕΥΤΙΚΗ ΚΑΘΟΔΗΓΗΣΗ (</a:t>
            </a:r>
            <a:r>
              <a:rPr lang="el-GR" b="1" dirty="0" err="1">
                <a:latin typeface="Arial" panose="020B0604020202020204" pitchFamily="34" charset="0"/>
                <a:cs typeface="Arial" panose="020B0604020202020204" pitchFamily="34" charset="0"/>
              </a:rPr>
              <a:t>Mentoring</a:t>
            </a:r>
            <a:r>
              <a:rPr lang="el-GR" b="1" dirty="0">
                <a:latin typeface="Arial" panose="020B0604020202020204" pitchFamily="34" charset="0"/>
                <a:cs typeface="Arial" panose="020B0604020202020204" pitchFamily="34" charset="0"/>
              </a:rPr>
              <a:t>) ΚΑΙ ΤΑ ΜΟΝΤΕΛΑ ΜΕΝΤΟΡΙΚΗΣ ΣΧΕΣΗΣ</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algn="just"/>
            <a:r>
              <a:rPr lang="el-GR" i="1" dirty="0">
                <a:latin typeface="Arial" panose="020B0604020202020204" pitchFamily="34" charset="0"/>
                <a:cs typeface="Arial" panose="020B0604020202020204" pitchFamily="34" charset="0"/>
              </a:rPr>
              <a:t>Ως συμβουλευτική </a:t>
            </a:r>
            <a:r>
              <a:rPr lang="el-GR" i="1" dirty="0" smtClean="0">
                <a:latin typeface="Arial" panose="020B0604020202020204" pitchFamily="34" charset="0"/>
                <a:cs typeface="Arial" panose="020B0604020202020204" pitchFamily="34" charset="0"/>
              </a:rPr>
              <a:t>καθοδήγηση-</a:t>
            </a:r>
            <a:r>
              <a:rPr lang="en-US" i="1" dirty="0">
                <a:latin typeface="Arial" panose="020B0604020202020204" pitchFamily="34" charset="0"/>
                <a:cs typeface="Arial" panose="020B0604020202020204" pitchFamily="34" charset="0"/>
              </a:rPr>
              <a:t>mentoring</a:t>
            </a:r>
            <a:r>
              <a:rPr lang="el-GR" i="1" dirty="0">
                <a:latin typeface="Arial" panose="020B0604020202020204" pitchFamily="34" charset="0"/>
                <a:cs typeface="Arial" panose="020B0604020202020204" pitchFamily="34" charset="0"/>
              </a:rPr>
              <a:t>, όπως αναφέρει η </a:t>
            </a:r>
            <a:r>
              <a:rPr lang="en-US" i="1" dirty="0" err="1">
                <a:latin typeface="Arial" panose="020B0604020202020204" pitchFamily="34" charset="0"/>
                <a:cs typeface="Arial" panose="020B0604020202020204" pitchFamily="34" charset="0"/>
              </a:rPr>
              <a:t>Kram</a:t>
            </a:r>
            <a:r>
              <a:rPr lang="el-GR" i="1" dirty="0">
                <a:latin typeface="Arial" panose="020B0604020202020204" pitchFamily="34" charset="0"/>
                <a:cs typeface="Arial" panose="020B0604020202020204" pitchFamily="34" charset="0"/>
              </a:rPr>
              <a:t> (1985), ορίζεται μια δυαδική σχέση μέσα από την οποία ο παλαιότερος ή πιο έμπειρος (μέντορας) προσφέρει δύο λειτουργίες στο </a:t>
            </a:r>
            <a:r>
              <a:rPr lang="el-GR" i="1" dirty="0" smtClean="0">
                <a:latin typeface="Arial" panose="020B0604020202020204" pitchFamily="34" charset="0"/>
                <a:cs typeface="Arial" panose="020B0604020202020204" pitchFamily="34" charset="0"/>
              </a:rPr>
              <a:t>νεότερο</a:t>
            </a:r>
          </a:p>
          <a:p>
            <a:pPr algn="just"/>
            <a:r>
              <a:rPr lang="el-GR" i="1" dirty="0" smtClean="0">
                <a:latin typeface="Arial" panose="020B0604020202020204" pitchFamily="34" charset="0"/>
                <a:cs typeface="Arial" panose="020B0604020202020204" pitchFamily="34" charset="0"/>
              </a:rPr>
              <a:t>Σκοπός </a:t>
            </a:r>
            <a:r>
              <a:rPr lang="el-GR" i="1" dirty="0">
                <a:latin typeface="Arial" panose="020B0604020202020204" pitchFamily="34" charset="0"/>
                <a:cs typeface="Arial" panose="020B0604020202020204" pitchFamily="34" charset="0"/>
              </a:rPr>
              <a:t>του </a:t>
            </a:r>
            <a:r>
              <a:rPr lang="en-US" i="1" dirty="0" smtClean="0">
                <a:latin typeface="Arial" panose="020B0604020202020204" pitchFamily="34" charset="0"/>
                <a:cs typeface="Arial" panose="020B0604020202020204" pitchFamily="34" charset="0"/>
              </a:rPr>
              <a:t>mentoring</a:t>
            </a:r>
            <a:r>
              <a:rPr lang="el-GR" i="1" dirty="0" smtClean="0">
                <a:latin typeface="Arial" panose="020B0604020202020204" pitchFamily="34" charset="0"/>
                <a:cs typeface="Arial" panose="020B0604020202020204" pitchFamily="34" charset="0"/>
              </a:rPr>
              <a:t> είναι </a:t>
            </a:r>
            <a:r>
              <a:rPr lang="el-GR" i="1" dirty="0">
                <a:latin typeface="Arial" panose="020B0604020202020204" pitchFamily="34" charset="0"/>
                <a:cs typeface="Arial" panose="020B0604020202020204" pitchFamily="34" charset="0"/>
              </a:rPr>
              <a:t>η παροχή βοήθειας και </a:t>
            </a:r>
            <a:r>
              <a:rPr lang="el-GR" i="1" dirty="0" smtClean="0">
                <a:latin typeface="Arial" panose="020B0604020202020204" pitchFamily="34" charset="0"/>
                <a:cs typeface="Arial" panose="020B0604020202020204" pitchFamily="34" charset="0"/>
              </a:rPr>
              <a:t>υποστήριξης </a:t>
            </a:r>
            <a:r>
              <a:rPr lang="el-GR" i="1" dirty="0">
                <a:latin typeface="Arial" panose="020B0604020202020204" pitchFamily="34" charset="0"/>
                <a:cs typeface="Arial" panose="020B0604020202020204" pitchFamily="34" charset="0"/>
              </a:rPr>
              <a:t>στους νέους εκπαιδευτικούς με στόχο να διαχειριστούν αποτελεσματικά την μαθησιακή τους πορεία, να αναπτύξουν τις δεξιότητές τους, να βελτιώσουν την απόδοσή τους και να γίνουν πιο αποτελεσματικοί στο έργο τους </a:t>
            </a:r>
            <a:endParaRPr lang="el-GR" i="1" dirty="0" smtClean="0">
              <a:latin typeface="Arial" panose="020B0604020202020204" pitchFamily="34" charset="0"/>
              <a:cs typeface="Arial" panose="020B0604020202020204" pitchFamily="34" charset="0"/>
            </a:endParaRPr>
          </a:p>
          <a:p>
            <a:pPr algn="just"/>
            <a:r>
              <a:rPr lang="el-GR" i="1" dirty="0">
                <a:latin typeface="Arial" panose="020B0604020202020204" pitchFamily="34" charset="0"/>
                <a:cs typeface="Arial" panose="020B0604020202020204" pitchFamily="34" charset="0"/>
              </a:rPr>
              <a:t>Μ</a:t>
            </a:r>
            <a:r>
              <a:rPr lang="el-GR" i="1" dirty="0" smtClean="0">
                <a:latin typeface="Arial" panose="020B0604020202020204" pitchFamily="34" charset="0"/>
                <a:cs typeface="Arial" panose="020B0604020202020204" pitchFamily="34" charset="0"/>
              </a:rPr>
              <a:t>έλημα </a:t>
            </a:r>
            <a:r>
              <a:rPr lang="el-GR" i="1" dirty="0">
                <a:latin typeface="Arial" panose="020B0604020202020204" pitchFamily="34" charset="0"/>
                <a:cs typeface="Arial" panose="020B0604020202020204" pitchFamily="34" charset="0"/>
              </a:rPr>
              <a:t>του μέντορα είναι να μεταφέρει στον εποπτευόμενο την ευρύτερη εικόνα του κοινωνικού, οικονομικού και εκπαιδευτικού πλαισίου μέσα στο οποίο λειτουργεί η σχολική μονάδα</a:t>
            </a:r>
          </a:p>
        </p:txBody>
      </p:sp>
    </p:spTree>
    <p:extLst>
      <p:ext uri="{BB962C8B-B14F-4D97-AF65-F5344CB8AC3E}">
        <p14:creationId xmlns:p14="http://schemas.microsoft.com/office/powerpoint/2010/main" val="143508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694584"/>
          </a:xfrm>
        </p:spPr>
        <p:txBody>
          <a:bodyPr>
            <a:normAutofit/>
          </a:bodyPr>
          <a:lstStyle/>
          <a:p>
            <a:r>
              <a:rPr lang="el-GR" b="1" dirty="0">
                <a:latin typeface="Arial" panose="020B0604020202020204" pitchFamily="34" charset="0"/>
                <a:cs typeface="Arial" panose="020B0604020202020204" pitchFamily="34" charset="0"/>
              </a:rPr>
              <a:t>Η ΣΥΜΒΟΥΛΕΥΤΙΚΗ ΚΑΘΟΔΗΓΗΣΗ (</a:t>
            </a:r>
            <a:r>
              <a:rPr lang="el-GR" b="1" dirty="0" err="1">
                <a:latin typeface="Arial" panose="020B0604020202020204" pitchFamily="34" charset="0"/>
                <a:cs typeface="Arial" panose="020B0604020202020204" pitchFamily="34" charset="0"/>
              </a:rPr>
              <a:t>Mentoring</a:t>
            </a:r>
            <a:r>
              <a:rPr lang="el-GR" b="1" dirty="0">
                <a:latin typeface="Arial" panose="020B0604020202020204" pitchFamily="34" charset="0"/>
                <a:cs typeface="Arial" panose="020B0604020202020204" pitchFamily="34" charset="0"/>
              </a:rPr>
              <a:t>) ΚΑΙ ΤΑ ΜΟΝΤΕΛΑ ΜΕΝΤΟΡΙΚΗΣ ΣΧΕΣΗΣ</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pPr algn="just"/>
            <a:r>
              <a:rPr lang="el-GR" i="1" dirty="0">
                <a:latin typeface="Arial" panose="020B0604020202020204" pitchFamily="34" charset="0"/>
                <a:cs typeface="Arial" panose="020B0604020202020204" pitchFamily="34" charset="0"/>
              </a:rPr>
              <a:t>Η </a:t>
            </a:r>
            <a:r>
              <a:rPr lang="el-GR" i="1" dirty="0" err="1">
                <a:latin typeface="Arial" panose="020B0604020202020204" pitchFamily="34" charset="0"/>
                <a:cs typeface="Arial" panose="020B0604020202020204" pitchFamily="34" charset="0"/>
              </a:rPr>
              <a:t>μεντορική</a:t>
            </a:r>
            <a:r>
              <a:rPr lang="el-GR" i="1" dirty="0">
                <a:latin typeface="Arial" panose="020B0604020202020204" pitchFamily="34" charset="0"/>
                <a:cs typeface="Arial" panose="020B0604020202020204" pitchFamily="34" charset="0"/>
              </a:rPr>
              <a:t> σχέση ένα εργαλείο διαχείρισης της εφαρμοσμένης γνώσης, </a:t>
            </a:r>
            <a:r>
              <a:rPr lang="el-GR" i="1" dirty="0" smtClean="0">
                <a:latin typeface="Arial" panose="020B0604020202020204" pitchFamily="34" charset="0"/>
                <a:cs typeface="Arial" panose="020B0604020202020204" pitchFamily="34" charset="0"/>
              </a:rPr>
              <a:t>που έχει </a:t>
            </a:r>
            <a:r>
              <a:rPr lang="el-GR" i="1" dirty="0">
                <a:latin typeface="Arial" panose="020B0604020202020204" pitchFamily="34" charset="0"/>
                <a:cs typeface="Arial" panose="020B0604020202020204" pitchFamily="34" charset="0"/>
              </a:rPr>
              <a:t>ως προϋπόθεση τη διάθεση για μάθηση, με συμβουλευτικό χαρακτήρα και είναι ανεξάρτητο από τις υποχρεώσεις των εμπλεκομένων απέναντι στην υπηρεσία τους</a:t>
            </a:r>
            <a:r>
              <a:rPr lang="el-GR" i="1" dirty="0" smtClean="0">
                <a:latin typeface="Arial" panose="020B0604020202020204" pitchFamily="34" charset="0"/>
                <a:cs typeface="Arial" panose="020B0604020202020204" pitchFamily="34" charset="0"/>
              </a:rPr>
              <a:t> </a:t>
            </a:r>
          </a:p>
          <a:p>
            <a:pPr algn="just"/>
            <a:r>
              <a:rPr lang="el-GR" i="1" dirty="0">
                <a:latin typeface="Arial" panose="020B0604020202020204" pitchFamily="34" charset="0"/>
                <a:cs typeface="Arial" panose="020B0604020202020204" pitchFamily="34" charset="0"/>
              </a:rPr>
              <a:t>Σ</a:t>
            </a:r>
            <a:r>
              <a:rPr lang="el-GR" i="1" dirty="0" smtClean="0">
                <a:latin typeface="Arial" panose="020B0604020202020204" pitchFamily="34" charset="0"/>
                <a:cs typeface="Arial" panose="020B0604020202020204" pitchFamily="34" charset="0"/>
              </a:rPr>
              <a:t>ημαντικό </a:t>
            </a:r>
            <a:r>
              <a:rPr lang="el-GR" i="1" dirty="0">
                <a:latin typeface="Arial" panose="020B0604020202020204" pitchFamily="34" charset="0"/>
                <a:cs typeface="Arial" panose="020B0604020202020204" pitchFamily="34" charset="0"/>
              </a:rPr>
              <a:t>εργαλείο ανάπτυξης δεξιοτήτων και εμπειρίας και σημαντικό μέσο εκπαίδευσης των ενηλίκων. Ως προς το περιεχόμενο, το </a:t>
            </a:r>
            <a:r>
              <a:rPr lang="en-US" i="1" dirty="0">
                <a:latin typeface="Arial" panose="020B0604020202020204" pitchFamily="34" charset="0"/>
                <a:cs typeface="Arial" panose="020B0604020202020204" pitchFamily="34" charset="0"/>
              </a:rPr>
              <a:t>mentoring</a:t>
            </a:r>
            <a:r>
              <a:rPr lang="el-GR" i="1" dirty="0">
                <a:latin typeface="Arial" panose="020B0604020202020204" pitchFamily="34" charset="0"/>
                <a:cs typeface="Arial" panose="020B0604020202020204" pitchFamily="34" charset="0"/>
              </a:rPr>
              <a:t> μπορεί να είναι άτυπο (αυθόρμητη ανάπτυξη σχέσεων) ή τυπικό (οργάνωση με συγκεκριμένο στόχο). </a:t>
            </a:r>
            <a:endParaRPr lang="el-GR" i="1" dirty="0" smtClean="0">
              <a:latin typeface="Arial" panose="020B0604020202020204" pitchFamily="34" charset="0"/>
              <a:cs typeface="Arial" panose="020B0604020202020204" pitchFamily="34" charset="0"/>
            </a:endParaRPr>
          </a:p>
          <a:p>
            <a:pPr algn="just"/>
            <a:r>
              <a:rPr lang="el-GR" i="1" dirty="0">
                <a:latin typeface="Arial" panose="020B0604020202020204" pitchFamily="34" charset="0"/>
                <a:cs typeface="Arial" panose="020B0604020202020204" pitchFamily="34" charset="0"/>
              </a:rPr>
              <a:t>Τ</a:t>
            </a:r>
            <a:r>
              <a:rPr lang="el-GR" i="1" dirty="0" smtClean="0">
                <a:latin typeface="Arial" panose="020B0604020202020204" pitchFamily="34" charset="0"/>
                <a:cs typeface="Arial" panose="020B0604020202020204" pitchFamily="34" charset="0"/>
              </a:rPr>
              <a:t>ρία </a:t>
            </a:r>
            <a:r>
              <a:rPr lang="el-GR" i="1" dirty="0">
                <a:latin typeface="Arial" panose="020B0604020202020204" pitchFamily="34" charset="0"/>
                <a:cs typeface="Arial" panose="020B0604020202020204" pitchFamily="34" charset="0"/>
              </a:rPr>
              <a:t>μοντέλα της </a:t>
            </a:r>
            <a:r>
              <a:rPr lang="el-GR" i="1" dirty="0" err="1">
                <a:latin typeface="Arial" panose="020B0604020202020204" pitchFamily="34" charset="0"/>
                <a:cs typeface="Arial" panose="020B0604020202020204" pitchFamily="34" charset="0"/>
              </a:rPr>
              <a:t>μεντορικής</a:t>
            </a:r>
            <a:r>
              <a:rPr lang="el-GR" i="1" dirty="0">
                <a:latin typeface="Arial" panose="020B0604020202020204" pitchFamily="34" charset="0"/>
                <a:cs typeface="Arial" panose="020B0604020202020204" pitchFamily="34" charset="0"/>
              </a:rPr>
              <a:t> σχέσης: το μοντέλο της μαθητείας, το μοντέλο των δεξιοτήτων και το </a:t>
            </a:r>
            <a:r>
              <a:rPr lang="el-GR" i="1" dirty="0" err="1">
                <a:latin typeface="Arial" panose="020B0604020202020204" pitchFamily="34" charset="0"/>
                <a:cs typeface="Arial" panose="020B0604020202020204" pitchFamily="34" charset="0"/>
              </a:rPr>
              <a:t>αναστοχαστικό</a:t>
            </a:r>
            <a:r>
              <a:rPr lang="el-GR" i="1" dirty="0">
                <a:latin typeface="Arial" panose="020B0604020202020204" pitchFamily="34" charset="0"/>
                <a:cs typeface="Arial" panose="020B0604020202020204" pitchFamily="34" charset="0"/>
              </a:rPr>
              <a:t> μοντέλο</a:t>
            </a:r>
          </a:p>
        </p:txBody>
      </p:sp>
    </p:spTree>
    <p:extLst>
      <p:ext uri="{BB962C8B-B14F-4D97-AF65-F5344CB8AC3E}">
        <p14:creationId xmlns:p14="http://schemas.microsoft.com/office/powerpoint/2010/main" val="427306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latin typeface="Arial" panose="020B0604020202020204" pitchFamily="34" charset="0"/>
                <a:cs typeface="Arial" panose="020B0604020202020204" pitchFamily="34" charset="0"/>
              </a:rPr>
              <a:t>Η ΣΥΜΒΟΛΗ ΤΟΥ </a:t>
            </a:r>
            <a:r>
              <a:rPr lang="en-US" b="1" dirty="0">
                <a:latin typeface="Arial" panose="020B0604020202020204" pitchFamily="34" charset="0"/>
                <a:cs typeface="Arial" panose="020B0604020202020204" pitchFamily="34" charset="0"/>
              </a:rPr>
              <a:t>MENTORING </a:t>
            </a:r>
            <a:r>
              <a:rPr lang="el-GR" b="1" dirty="0">
                <a:latin typeface="Arial" panose="020B0604020202020204" pitchFamily="34" charset="0"/>
                <a:cs typeface="Arial" panose="020B0604020202020204" pitchFamily="34" charset="0"/>
              </a:rPr>
              <a:t>ΣΤΗΝ ΕΠΑΓΓΕΛΜΑΤΙΚΗ ΑΝΑΠΤΥΞΗ ΤΩΝ ΕΚΠΑΙΔΕΥΤΙΚΩΝ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lnSpcReduction="20000"/>
          </a:bodyPr>
          <a:lstStyle/>
          <a:p>
            <a:pPr algn="just"/>
            <a:r>
              <a:rPr lang="el-GR" i="1" dirty="0">
                <a:latin typeface="Arial" panose="020B0604020202020204" pitchFamily="34" charset="0"/>
                <a:cs typeface="Arial" panose="020B0604020202020204" pitchFamily="34" charset="0"/>
              </a:rPr>
              <a:t>Η</a:t>
            </a:r>
            <a:r>
              <a:rPr lang="el-GR" i="1" dirty="0" smtClean="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επαγγελματική ανάπτυξη του εκπαιδευτικού αποτελεί το βασικό πυλώνα της βελτίωσης του εκπαιδευτικού </a:t>
            </a:r>
            <a:r>
              <a:rPr lang="el-GR" i="1" dirty="0" smtClean="0">
                <a:latin typeface="Arial" panose="020B0604020202020204" pitchFamily="34" charset="0"/>
                <a:cs typeface="Arial" panose="020B0604020202020204" pitchFamily="34" charset="0"/>
              </a:rPr>
              <a:t>έργου. Διαδικασία που διαρκεί </a:t>
            </a:r>
            <a:r>
              <a:rPr lang="el-GR" i="1" dirty="0">
                <a:latin typeface="Arial" panose="020B0604020202020204" pitchFamily="34" charset="0"/>
                <a:cs typeface="Arial" panose="020B0604020202020204" pitchFamily="34" charset="0"/>
              </a:rPr>
              <a:t>σε όλη τη ζωή του εκπαιδευτικού και επηρεάζεται από διάφορους παράγοντες. </a:t>
            </a:r>
            <a:r>
              <a:rPr lang="el-GR" i="1" dirty="0" smtClean="0">
                <a:latin typeface="Arial" panose="020B0604020202020204" pitchFamily="34" charset="0"/>
                <a:cs typeface="Arial" panose="020B0604020202020204" pitchFamily="34" charset="0"/>
              </a:rPr>
              <a:t>Διαμορφώνεται, η </a:t>
            </a:r>
            <a:r>
              <a:rPr lang="el-GR" i="1" dirty="0">
                <a:latin typeface="Arial" panose="020B0604020202020204" pitchFamily="34" charset="0"/>
                <a:cs typeface="Arial" panose="020B0604020202020204" pitchFamily="34" charset="0"/>
              </a:rPr>
              <a:t>επαγγελματική ταυτότητά του, </a:t>
            </a:r>
            <a:r>
              <a:rPr lang="el-GR" i="1" dirty="0" smtClean="0">
                <a:latin typeface="Arial" panose="020B0604020202020204" pitchFamily="34" charset="0"/>
                <a:cs typeface="Arial" panose="020B0604020202020204" pitchFamily="34" charset="0"/>
              </a:rPr>
              <a:t>που επηρεάζεται από </a:t>
            </a:r>
            <a:r>
              <a:rPr lang="el-GR" i="1" dirty="0">
                <a:latin typeface="Arial" panose="020B0604020202020204" pitchFamily="34" charset="0"/>
                <a:cs typeface="Arial" panose="020B0604020202020204" pitchFamily="34" charset="0"/>
              </a:rPr>
              <a:t>διάφορους </a:t>
            </a:r>
            <a:r>
              <a:rPr lang="el-GR" i="1" dirty="0" smtClean="0">
                <a:latin typeface="Arial" panose="020B0604020202020204" pitchFamily="34" charset="0"/>
                <a:cs typeface="Arial" panose="020B0604020202020204" pitchFamily="34" charset="0"/>
              </a:rPr>
              <a:t>παράγοντες και υφίσταται τροποποιήσεις</a:t>
            </a:r>
            <a:endParaRPr lang="el-GR" i="1" dirty="0">
              <a:latin typeface="Arial" panose="020B0604020202020204" pitchFamily="34" charset="0"/>
              <a:cs typeface="Arial" panose="020B0604020202020204" pitchFamily="34" charset="0"/>
            </a:endParaRPr>
          </a:p>
          <a:p>
            <a:pPr algn="just"/>
            <a:r>
              <a:rPr lang="el-GR" i="1" dirty="0" smtClean="0">
                <a:latin typeface="Arial" panose="020B0604020202020204" pitchFamily="34" charset="0"/>
                <a:cs typeface="Arial" panose="020B0604020202020204" pitchFamily="34" charset="0"/>
              </a:rPr>
              <a:t>Οι μέντορες </a:t>
            </a:r>
            <a:r>
              <a:rPr lang="el-GR" i="1" dirty="0">
                <a:latin typeface="Arial" panose="020B0604020202020204" pitchFamily="34" charset="0"/>
                <a:cs typeface="Arial" panose="020B0604020202020204" pitchFamily="34" charset="0"/>
              </a:rPr>
              <a:t>είναι ικανοί να καθοδηγήσουν </a:t>
            </a:r>
            <a:r>
              <a:rPr lang="el-GR" i="1" dirty="0" smtClean="0">
                <a:latin typeface="Arial" panose="020B0604020202020204" pitchFamily="34" charset="0"/>
                <a:cs typeface="Arial" panose="020B0604020202020204" pitchFamily="34" charset="0"/>
              </a:rPr>
              <a:t>τους </a:t>
            </a:r>
            <a:r>
              <a:rPr lang="el-GR" i="1" dirty="0">
                <a:latin typeface="Arial" panose="020B0604020202020204" pitchFamily="34" charset="0"/>
                <a:cs typeface="Arial" panose="020B0604020202020204" pitchFamily="34" charset="0"/>
              </a:rPr>
              <a:t>νέους </a:t>
            </a:r>
            <a:r>
              <a:rPr lang="el-GR" i="1" dirty="0" err="1" smtClean="0">
                <a:latin typeface="Arial" panose="020B0604020202020204" pitchFamily="34" charset="0"/>
                <a:cs typeface="Arial" panose="020B0604020202020204" pitchFamily="34" charset="0"/>
              </a:rPr>
              <a:t>εκπαιδευτικούς,διότι</a:t>
            </a:r>
            <a:r>
              <a:rPr lang="el-GR" i="1" dirty="0" smtClean="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μέσα από την δική τους εμπειρία και εκπαίδευση έχουν αναπτύξει </a:t>
            </a:r>
            <a:r>
              <a:rPr lang="el-GR" i="1" dirty="0" smtClean="0">
                <a:latin typeface="Arial" panose="020B0604020202020204" pitchFamily="34" charset="0"/>
                <a:cs typeface="Arial" panose="020B0604020202020204" pitchFamily="34" charset="0"/>
              </a:rPr>
              <a:t>ορισμένες </a:t>
            </a:r>
            <a:r>
              <a:rPr lang="el-GR" i="1" dirty="0">
                <a:latin typeface="Arial" panose="020B0604020202020204" pitchFamily="34" charset="0"/>
                <a:cs typeface="Arial" panose="020B0604020202020204" pitchFamily="34" charset="0"/>
              </a:rPr>
              <a:t>βασικές δεξιότητες όπως </a:t>
            </a:r>
            <a:r>
              <a:rPr lang="el-GR" i="1" dirty="0" smtClean="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η </a:t>
            </a:r>
            <a:r>
              <a:rPr lang="el-GR" i="1" dirty="0" smtClean="0">
                <a:latin typeface="Arial" panose="020B0604020202020204" pitchFamily="34" charset="0"/>
                <a:cs typeface="Arial" panose="020B0604020202020204" pitchFamily="34" charset="0"/>
              </a:rPr>
              <a:t>αναγνώριση ικανοτήτων </a:t>
            </a:r>
            <a:r>
              <a:rPr lang="el-GR" i="1" dirty="0">
                <a:latin typeface="Arial" panose="020B0604020202020204" pitchFamily="34" charset="0"/>
                <a:cs typeface="Arial" panose="020B0604020202020204" pitchFamily="34" charset="0"/>
              </a:rPr>
              <a:t>και </a:t>
            </a:r>
            <a:r>
              <a:rPr lang="el-GR" i="1" dirty="0" smtClean="0">
                <a:latin typeface="Arial" panose="020B0604020202020204" pitchFamily="34" charset="0"/>
                <a:cs typeface="Arial" panose="020B0604020202020204" pitchFamily="34" charset="0"/>
              </a:rPr>
              <a:t>αδυναμιών </a:t>
            </a:r>
            <a:r>
              <a:rPr lang="el-GR" i="1" dirty="0">
                <a:latin typeface="Arial" panose="020B0604020202020204" pitchFamily="34" charset="0"/>
                <a:cs typeface="Arial" panose="020B0604020202020204" pitchFamily="34" charset="0"/>
              </a:rPr>
              <a:t>των εκπαιδευτικών με λιγότερη εμπειρία, η κατανόηση των </a:t>
            </a:r>
            <a:r>
              <a:rPr lang="el-GR" i="1" dirty="0" smtClean="0">
                <a:latin typeface="Arial" panose="020B0604020202020204" pitchFamily="34" charset="0"/>
                <a:cs typeface="Arial" panose="020B0604020202020204" pitchFamily="34" charset="0"/>
              </a:rPr>
              <a:t>δυσκολιών που αντιμετωπίζουν </a:t>
            </a:r>
            <a:r>
              <a:rPr lang="el-GR" i="1" dirty="0">
                <a:latin typeface="Arial" panose="020B0604020202020204" pitchFamily="34" charset="0"/>
                <a:cs typeface="Arial" panose="020B0604020202020204" pitchFamily="34" charset="0"/>
              </a:rPr>
              <a:t>οι εκπαιδευτικοί όσον αφορά τον </a:t>
            </a:r>
            <a:r>
              <a:rPr lang="el-GR" i="1" dirty="0" smtClean="0">
                <a:latin typeface="Arial" panose="020B0604020202020204" pitchFamily="34" charset="0"/>
                <a:cs typeface="Arial" panose="020B0604020202020204" pitchFamily="34" charset="0"/>
              </a:rPr>
              <a:t>σχεδιασμό</a:t>
            </a:r>
            <a:r>
              <a:rPr lang="el-GR" i="1" dirty="0">
                <a:latin typeface="Arial" panose="020B0604020202020204" pitchFamily="34" charset="0"/>
                <a:cs typeface="Arial" panose="020B0604020202020204" pitchFamily="34" charset="0"/>
              </a:rPr>
              <a:t>, η υλοποίηση και αξιολόγηση του εκπαιδευτικού/διδακτικού τους έργου, η </a:t>
            </a:r>
            <a:r>
              <a:rPr lang="el-GR" i="1" dirty="0" smtClean="0">
                <a:latin typeface="Arial" panose="020B0604020202020204" pitchFamily="34" charset="0"/>
                <a:cs typeface="Arial" panose="020B0604020202020204" pitchFamily="34" charset="0"/>
              </a:rPr>
              <a:t>υποστήριξη σε </a:t>
            </a:r>
            <a:r>
              <a:rPr lang="el-GR" i="1" dirty="0">
                <a:latin typeface="Arial" panose="020B0604020202020204" pitchFamily="34" charset="0"/>
                <a:cs typeface="Arial" panose="020B0604020202020204" pitchFamily="34" charset="0"/>
              </a:rPr>
              <a:t>προβληματικές καταστάσεις </a:t>
            </a:r>
            <a:r>
              <a:rPr lang="el-GR" i="1" dirty="0" smtClean="0">
                <a:latin typeface="Arial" panose="020B0604020202020204" pitchFamily="34" charset="0"/>
                <a:cs typeface="Arial" panose="020B0604020202020204" pitchFamily="34" charset="0"/>
              </a:rPr>
              <a:t>που </a:t>
            </a:r>
            <a:r>
              <a:rPr lang="el-GR" i="1" dirty="0">
                <a:latin typeface="Arial" panose="020B0604020202020204" pitchFamily="34" charset="0"/>
                <a:cs typeface="Arial" panose="020B0604020202020204" pitchFamily="34" charset="0"/>
              </a:rPr>
              <a:t>προκύπτουν κατά την εκτέλεση του έργου τους, η ανάλυση για την σωστή και έγκαιρη επίλυση των δυσκολιών και η συμβουλευτική </a:t>
            </a:r>
            <a:r>
              <a:rPr lang="el-GR" i="1" dirty="0" smtClean="0">
                <a:latin typeface="Arial" panose="020B0604020202020204" pitchFamily="34" charset="0"/>
                <a:cs typeface="Arial" panose="020B0604020202020204" pitchFamily="34" charset="0"/>
              </a:rPr>
              <a:t>καθοδήγηση</a:t>
            </a:r>
          </a:p>
          <a:p>
            <a:pPr algn="just"/>
            <a:r>
              <a:rPr lang="el-GR" i="1" dirty="0">
                <a:latin typeface="Arial" panose="020B0604020202020204" pitchFamily="34" charset="0"/>
                <a:cs typeface="Arial" panose="020B0604020202020204" pitchFamily="34" charset="0"/>
              </a:rPr>
              <a:t>Α</a:t>
            </a:r>
            <a:r>
              <a:rPr lang="el-GR" i="1" dirty="0" smtClean="0">
                <a:latin typeface="Arial" panose="020B0604020202020204" pitchFamily="34" charset="0"/>
                <a:cs typeface="Arial" panose="020B0604020202020204" pitchFamily="34" charset="0"/>
              </a:rPr>
              <a:t>νάπτυξη </a:t>
            </a:r>
            <a:r>
              <a:rPr lang="el-GR" i="1" dirty="0">
                <a:latin typeface="Arial" panose="020B0604020202020204" pitchFamily="34" charset="0"/>
                <a:cs typeface="Arial" panose="020B0604020202020204" pitchFamily="34" charset="0"/>
              </a:rPr>
              <a:t>βασικών τομέων της προσωπικότητας των </a:t>
            </a:r>
            <a:r>
              <a:rPr lang="el-GR" i="1" dirty="0" smtClean="0">
                <a:latin typeface="Arial" panose="020B0604020202020204" pitchFamily="34" charset="0"/>
                <a:cs typeface="Arial" panose="020B0604020202020204" pitchFamily="34" charset="0"/>
              </a:rPr>
              <a:t>εκπαιδευτικών: ακαδημαϊκού </a:t>
            </a:r>
            <a:r>
              <a:rPr lang="el-GR" i="1" dirty="0">
                <a:latin typeface="Arial" panose="020B0604020202020204" pitchFamily="34" charset="0"/>
                <a:cs typeface="Arial" panose="020B0604020202020204" pitchFamily="34" charset="0"/>
              </a:rPr>
              <a:t>τομέα μέσα από την παροχή γνώσεων, </a:t>
            </a:r>
            <a:r>
              <a:rPr lang="el-GR" i="1" dirty="0" smtClean="0">
                <a:latin typeface="Arial" panose="020B0604020202020204" pitchFamily="34" charset="0"/>
                <a:cs typeface="Arial" panose="020B0604020202020204" pitchFamily="34" charset="0"/>
              </a:rPr>
              <a:t>του </a:t>
            </a:r>
            <a:r>
              <a:rPr lang="el-GR" i="1" dirty="0">
                <a:latin typeface="Arial" panose="020B0604020202020204" pitchFamily="34" charset="0"/>
                <a:cs typeface="Arial" panose="020B0604020202020204" pitchFamily="34" charset="0"/>
              </a:rPr>
              <a:t>διδακτικού τομέα από την καλλιέργεια διδακτικών δεξιοτήτων και προώθησης καλών πρακτικών, </a:t>
            </a:r>
            <a:r>
              <a:rPr lang="el-GR" i="1" dirty="0" smtClean="0">
                <a:latin typeface="Arial" panose="020B0604020202020204" pitchFamily="34" charset="0"/>
                <a:cs typeface="Arial" panose="020B0604020202020204" pitchFamily="34" charset="0"/>
              </a:rPr>
              <a:t>του </a:t>
            </a:r>
            <a:r>
              <a:rPr lang="el-GR" i="1" dirty="0">
                <a:latin typeface="Arial" panose="020B0604020202020204" pitchFamily="34" charset="0"/>
                <a:cs typeface="Arial" panose="020B0604020202020204" pitchFamily="34" charset="0"/>
              </a:rPr>
              <a:t>τομέα της συμβουλευτικής καθοδήγησης μέσω της ανάπτυξης διαδικασιών επίλυσης προβλημάτων, </a:t>
            </a:r>
            <a:r>
              <a:rPr lang="el-GR" i="1" dirty="0" smtClean="0">
                <a:latin typeface="Arial" panose="020B0604020202020204" pitchFamily="34" charset="0"/>
                <a:cs typeface="Arial" panose="020B0604020202020204" pitchFamily="34" charset="0"/>
              </a:rPr>
              <a:t>διαμόρφωση </a:t>
            </a:r>
            <a:r>
              <a:rPr lang="el-GR" i="1" dirty="0">
                <a:latin typeface="Arial" panose="020B0604020202020204" pitchFamily="34" charset="0"/>
                <a:cs typeface="Arial" panose="020B0604020202020204" pitchFamily="34" charset="0"/>
              </a:rPr>
              <a:t>της προσωπικότητας τους μέσα από την καλλιέργεια ποικίλων </a:t>
            </a:r>
            <a:r>
              <a:rPr lang="el-GR" i="1" dirty="0" smtClean="0">
                <a:latin typeface="Arial" panose="020B0604020202020204" pitchFamily="34" charset="0"/>
                <a:cs typeface="Arial" panose="020B0604020202020204" pitchFamily="34" charset="0"/>
              </a:rPr>
              <a:t>δεξιοτήτων </a:t>
            </a:r>
            <a:r>
              <a:rPr lang="el-GR" i="1" dirty="0">
                <a:latin typeface="Arial" panose="020B0604020202020204" pitchFamily="34" charset="0"/>
                <a:cs typeface="Arial" panose="020B0604020202020204" pitchFamily="34" charset="0"/>
              </a:rPr>
              <a:t>και </a:t>
            </a:r>
            <a:r>
              <a:rPr lang="el-GR" i="1" dirty="0" smtClean="0">
                <a:latin typeface="Arial" panose="020B0604020202020204" pitchFamily="34" charset="0"/>
                <a:cs typeface="Arial" panose="020B0604020202020204" pitchFamily="34" charset="0"/>
              </a:rPr>
              <a:t>του </a:t>
            </a:r>
            <a:r>
              <a:rPr lang="el-GR" i="1" dirty="0" err="1">
                <a:latin typeface="Arial" panose="020B0604020202020204" pitchFamily="34" charset="0"/>
                <a:cs typeface="Arial" panose="020B0604020202020204" pitchFamily="34" charset="0"/>
              </a:rPr>
              <a:t>μεταγνωστικού</a:t>
            </a:r>
            <a:r>
              <a:rPr lang="el-GR" i="1" dirty="0">
                <a:latin typeface="Arial" panose="020B0604020202020204" pitchFamily="34" charset="0"/>
                <a:cs typeface="Arial" panose="020B0604020202020204" pitchFamily="34" charset="0"/>
              </a:rPr>
              <a:t> τομέα μέσω της ανάπτυξης διαδικασιών κριτικής σκέψης</a:t>
            </a:r>
          </a:p>
        </p:txBody>
      </p:sp>
    </p:spTree>
    <p:extLst>
      <p:ext uri="{BB962C8B-B14F-4D97-AF65-F5344CB8AC3E}">
        <p14:creationId xmlns:p14="http://schemas.microsoft.com/office/powerpoint/2010/main" val="386692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55782"/>
            <a:ext cx="10515600" cy="1034906"/>
          </a:xfrm>
        </p:spPr>
        <p:txBody>
          <a:bodyPr>
            <a:normAutofit fontScale="90000"/>
          </a:bodyPr>
          <a:lstStyle/>
          <a:p>
            <a:r>
              <a:rPr lang="el-GR" b="1" dirty="0">
                <a:latin typeface="Arial" panose="020B0604020202020204" pitchFamily="34" charset="0"/>
                <a:cs typeface="Arial" panose="020B0604020202020204" pitchFamily="34" charset="0"/>
              </a:rPr>
              <a:t>ΟΦΕΛΗ ΑΞΙΟΠΟΙΗΣΗΣ </a:t>
            </a:r>
            <a:r>
              <a:rPr lang="en-US" b="1" dirty="0">
                <a:latin typeface="Arial" panose="020B0604020202020204" pitchFamily="34" charset="0"/>
                <a:cs typeface="Arial" panose="020B0604020202020204" pitchFamily="34" charset="0"/>
              </a:rPr>
              <a:t>MENTORING </a:t>
            </a:r>
            <a:r>
              <a:rPr lang="el-GR" b="1" dirty="0">
                <a:latin typeface="Arial" panose="020B0604020202020204" pitchFamily="34" charset="0"/>
                <a:cs typeface="Arial" panose="020B0604020202020204" pitchFamily="34" charset="0"/>
              </a:rPr>
              <a:t>ΣΤΟΝ ΕΚΠΑΙΔΕΥΤΙΚΟ ΧΩΡΟ</a:t>
            </a:r>
            <a:r>
              <a:rPr lang="el-GR" dirty="0"/>
              <a:t/>
            </a:r>
            <a:br>
              <a:rPr lang="el-GR" dirty="0"/>
            </a:br>
            <a:endParaRPr lang="el-GR" dirty="0"/>
          </a:p>
        </p:txBody>
      </p:sp>
      <p:sp>
        <p:nvSpPr>
          <p:cNvPr id="3" name="Θέση περιεχομένου 2"/>
          <p:cNvSpPr>
            <a:spLocks noGrp="1"/>
          </p:cNvSpPr>
          <p:nvPr>
            <p:ph idx="1"/>
          </p:nvPr>
        </p:nvSpPr>
        <p:spPr>
          <a:xfrm>
            <a:off x="581192" y="2595418"/>
            <a:ext cx="11029615" cy="3263381"/>
          </a:xfrm>
        </p:spPr>
        <p:txBody>
          <a:bodyPr>
            <a:normAutofit lnSpcReduction="10000"/>
          </a:bodyPr>
          <a:lstStyle/>
          <a:p>
            <a:pPr algn="just"/>
            <a:r>
              <a:rPr lang="el-GR" i="1" dirty="0">
                <a:latin typeface="Arial" panose="020B0604020202020204" pitchFamily="34" charset="0"/>
                <a:cs typeface="Arial" panose="020B0604020202020204" pitchFamily="34" charset="0"/>
              </a:rPr>
              <a:t>Η διαδικασία της συμβουλευτικής καθοδήγησης είναι μια δυναμική διαδικασία που συνεχώς εξελίσσεται μεταξύ των εμπλεκομένων </a:t>
            </a:r>
            <a:r>
              <a:rPr lang="el-GR" i="1" dirty="0" smtClean="0">
                <a:latin typeface="Arial" panose="020B0604020202020204" pitchFamily="34" charset="0"/>
                <a:cs typeface="Arial" panose="020B0604020202020204" pitchFamily="34" charset="0"/>
              </a:rPr>
              <a:t>προσώπων</a:t>
            </a:r>
          </a:p>
          <a:p>
            <a:pPr algn="just"/>
            <a:r>
              <a:rPr lang="el-GR" i="1" dirty="0" smtClean="0">
                <a:latin typeface="Arial" panose="020B0604020202020204" pitchFamily="34" charset="0"/>
                <a:cs typeface="Arial" panose="020B0604020202020204" pitchFamily="34" charset="0"/>
              </a:rPr>
              <a:t>Εποπτευόμενος: ευκαιρίες μάθησης, </a:t>
            </a:r>
            <a:r>
              <a:rPr lang="el-GR" i="1" dirty="0">
                <a:latin typeface="Arial" panose="020B0604020202020204" pitchFamily="34" charset="0"/>
                <a:cs typeface="Arial" panose="020B0604020202020204" pitchFamily="34" charset="0"/>
              </a:rPr>
              <a:t>ενίσχυση της </a:t>
            </a:r>
            <a:r>
              <a:rPr lang="el-GR" i="1" dirty="0" smtClean="0">
                <a:latin typeface="Arial" panose="020B0604020202020204" pitchFamily="34" charset="0"/>
                <a:cs typeface="Arial" panose="020B0604020202020204" pitchFamily="34" charset="0"/>
              </a:rPr>
              <a:t>αυτοπεποίθησης, απόκτηση </a:t>
            </a:r>
            <a:r>
              <a:rPr lang="el-GR" i="1" dirty="0">
                <a:latin typeface="Arial" panose="020B0604020202020204" pitchFamily="34" charset="0"/>
                <a:cs typeface="Arial" panose="020B0604020202020204" pitchFamily="34" charset="0"/>
              </a:rPr>
              <a:t>επαγγελματικής </a:t>
            </a:r>
            <a:r>
              <a:rPr lang="el-GR" i="1" dirty="0" smtClean="0">
                <a:latin typeface="Arial" panose="020B0604020202020204" pitchFamily="34" charset="0"/>
                <a:cs typeface="Arial" panose="020B0604020202020204" pitchFamily="34" charset="0"/>
              </a:rPr>
              <a:t>εμπειρίας, ενθάρρυνση </a:t>
            </a:r>
            <a:r>
              <a:rPr lang="el-GR" i="1" dirty="0">
                <a:latin typeface="Arial" panose="020B0604020202020204" pitchFamily="34" charset="0"/>
                <a:cs typeface="Arial" panose="020B0604020202020204" pitchFamily="34" charset="0"/>
              </a:rPr>
              <a:t>απέναντι στο έργο </a:t>
            </a:r>
            <a:r>
              <a:rPr lang="el-GR" i="1" dirty="0" smtClean="0">
                <a:latin typeface="Arial" panose="020B0604020202020204" pitchFamily="34" charset="0"/>
                <a:cs typeface="Arial" panose="020B0604020202020204" pitchFamily="34" charset="0"/>
              </a:rPr>
              <a:t>τους, διάδοση </a:t>
            </a:r>
            <a:r>
              <a:rPr lang="el-GR" i="1" dirty="0">
                <a:latin typeface="Arial" panose="020B0604020202020204" pitchFamily="34" charset="0"/>
                <a:cs typeface="Arial" panose="020B0604020202020204" pitchFamily="34" charset="0"/>
              </a:rPr>
              <a:t>καλών </a:t>
            </a:r>
            <a:r>
              <a:rPr lang="el-GR" i="1" dirty="0" smtClean="0">
                <a:latin typeface="Arial" panose="020B0604020202020204" pitchFamily="34" charset="0"/>
                <a:cs typeface="Arial" panose="020B0604020202020204" pitchFamily="34" charset="0"/>
              </a:rPr>
              <a:t>πρακτικών, βελτίωση </a:t>
            </a:r>
            <a:r>
              <a:rPr lang="el-GR" i="1" dirty="0">
                <a:latin typeface="Arial" panose="020B0604020202020204" pitchFamily="34" charset="0"/>
                <a:cs typeface="Arial" panose="020B0604020202020204" pitchFamily="34" charset="0"/>
              </a:rPr>
              <a:t>των δεξιοτήτων </a:t>
            </a:r>
            <a:r>
              <a:rPr lang="el-GR" i="1" dirty="0" smtClean="0">
                <a:latin typeface="Arial" panose="020B0604020202020204" pitchFamily="34" charset="0"/>
                <a:cs typeface="Arial" panose="020B0604020202020204" pitchFamily="34" charset="0"/>
              </a:rPr>
              <a:t>διδασκαλίας, απόκτηση </a:t>
            </a:r>
            <a:r>
              <a:rPr lang="el-GR" i="1" dirty="0">
                <a:latin typeface="Arial" panose="020B0604020202020204" pitchFamily="34" charset="0"/>
                <a:cs typeface="Arial" panose="020B0604020202020204" pitchFamily="34" charset="0"/>
              </a:rPr>
              <a:t>δεξιοτήτων και δυνατοτήτων επαγγελματικής δικτύωσης και </a:t>
            </a:r>
            <a:r>
              <a:rPr lang="el-GR" i="1" dirty="0" smtClean="0">
                <a:latin typeface="Arial" panose="020B0604020202020204" pitchFamily="34" charset="0"/>
                <a:cs typeface="Arial" panose="020B0604020202020204" pitchFamily="34" charset="0"/>
              </a:rPr>
              <a:t>συνεργασιών, αναβάθμιση </a:t>
            </a:r>
            <a:r>
              <a:rPr lang="el-GR" i="1" dirty="0">
                <a:latin typeface="Arial" panose="020B0604020202020204" pitchFamily="34" charset="0"/>
                <a:cs typeface="Arial" panose="020B0604020202020204" pitchFamily="34" charset="0"/>
              </a:rPr>
              <a:t>της </a:t>
            </a:r>
            <a:r>
              <a:rPr lang="el-GR" i="1" dirty="0" smtClean="0">
                <a:latin typeface="Arial" panose="020B0604020202020204" pitchFamily="34" charset="0"/>
                <a:cs typeface="Arial" panose="020B0604020202020204" pitchFamily="34" charset="0"/>
              </a:rPr>
              <a:t>θέσης και </a:t>
            </a:r>
            <a:r>
              <a:rPr lang="el-GR" i="1" dirty="0">
                <a:latin typeface="Arial" panose="020B0604020202020204" pitchFamily="34" charset="0"/>
                <a:cs typeface="Arial" panose="020B0604020202020204" pitchFamily="34" charset="0"/>
              </a:rPr>
              <a:t>του κύρους τους </a:t>
            </a:r>
            <a:r>
              <a:rPr lang="el-GR" i="1" dirty="0" smtClean="0">
                <a:latin typeface="Arial" panose="020B0604020202020204" pitchFamily="34" charset="0"/>
                <a:cs typeface="Arial" panose="020B0604020202020204" pitchFamily="34" charset="0"/>
              </a:rPr>
              <a:t>στη σχέση </a:t>
            </a:r>
            <a:r>
              <a:rPr lang="el-GR" i="1" dirty="0">
                <a:latin typeface="Arial" panose="020B0604020202020204" pitchFamily="34" charset="0"/>
                <a:cs typeface="Arial" panose="020B0604020202020204" pitchFamily="34" charset="0"/>
              </a:rPr>
              <a:t>τους με τους άλλους συναδέλφους </a:t>
            </a:r>
            <a:r>
              <a:rPr lang="el-GR" i="1" dirty="0" smtClean="0">
                <a:latin typeface="Arial" panose="020B0604020202020204" pitchFamily="34" charset="0"/>
                <a:cs typeface="Arial" panose="020B0604020202020204" pitchFamily="34" charset="0"/>
              </a:rPr>
              <a:t>και </a:t>
            </a:r>
            <a:r>
              <a:rPr lang="el-GR" i="1" dirty="0">
                <a:latin typeface="Arial" panose="020B0604020202020204" pitchFamily="34" charset="0"/>
                <a:cs typeface="Arial" panose="020B0604020202020204" pitchFamily="34" charset="0"/>
              </a:rPr>
              <a:t>ο περιορισμός του αισθήματος απομόνωσης στο χώρο της σχολικής μονάδας. </a:t>
            </a:r>
            <a:endParaRPr lang="el-GR" i="1" dirty="0" smtClean="0">
              <a:latin typeface="Arial" panose="020B0604020202020204" pitchFamily="34" charset="0"/>
              <a:cs typeface="Arial" panose="020B0604020202020204" pitchFamily="34" charset="0"/>
            </a:endParaRPr>
          </a:p>
          <a:p>
            <a:pPr algn="just"/>
            <a:r>
              <a:rPr lang="el-GR" i="1" dirty="0" smtClean="0">
                <a:latin typeface="Arial" panose="020B0604020202020204" pitchFamily="34" charset="0"/>
                <a:cs typeface="Arial" panose="020B0604020202020204" pitchFamily="34" charset="0"/>
              </a:rPr>
              <a:t>Μέντορας: </a:t>
            </a:r>
            <a:r>
              <a:rPr lang="el-GR" i="1" dirty="0">
                <a:latin typeface="Arial" panose="020B0604020202020204" pitchFamily="34" charset="0"/>
                <a:cs typeface="Arial" panose="020B0604020202020204" pitchFamily="34" charset="0"/>
              </a:rPr>
              <a:t>δυνατότητα να </a:t>
            </a:r>
            <a:r>
              <a:rPr lang="el-GR" i="1" dirty="0" smtClean="0">
                <a:latin typeface="Arial" panose="020B0604020202020204" pitchFamily="34" charset="0"/>
                <a:cs typeface="Arial" panose="020B0604020202020204" pitchFamily="34" charset="0"/>
              </a:rPr>
              <a:t>βελτίωσης των επικοινωνιακών </a:t>
            </a:r>
            <a:r>
              <a:rPr lang="el-GR" i="1" dirty="0">
                <a:latin typeface="Arial" panose="020B0604020202020204" pitchFamily="34" charset="0"/>
                <a:cs typeface="Arial" panose="020B0604020202020204" pitchFamily="34" charset="0"/>
              </a:rPr>
              <a:t>του </a:t>
            </a:r>
            <a:r>
              <a:rPr lang="el-GR" i="1" dirty="0" smtClean="0">
                <a:latin typeface="Arial" panose="020B0604020202020204" pitchFamily="34" charset="0"/>
                <a:cs typeface="Arial" panose="020B0604020202020204" pitchFamily="34" charset="0"/>
              </a:rPr>
              <a:t>δεξιοτήτων, αίσθηση της προσφοράς και αυτοεκτίμησης-ικανοποίησης από την δουλειά του</a:t>
            </a:r>
            <a:r>
              <a:rPr lang="el-GR" i="1" dirty="0">
                <a:latin typeface="Arial" panose="020B0604020202020204" pitchFamily="34" charset="0"/>
                <a:cs typeface="Arial" panose="020B0604020202020204" pitchFamily="34" charset="0"/>
              </a:rPr>
              <a:t>. </a:t>
            </a:r>
            <a:r>
              <a:rPr lang="el-GR" i="1" dirty="0" smtClean="0">
                <a:latin typeface="Arial" panose="020B0604020202020204" pitchFamily="34" charset="0"/>
                <a:cs typeface="Arial" panose="020B0604020202020204" pitchFamily="34" charset="0"/>
              </a:rPr>
              <a:t>Αναγνώριση </a:t>
            </a:r>
            <a:r>
              <a:rPr lang="el-GR" i="1" dirty="0">
                <a:latin typeface="Arial" panose="020B0604020202020204" pitchFamily="34" charset="0"/>
                <a:cs typeface="Arial" panose="020B0604020202020204" pitchFamily="34" charset="0"/>
              </a:rPr>
              <a:t>από τους </a:t>
            </a:r>
            <a:r>
              <a:rPr lang="el-GR" i="1" dirty="0" smtClean="0">
                <a:latin typeface="Arial" panose="020B0604020202020204" pitchFamily="34" charset="0"/>
                <a:cs typeface="Arial" panose="020B0604020202020204" pitchFamily="34" charset="0"/>
              </a:rPr>
              <a:t>συναδέλφους και </a:t>
            </a:r>
            <a:r>
              <a:rPr lang="el-GR" i="1" dirty="0">
                <a:latin typeface="Arial" panose="020B0604020202020204" pitchFamily="34" charset="0"/>
                <a:cs typeface="Arial" panose="020B0604020202020204" pitchFamily="34" charset="0"/>
              </a:rPr>
              <a:t>επαγγελματική </a:t>
            </a:r>
            <a:r>
              <a:rPr lang="el-GR" i="1" dirty="0" smtClean="0">
                <a:latin typeface="Arial" panose="020B0604020202020204" pitchFamily="34" charset="0"/>
                <a:cs typeface="Arial" panose="020B0604020202020204" pitchFamily="34" charset="0"/>
              </a:rPr>
              <a:t>ανάπτυξη. Ανακαλύπτει </a:t>
            </a:r>
            <a:r>
              <a:rPr lang="el-GR" i="1" dirty="0">
                <a:latin typeface="Arial" panose="020B0604020202020204" pitchFamily="34" charset="0"/>
                <a:cs typeface="Arial" panose="020B0604020202020204" pitchFamily="34" charset="0"/>
              </a:rPr>
              <a:t>νέες </a:t>
            </a:r>
            <a:r>
              <a:rPr lang="el-GR" i="1" dirty="0" smtClean="0">
                <a:latin typeface="Arial" panose="020B0604020202020204" pitchFamily="34" charset="0"/>
                <a:cs typeface="Arial" panose="020B0604020202020204" pitchFamily="34" charset="0"/>
              </a:rPr>
              <a:t>προκλήσεις, βελτιώνεται </a:t>
            </a:r>
            <a:r>
              <a:rPr lang="el-GR" i="1" dirty="0">
                <a:latin typeface="Arial" panose="020B0604020202020204" pitchFamily="34" charset="0"/>
                <a:cs typeface="Arial" panose="020B0604020202020204" pitchFamily="34" charset="0"/>
              </a:rPr>
              <a:t>μέσω της διδασκαλίας που </a:t>
            </a:r>
            <a:r>
              <a:rPr lang="el-GR" i="1" dirty="0" smtClean="0">
                <a:latin typeface="Arial" panose="020B0604020202020204" pitchFamily="34" charset="0"/>
                <a:cs typeface="Arial" panose="020B0604020202020204" pitchFamily="34" charset="0"/>
              </a:rPr>
              <a:t>ασκεί, αυξάνει </a:t>
            </a:r>
            <a:r>
              <a:rPr lang="el-GR" i="1" dirty="0">
                <a:latin typeface="Arial" panose="020B0604020202020204" pitchFamily="34" charset="0"/>
                <a:cs typeface="Arial" panose="020B0604020202020204" pitchFamily="34" charset="0"/>
              </a:rPr>
              <a:t>τα επίπεδα εργασιακής και κοινωνικής </a:t>
            </a:r>
            <a:r>
              <a:rPr lang="el-GR" i="1" dirty="0" smtClean="0">
                <a:latin typeface="Arial" panose="020B0604020202020204" pitchFamily="34" charset="0"/>
                <a:cs typeface="Arial" panose="020B0604020202020204" pitchFamily="34" charset="0"/>
              </a:rPr>
              <a:t>καταξίωσης</a:t>
            </a:r>
          </a:p>
          <a:p>
            <a:pPr algn="just"/>
            <a:endParaRPr lang="el-GR" i="1" dirty="0"/>
          </a:p>
          <a:p>
            <a:pPr algn="just"/>
            <a:endParaRPr lang="el-GR" i="1" dirty="0"/>
          </a:p>
        </p:txBody>
      </p:sp>
    </p:spTree>
    <p:extLst>
      <p:ext uri="{BB962C8B-B14F-4D97-AF65-F5344CB8AC3E}">
        <p14:creationId xmlns:p14="http://schemas.microsoft.com/office/powerpoint/2010/main" val="1381842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Arial" panose="020B0604020202020204" pitchFamily="34" charset="0"/>
                <a:cs typeface="Arial" panose="020B0604020202020204" pitchFamily="34" charset="0"/>
              </a:rPr>
              <a:t>ΟΦΕΛΗ ΑΞΙΟΠΟΙΗΣΗΣ </a:t>
            </a:r>
            <a:r>
              <a:rPr lang="en-US" b="1" dirty="0">
                <a:latin typeface="Arial" panose="020B0604020202020204" pitchFamily="34" charset="0"/>
                <a:cs typeface="Arial" panose="020B0604020202020204" pitchFamily="34" charset="0"/>
              </a:rPr>
              <a:t>MENTORING </a:t>
            </a:r>
            <a:r>
              <a:rPr lang="el-GR" b="1" dirty="0">
                <a:latin typeface="Arial" panose="020B0604020202020204" pitchFamily="34" charset="0"/>
                <a:cs typeface="Arial" panose="020B0604020202020204" pitchFamily="34" charset="0"/>
              </a:rPr>
              <a:t>ΣΤΟΝ ΕΚΠΑΙΔΕΥΤΙΚΟ ΧΩΡΟ</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pPr algn="just"/>
            <a:r>
              <a:rPr lang="el-GR" i="1" dirty="0" smtClean="0">
                <a:latin typeface="Arial" panose="020B0604020202020204" pitchFamily="34" charset="0"/>
                <a:cs typeface="Arial" panose="020B0604020202020204" pitchFamily="34" charset="0"/>
              </a:rPr>
              <a:t>Σχολική Μονάδα: καλλιεργείται </a:t>
            </a:r>
            <a:r>
              <a:rPr lang="el-GR" i="1" dirty="0">
                <a:latin typeface="Arial" panose="020B0604020202020204" pitchFamily="34" charset="0"/>
                <a:cs typeface="Arial" panose="020B0604020202020204" pitchFamily="34" charset="0"/>
              </a:rPr>
              <a:t>μια κουλτούρα </a:t>
            </a:r>
            <a:r>
              <a:rPr lang="el-GR" i="1" dirty="0" err="1">
                <a:latin typeface="Arial" panose="020B0604020202020204" pitchFamily="34" charset="0"/>
                <a:cs typeface="Arial" panose="020B0604020202020204" pitchFamily="34" charset="0"/>
              </a:rPr>
              <a:t>συμμετοχικότητας</a:t>
            </a:r>
            <a:r>
              <a:rPr lang="el-GR" i="1" dirty="0">
                <a:latin typeface="Arial" panose="020B0604020202020204" pitchFamily="34" charset="0"/>
                <a:cs typeface="Arial" panose="020B0604020202020204" pitchFamily="34" charset="0"/>
              </a:rPr>
              <a:t> και </a:t>
            </a:r>
            <a:r>
              <a:rPr lang="el-GR" i="1" dirty="0" smtClean="0">
                <a:latin typeface="Arial" panose="020B0604020202020204" pitchFamily="34" charset="0"/>
                <a:cs typeface="Arial" panose="020B0604020202020204" pitchFamily="34" charset="0"/>
              </a:rPr>
              <a:t>συνεργασίας, ένα </a:t>
            </a:r>
            <a:r>
              <a:rPr lang="el-GR" i="1" dirty="0">
                <a:latin typeface="Arial" panose="020B0604020202020204" pitchFamily="34" charset="0"/>
                <a:cs typeface="Arial" panose="020B0604020202020204" pitchFamily="34" charset="0"/>
              </a:rPr>
              <a:t>κλίμα ομαδικότητας, επικοινωνίας, εμπιστοσύνης και αύξησης της παραγωγικότητας. </a:t>
            </a:r>
            <a:endParaRPr lang="el-GR" i="1" dirty="0" smtClean="0">
              <a:latin typeface="Arial" panose="020B0604020202020204" pitchFamily="34" charset="0"/>
              <a:cs typeface="Arial" panose="020B0604020202020204" pitchFamily="34" charset="0"/>
            </a:endParaRPr>
          </a:p>
          <a:p>
            <a:pPr algn="just"/>
            <a:r>
              <a:rPr lang="el-GR" i="1" dirty="0" smtClean="0">
                <a:latin typeface="Arial" panose="020B0604020202020204" pitchFamily="34" charset="0"/>
                <a:cs typeface="Arial" panose="020B0604020202020204" pitchFamily="34" charset="0"/>
              </a:rPr>
              <a:t>Βελτιώνεται </a:t>
            </a:r>
            <a:r>
              <a:rPr lang="el-GR" i="1" dirty="0">
                <a:latin typeface="Arial" panose="020B0604020202020204" pitchFamily="34" charset="0"/>
                <a:cs typeface="Arial" panose="020B0604020202020204" pitchFamily="34" charset="0"/>
              </a:rPr>
              <a:t>η ποιότητα των παραγόμενων εκπαιδευτικών </a:t>
            </a:r>
            <a:r>
              <a:rPr lang="el-GR" i="1" dirty="0" smtClean="0">
                <a:latin typeface="Arial" panose="020B0604020202020204" pitchFamily="34" charset="0"/>
                <a:cs typeface="Arial" panose="020B0604020202020204" pitchFamily="34" charset="0"/>
              </a:rPr>
              <a:t>υπηρεσιών</a:t>
            </a:r>
          </a:p>
          <a:p>
            <a:pPr algn="just"/>
            <a:r>
              <a:rPr lang="el-GR" i="1" dirty="0">
                <a:latin typeface="Arial" panose="020B0604020202020204" pitchFamily="34" charset="0"/>
                <a:cs typeface="Arial" panose="020B0604020202020204" pitchFamily="34" charset="0"/>
              </a:rPr>
              <a:t>Ε</a:t>
            </a:r>
            <a:r>
              <a:rPr lang="el-GR" i="1" dirty="0" smtClean="0">
                <a:latin typeface="Arial" panose="020B0604020202020204" pitchFamily="34" charset="0"/>
                <a:cs typeface="Arial" panose="020B0604020202020204" pitchFamily="34" charset="0"/>
              </a:rPr>
              <a:t>νισχύεται </a:t>
            </a:r>
            <a:r>
              <a:rPr lang="el-GR" i="1" dirty="0">
                <a:latin typeface="Arial" panose="020B0604020202020204" pitchFamily="34" charset="0"/>
                <a:cs typeface="Arial" panose="020B0604020202020204" pitchFamily="34" charset="0"/>
              </a:rPr>
              <a:t>η εισαγωγή καινοτομιών στο σχολείο. </a:t>
            </a:r>
            <a:endParaRPr lang="el-GR" i="1" dirty="0" smtClean="0">
              <a:latin typeface="Arial" panose="020B0604020202020204" pitchFamily="34" charset="0"/>
              <a:cs typeface="Arial" panose="020B0604020202020204" pitchFamily="34" charset="0"/>
            </a:endParaRPr>
          </a:p>
          <a:p>
            <a:pPr algn="just"/>
            <a:r>
              <a:rPr lang="el-GR" i="1" dirty="0" smtClean="0">
                <a:latin typeface="Arial" panose="020B0604020202020204" pitchFamily="34" charset="0"/>
                <a:cs typeface="Arial" panose="020B0604020202020204" pitchFamily="34" charset="0"/>
              </a:rPr>
              <a:t>Αναδεικνύονται </a:t>
            </a:r>
            <a:r>
              <a:rPr lang="el-GR" i="1" dirty="0">
                <a:latin typeface="Arial" panose="020B0604020202020204" pitchFamily="34" charset="0"/>
                <a:cs typeface="Arial" panose="020B0604020202020204" pitchFamily="34" charset="0"/>
              </a:rPr>
              <a:t>και προωθούνται οι καλές πρακτικές και </a:t>
            </a:r>
            <a:r>
              <a:rPr lang="el-GR" i="1" dirty="0" smtClean="0">
                <a:latin typeface="Arial" panose="020B0604020202020204" pitchFamily="34" charset="0"/>
                <a:cs typeface="Arial" panose="020B0604020202020204" pitchFamily="34" charset="0"/>
              </a:rPr>
              <a:t>οι </a:t>
            </a:r>
            <a:r>
              <a:rPr lang="el-GR" i="1" dirty="0">
                <a:latin typeface="Arial" panose="020B0604020202020204" pitchFamily="34" charset="0"/>
                <a:cs typeface="Arial" panose="020B0604020202020204" pitchFamily="34" charset="0"/>
              </a:rPr>
              <a:t>εκπαιδευτικοί παρακινούνται να βελτιώνουν συνεχώς το ρόλο και τη θέση τους στη σχολική μονάδα. </a:t>
            </a:r>
          </a:p>
          <a:p>
            <a:endParaRPr lang="el-GR" dirty="0"/>
          </a:p>
        </p:txBody>
      </p:sp>
    </p:spTree>
    <p:extLst>
      <p:ext uri="{BB962C8B-B14F-4D97-AF65-F5344CB8AC3E}">
        <p14:creationId xmlns:p14="http://schemas.microsoft.com/office/powerpoint/2010/main" val="3583423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latin typeface="Arial" panose="020B0604020202020204" pitchFamily="34" charset="0"/>
                <a:cs typeface="Arial" panose="020B0604020202020204" pitchFamily="34" charset="0"/>
              </a:rPr>
              <a:t>ΒΙΒΛΙΟΓΡΑΦΙΚΗ </a:t>
            </a:r>
            <a:r>
              <a:rPr lang="el-GR" b="1" dirty="0" smtClean="0">
                <a:latin typeface="Arial" panose="020B0604020202020204" pitchFamily="34" charset="0"/>
                <a:cs typeface="Arial" panose="020B0604020202020204" pitchFamily="34" charset="0"/>
              </a:rPr>
              <a:t>ΕΠΙΣΚΟΠΗΣΗ- ΑΠΟΤΕΛΕΣΜΑΤΑ ΕΡΕΥΝΩΝ</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pPr algn="just"/>
            <a:r>
              <a:rPr lang="el-GR" i="1" dirty="0">
                <a:latin typeface="Arial" panose="020B0604020202020204" pitchFamily="34" charset="0"/>
                <a:cs typeface="Arial" panose="020B0604020202020204" pitchFamily="34" charset="0"/>
              </a:rPr>
              <a:t>Η εισαγωγή του θεσμού του μέντορα </a:t>
            </a:r>
            <a:r>
              <a:rPr lang="el-GR" i="1" dirty="0" smtClean="0">
                <a:latin typeface="Arial" panose="020B0604020202020204" pitchFamily="34" charset="0"/>
                <a:cs typeface="Arial" panose="020B0604020202020204" pitchFamily="34" charset="0"/>
              </a:rPr>
              <a:t>μπορεί </a:t>
            </a:r>
            <a:r>
              <a:rPr lang="el-GR" i="1" dirty="0">
                <a:latin typeface="Arial" panose="020B0604020202020204" pitchFamily="34" charset="0"/>
                <a:cs typeface="Arial" panose="020B0604020202020204" pitchFamily="34" charset="0"/>
              </a:rPr>
              <a:t>να προσφέρει </a:t>
            </a:r>
            <a:r>
              <a:rPr lang="el-GR" i="1" dirty="0" smtClean="0">
                <a:latin typeface="Arial" panose="020B0604020202020204" pitchFamily="34" charset="0"/>
                <a:cs typeface="Arial" panose="020B0604020202020204" pitchFamily="34" charset="0"/>
              </a:rPr>
              <a:t>διδακτική και </a:t>
            </a:r>
            <a:r>
              <a:rPr lang="el-GR" i="1" dirty="0">
                <a:latin typeface="Arial" panose="020B0604020202020204" pitchFamily="34" charset="0"/>
                <a:cs typeface="Arial" panose="020B0604020202020204" pitchFamily="34" charset="0"/>
              </a:rPr>
              <a:t>συναισθηματική στήριξη στο νεοδιόριστο </a:t>
            </a:r>
            <a:r>
              <a:rPr lang="el-GR" i="1" dirty="0" smtClean="0">
                <a:latin typeface="Arial" panose="020B0604020202020204" pitchFamily="34" charset="0"/>
                <a:cs typeface="Arial" panose="020B0604020202020204" pitchFamily="34" charset="0"/>
              </a:rPr>
              <a:t>εκπαιδευτικό</a:t>
            </a:r>
          </a:p>
          <a:p>
            <a:pPr algn="just"/>
            <a:r>
              <a:rPr lang="el-GR" i="1" dirty="0">
                <a:latin typeface="Arial" panose="020B0604020202020204" pitchFamily="34" charset="0"/>
                <a:cs typeface="Arial" panose="020B0604020202020204" pitchFamily="34" charset="0"/>
              </a:rPr>
              <a:t>Παρά την ψήφιση του Νόμου 3848/10, </a:t>
            </a:r>
            <a:r>
              <a:rPr lang="el-GR" i="1" dirty="0" smtClean="0">
                <a:latin typeface="Arial" panose="020B0604020202020204" pitchFamily="34" charset="0"/>
                <a:cs typeface="Arial" panose="020B0604020202020204" pitchFamily="34" charset="0"/>
              </a:rPr>
              <a:t>η </a:t>
            </a:r>
            <a:r>
              <a:rPr lang="el-GR" i="1" dirty="0">
                <a:latin typeface="Arial" panose="020B0604020202020204" pitchFamily="34" charset="0"/>
                <a:cs typeface="Arial" panose="020B0604020202020204" pitchFamily="34" charset="0"/>
              </a:rPr>
              <a:t>μη εφαρμογή </a:t>
            </a:r>
            <a:r>
              <a:rPr lang="el-GR" i="1" dirty="0" smtClean="0">
                <a:latin typeface="Arial" panose="020B0604020202020204" pitchFamily="34" charset="0"/>
                <a:cs typeface="Arial" panose="020B0604020202020204" pitchFamily="34" charset="0"/>
              </a:rPr>
              <a:t>του μετατρέπει </a:t>
            </a:r>
            <a:r>
              <a:rPr lang="el-GR" i="1" dirty="0">
                <a:latin typeface="Arial" panose="020B0604020202020204" pitchFamily="34" charset="0"/>
                <a:cs typeface="Arial" panose="020B0604020202020204" pitchFamily="34" charset="0"/>
              </a:rPr>
              <a:t>τα άτομα στο να δρουν υποκειμενικά χωρίς εξειδικευμένη γνώση. </a:t>
            </a:r>
            <a:endParaRPr lang="el-GR" i="1" dirty="0" smtClean="0">
              <a:latin typeface="Arial" panose="020B0604020202020204" pitchFamily="34" charset="0"/>
              <a:cs typeface="Arial" panose="020B0604020202020204" pitchFamily="34" charset="0"/>
            </a:endParaRPr>
          </a:p>
          <a:p>
            <a:pPr algn="just"/>
            <a:r>
              <a:rPr lang="el-GR" i="1" dirty="0">
                <a:latin typeface="Arial" panose="020B0604020202020204" pitchFamily="34" charset="0"/>
                <a:cs typeface="Arial" panose="020B0604020202020204" pitchFamily="34" charset="0"/>
              </a:rPr>
              <a:t>Ο αποτελεσματικός μέντορας </a:t>
            </a:r>
            <a:r>
              <a:rPr lang="el-GR" i="1" dirty="0" smtClean="0">
                <a:latin typeface="Arial" panose="020B0604020202020204" pitchFamily="34" charset="0"/>
                <a:cs typeface="Arial" panose="020B0604020202020204" pitchFamily="34" charset="0"/>
              </a:rPr>
              <a:t>θα </a:t>
            </a:r>
            <a:r>
              <a:rPr lang="el-GR" i="1" dirty="0">
                <a:latin typeface="Arial" panose="020B0604020202020204" pitchFamily="34" charset="0"/>
                <a:cs typeface="Arial" panose="020B0604020202020204" pitchFamily="34" charset="0"/>
              </a:rPr>
              <a:t>πρέπει να έχει επαρκείς γνώσεις παιδαγωγικής, διδακτικής, Τ.Π.Ε., εμπειρία στην σχολική τάξη, δεξιότητες για την ανάπτυξη διαπροσωπικών </a:t>
            </a:r>
            <a:r>
              <a:rPr lang="el-GR" i="1" dirty="0" smtClean="0">
                <a:latin typeface="Arial" panose="020B0604020202020204" pitchFamily="34" charset="0"/>
                <a:cs typeface="Arial" panose="020B0604020202020204" pitchFamily="34" charset="0"/>
              </a:rPr>
              <a:t>σχέσεων,</a:t>
            </a:r>
            <a:r>
              <a:rPr lang="en-US" i="1" dirty="0" smtClean="0">
                <a:latin typeface="Arial" panose="020B0604020202020204" pitchFamily="34" charset="0"/>
                <a:cs typeface="Arial" panose="020B0604020202020204" pitchFamily="34" charset="0"/>
              </a:rPr>
              <a:t> </a:t>
            </a:r>
            <a:r>
              <a:rPr lang="el-GR" i="1" dirty="0" smtClean="0">
                <a:latin typeface="Arial" panose="020B0604020202020204" pitchFamily="34" charset="0"/>
                <a:cs typeface="Arial" panose="020B0604020202020204" pitchFamily="34" charset="0"/>
              </a:rPr>
              <a:t>ηθική </a:t>
            </a:r>
            <a:r>
              <a:rPr lang="el-GR" i="1" dirty="0">
                <a:latin typeface="Arial" panose="020B0604020202020204" pitchFamily="34" charset="0"/>
                <a:cs typeface="Arial" panose="020B0604020202020204" pitchFamily="34" charset="0"/>
              </a:rPr>
              <a:t>δέσμευση με το έργο του, ηρεμία και ανοιχτό πνεύμα. Μεγάλο ήταν εκείνο το ποσοστό που δήλωσε πως θέλει να συμμετέχει σε πρόγραμμα εκπαίδευσης για </a:t>
            </a:r>
            <a:r>
              <a:rPr lang="el-GR" i="1" dirty="0" smtClean="0">
                <a:latin typeface="Arial" panose="020B0604020202020204" pitchFamily="34" charset="0"/>
                <a:cs typeface="Arial" panose="020B0604020202020204" pitchFamily="34" charset="0"/>
              </a:rPr>
              <a:t>μέντορες</a:t>
            </a:r>
            <a:r>
              <a:rPr lang="en-US" i="1" dirty="0" smtClean="0">
                <a:latin typeface="Arial" panose="020B0604020202020204" pitchFamily="34" charset="0"/>
                <a:cs typeface="Arial" panose="020B0604020202020204" pitchFamily="34" charset="0"/>
              </a:rPr>
              <a:t>.</a:t>
            </a:r>
          </a:p>
          <a:p>
            <a:pPr algn="just"/>
            <a:r>
              <a:rPr lang="en-US" i="1" dirty="0">
                <a:latin typeface="Arial" panose="020B0604020202020204" pitchFamily="34" charset="0"/>
                <a:cs typeface="Arial" panose="020B0604020202020204" pitchFamily="34" charset="0"/>
              </a:rPr>
              <a:t>K</a:t>
            </a:r>
            <a:r>
              <a:rPr lang="el-GR" i="1" dirty="0" err="1" smtClean="0">
                <a:latin typeface="Arial" panose="020B0604020202020204" pitchFamily="34" charset="0"/>
                <a:cs typeface="Arial" panose="020B0604020202020204" pitchFamily="34" charset="0"/>
              </a:rPr>
              <a:t>αθοδηγητικά</a:t>
            </a:r>
            <a:r>
              <a:rPr lang="el-GR" i="1" dirty="0" smtClean="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προγράμματα  </a:t>
            </a:r>
            <a:r>
              <a:rPr lang="el-GR" i="1" dirty="0" smtClean="0">
                <a:latin typeface="Arial" panose="020B0604020202020204" pitchFamily="34" charset="0"/>
                <a:cs typeface="Arial" panose="020B0604020202020204" pitchFamily="34" charset="0"/>
              </a:rPr>
              <a:t>και</a:t>
            </a:r>
            <a:r>
              <a:rPr lang="en-US" i="1" dirty="0" smtClean="0">
                <a:latin typeface="Arial" panose="020B0604020202020204" pitchFamily="34" charset="0"/>
                <a:cs typeface="Arial" panose="020B0604020202020204" pitchFamily="34" charset="0"/>
              </a:rPr>
              <a:t> </a:t>
            </a:r>
            <a:r>
              <a:rPr lang="el-GR" i="1" dirty="0" err="1" smtClean="0">
                <a:latin typeface="Arial" panose="020B0604020202020204" pitchFamily="34" charset="0"/>
                <a:cs typeface="Arial" panose="020B0604020202020204" pitchFamily="34" charset="0"/>
              </a:rPr>
              <a:t>μεντορικές</a:t>
            </a:r>
            <a:r>
              <a:rPr lang="el-GR" i="1" dirty="0" smtClean="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παροχές καθορίζονται από τις ανάγκες του νεοδιόριστου και ενέχουν τη δυναμική της ανάπτυξης συνεργατικής- επαγγελματικής </a:t>
            </a:r>
            <a:r>
              <a:rPr lang="el-GR" i="1" dirty="0" smtClean="0">
                <a:latin typeface="Arial" panose="020B0604020202020204" pitchFamily="34" charset="0"/>
                <a:cs typeface="Arial" panose="020B0604020202020204" pitchFamily="34" charset="0"/>
              </a:rPr>
              <a:t>κουλτούρας</a:t>
            </a:r>
            <a:r>
              <a:rPr lang="en-US" i="1" dirty="0" smtClean="0">
                <a:latin typeface="Arial" panose="020B0604020202020204" pitchFamily="34" charset="0"/>
                <a:cs typeface="Arial" panose="020B0604020202020204" pitchFamily="34" charset="0"/>
              </a:rPr>
              <a:t>. </a:t>
            </a:r>
            <a:r>
              <a:rPr lang="el-GR" i="1" dirty="0" smtClean="0">
                <a:latin typeface="Arial" panose="020B0604020202020204" pitchFamily="34" charset="0"/>
                <a:cs typeface="Arial" panose="020B0604020202020204" pitchFamily="34" charset="0"/>
              </a:rPr>
              <a:t>Έντονη διάθεση </a:t>
            </a:r>
            <a:r>
              <a:rPr lang="el-GR" i="1" dirty="0">
                <a:latin typeface="Arial" panose="020B0604020202020204" pitchFamily="34" charset="0"/>
                <a:cs typeface="Arial" panose="020B0604020202020204" pitchFamily="34" charset="0"/>
              </a:rPr>
              <a:t>αλλαγής της εκπαιδευτικής κουλτούρας που ανταποκρίνεται στην επιμόρφωση των νεοδιόριστων. </a:t>
            </a:r>
            <a:endParaRPr lang="el-GR" i="1" dirty="0" smtClean="0">
              <a:latin typeface="Arial" panose="020B0604020202020204" pitchFamily="34" charset="0"/>
              <a:cs typeface="Arial" panose="020B0604020202020204" pitchFamily="34" charset="0"/>
            </a:endParaRPr>
          </a:p>
          <a:p>
            <a:pPr algn="just"/>
            <a:endParaRPr lang="el-GR" i="1" dirty="0"/>
          </a:p>
        </p:txBody>
      </p:sp>
    </p:spTree>
    <p:extLst>
      <p:ext uri="{BB962C8B-B14F-4D97-AF65-F5344CB8AC3E}">
        <p14:creationId xmlns:p14="http://schemas.microsoft.com/office/powerpoint/2010/main" val="3810984766"/>
      </p:ext>
    </p:extLst>
  </p:cSld>
  <p:clrMapOvr>
    <a:masterClrMapping/>
  </p:clrMapOvr>
</p:sld>
</file>

<file path=ppt/theme/theme1.xml><?xml version="1.0" encoding="utf-8"?>
<a:theme xmlns:a="http://schemas.openxmlformats.org/drawingml/2006/main" name="Μέρισμα">
  <a:themeElements>
    <a:clrScheme name="Μέρισμα">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Μέρισμ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Μέρισμ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Μέρισμα</Template>
  <TotalTime>224</TotalTime>
  <Words>1708</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Corbel</vt:lpstr>
      <vt:lpstr>Gill Sans MT</vt:lpstr>
      <vt:lpstr>Times New Roman</vt:lpstr>
      <vt:lpstr>Wingdings 2</vt:lpstr>
      <vt:lpstr>Μέρισμα</vt:lpstr>
      <vt:lpstr>Η συμβολή του μέντορα στην επαγγελματική ανάπτυξη του νεοδιοριζόμενου εκπαιδευτικού στο ελληνικό δημόσιο σχολείο </vt:lpstr>
      <vt:lpstr>ΕΙΣΑΓΩΓΗ </vt:lpstr>
      <vt:lpstr>Ο ΡΟΛΟΣ ΤΟΥ ΜΕΝΤΟΡΑ </vt:lpstr>
      <vt:lpstr>Η ΣΥΜΒΟΥΛΕΥΤΙΚΗ ΚΑΘΟΔΗΓΗΣΗ (Mentoring) ΚΑΙ ΤΑ ΜΟΝΤΕΛΑ ΜΕΝΤΟΡΙΚΗΣ ΣΧΕΣΗΣ</vt:lpstr>
      <vt:lpstr>Η ΣΥΜΒΟΥΛΕΥΤΙΚΗ ΚΑΘΟΔΗΓΗΣΗ (Mentoring) ΚΑΙ ΤΑ ΜΟΝΤΕΛΑ ΜΕΝΤΟΡΙΚΗΣ ΣΧΕΣΗΣ </vt:lpstr>
      <vt:lpstr>Η ΣΥΜΒΟΛΗ ΤΟΥ MENTORING ΣΤΗΝ ΕΠΑΓΓΕΛΜΑΤΙΚΗ ΑΝΑΠΤΥΞΗ ΤΩΝ ΕΚΠΑΙΔΕΥΤΙΚΩΝ </vt:lpstr>
      <vt:lpstr>ΟΦΕΛΗ ΑΞΙΟΠΟΙΗΣΗΣ MENTORING ΣΤΟΝ ΕΚΠΑΙΔΕΥΤΙΚΟ ΧΩΡΟ </vt:lpstr>
      <vt:lpstr>ΟΦΕΛΗ ΑΞΙΟΠΟΙΗΣΗΣ MENTORING ΣΤΟΝ ΕΚΠΑΙΔΕΥΤΙΚΟ ΧΩΡΟ </vt:lpstr>
      <vt:lpstr>ΒΙΒΛΙΟΓΡΑΦΙΚΗ ΕΠΙΣΚΟΠΗΣΗ- ΑΠΟΤΕΛΕΣΜΑΤΑ ΕΡΕΥΝΩΝ </vt:lpstr>
      <vt:lpstr>ΒΙΒΛΙΟΓΡΑΦΙΚΗ ΕΠΙΣΚΟΠΗΣΗ- ΑΠΟΤΕΛΕΣΜΑΤΑ ΕΡΕΥΝΩΝ</vt:lpstr>
      <vt:lpstr>ΣΥΜΠΕΡΑΣΜΑΤΑ </vt:lpstr>
      <vt:lpstr>ΒΙΒΛΙΟΓΡΑΦΙΚΕΣ ΑΝΑΦΟΡΕΣ</vt:lpstr>
      <vt:lpstr>«Ο βασικός πυρήνας στη μεντορική σχέση είναι ένας πυρήνας απελευθερωτικός. Ο μέντορας δεν πρέπει να ονειρεύεται και να έχει τη φιλοδοξία να τον “αντιγράψουν” οι καθοδηγούμενοί του,  αλλά να τους δώσει τη δυνατότητα να γίνουν οι ίδιοι “κάτοχοι” της δικής τους προσωπικής ιστορίας» Freire (1997:324)</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συμβολή του μέντορα στην επαγγελματική ανάπτυξη του νεοδιοριζόμενου εκπαιδευτικού στο ελληνικό δημόσιο σχολείο</dc:title>
  <dc:creator>HP</dc:creator>
  <cp:lastModifiedBy>ΔΗΜΗΤΡΙΟΣ ΔΡΟΓΙΔΗΣ</cp:lastModifiedBy>
  <cp:revision>34</cp:revision>
  <dcterms:created xsi:type="dcterms:W3CDTF">2021-02-25T11:52:06Z</dcterms:created>
  <dcterms:modified xsi:type="dcterms:W3CDTF">2021-03-24T09:05:39Z</dcterms:modified>
</cp:coreProperties>
</file>