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 id="261" r:id="rId6"/>
    <p:sldId id="302" r:id="rId7"/>
    <p:sldId id="303" r:id="rId8"/>
    <p:sldId id="304" r:id="rId9"/>
    <p:sldId id="305" r:id="rId10"/>
    <p:sldId id="265" r:id="rId11"/>
    <p:sldId id="266" r:id="rId12"/>
    <p:sldId id="298" r:id="rId13"/>
    <p:sldId id="267" r:id="rId14"/>
    <p:sldId id="268" r:id="rId15"/>
    <p:sldId id="270" r:id="rId16"/>
    <p:sldId id="271" r:id="rId17"/>
    <p:sldId id="272" r:id="rId18"/>
    <p:sldId id="273" r:id="rId19"/>
    <p:sldId id="300" r:id="rId20"/>
    <p:sldId id="301" r:id="rId21"/>
    <p:sldId id="295" r:id="rId2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a:srgbClr val="FFFF66"/>
    <a:srgbClr val="B482DA"/>
    <a:srgbClr val="00EA00"/>
    <a:srgbClr val="FFFF99"/>
    <a:srgbClr val="FF9900"/>
    <a:srgbClr val="19FF19"/>
    <a:srgbClr val="FF0066"/>
    <a:srgbClr val="00CC00"/>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7CE84F3-28C3-443E-9E96-99CF82512B78}" styleName="Σκούρο στυλ 1 - Έμφαση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Σκούρο στυλ 1 - Έμφαση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7292A2E-F333-43FB-9621-5CBBE7FDCDCB}" styleName="Φωτεινό στυλ 2 - Έμφαση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9B1B11-01CA-42AE-B2E2-1BBF64487299}"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l-GR"/>
        </a:p>
      </dgm:t>
    </dgm:pt>
    <dgm:pt modelId="{F8177DC2-5E5B-4137-A95C-794C08629A4D}">
      <dgm:prSet phldrT="[Κείμενο]"/>
      <dgm:spPr>
        <a:solidFill>
          <a:srgbClr val="FFFF00"/>
        </a:solidFill>
      </dgm:spPr>
      <dgm:t>
        <a:bodyPr/>
        <a:lstStyle/>
        <a:p>
          <a:r>
            <a:rPr lang="el-GR" b="1" dirty="0" smtClean="0">
              <a:solidFill>
                <a:schemeClr val="tx1"/>
              </a:solidFill>
            </a:rPr>
            <a:t>1.</a:t>
          </a:r>
          <a:endParaRPr lang="el-GR" b="1" dirty="0">
            <a:solidFill>
              <a:schemeClr val="tx1"/>
            </a:solidFill>
          </a:endParaRPr>
        </a:p>
      </dgm:t>
    </dgm:pt>
    <dgm:pt modelId="{63D74A0E-4B97-4102-B6E9-9DFFAAEDAA3C}" type="parTrans" cxnId="{632BAAA1-9B4F-4A7A-850E-59FB9EABBC84}">
      <dgm:prSet/>
      <dgm:spPr/>
      <dgm:t>
        <a:bodyPr/>
        <a:lstStyle/>
        <a:p>
          <a:endParaRPr lang="el-GR"/>
        </a:p>
      </dgm:t>
    </dgm:pt>
    <dgm:pt modelId="{BD0F8243-6007-42A2-99FD-A4F75A6BBD65}" type="sibTrans" cxnId="{632BAAA1-9B4F-4A7A-850E-59FB9EABBC84}">
      <dgm:prSet/>
      <dgm:spPr/>
      <dgm:t>
        <a:bodyPr/>
        <a:lstStyle/>
        <a:p>
          <a:endParaRPr lang="el-GR"/>
        </a:p>
      </dgm:t>
    </dgm:pt>
    <dgm:pt modelId="{4A3D6930-34D6-43B3-9931-C634D5DFE734}">
      <dgm:prSet phldrT="[Κείμενο]"/>
      <dgm:spPr>
        <a:solidFill>
          <a:schemeClr val="accent6">
            <a:lumMod val="60000"/>
            <a:lumOff val="40000"/>
            <a:alpha val="90000"/>
          </a:schemeClr>
        </a:solidFill>
      </dgm:spPr>
      <dgm:t>
        <a:bodyPr/>
        <a:lstStyle/>
        <a:p>
          <a:r>
            <a:rPr lang="el-GR" b="1" dirty="0" smtClean="0"/>
            <a:t>Στάδιο Διάγνωσης (Εντοπισμός προβλήματος)</a:t>
          </a:r>
          <a:endParaRPr lang="el-GR" dirty="0"/>
        </a:p>
      </dgm:t>
    </dgm:pt>
    <dgm:pt modelId="{1E7418D2-8A3B-4923-90E9-EB651B0E6B97}" type="parTrans" cxnId="{E4C36BB6-2A0D-4CF2-87AE-17B18DF4068D}">
      <dgm:prSet/>
      <dgm:spPr/>
      <dgm:t>
        <a:bodyPr/>
        <a:lstStyle/>
        <a:p>
          <a:endParaRPr lang="el-GR"/>
        </a:p>
      </dgm:t>
    </dgm:pt>
    <dgm:pt modelId="{28023FE3-5045-43AD-ABB6-27647C7B37B1}" type="sibTrans" cxnId="{E4C36BB6-2A0D-4CF2-87AE-17B18DF4068D}">
      <dgm:prSet/>
      <dgm:spPr/>
      <dgm:t>
        <a:bodyPr/>
        <a:lstStyle/>
        <a:p>
          <a:endParaRPr lang="el-GR"/>
        </a:p>
      </dgm:t>
    </dgm:pt>
    <dgm:pt modelId="{2CD50F6A-169D-461A-B0BF-FC22E525DFA8}">
      <dgm:prSet phldrT="[Κείμενο]"/>
      <dgm:spPr>
        <a:solidFill>
          <a:srgbClr val="FF9900"/>
        </a:solidFill>
      </dgm:spPr>
      <dgm:t>
        <a:bodyPr/>
        <a:lstStyle/>
        <a:p>
          <a:r>
            <a:rPr lang="el-GR" b="1" dirty="0" smtClean="0">
              <a:solidFill>
                <a:schemeClr val="tx1"/>
              </a:solidFill>
            </a:rPr>
            <a:t>2.</a:t>
          </a:r>
          <a:endParaRPr lang="el-GR" b="1" dirty="0">
            <a:solidFill>
              <a:schemeClr val="tx1"/>
            </a:solidFill>
          </a:endParaRPr>
        </a:p>
      </dgm:t>
    </dgm:pt>
    <dgm:pt modelId="{700B0D63-5D70-4A20-A022-F221D6DB0E90}" type="parTrans" cxnId="{E62B5101-4418-46C9-9C42-9C05E69F038E}">
      <dgm:prSet/>
      <dgm:spPr/>
      <dgm:t>
        <a:bodyPr/>
        <a:lstStyle/>
        <a:p>
          <a:endParaRPr lang="el-GR"/>
        </a:p>
      </dgm:t>
    </dgm:pt>
    <dgm:pt modelId="{3720E307-CBA8-49EC-89CB-E1C8961BAD5B}" type="sibTrans" cxnId="{E62B5101-4418-46C9-9C42-9C05E69F038E}">
      <dgm:prSet/>
      <dgm:spPr/>
      <dgm:t>
        <a:bodyPr/>
        <a:lstStyle/>
        <a:p>
          <a:endParaRPr lang="el-GR"/>
        </a:p>
      </dgm:t>
    </dgm:pt>
    <dgm:pt modelId="{436F7DC9-F666-4A06-A876-F806E26EAF65}">
      <dgm:prSet phldrT="[Κείμενο]"/>
      <dgm:spPr>
        <a:solidFill>
          <a:schemeClr val="accent1">
            <a:lumMod val="40000"/>
            <a:lumOff val="60000"/>
            <a:alpha val="90000"/>
          </a:schemeClr>
        </a:solidFill>
      </dgm:spPr>
      <dgm:t>
        <a:bodyPr/>
        <a:lstStyle/>
        <a:p>
          <a:r>
            <a:rPr lang="el-GR" b="1" dirty="0" smtClean="0"/>
            <a:t>Στάδιο Σχεδιασμού </a:t>
          </a:r>
          <a:r>
            <a:rPr lang="el-GR" b="1" dirty="0" smtClean="0"/>
            <a:t>επέμβασης</a:t>
          </a:r>
          <a:endParaRPr lang="el-GR" dirty="0"/>
        </a:p>
      </dgm:t>
    </dgm:pt>
    <dgm:pt modelId="{3916E3E1-C836-4FE7-832B-AE66DE921BFC}" type="parTrans" cxnId="{F2DC337E-304B-4556-9121-01B096598F07}">
      <dgm:prSet/>
      <dgm:spPr/>
      <dgm:t>
        <a:bodyPr/>
        <a:lstStyle/>
        <a:p>
          <a:endParaRPr lang="el-GR"/>
        </a:p>
      </dgm:t>
    </dgm:pt>
    <dgm:pt modelId="{CBA1336E-D896-44F8-95EE-3AD0EA64DC6B}" type="sibTrans" cxnId="{F2DC337E-304B-4556-9121-01B096598F07}">
      <dgm:prSet/>
      <dgm:spPr/>
      <dgm:t>
        <a:bodyPr/>
        <a:lstStyle/>
        <a:p>
          <a:endParaRPr lang="el-GR"/>
        </a:p>
      </dgm:t>
    </dgm:pt>
    <dgm:pt modelId="{ACFC8E9D-32BE-40DC-AA49-C70D10256588}">
      <dgm:prSet phldrT="[Κείμενο]"/>
      <dgm:spPr>
        <a:solidFill>
          <a:srgbClr val="00B0F0"/>
        </a:solidFill>
      </dgm:spPr>
      <dgm:t>
        <a:bodyPr/>
        <a:lstStyle/>
        <a:p>
          <a:r>
            <a:rPr lang="el-GR" b="1" dirty="0" smtClean="0">
              <a:solidFill>
                <a:schemeClr val="tx1"/>
              </a:solidFill>
            </a:rPr>
            <a:t>3.</a:t>
          </a:r>
          <a:endParaRPr lang="el-GR" b="1" dirty="0">
            <a:solidFill>
              <a:schemeClr val="tx1"/>
            </a:solidFill>
          </a:endParaRPr>
        </a:p>
      </dgm:t>
    </dgm:pt>
    <dgm:pt modelId="{BF7A0FB8-7D05-4519-B9B9-10240A008BCF}" type="parTrans" cxnId="{BB30294F-3A8E-4C9A-87DE-3F4787E82A84}">
      <dgm:prSet/>
      <dgm:spPr/>
      <dgm:t>
        <a:bodyPr/>
        <a:lstStyle/>
        <a:p>
          <a:endParaRPr lang="el-GR"/>
        </a:p>
      </dgm:t>
    </dgm:pt>
    <dgm:pt modelId="{C0E9B948-E1E8-4C19-B4B5-E37BE13528BF}" type="sibTrans" cxnId="{BB30294F-3A8E-4C9A-87DE-3F4787E82A84}">
      <dgm:prSet/>
      <dgm:spPr/>
      <dgm:t>
        <a:bodyPr/>
        <a:lstStyle/>
        <a:p>
          <a:endParaRPr lang="el-GR"/>
        </a:p>
      </dgm:t>
    </dgm:pt>
    <dgm:pt modelId="{EA7D45C6-6BEE-4A56-A328-13B494D603DC}">
      <dgm:prSet phldrT="[Κείμενο]"/>
      <dgm:spPr>
        <a:solidFill>
          <a:srgbClr val="FFFF99">
            <a:alpha val="89804"/>
          </a:srgbClr>
        </a:solidFill>
      </dgm:spPr>
      <dgm:t>
        <a:bodyPr/>
        <a:lstStyle/>
        <a:p>
          <a:r>
            <a:rPr lang="el-GR" b="1" dirty="0" smtClean="0"/>
            <a:t>Στάδιο Εφαρμογής (Τρόποι παρέμβασης και μέθοδοι)</a:t>
          </a:r>
          <a:endParaRPr lang="el-GR" dirty="0"/>
        </a:p>
      </dgm:t>
    </dgm:pt>
    <dgm:pt modelId="{B2E62E07-EFF7-4C63-9821-DDE48C372480}" type="parTrans" cxnId="{5EC34534-15BB-4B09-9923-5EAFAA1C3FA6}">
      <dgm:prSet/>
      <dgm:spPr/>
      <dgm:t>
        <a:bodyPr/>
        <a:lstStyle/>
        <a:p>
          <a:endParaRPr lang="el-GR"/>
        </a:p>
      </dgm:t>
    </dgm:pt>
    <dgm:pt modelId="{12F31B0B-319A-4DAA-980D-4AA9D7CAF1BD}" type="sibTrans" cxnId="{5EC34534-15BB-4B09-9923-5EAFAA1C3FA6}">
      <dgm:prSet/>
      <dgm:spPr/>
      <dgm:t>
        <a:bodyPr/>
        <a:lstStyle/>
        <a:p>
          <a:endParaRPr lang="el-GR"/>
        </a:p>
      </dgm:t>
    </dgm:pt>
    <dgm:pt modelId="{5E93D979-E156-4B15-B7D3-BCDDD11B84EC}">
      <dgm:prSet/>
      <dgm:spPr>
        <a:solidFill>
          <a:srgbClr val="7030A0"/>
        </a:solidFill>
      </dgm:spPr>
      <dgm:t>
        <a:bodyPr/>
        <a:lstStyle/>
        <a:p>
          <a:r>
            <a:rPr lang="el-GR" b="1" dirty="0" smtClean="0">
              <a:solidFill>
                <a:schemeClr val="tx1"/>
              </a:solidFill>
            </a:rPr>
            <a:t>4.</a:t>
          </a:r>
          <a:endParaRPr lang="el-GR" b="1" dirty="0">
            <a:solidFill>
              <a:schemeClr val="tx1"/>
            </a:solidFill>
          </a:endParaRPr>
        </a:p>
      </dgm:t>
    </dgm:pt>
    <dgm:pt modelId="{1E0CA985-9AEB-4F5E-8654-B45EB2CD3A97}" type="parTrans" cxnId="{F56AB9A1-6E50-4832-A315-7337A7DD0524}">
      <dgm:prSet/>
      <dgm:spPr/>
      <dgm:t>
        <a:bodyPr/>
        <a:lstStyle/>
        <a:p>
          <a:endParaRPr lang="el-GR"/>
        </a:p>
      </dgm:t>
    </dgm:pt>
    <dgm:pt modelId="{7E741254-804F-455D-B217-8047D08ABA87}" type="sibTrans" cxnId="{F56AB9A1-6E50-4832-A315-7337A7DD0524}">
      <dgm:prSet/>
      <dgm:spPr/>
      <dgm:t>
        <a:bodyPr/>
        <a:lstStyle/>
        <a:p>
          <a:endParaRPr lang="el-GR"/>
        </a:p>
      </dgm:t>
    </dgm:pt>
    <dgm:pt modelId="{091A9390-D03F-4C76-AE39-C915B90DB6D8}">
      <dgm:prSet/>
      <dgm:spPr>
        <a:solidFill>
          <a:schemeClr val="accent4">
            <a:lumMod val="40000"/>
            <a:lumOff val="60000"/>
            <a:alpha val="90000"/>
          </a:schemeClr>
        </a:solidFill>
      </dgm:spPr>
      <dgm:t>
        <a:bodyPr/>
        <a:lstStyle/>
        <a:p>
          <a:r>
            <a:rPr lang="el-GR" b="1" dirty="0" smtClean="0"/>
            <a:t>Στάδιο Αξιολόγησης (Αποτίμηση - εντοπισμός αποκλίσεων - επαναπροσδιορισμός στόχων). </a:t>
          </a:r>
          <a:endParaRPr lang="el-GR" dirty="0"/>
        </a:p>
      </dgm:t>
    </dgm:pt>
    <dgm:pt modelId="{41206F97-7582-4BA6-A73E-E12316EB51D6}" type="parTrans" cxnId="{EE137DD5-AFFC-425C-9295-7050C3F87AF0}">
      <dgm:prSet/>
      <dgm:spPr/>
      <dgm:t>
        <a:bodyPr/>
        <a:lstStyle/>
        <a:p>
          <a:endParaRPr lang="el-GR"/>
        </a:p>
      </dgm:t>
    </dgm:pt>
    <dgm:pt modelId="{17989D5E-FDFE-4BE9-B7CA-72246BC4FDB3}" type="sibTrans" cxnId="{EE137DD5-AFFC-425C-9295-7050C3F87AF0}">
      <dgm:prSet/>
      <dgm:spPr/>
      <dgm:t>
        <a:bodyPr/>
        <a:lstStyle/>
        <a:p>
          <a:endParaRPr lang="el-GR"/>
        </a:p>
      </dgm:t>
    </dgm:pt>
    <dgm:pt modelId="{7D19CBE0-4ADB-48AC-B9DB-F1906527AA51}" type="pres">
      <dgm:prSet presAssocID="{4F9B1B11-01CA-42AE-B2E2-1BBF64487299}" presName="linearFlow" presStyleCnt="0">
        <dgm:presLayoutVars>
          <dgm:dir/>
          <dgm:animLvl val="lvl"/>
          <dgm:resizeHandles val="exact"/>
        </dgm:presLayoutVars>
      </dgm:prSet>
      <dgm:spPr/>
      <dgm:t>
        <a:bodyPr/>
        <a:lstStyle/>
        <a:p>
          <a:endParaRPr lang="el-GR"/>
        </a:p>
      </dgm:t>
    </dgm:pt>
    <dgm:pt modelId="{4D2727D7-952A-4392-AB9B-529D4803573F}" type="pres">
      <dgm:prSet presAssocID="{F8177DC2-5E5B-4137-A95C-794C08629A4D}" presName="composite" presStyleCnt="0"/>
      <dgm:spPr/>
    </dgm:pt>
    <dgm:pt modelId="{21E491FE-6710-4AE1-A083-F41E68A695D6}" type="pres">
      <dgm:prSet presAssocID="{F8177DC2-5E5B-4137-A95C-794C08629A4D}" presName="parentText" presStyleLbl="alignNode1" presStyleIdx="0" presStyleCnt="4">
        <dgm:presLayoutVars>
          <dgm:chMax val="1"/>
          <dgm:bulletEnabled val="1"/>
        </dgm:presLayoutVars>
      </dgm:prSet>
      <dgm:spPr/>
      <dgm:t>
        <a:bodyPr/>
        <a:lstStyle/>
        <a:p>
          <a:endParaRPr lang="el-GR"/>
        </a:p>
      </dgm:t>
    </dgm:pt>
    <dgm:pt modelId="{2A9E85D2-789D-4636-A1E1-0A8ADDE65297}" type="pres">
      <dgm:prSet presAssocID="{F8177DC2-5E5B-4137-A95C-794C08629A4D}" presName="descendantText" presStyleLbl="alignAcc1" presStyleIdx="0" presStyleCnt="4">
        <dgm:presLayoutVars>
          <dgm:bulletEnabled val="1"/>
        </dgm:presLayoutVars>
      </dgm:prSet>
      <dgm:spPr/>
      <dgm:t>
        <a:bodyPr/>
        <a:lstStyle/>
        <a:p>
          <a:endParaRPr lang="el-GR"/>
        </a:p>
      </dgm:t>
    </dgm:pt>
    <dgm:pt modelId="{1CF1071D-5B94-401F-855F-AB3299705805}" type="pres">
      <dgm:prSet presAssocID="{BD0F8243-6007-42A2-99FD-A4F75A6BBD65}" presName="sp" presStyleCnt="0"/>
      <dgm:spPr/>
    </dgm:pt>
    <dgm:pt modelId="{0044B0F1-1A33-4BB2-91AA-0A8C8CDB6C60}" type="pres">
      <dgm:prSet presAssocID="{2CD50F6A-169D-461A-B0BF-FC22E525DFA8}" presName="composite" presStyleCnt="0"/>
      <dgm:spPr/>
    </dgm:pt>
    <dgm:pt modelId="{4DD38D56-BAC2-4941-BDBB-9FA5375C13FB}" type="pres">
      <dgm:prSet presAssocID="{2CD50F6A-169D-461A-B0BF-FC22E525DFA8}" presName="parentText" presStyleLbl="alignNode1" presStyleIdx="1" presStyleCnt="4">
        <dgm:presLayoutVars>
          <dgm:chMax val="1"/>
          <dgm:bulletEnabled val="1"/>
        </dgm:presLayoutVars>
      </dgm:prSet>
      <dgm:spPr/>
      <dgm:t>
        <a:bodyPr/>
        <a:lstStyle/>
        <a:p>
          <a:endParaRPr lang="el-GR"/>
        </a:p>
      </dgm:t>
    </dgm:pt>
    <dgm:pt modelId="{FB438995-4B2D-451C-A130-658FEF3AFEEF}" type="pres">
      <dgm:prSet presAssocID="{2CD50F6A-169D-461A-B0BF-FC22E525DFA8}" presName="descendantText" presStyleLbl="alignAcc1" presStyleIdx="1" presStyleCnt="4">
        <dgm:presLayoutVars>
          <dgm:bulletEnabled val="1"/>
        </dgm:presLayoutVars>
      </dgm:prSet>
      <dgm:spPr/>
      <dgm:t>
        <a:bodyPr/>
        <a:lstStyle/>
        <a:p>
          <a:endParaRPr lang="el-GR"/>
        </a:p>
      </dgm:t>
    </dgm:pt>
    <dgm:pt modelId="{C2840639-27ED-48E2-B537-AF5C1743390D}" type="pres">
      <dgm:prSet presAssocID="{3720E307-CBA8-49EC-89CB-E1C8961BAD5B}" presName="sp" presStyleCnt="0"/>
      <dgm:spPr/>
    </dgm:pt>
    <dgm:pt modelId="{EF113488-D6D1-4698-960C-C890E1A35584}" type="pres">
      <dgm:prSet presAssocID="{ACFC8E9D-32BE-40DC-AA49-C70D10256588}" presName="composite" presStyleCnt="0"/>
      <dgm:spPr/>
    </dgm:pt>
    <dgm:pt modelId="{72BF969C-1BF1-4745-9E6C-FF4AAD348AD5}" type="pres">
      <dgm:prSet presAssocID="{ACFC8E9D-32BE-40DC-AA49-C70D10256588}" presName="parentText" presStyleLbl="alignNode1" presStyleIdx="2" presStyleCnt="4">
        <dgm:presLayoutVars>
          <dgm:chMax val="1"/>
          <dgm:bulletEnabled val="1"/>
        </dgm:presLayoutVars>
      </dgm:prSet>
      <dgm:spPr/>
      <dgm:t>
        <a:bodyPr/>
        <a:lstStyle/>
        <a:p>
          <a:endParaRPr lang="el-GR"/>
        </a:p>
      </dgm:t>
    </dgm:pt>
    <dgm:pt modelId="{E6BC6D77-BD33-4AA6-886F-72196A30CA3F}" type="pres">
      <dgm:prSet presAssocID="{ACFC8E9D-32BE-40DC-AA49-C70D10256588}" presName="descendantText" presStyleLbl="alignAcc1" presStyleIdx="2" presStyleCnt="4">
        <dgm:presLayoutVars>
          <dgm:bulletEnabled val="1"/>
        </dgm:presLayoutVars>
      </dgm:prSet>
      <dgm:spPr/>
      <dgm:t>
        <a:bodyPr/>
        <a:lstStyle/>
        <a:p>
          <a:endParaRPr lang="el-GR"/>
        </a:p>
      </dgm:t>
    </dgm:pt>
    <dgm:pt modelId="{5A9EB961-3EDA-49EB-878A-0175CA154CAC}" type="pres">
      <dgm:prSet presAssocID="{C0E9B948-E1E8-4C19-B4B5-E37BE13528BF}" presName="sp" presStyleCnt="0"/>
      <dgm:spPr/>
    </dgm:pt>
    <dgm:pt modelId="{07B15599-0774-44DC-9812-44C3C049E0E5}" type="pres">
      <dgm:prSet presAssocID="{5E93D979-E156-4B15-B7D3-BCDDD11B84EC}" presName="composite" presStyleCnt="0"/>
      <dgm:spPr/>
    </dgm:pt>
    <dgm:pt modelId="{03C4B207-35D7-47E7-87E5-E44DD6A6CF45}" type="pres">
      <dgm:prSet presAssocID="{5E93D979-E156-4B15-B7D3-BCDDD11B84EC}" presName="parentText" presStyleLbl="alignNode1" presStyleIdx="3" presStyleCnt="4">
        <dgm:presLayoutVars>
          <dgm:chMax val="1"/>
          <dgm:bulletEnabled val="1"/>
        </dgm:presLayoutVars>
      </dgm:prSet>
      <dgm:spPr/>
      <dgm:t>
        <a:bodyPr/>
        <a:lstStyle/>
        <a:p>
          <a:endParaRPr lang="el-GR"/>
        </a:p>
      </dgm:t>
    </dgm:pt>
    <dgm:pt modelId="{DC689491-0044-4E16-BC93-31C917F9E3C8}" type="pres">
      <dgm:prSet presAssocID="{5E93D979-E156-4B15-B7D3-BCDDD11B84EC}" presName="descendantText" presStyleLbl="alignAcc1" presStyleIdx="3" presStyleCnt="4">
        <dgm:presLayoutVars>
          <dgm:bulletEnabled val="1"/>
        </dgm:presLayoutVars>
      </dgm:prSet>
      <dgm:spPr/>
      <dgm:t>
        <a:bodyPr/>
        <a:lstStyle/>
        <a:p>
          <a:endParaRPr lang="el-GR"/>
        </a:p>
      </dgm:t>
    </dgm:pt>
  </dgm:ptLst>
  <dgm:cxnLst>
    <dgm:cxn modelId="{68737A4D-F3AF-42DB-AB41-59E84C4D0BC6}" type="presOf" srcId="{F8177DC2-5E5B-4137-A95C-794C08629A4D}" destId="{21E491FE-6710-4AE1-A083-F41E68A695D6}" srcOrd="0" destOrd="0" presId="urn:microsoft.com/office/officeart/2005/8/layout/chevron2"/>
    <dgm:cxn modelId="{632BAAA1-9B4F-4A7A-850E-59FB9EABBC84}" srcId="{4F9B1B11-01CA-42AE-B2E2-1BBF64487299}" destId="{F8177DC2-5E5B-4137-A95C-794C08629A4D}" srcOrd="0" destOrd="0" parTransId="{63D74A0E-4B97-4102-B6E9-9DFFAAEDAA3C}" sibTransId="{BD0F8243-6007-42A2-99FD-A4F75A6BBD65}"/>
    <dgm:cxn modelId="{C8007F5A-5FB4-43C8-A112-AC117E2A1030}" type="presOf" srcId="{091A9390-D03F-4C76-AE39-C915B90DB6D8}" destId="{DC689491-0044-4E16-BC93-31C917F9E3C8}" srcOrd="0" destOrd="0" presId="urn:microsoft.com/office/officeart/2005/8/layout/chevron2"/>
    <dgm:cxn modelId="{E4C36BB6-2A0D-4CF2-87AE-17B18DF4068D}" srcId="{F8177DC2-5E5B-4137-A95C-794C08629A4D}" destId="{4A3D6930-34D6-43B3-9931-C634D5DFE734}" srcOrd="0" destOrd="0" parTransId="{1E7418D2-8A3B-4923-90E9-EB651B0E6B97}" sibTransId="{28023FE3-5045-43AD-ABB6-27647C7B37B1}"/>
    <dgm:cxn modelId="{EE137DD5-AFFC-425C-9295-7050C3F87AF0}" srcId="{5E93D979-E156-4B15-B7D3-BCDDD11B84EC}" destId="{091A9390-D03F-4C76-AE39-C915B90DB6D8}" srcOrd="0" destOrd="0" parTransId="{41206F97-7582-4BA6-A73E-E12316EB51D6}" sibTransId="{17989D5E-FDFE-4BE9-B7CA-72246BC4FDB3}"/>
    <dgm:cxn modelId="{7E8E5F4E-D654-4965-A14E-033976B6D112}" type="presOf" srcId="{5E93D979-E156-4B15-B7D3-BCDDD11B84EC}" destId="{03C4B207-35D7-47E7-87E5-E44DD6A6CF45}" srcOrd="0" destOrd="0" presId="urn:microsoft.com/office/officeart/2005/8/layout/chevron2"/>
    <dgm:cxn modelId="{F2DC337E-304B-4556-9121-01B096598F07}" srcId="{2CD50F6A-169D-461A-B0BF-FC22E525DFA8}" destId="{436F7DC9-F666-4A06-A876-F806E26EAF65}" srcOrd="0" destOrd="0" parTransId="{3916E3E1-C836-4FE7-832B-AE66DE921BFC}" sibTransId="{CBA1336E-D896-44F8-95EE-3AD0EA64DC6B}"/>
    <dgm:cxn modelId="{5EC34534-15BB-4B09-9923-5EAFAA1C3FA6}" srcId="{ACFC8E9D-32BE-40DC-AA49-C70D10256588}" destId="{EA7D45C6-6BEE-4A56-A328-13B494D603DC}" srcOrd="0" destOrd="0" parTransId="{B2E62E07-EFF7-4C63-9821-DDE48C372480}" sibTransId="{12F31B0B-319A-4DAA-980D-4AA9D7CAF1BD}"/>
    <dgm:cxn modelId="{45B0FCE1-318C-46C6-B736-12C3732FF9AF}" type="presOf" srcId="{4F9B1B11-01CA-42AE-B2E2-1BBF64487299}" destId="{7D19CBE0-4ADB-48AC-B9DB-F1906527AA51}" srcOrd="0" destOrd="0" presId="urn:microsoft.com/office/officeart/2005/8/layout/chevron2"/>
    <dgm:cxn modelId="{E62B5101-4418-46C9-9C42-9C05E69F038E}" srcId="{4F9B1B11-01CA-42AE-B2E2-1BBF64487299}" destId="{2CD50F6A-169D-461A-B0BF-FC22E525DFA8}" srcOrd="1" destOrd="0" parTransId="{700B0D63-5D70-4A20-A022-F221D6DB0E90}" sibTransId="{3720E307-CBA8-49EC-89CB-E1C8961BAD5B}"/>
    <dgm:cxn modelId="{4E12B027-9247-48E0-9E1F-D9556FF9E28F}" type="presOf" srcId="{2CD50F6A-169D-461A-B0BF-FC22E525DFA8}" destId="{4DD38D56-BAC2-4941-BDBB-9FA5375C13FB}" srcOrd="0" destOrd="0" presId="urn:microsoft.com/office/officeart/2005/8/layout/chevron2"/>
    <dgm:cxn modelId="{78910196-CBA0-4955-99DC-5A906672E783}" type="presOf" srcId="{436F7DC9-F666-4A06-A876-F806E26EAF65}" destId="{FB438995-4B2D-451C-A130-658FEF3AFEEF}" srcOrd="0" destOrd="0" presId="urn:microsoft.com/office/officeart/2005/8/layout/chevron2"/>
    <dgm:cxn modelId="{F56AB9A1-6E50-4832-A315-7337A7DD0524}" srcId="{4F9B1B11-01CA-42AE-B2E2-1BBF64487299}" destId="{5E93D979-E156-4B15-B7D3-BCDDD11B84EC}" srcOrd="3" destOrd="0" parTransId="{1E0CA985-9AEB-4F5E-8654-B45EB2CD3A97}" sibTransId="{7E741254-804F-455D-B217-8047D08ABA87}"/>
    <dgm:cxn modelId="{BB30294F-3A8E-4C9A-87DE-3F4787E82A84}" srcId="{4F9B1B11-01CA-42AE-B2E2-1BBF64487299}" destId="{ACFC8E9D-32BE-40DC-AA49-C70D10256588}" srcOrd="2" destOrd="0" parTransId="{BF7A0FB8-7D05-4519-B9B9-10240A008BCF}" sibTransId="{C0E9B948-E1E8-4C19-B4B5-E37BE13528BF}"/>
    <dgm:cxn modelId="{47DA9374-16E8-4CDE-B6C8-A0E809527A3A}" type="presOf" srcId="{4A3D6930-34D6-43B3-9931-C634D5DFE734}" destId="{2A9E85D2-789D-4636-A1E1-0A8ADDE65297}" srcOrd="0" destOrd="0" presId="urn:microsoft.com/office/officeart/2005/8/layout/chevron2"/>
    <dgm:cxn modelId="{0A20584C-31E0-4D0A-83DC-804FD9571CA9}" type="presOf" srcId="{EA7D45C6-6BEE-4A56-A328-13B494D603DC}" destId="{E6BC6D77-BD33-4AA6-886F-72196A30CA3F}" srcOrd="0" destOrd="0" presId="urn:microsoft.com/office/officeart/2005/8/layout/chevron2"/>
    <dgm:cxn modelId="{EDF15FF5-3392-4859-9172-022EDF958BF8}" type="presOf" srcId="{ACFC8E9D-32BE-40DC-AA49-C70D10256588}" destId="{72BF969C-1BF1-4745-9E6C-FF4AAD348AD5}" srcOrd="0" destOrd="0" presId="urn:microsoft.com/office/officeart/2005/8/layout/chevron2"/>
    <dgm:cxn modelId="{40113FA2-81D4-4F47-8D9D-A2342484FA28}" type="presParOf" srcId="{7D19CBE0-4ADB-48AC-B9DB-F1906527AA51}" destId="{4D2727D7-952A-4392-AB9B-529D4803573F}" srcOrd="0" destOrd="0" presId="urn:microsoft.com/office/officeart/2005/8/layout/chevron2"/>
    <dgm:cxn modelId="{F25407C1-9113-47B1-B803-AEC2F19A880D}" type="presParOf" srcId="{4D2727D7-952A-4392-AB9B-529D4803573F}" destId="{21E491FE-6710-4AE1-A083-F41E68A695D6}" srcOrd="0" destOrd="0" presId="urn:microsoft.com/office/officeart/2005/8/layout/chevron2"/>
    <dgm:cxn modelId="{D6D3E159-44A2-4DD9-9B95-E2F45BE616A2}" type="presParOf" srcId="{4D2727D7-952A-4392-AB9B-529D4803573F}" destId="{2A9E85D2-789D-4636-A1E1-0A8ADDE65297}" srcOrd="1" destOrd="0" presId="urn:microsoft.com/office/officeart/2005/8/layout/chevron2"/>
    <dgm:cxn modelId="{A398AC24-A9FA-40E2-8373-837CCAF07D87}" type="presParOf" srcId="{7D19CBE0-4ADB-48AC-B9DB-F1906527AA51}" destId="{1CF1071D-5B94-401F-855F-AB3299705805}" srcOrd="1" destOrd="0" presId="urn:microsoft.com/office/officeart/2005/8/layout/chevron2"/>
    <dgm:cxn modelId="{20EDFD4E-2553-49A5-B794-BD968897B9FE}" type="presParOf" srcId="{7D19CBE0-4ADB-48AC-B9DB-F1906527AA51}" destId="{0044B0F1-1A33-4BB2-91AA-0A8C8CDB6C60}" srcOrd="2" destOrd="0" presId="urn:microsoft.com/office/officeart/2005/8/layout/chevron2"/>
    <dgm:cxn modelId="{ACA244FE-98A5-452B-A75E-99647BB800D0}" type="presParOf" srcId="{0044B0F1-1A33-4BB2-91AA-0A8C8CDB6C60}" destId="{4DD38D56-BAC2-4941-BDBB-9FA5375C13FB}" srcOrd="0" destOrd="0" presId="urn:microsoft.com/office/officeart/2005/8/layout/chevron2"/>
    <dgm:cxn modelId="{3BFF69A3-7971-4D27-92F1-C52150E4D7FC}" type="presParOf" srcId="{0044B0F1-1A33-4BB2-91AA-0A8C8CDB6C60}" destId="{FB438995-4B2D-451C-A130-658FEF3AFEEF}" srcOrd="1" destOrd="0" presId="urn:microsoft.com/office/officeart/2005/8/layout/chevron2"/>
    <dgm:cxn modelId="{FA95A935-DDDF-487A-8963-B848574626B7}" type="presParOf" srcId="{7D19CBE0-4ADB-48AC-B9DB-F1906527AA51}" destId="{C2840639-27ED-48E2-B537-AF5C1743390D}" srcOrd="3" destOrd="0" presId="urn:microsoft.com/office/officeart/2005/8/layout/chevron2"/>
    <dgm:cxn modelId="{7EF3ACAD-7E82-4248-8610-5CA306464DD5}" type="presParOf" srcId="{7D19CBE0-4ADB-48AC-B9DB-F1906527AA51}" destId="{EF113488-D6D1-4698-960C-C890E1A35584}" srcOrd="4" destOrd="0" presId="urn:microsoft.com/office/officeart/2005/8/layout/chevron2"/>
    <dgm:cxn modelId="{BEE28A7D-1F8C-4CA1-AF79-93B4C307259B}" type="presParOf" srcId="{EF113488-D6D1-4698-960C-C890E1A35584}" destId="{72BF969C-1BF1-4745-9E6C-FF4AAD348AD5}" srcOrd="0" destOrd="0" presId="urn:microsoft.com/office/officeart/2005/8/layout/chevron2"/>
    <dgm:cxn modelId="{C50D5355-6E4A-485D-89B8-DAE592FA3C43}" type="presParOf" srcId="{EF113488-D6D1-4698-960C-C890E1A35584}" destId="{E6BC6D77-BD33-4AA6-886F-72196A30CA3F}" srcOrd="1" destOrd="0" presId="urn:microsoft.com/office/officeart/2005/8/layout/chevron2"/>
    <dgm:cxn modelId="{71EB37B9-CBA8-4D9B-82A8-913938BEDDE3}" type="presParOf" srcId="{7D19CBE0-4ADB-48AC-B9DB-F1906527AA51}" destId="{5A9EB961-3EDA-49EB-878A-0175CA154CAC}" srcOrd="5" destOrd="0" presId="urn:microsoft.com/office/officeart/2005/8/layout/chevron2"/>
    <dgm:cxn modelId="{2BBF4BF9-C6EA-44F9-9A7A-8D941DB52BF9}" type="presParOf" srcId="{7D19CBE0-4ADB-48AC-B9DB-F1906527AA51}" destId="{07B15599-0774-44DC-9812-44C3C049E0E5}" srcOrd="6" destOrd="0" presId="urn:microsoft.com/office/officeart/2005/8/layout/chevron2"/>
    <dgm:cxn modelId="{89C4F0B9-8D32-47AB-9934-296037F4D092}" type="presParOf" srcId="{07B15599-0774-44DC-9812-44C3C049E0E5}" destId="{03C4B207-35D7-47E7-87E5-E44DD6A6CF45}" srcOrd="0" destOrd="0" presId="urn:microsoft.com/office/officeart/2005/8/layout/chevron2"/>
    <dgm:cxn modelId="{56CEDB04-E957-4D94-AD77-E81CF6E63719}" type="presParOf" srcId="{07B15599-0774-44DC-9812-44C3C049E0E5}" destId="{DC689491-0044-4E16-BC93-31C917F9E3C8}"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658402-D53C-4E32-BCDD-E0A3F243E864}"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l-GR"/>
        </a:p>
      </dgm:t>
    </dgm:pt>
    <dgm:pt modelId="{3DE9BFE3-2CAD-4822-8073-F5B149957B6F}">
      <dgm:prSet phldrT="[Κείμενο]" custT="1"/>
      <dgm:spPr>
        <a:solidFill>
          <a:srgbClr val="FF0066"/>
        </a:solidFill>
      </dgm:spPr>
      <dgm:t>
        <a:bodyPr/>
        <a:lstStyle/>
        <a:p>
          <a:r>
            <a:rPr lang="el-GR" sz="2400" b="1" dirty="0" smtClean="0">
              <a:solidFill>
                <a:schemeClr val="tx1"/>
              </a:solidFill>
            </a:rPr>
            <a:t>1. Να προβληθεί και να αναδειχτεί η σημαντική αξία της καλής επικοινωνίας και συνεργασίας μεταξύ όλων των εκπαιδευτικών της σχολικής μονάδας, ιδιαίτερα  μεταξύ του διευθυντή και των εκπαιδευτικών του σχολείου.</a:t>
          </a:r>
        </a:p>
      </dgm:t>
    </dgm:pt>
    <dgm:pt modelId="{C2F1F640-74EB-4655-9444-C68CF6991962}" type="parTrans" cxnId="{C28FC2C7-29D1-40C4-A9CC-88E6B2926319}">
      <dgm:prSet/>
      <dgm:spPr/>
      <dgm:t>
        <a:bodyPr/>
        <a:lstStyle/>
        <a:p>
          <a:endParaRPr lang="el-GR"/>
        </a:p>
      </dgm:t>
    </dgm:pt>
    <dgm:pt modelId="{A7FF63DB-87B5-4FDD-984C-BBE8DAF13CD7}" type="sibTrans" cxnId="{C28FC2C7-29D1-40C4-A9CC-88E6B2926319}">
      <dgm:prSet/>
      <dgm:spPr/>
      <dgm:t>
        <a:bodyPr/>
        <a:lstStyle/>
        <a:p>
          <a:endParaRPr lang="el-GR"/>
        </a:p>
      </dgm:t>
    </dgm:pt>
    <dgm:pt modelId="{24A0C447-7385-415E-AA91-D097C04F91C4}">
      <dgm:prSet phldrT="[Κείμενο]"/>
      <dgm:spPr>
        <a:solidFill>
          <a:srgbClr val="00B0F0"/>
        </a:solidFill>
      </dgm:spPr>
      <dgm:t>
        <a:bodyPr/>
        <a:lstStyle/>
        <a:p>
          <a:r>
            <a:rPr lang="el-GR" b="1" dirty="0" smtClean="0">
              <a:solidFill>
                <a:schemeClr val="tx1"/>
              </a:solidFill>
            </a:rPr>
            <a:t>2. Να αναδειχτεί ο σημαίνων ρόλος του διευθυντή στην επίλυση συγκρούσεων και καταστάσεων που απειλούν τη συνοχή και την ενότητα της σχολικής μονάδας. </a:t>
          </a:r>
          <a:endParaRPr lang="el-GR" b="1" dirty="0">
            <a:solidFill>
              <a:schemeClr val="tx1"/>
            </a:solidFill>
          </a:endParaRPr>
        </a:p>
      </dgm:t>
    </dgm:pt>
    <dgm:pt modelId="{EF22CD8D-6EDB-40E9-962F-CFD3BFB6EBCF}" type="parTrans" cxnId="{F5F807D8-6B60-4C87-A44C-1B104CB077B3}">
      <dgm:prSet/>
      <dgm:spPr/>
      <dgm:t>
        <a:bodyPr/>
        <a:lstStyle/>
        <a:p>
          <a:endParaRPr lang="el-GR"/>
        </a:p>
      </dgm:t>
    </dgm:pt>
    <dgm:pt modelId="{A30259F9-D1AD-4B49-A41B-6A032143E90A}" type="sibTrans" cxnId="{F5F807D8-6B60-4C87-A44C-1B104CB077B3}">
      <dgm:prSet/>
      <dgm:spPr/>
      <dgm:t>
        <a:bodyPr/>
        <a:lstStyle/>
        <a:p>
          <a:endParaRPr lang="el-GR"/>
        </a:p>
      </dgm:t>
    </dgm:pt>
    <dgm:pt modelId="{099F120F-13B7-4CA2-94A0-0C7DF4539B3E}">
      <dgm:prSet phldrT="[Κείμενο]"/>
      <dgm:spPr>
        <a:solidFill>
          <a:srgbClr val="FFFF99"/>
        </a:solidFill>
      </dgm:spPr>
      <dgm:t>
        <a:bodyPr/>
        <a:lstStyle/>
        <a:p>
          <a:r>
            <a:rPr lang="el-GR" b="1" dirty="0" smtClean="0">
              <a:solidFill>
                <a:schemeClr val="tx1"/>
              </a:solidFill>
            </a:rPr>
            <a:t>3. Να καταδειχτούν οι ηγετικές ικανότητες και τα προσωπικά χαρακτηριστικά που απαιτείται να διαθέτει ο διευθυντής της σχολικής μονάδας. </a:t>
          </a:r>
          <a:endParaRPr lang="el-GR" b="1" dirty="0">
            <a:solidFill>
              <a:schemeClr val="tx1"/>
            </a:solidFill>
          </a:endParaRPr>
        </a:p>
      </dgm:t>
    </dgm:pt>
    <dgm:pt modelId="{8A0DF53C-329F-49F4-B302-1FDAB4933A77}" type="parTrans" cxnId="{616506C8-F30C-4428-BCA6-9C5C86CE85E4}">
      <dgm:prSet/>
      <dgm:spPr/>
      <dgm:t>
        <a:bodyPr/>
        <a:lstStyle/>
        <a:p>
          <a:endParaRPr lang="el-GR"/>
        </a:p>
      </dgm:t>
    </dgm:pt>
    <dgm:pt modelId="{BE2EF308-D903-468E-BF69-8C95E5178A59}" type="sibTrans" cxnId="{616506C8-F30C-4428-BCA6-9C5C86CE85E4}">
      <dgm:prSet/>
      <dgm:spPr/>
      <dgm:t>
        <a:bodyPr/>
        <a:lstStyle/>
        <a:p>
          <a:endParaRPr lang="el-GR"/>
        </a:p>
      </dgm:t>
    </dgm:pt>
    <dgm:pt modelId="{FB845C23-9910-42D6-970C-515EC514A5D5}" type="pres">
      <dgm:prSet presAssocID="{BF658402-D53C-4E32-BCDD-E0A3F243E864}" presName="Name0" presStyleCnt="0">
        <dgm:presLayoutVars>
          <dgm:dir/>
          <dgm:resizeHandles val="exact"/>
        </dgm:presLayoutVars>
      </dgm:prSet>
      <dgm:spPr/>
      <dgm:t>
        <a:bodyPr/>
        <a:lstStyle/>
        <a:p>
          <a:endParaRPr lang="el-GR"/>
        </a:p>
      </dgm:t>
    </dgm:pt>
    <dgm:pt modelId="{02669403-927A-47A1-8ECA-0A531FE8517C}" type="pres">
      <dgm:prSet presAssocID="{3DE9BFE3-2CAD-4822-8073-F5B149957B6F}" presName="node" presStyleLbl="node1" presStyleIdx="0" presStyleCnt="3">
        <dgm:presLayoutVars>
          <dgm:bulletEnabled val="1"/>
        </dgm:presLayoutVars>
      </dgm:prSet>
      <dgm:spPr/>
      <dgm:t>
        <a:bodyPr/>
        <a:lstStyle/>
        <a:p>
          <a:endParaRPr lang="el-GR"/>
        </a:p>
      </dgm:t>
    </dgm:pt>
    <dgm:pt modelId="{B0B3D1CB-16E4-43A7-8154-EC2030E3FEC6}" type="pres">
      <dgm:prSet presAssocID="{A7FF63DB-87B5-4FDD-984C-BBE8DAF13CD7}" presName="sibTrans" presStyleCnt="0"/>
      <dgm:spPr/>
    </dgm:pt>
    <dgm:pt modelId="{73114832-C5AD-48A2-92C9-A9B8C4F10870}" type="pres">
      <dgm:prSet presAssocID="{24A0C447-7385-415E-AA91-D097C04F91C4}" presName="node" presStyleLbl="node1" presStyleIdx="1" presStyleCnt="3">
        <dgm:presLayoutVars>
          <dgm:bulletEnabled val="1"/>
        </dgm:presLayoutVars>
      </dgm:prSet>
      <dgm:spPr/>
      <dgm:t>
        <a:bodyPr/>
        <a:lstStyle/>
        <a:p>
          <a:endParaRPr lang="el-GR"/>
        </a:p>
      </dgm:t>
    </dgm:pt>
    <dgm:pt modelId="{38A1D5EB-2E68-427D-939D-B5F65F9D7BB8}" type="pres">
      <dgm:prSet presAssocID="{A30259F9-D1AD-4B49-A41B-6A032143E90A}" presName="sibTrans" presStyleCnt="0"/>
      <dgm:spPr/>
    </dgm:pt>
    <dgm:pt modelId="{95D82676-2E2C-4630-9FB0-136FFC7C3E12}" type="pres">
      <dgm:prSet presAssocID="{099F120F-13B7-4CA2-94A0-0C7DF4539B3E}" presName="node" presStyleLbl="node1" presStyleIdx="2" presStyleCnt="3">
        <dgm:presLayoutVars>
          <dgm:bulletEnabled val="1"/>
        </dgm:presLayoutVars>
      </dgm:prSet>
      <dgm:spPr/>
      <dgm:t>
        <a:bodyPr/>
        <a:lstStyle/>
        <a:p>
          <a:endParaRPr lang="el-GR"/>
        </a:p>
      </dgm:t>
    </dgm:pt>
  </dgm:ptLst>
  <dgm:cxnLst>
    <dgm:cxn modelId="{F5F807D8-6B60-4C87-A44C-1B104CB077B3}" srcId="{BF658402-D53C-4E32-BCDD-E0A3F243E864}" destId="{24A0C447-7385-415E-AA91-D097C04F91C4}" srcOrd="1" destOrd="0" parTransId="{EF22CD8D-6EDB-40E9-962F-CFD3BFB6EBCF}" sibTransId="{A30259F9-D1AD-4B49-A41B-6A032143E90A}"/>
    <dgm:cxn modelId="{454B5E75-4866-4DB6-98D4-94A5B75521C1}" type="presOf" srcId="{24A0C447-7385-415E-AA91-D097C04F91C4}" destId="{73114832-C5AD-48A2-92C9-A9B8C4F10870}" srcOrd="0" destOrd="0" presId="urn:microsoft.com/office/officeart/2005/8/layout/hList6"/>
    <dgm:cxn modelId="{336A1169-EEF1-4117-A613-44EFCB7FB71B}" type="presOf" srcId="{3DE9BFE3-2CAD-4822-8073-F5B149957B6F}" destId="{02669403-927A-47A1-8ECA-0A531FE8517C}" srcOrd="0" destOrd="0" presId="urn:microsoft.com/office/officeart/2005/8/layout/hList6"/>
    <dgm:cxn modelId="{A136902C-6D8C-4E21-BD82-D6A275324AB2}" type="presOf" srcId="{BF658402-D53C-4E32-BCDD-E0A3F243E864}" destId="{FB845C23-9910-42D6-970C-515EC514A5D5}" srcOrd="0" destOrd="0" presId="urn:microsoft.com/office/officeart/2005/8/layout/hList6"/>
    <dgm:cxn modelId="{B1B5A25C-2174-4849-AF8B-03EC76BE5609}" type="presOf" srcId="{099F120F-13B7-4CA2-94A0-0C7DF4539B3E}" destId="{95D82676-2E2C-4630-9FB0-136FFC7C3E12}" srcOrd="0" destOrd="0" presId="urn:microsoft.com/office/officeart/2005/8/layout/hList6"/>
    <dgm:cxn modelId="{C28FC2C7-29D1-40C4-A9CC-88E6B2926319}" srcId="{BF658402-D53C-4E32-BCDD-E0A3F243E864}" destId="{3DE9BFE3-2CAD-4822-8073-F5B149957B6F}" srcOrd="0" destOrd="0" parTransId="{C2F1F640-74EB-4655-9444-C68CF6991962}" sibTransId="{A7FF63DB-87B5-4FDD-984C-BBE8DAF13CD7}"/>
    <dgm:cxn modelId="{616506C8-F30C-4428-BCA6-9C5C86CE85E4}" srcId="{BF658402-D53C-4E32-BCDD-E0A3F243E864}" destId="{099F120F-13B7-4CA2-94A0-0C7DF4539B3E}" srcOrd="2" destOrd="0" parTransId="{8A0DF53C-329F-49F4-B302-1FDAB4933A77}" sibTransId="{BE2EF308-D903-468E-BF69-8C95E5178A59}"/>
    <dgm:cxn modelId="{87EF3853-0EB4-493F-B0AC-1375B4FA6A68}" type="presParOf" srcId="{FB845C23-9910-42D6-970C-515EC514A5D5}" destId="{02669403-927A-47A1-8ECA-0A531FE8517C}" srcOrd="0" destOrd="0" presId="urn:microsoft.com/office/officeart/2005/8/layout/hList6"/>
    <dgm:cxn modelId="{4603D2A2-8187-4298-867F-A8219325255A}" type="presParOf" srcId="{FB845C23-9910-42D6-970C-515EC514A5D5}" destId="{B0B3D1CB-16E4-43A7-8154-EC2030E3FEC6}" srcOrd="1" destOrd="0" presId="urn:microsoft.com/office/officeart/2005/8/layout/hList6"/>
    <dgm:cxn modelId="{D496FF8F-E933-4A5D-BDCB-F72B7BCB96A7}" type="presParOf" srcId="{FB845C23-9910-42D6-970C-515EC514A5D5}" destId="{73114832-C5AD-48A2-92C9-A9B8C4F10870}" srcOrd="2" destOrd="0" presId="urn:microsoft.com/office/officeart/2005/8/layout/hList6"/>
    <dgm:cxn modelId="{EB8356ED-AACA-4455-8C39-32DE5D66B1DA}" type="presParOf" srcId="{FB845C23-9910-42D6-970C-515EC514A5D5}" destId="{38A1D5EB-2E68-427D-939D-B5F65F9D7BB8}" srcOrd="3" destOrd="0" presId="urn:microsoft.com/office/officeart/2005/8/layout/hList6"/>
    <dgm:cxn modelId="{ACB8FDF4-1595-4AA8-A5B9-31F14B3B6CD8}" type="presParOf" srcId="{FB845C23-9910-42D6-970C-515EC514A5D5}" destId="{95D82676-2E2C-4630-9FB0-136FFC7C3E12}"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9A2B60F-105C-4CC6-BCE0-EB0C701BC5A2}" type="doc">
      <dgm:prSet loTypeId="urn:microsoft.com/office/officeart/2005/8/layout/vList3#1" loCatId="list" qsTypeId="urn:microsoft.com/office/officeart/2005/8/quickstyle/simple1" qsCatId="simple" csTypeId="urn:microsoft.com/office/officeart/2005/8/colors/accent1_2" csCatId="accent1" phldr="1"/>
      <dgm:spPr/>
      <dgm:t>
        <a:bodyPr/>
        <a:lstStyle/>
        <a:p>
          <a:endParaRPr lang="el-GR"/>
        </a:p>
      </dgm:t>
    </dgm:pt>
    <dgm:pt modelId="{FF16042F-86B6-48EC-869B-C3C6F7E75D44}">
      <dgm:prSet phldrT="[Κείμενο]" custT="1"/>
      <dgm:spPr>
        <a:solidFill>
          <a:srgbClr val="00CC00"/>
        </a:solidFill>
      </dgm:spPr>
      <dgm:t>
        <a:bodyPr/>
        <a:lstStyle/>
        <a:p>
          <a:r>
            <a:rPr lang="el-GR" sz="2000" b="1" dirty="0" smtClean="0">
              <a:solidFill>
                <a:schemeClr val="tx1"/>
              </a:solidFill>
            </a:rPr>
            <a:t>α. Τη λανθάνουσα σύγκρουση, που υποβόσκει χωρίς να έχει εκδηλωθεί. Η σύγκρουση αυτή κάποια στιγμή θα οδηγήσει σε φανερή σύγκρουση ανάμεσα στα μέλη της σχολικής μονάδας.</a:t>
          </a:r>
          <a:endParaRPr lang="el-GR" sz="2000" dirty="0">
            <a:solidFill>
              <a:schemeClr val="tx1"/>
            </a:solidFill>
          </a:endParaRPr>
        </a:p>
      </dgm:t>
    </dgm:pt>
    <dgm:pt modelId="{A1B6D420-17D6-4AF7-9A50-BF12C8EEE54F}" type="parTrans" cxnId="{DDCCF722-9BC6-45E2-AF04-3B2DB0A10494}">
      <dgm:prSet/>
      <dgm:spPr/>
      <dgm:t>
        <a:bodyPr/>
        <a:lstStyle/>
        <a:p>
          <a:endParaRPr lang="el-GR"/>
        </a:p>
      </dgm:t>
    </dgm:pt>
    <dgm:pt modelId="{7505FFA3-23BE-458B-8072-131E91C2CF3D}" type="sibTrans" cxnId="{DDCCF722-9BC6-45E2-AF04-3B2DB0A10494}">
      <dgm:prSet/>
      <dgm:spPr/>
      <dgm:t>
        <a:bodyPr/>
        <a:lstStyle/>
        <a:p>
          <a:endParaRPr lang="el-GR"/>
        </a:p>
      </dgm:t>
    </dgm:pt>
    <dgm:pt modelId="{8A079AD4-7983-4326-81EE-CE9683E6455D}">
      <dgm:prSet phldrT="[Κείμενο]" custT="1"/>
      <dgm:spPr>
        <a:solidFill>
          <a:srgbClr val="00B0F0"/>
        </a:solidFill>
      </dgm:spPr>
      <dgm:t>
        <a:bodyPr/>
        <a:lstStyle/>
        <a:p>
          <a:r>
            <a:rPr lang="el-GR" sz="2000" b="1" dirty="0" smtClean="0">
              <a:solidFill>
                <a:schemeClr val="tx1"/>
              </a:solidFill>
            </a:rPr>
            <a:t>β. Την αντιληπτή ή εκδηλωμένη σύγκρουση, που προκαλείται όταν </a:t>
          </a:r>
          <a:r>
            <a:rPr lang="el-GR" sz="2000" b="1" dirty="0" err="1" smtClean="0">
              <a:solidFill>
                <a:schemeClr val="tx1"/>
              </a:solidFill>
            </a:rPr>
            <a:t>παρανοούνται</a:t>
          </a:r>
          <a:r>
            <a:rPr lang="el-GR" sz="2000" b="1" dirty="0" smtClean="0">
              <a:solidFill>
                <a:schemeClr val="tx1"/>
              </a:solidFill>
            </a:rPr>
            <a:t> οι πράξεις, τα λόγια ή οι θέσεις του συνομιλητή. </a:t>
          </a:r>
          <a:endParaRPr lang="el-GR" sz="2000" dirty="0">
            <a:solidFill>
              <a:schemeClr val="tx1"/>
            </a:solidFill>
          </a:endParaRPr>
        </a:p>
      </dgm:t>
    </dgm:pt>
    <dgm:pt modelId="{186012AA-A80A-4E18-AAE6-3D1B0F82791E}" type="parTrans" cxnId="{0170D8E9-48BB-4AA6-8ADF-A9CED6AB280F}">
      <dgm:prSet/>
      <dgm:spPr/>
      <dgm:t>
        <a:bodyPr/>
        <a:lstStyle/>
        <a:p>
          <a:endParaRPr lang="el-GR"/>
        </a:p>
      </dgm:t>
    </dgm:pt>
    <dgm:pt modelId="{2BE1E81D-501F-458A-AF77-07452A1F2076}" type="sibTrans" cxnId="{0170D8E9-48BB-4AA6-8ADF-A9CED6AB280F}">
      <dgm:prSet/>
      <dgm:spPr/>
      <dgm:t>
        <a:bodyPr/>
        <a:lstStyle/>
        <a:p>
          <a:endParaRPr lang="el-GR"/>
        </a:p>
      </dgm:t>
    </dgm:pt>
    <dgm:pt modelId="{E2022A2C-CD06-4A4D-B050-537A658709A9}">
      <dgm:prSet custT="1"/>
      <dgm:spPr>
        <a:solidFill>
          <a:srgbClr val="FF0066"/>
        </a:solidFill>
      </dgm:spPr>
      <dgm:t>
        <a:bodyPr/>
        <a:lstStyle/>
        <a:p>
          <a:r>
            <a:rPr lang="el-GR" sz="2000" b="1" dirty="0" smtClean="0">
              <a:solidFill>
                <a:schemeClr val="tx1"/>
              </a:solidFill>
            </a:rPr>
            <a:t>γ. Τη φανερή σύγκρουση, μια σύγκρουση που έχει πια εκδηλωθεί, λαμβάνοντας ποικίλες μορφές που ενδεχομένως να φέρουν σε δύσκολη θέση τους συγκρουόμενους.</a:t>
          </a:r>
          <a:endParaRPr lang="el-GR" sz="2000" dirty="0">
            <a:solidFill>
              <a:schemeClr val="tx1"/>
            </a:solidFill>
          </a:endParaRPr>
        </a:p>
      </dgm:t>
    </dgm:pt>
    <dgm:pt modelId="{4CEA4783-6BB9-477D-A3B5-0CA0EDE9774A}" type="parTrans" cxnId="{08DB2A8F-31E1-4314-9760-B0403A3EB3B7}">
      <dgm:prSet/>
      <dgm:spPr/>
      <dgm:t>
        <a:bodyPr/>
        <a:lstStyle/>
        <a:p>
          <a:endParaRPr lang="el-GR"/>
        </a:p>
      </dgm:t>
    </dgm:pt>
    <dgm:pt modelId="{8D627672-C02F-4A64-94AB-FB739695D1FC}" type="sibTrans" cxnId="{08DB2A8F-31E1-4314-9760-B0403A3EB3B7}">
      <dgm:prSet/>
      <dgm:spPr/>
      <dgm:t>
        <a:bodyPr/>
        <a:lstStyle/>
        <a:p>
          <a:endParaRPr lang="el-GR"/>
        </a:p>
      </dgm:t>
    </dgm:pt>
    <dgm:pt modelId="{52DC2705-8A66-4B6B-B6FD-FC453D542B33}" type="pres">
      <dgm:prSet presAssocID="{09A2B60F-105C-4CC6-BCE0-EB0C701BC5A2}" presName="linearFlow" presStyleCnt="0">
        <dgm:presLayoutVars>
          <dgm:dir/>
          <dgm:resizeHandles val="exact"/>
        </dgm:presLayoutVars>
      </dgm:prSet>
      <dgm:spPr/>
      <dgm:t>
        <a:bodyPr/>
        <a:lstStyle/>
        <a:p>
          <a:endParaRPr lang="el-GR"/>
        </a:p>
      </dgm:t>
    </dgm:pt>
    <dgm:pt modelId="{203E567A-3464-4F2B-91BE-CA8D6A4CA9A3}" type="pres">
      <dgm:prSet presAssocID="{FF16042F-86B6-48EC-869B-C3C6F7E75D44}" presName="composite" presStyleCnt="0"/>
      <dgm:spPr/>
    </dgm:pt>
    <dgm:pt modelId="{EAF29B19-E031-4C5A-A528-5F06D20094E3}" type="pres">
      <dgm:prSet presAssocID="{FF16042F-86B6-48EC-869B-C3C6F7E75D44}" presName="imgShp" presStyleLbl="fgImgPlace1" presStyleIdx="0" presStyleCnt="3"/>
      <dgm:spPr>
        <a:solidFill>
          <a:schemeClr val="accent2"/>
        </a:solidFill>
      </dgm:spPr>
      <dgm:extLst>
        <a:ext uri="{E40237B7-FDA0-4F09-8148-C483321AD2D9}">
          <dgm14:cNvPr xmlns:dgm14="http://schemas.microsoft.com/office/drawing/2010/diagram" id="0" name="" descr="1η"/>
        </a:ext>
      </dgm:extLst>
    </dgm:pt>
    <dgm:pt modelId="{6CC2FCA0-C780-4449-BD6D-CE10A8DFDED1}" type="pres">
      <dgm:prSet presAssocID="{FF16042F-86B6-48EC-869B-C3C6F7E75D44}" presName="txShp" presStyleLbl="node1" presStyleIdx="0" presStyleCnt="3">
        <dgm:presLayoutVars>
          <dgm:bulletEnabled val="1"/>
        </dgm:presLayoutVars>
      </dgm:prSet>
      <dgm:spPr/>
      <dgm:t>
        <a:bodyPr/>
        <a:lstStyle/>
        <a:p>
          <a:endParaRPr lang="el-GR"/>
        </a:p>
      </dgm:t>
    </dgm:pt>
    <dgm:pt modelId="{C9859578-31EB-4970-80DF-606AEEC6F9DC}" type="pres">
      <dgm:prSet presAssocID="{7505FFA3-23BE-458B-8072-131E91C2CF3D}" presName="spacing" presStyleCnt="0"/>
      <dgm:spPr/>
    </dgm:pt>
    <dgm:pt modelId="{9AF5F7EA-BE27-4D7A-AA09-D0046F3BB70B}" type="pres">
      <dgm:prSet presAssocID="{8A079AD4-7983-4326-81EE-CE9683E6455D}" presName="composite" presStyleCnt="0"/>
      <dgm:spPr/>
    </dgm:pt>
    <dgm:pt modelId="{2C904681-3690-49F1-907B-AAE56C528914}" type="pres">
      <dgm:prSet presAssocID="{8A079AD4-7983-4326-81EE-CE9683E6455D}" presName="imgShp" presStyleLbl="fgImgPlace1" presStyleIdx="1" presStyleCnt="3"/>
      <dgm:spPr>
        <a:solidFill>
          <a:srgbClr val="FFFF00"/>
        </a:solidFill>
      </dgm:spPr>
    </dgm:pt>
    <dgm:pt modelId="{06A60635-CA16-4769-B019-E32780DE0183}" type="pres">
      <dgm:prSet presAssocID="{8A079AD4-7983-4326-81EE-CE9683E6455D}" presName="txShp" presStyleLbl="node1" presStyleIdx="1" presStyleCnt="3">
        <dgm:presLayoutVars>
          <dgm:bulletEnabled val="1"/>
        </dgm:presLayoutVars>
      </dgm:prSet>
      <dgm:spPr/>
      <dgm:t>
        <a:bodyPr/>
        <a:lstStyle/>
        <a:p>
          <a:endParaRPr lang="el-GR"/>
        </a:p>
      </dgm:t>
    </dgm:pt>
    <dgm:pt modelId="{B5CC3236-C4CF-4232-A9E3-F20D50E541B2}" type="pres">
      <dgm:prSet presAssocID="{2BE1E81D-501F-458A-AF77-07452A1F2076}" presName="spacing" presStyleCnt="0"/>
      <dgm:spPr/>
    </dgm:pt>
    <dgm:pt modelId="{D1BCD7C1-683D-4FA6-B8CE-F1EBE606BEFA}" type="pres">
      <dgm:prSet presAssocID="{E2022A2C-CD06-4A4D-B050-537A658709A9}" presName="composite" presStyleCnt="0"/>
      <dgm:spPr/>
    </dgm:pt>
    <dgm:pt modelId="{CF2C9DB3-D84B-48CD-BC56-CCA6B5EBE93A}" type="pres">
      <dgm:prSet presAssocID="{E2022A2C-CD06-4A4D-B050-537A658709A9}" presName="imgShp" presStyleLbl="fgImgPlace1" presStyleIdx="2" presStyleCnt="3"/>
      <dgm:spPr>
        <a:solidFill>
          <a:srgbClr val="7030A0"/>
        </a:solidFill>
      </dgm:spPr>
    </dgm:pt>
    <dgm:pt modelId="{8CBCB6E5-784C-403D-B944-461E3919E01C}" type="pres">
      <dgm:prSet presAssocID="{E2022A2C-CD06-4A4D-B050-537A658709A9}" presName="txShp" presStyleLbl="node1" presStyleIdx="2" presStyleCnt="3">
        <dgm:presLayoutVars>
          <dgm:bulletEnabled val="1"/>
        </dgm:presLayoutVars>
      </dgm:prSet>
      <dgm:spPr/>
      <dgm:t>
        <a:bodyPr/>
        <a:lstStyle/>
        <a:p>
          <a:endParaRPr lang="el-GR"/>
        </a:p>
      </dgm:t>
    </dgm:pt>
  </dgm:ptLst>
  <dgm:cxnLst>
    <dgm:cxn modelId="{0170D8E9-48BB-4AA6-8ADF-A9CED6AB280F}" srcId="{09A2B60F-105C-4CC6-BCE0-EB0C701BC5A2}" destId="{8A079AD4-7983-4326-81EE-CE9683E6455D}" srcOrd="1" destOrd="0" parTransId="{186012AA-A80A-4E18-AAE6-3D1B0F82791E}" sibTransId="{2BE1E81D-501F-458A-AF77-07452A1F2076}"/>
    <dgm:cxn modelId="{08DB2A8F-31E1-4314-9760-B0403A3EB3B7}" srcId="{09A2B60F-105C-4CC6-BCE0-EB0C701BC5A2}" destId="{E2022A2C-CD06-4A4D-B050-537A658709A9}" srcOrd="2" destOrd="0" parTransId="{4CEA4783-6BB9-477D-A3B5-0CA0EDE9774A}" sibTransId="{8D627672-C02F-4A64-94AB-FB739695D1FC}"/>
    <dgm:cxn modelId="{0A71A0B6-D1E7-42E0-8EFE-B7758D8E35B5}" type="presOf" srcId="{E2022A2C-CD06-4A4D-B050-537A658709A9}" destId="{8CBCB6E5-784C-403D-B944-461E3919E01C}" srcOrd="0" destOrd="0" presId="urn:microsoft.com/office/officeart/2005/8/layout/vList3#1"/>
    <dgm:cxn modelId="{764E3089-A5FB-48A9-AE49-1F36AB25DDB9}" type="presOf" srcId="{FF16042F-86B6-48EC-869B-C3C6F7E75D44}" destId="{6CC2FCA0-C780-4449-BD6D-CE10A8DFDED1}" srcOrd="0" destOrd="0" presId="urn:microsoft.com/office/officeart/2005/8/layout/vList3#1"/>
    <dgm:cxn modelId="{EB9B9D92-0980-4024-A5C0-0C4602C30A5B}" type="presOf" srcId="{8A079AD4-7983-4326-81EE-CE9683E6455D}" destId="{06A60635-CA16-4769-B019-E32780DE0183}" srcOrd="0" destOrd="0" presId="urn:microsoft.com/office/officeart/2005/8/layout/vList3#1"/>
    <dgm:cxn modelId="{DDCCF722-9BC6-45E2-AF04-3B2DB0A10494}" srcId="{09A2B60F-105C-4CC6-BCE0-EB0C701BC5A2}" destId="{FF16042F-86B6-48EC-869B-C3C6F7E75D44}" srcOrd="0" destOrd="0" parTransId="{A1B6D420-17D6-4AF7-9A50-BF12C8EEE54F}" sibTransId="{7505FFA3-23BE-458B-8072-131E91C2CF3D}"/>
    <dgm:cxn modelId="{DBB15FC1-B211-4662-98FB-CB763BCE4F5C}" type="presOf" srcId="{09A2B60F-105C-4CC6-BCE0-EB0C701BC5A2}" destId="{52DC2705-8A66-4B6B-B6FD-FC453D542B33}" srcOrd="0" destOrd="0" presId="urn:microsoft.com/office/officeart/2005/8/layout/vList3#1"/>
    <dgm:cxn modelId="{972BBD0D-54B3-4E82-B983-997E927BBFC6}" type="presParOf" srcId="{52DC2705-8A66-4B6B-B6FD-FC453D542B33}" destId="{203E567A-3464-4F2B-91BE-CA8D6A4CA9A3}" srcOrd="0" destOrd="0" presId="urn:microsoft.com/office/officeart/2005/8/layout/vList3#1"/>
    <dgm:cxn modelId="{8888E548-6A50-45C2-80D6-F92F058F9FD6}" type="presParOf" srcId="{203E567A-3464-4F2B-91BE-CA8D6A4CA9A3}" destId="{EAF29B19-E031-4C5A-A528-5F06D20094E3}" srcOrd="0" destOrd="0" presId="urn:microsoft.com/office/officeart/2005/8/layout/vList3#1"/>
    <dgm:cxn modelId="{7860AA75-491F-42B9-AAFA-93F81AA007DE}" type="presParOf" srcId="{203E567A-3464-4F2B-91BE-CA8D6A4CA9A3}" destId="{6CC2FCA0-C780-4449-BD6D-CE10A8DFDED1}" srcOrd="1" destOrd="0" presId="urn:microsoft.com/office/officeart/2005/8/layout/vList3#1"/>
    <dgm:cxn modelId="{7D93B538-0083-4721-B8C2-F94E9D55C85E}" type="presParOf" srcId="{52DC2705-8A66-4B6B-B6FD-FC453D542B33}" destId="{C9859578-31EB-4970-80DF-606AEEC6F9DC}" srcOrd="1" destOrd="0" presId="urn:microsoft.com/office/officeart/2005/8/layout/vList3#1"/>
    <dgm:cxn modelId="{8F073631-40D2-4A33-95F2-B189A29C9DB0}" type="presParOf" srcId="{52DC2705-8A66-4B6B-B6FD-FC453D542B33}" destId="{9AF5F7EA-BE27-4D7A-AA09-D0046F3BB70B}" srcOrd="2" destOrd="0" presId="urn:microsoft.com/office/officeart/2005/8/layout/vList3#1"/>
    <dgm:cxn modelId="{D56B217C-F4C3-4B57-8BEA-DDA5A0149C05}" type="presParOf" srcId="{9AF5F7EA-BE27-4D7A-AA09-D0046F3BB70B}" destId="{2C904681-3690-49F1-907B-AAE56C528914}" srcOrd="0" destOrd="0" presId="urn:microsoft.com/office/officeart/2005/8/layout/vList3#1"/>
    <dgm:cxn modelId="{EE396AFC-06CA-421C-9B44-0D5A712C9A5F}" type="presParOf" srcId="{9AF5F7EA-BE27-4D7A-AA09-D0046F3BB70B}" destId="{06A60635-CA16-4769-B019-E32780DE0183}" srcOrd="1" destOrd="0" presId="urn:microsoft.com/office/officeart/2005/8/layout/vList3#1"/>
    <dgm:cxn modelId="{DE7E1198-6CAB-4191-BFFA-E625FF84AF97}" type="presParOf" srcId="{52DC2705-8A66-4B6B-B6FD-FC453D542B33}" destId="{B5CC3236-C4CF-4232-A9E3-F20D50E541B2}" srcOrd="3" destOrd="0" presId="urn:microsoft.com/office/officeart/2005/8/layout/vList3#1"/>
    <dgm:cxn modelId="{B120E3F8-FB4C-429A-A2F9-D621E131DED6}" type="presParOf" srcId="{52DC2705-8A66-4B6B-B6FD-FC453D542B33}" destId="{D1BCD7C1-683D-4FA6-B8CE-F1EBE606BEFA}" srcOrd="4" destOrd="0" presId="urn:microsoft.com/office/officeart/2005/8/layout/vList3#1"/>
    <dgm:cxn modelId="{6DED9CB0-7357-4062-B080-1F9CC8E8FD60}" type="presParOf" srcId="{D1BCD7C1-683D-4FA6-B8CE-F1EBE606BEFA}" destId="{CF2C9DB3-D84B-48CD-BC56-CCA6B5EBE93A}" srcOrd="0" destOrd="0" presId="urn:microsoft.com/office/officeart/2005/8/layout/vList3#1"/>
    <dgm:cxn modelId="{72670BF3-5EFC-45FF-B581-9DB690D7727A}" type="presParOf" srcId="{D1BCD7C1-683D-4FA6-B8CE-F1EBE606BEFA}" destId="{8CBCB6E5-784C-403D-B944-461E3919E01C}"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CD56A48-37D4-4D06-9FFD-6A6C09034D1C}"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l-GR"/>
        </a:p>
      </dgm:t>
    </dgm:pt>
    <dgm:pt modelId="{64BD1716-9D2D-4CFD-8D1A-873309BD11BA}">
      <dgm:prSet phldrT="[Κείμενο]"/>
      <dgm:spPr>
        <a:solidFill>
          <a:srgbClr val="FF9900"/>
        </a:solidFill>
      </dgm:spPr>
      <dgm:t>
        <a:bodyPr/>
        <a:lstStyle/>
        <a:p>
          <a:r>
            <a:rPr lang="el-GR" b="1" dirty="0" smtClean="0">
              <a:solidFill>
                <a:srgbClr val="0070C0"/>
              </a:solidFill>
            </a:rPr>
            <a:t>δ. Τεχνική του Συμβιβασμού: </a:t>
          </a:r>
          <a:r>
            <a:rPr lang="el-GR" b="1" dirty="0" smtClean="0">
              <a:solidFill>
                <a:schemeClr val="tx1"/>
              </a:solidFill>
            </a:rPr>
            <a:t>Τεχνική που αδιαφορεί για τις αιτίες της σύγκρουσης και εστιάζει στη «μέση οδό», προκειμένου να ικανοποιηθούν μερικά απ’ τα αιτήματα κάθε πλευράς και, τελικά, να μην υπάρξει κανείς απόλυτα ηττημένος. Τούτο μπορεί να οδηγήσει σε αμφιταλάντευση και διαρκή παζάρια, τα οποία μπορεί να καταρρακώσουν αρχές και αξίες. </a:t>
          </a:r>
          <a:endParaRPr lang="el-GR" dirty="0">
            <a:solidFill>
              <a:schemeClr val="tx1"/>
            </a:solidFill>
          </a:endParaRPr>
        </a:p>
      </dgm:t>
    </dgm:pt>
    <dgm:pt modelId="{15D850D5-B95E-47D4-8254-3FE07810DFCB}" type="parTrans" cxnId="{F56C8F7F-B5A0-452E-A1CC-F59D0D5FE283}">
      <dgm:prSet/>
      <dgm:spPr/>
      <dgm:t>
        <a:bodyPr/>
        <a:lstStyle/>
        <a:p>
          <a:endParaRPr lang="el-GR"/>
        </a:p>
      </dgm:t>
    </dgm:pt>
    <dgm:pt modelId="{7158BD7E-EC3A-448F-A367-F984BF659A08}" type="sibTrans" cxnId="{F56C8F7F-B5A0-452E-A1CC-F59D0D5FE283}">
      <dgm:prSet/>
      <dgm:spPr/>
      <dgm:t>
        <a:bodyPr/>
        <a:lstStyle/>
        <a:p>
          <a:endParaRPr lang="el-GR"/>
        </a:p>
      </dgm:t>
    </dgm:pt>
    <dgm:pt modelId="{0F894204-6C26-46C5-AB29-D79901A37617}">
      <dgm:prSet phldrT="[Κείμενο]" custT="1"/>
      <dgm:spPr>
        <a:solidFill>
          <a:srgbClr val="00CC00"/>
        </a:solidFill>
      </dgm:spPr>
      <dgm:t>
        <a:bodyPr/>
        <a:lstStyle/>
        <a:p>
          <a:r>
            <a:rPr lang="el-GR" sz="2400" b="1" dirty="0" smtClean="0">
              <a:solidFill>
                <a:srgbClr val="663300"/>
              </a:solidFill>
            </a:rPr>
            <a:t>Παρόλα αυτά όμως η στάση αυτή θεωρείται χρήσιμη όταν: </a:t>
          </a:r>
        </a:p>
        <a:p>
          <a:r>
            <a:rPr lang="en-US" sz="2200" b="1" dirty="0" smtClean="0">
              <a:solidFill>
                <a:schemeClr val="tx1"/>
              </a:solidFill>
              <a:sym typeface="Wingdings" panose="05000000000000000000" pitchFamily="2" charset="2"/>
            </a:rPr>
            <a:t></a:t>
          </a:r>
          <a:r>
            <a:rPr lang="el-GR" sz="2200" b="1" dirty="0" smtClean="0">
              <a:solidFill>
                <a:schemeClr val="tx1"/>
              </a:solidFill>
            </a:rPr>
            <a:t> Δύο ισοδύναμοι αντίπαλοι επιδιώκουν στόχους που αποκλείει ο ένας τον άλλον. </a:t>
          </a:r>
        </a:p>
        <a:p>
          <a:r>
            <a:rPr lang="en-US" sz="2200" b="1" dirty="0" smtClean="0">
              <a:solidFill>
                <a:schemeClr val="tx1"/>
              </a:solidFill>
              <a:sym typeface="Wingdings" panose="05000000000000000000" pitchFamily="2" charset="2"/>
            </a:rPr>
            <a:t></a:t>
          </a:r>
          <a:r>
            <a:rPr lang="el-GR" sz="2200" b="1" dirty="0" smtClean="0">
              <a:solidFill>
                <a:schemeClr val="tx1"/>
              </a:solidFill>
            </a:rPr>
            <a:t> Το ζήτημα δεν είναι μέγιστης σπουδαιότητας, αλλά δεν υπάρχει η χρονική πολυτέλεια να ακολουθήσουμε μια προσέγγιση επίλυσης. Για το λόγο αυτό χρησιμοποιείται ο συμβιβασμός, ως προσωρινή λύση.</a:t>
          </a:r>
          <a:endParaRPr lang="el-GR" sz="2200" dirty="0">
            <a:solidFill>
              <a:schemeClr val="tx1"/>
            </a:solidFill>
          </a:endParaRPr>
        </a:p>
      </dgm:t>
    </dgm:pt>
    <dgm:pt modelId="{CFE577BD-DD10-46FB-9EC9-587F1028D192}" type="parTrans" cxnId="{1AC05724-4DE3-4683-AE30-EE6D0852FDAF}">
      <dgm:prSet/>
      <dgm:spPr/>
      <dgm:t>
        <a:bodyPr/>
        <a:lstStyle/>
        <a:p>
          <a:endParaRPr lang="el-GR"/>
        </a:p>
      </dgm:t>
    </dgm:pt>
    <dgm:pt modelId="{29E63BDA-1048-4229-8041-C0A06C8313A9}" type="sibTrans" cxnId="{1AC05724-4DE3-4683-AE30-EE6D0852FDAF}">
      <dgm:prSet/>
      <dgm:spPr/>
      <dgm:t>
        <a:bodyPr/>
        <a:lstStyle/>
        <a:p>
          <a:endParaRPr lang="el-GR"/>
        </a:p>
      </dgm:t>
    </dgm:pt>
    <dgm:pt modelId="{F6007250-C076-497A-A6A1-2812690F6180}" type="pres">
      <dgm:prSet presAssocID="{BCD56A48-37D4-4D06-9FFD-6A6C09034D1C}" presName="Name0" presStyleCnt="0">
        <dgm:presLayoutVars>
          <dgm:dir/>
          <dgm:resizeHandles val="exact"/>
        </dgm:presLayoutVars>
      </dgm:prSet>
      <dgm:spPr/>
      <dgm:t>
        <a:bodyPr/>
        <a:lstStyle/>
        <a:p>
          <a:endParaRPr lang="el-GR"/>
        </a:p>
      </dgm:t>
    </dgm:pt>
    <dgm:pt modelId="{4500CCE1-2702-4D14-923D-46349AEE997A}" type="pres">
      <dgm:prSet presAssocID="{64BD1716-9D2D-4CFD-8D1A-873309BD11BA}" presName="node" presStyleLbl="node1" presStyleIdx="0" presStyleCnt="2">
        <dgm:presLayoutVars>
          <dgm:bulletEnabled val="1"/>
        </dgm:presLayoutVars>
      </dgm:prSet>
      <dgm:spPr/>
      <dgm:t>
        <a:bodyPr/>
        <a:lstStyle/>
        <a:p>
          <a:endParaRPr lang="el-GR"/>
        </a:p>
      </dgm:t>
    </dgm:pt>
    <dgm:pt modelId="{4ECD3052-A8EE-4986-8173-06A8F2951C78}" type="pres">
      <dgm:prSet presAssocID="{7158BD7E-EC3A-448F-A367-F984BF659A08}" presName="sibTrans" presStyleCnt="0"/>
      <dgm:spPr/>
    </dgm:pt>
    <dgm:pt modelId="{FBFAE562-5F7E-4B5C-964E-0E696ECE17F5}" type="pres">
      <dgm:prSet presAssocID="{0F894204-6C26-46C5-AB29-D79901A37617}" presName="node" presStyleLbl="node1" presStyleIdx="1" presStyleCnt="2">
        <dgm:presLayoutVars>
          <dgm:bulletEnabled val="1"/>
        </dgm:presLayoutVars>
      </dgm:prSet>
      <dgm:spPr/>
      <dgm:t>
        <a:bodyPr/>
        <a:lstStyle/>
        <a:p>
          <a:endParaRPr lang="el-GR"/>
        </a:p>
      </dgm:t>
    </dgm:pt>
  </dgm:ptLst>
  <dgm:cxnLst>
    <dgm:cxn modelId="{A3B25ED4-CFA9-42A4-8BB4-D1D74CF986D4}" type="presOf" srcId="{64BD1716-9D2D-4CFD-8D1A-873309BD11BA}" destId="{4500CCE1-2702-4D14-923D-46349AEE997A}" srcOrd="0" destOrd="0" presId="urn:microsoft.com/office/officeart/2005/8/layout/hList6"/>
    <dgm:cxn modelId="{1AC05724-4DE3-4683-AE30-EE6D0852FDAF}" srcId="{BCD56A48-37D4-4D06-9FFD-6A6C09034D1C}" destId="{0F894204-6C26-46C5-AB29-D79901A37617}" srcOrd="1" destOrd="0" parTransId="{CFE577BD-DD10-46FB-9EC9-587F1028D192}" sibTransId="{29E63BDA-1048-4229-8041-C0A06C8313A9}"/>
    <dgm:cxn modelId="{3A40E157-5549-491F-9BE3-9BCC42BA3F74}" type="presOf" srcId="{BCD56A48-37D4-4D06-9FFD-6A6C09034D1C}" destId="{F6007250-C076-497A-A6A1-2812690F6180}" srcOrd="0" destOrd="0" presId="urn:microsoft.com/office/officeart/2005/8/layout/hList6"/>
    <dgm:cxn modelId="{F56C8F7F-B5A0-452E-A1CC-F59D0D5FE283}" srcId="{BCD56A48-37D4-4D06-9FFD-6A6C09034D1C}" destId="{64BD1716-9D2D-4CFD-8D1A-873309BD11BA}" srcOrd="0" destOrd="0" parTransId="{15D850D5-B95E-47D4-8254-3FE07810DFCB}" sibTransId="{7158BD7E-EC3A-448F-A367-F984BF659A08}"/>
    <dgm:cxn modelId="{CFFD94C6-70EB-4DB2-B726-8457DAC9145D}" type="presOf" srcId="{0F894204-6C26-46C5-AB29-D79901A37617}" destId="{FBFAE562-5F7E-4B5C-964E-0E696ECE17F5}" srcOrd="0" destOrd="0" presId="urn:microsoft.com/office/officeart/2005/8/layout/hList6"/>
    <dgm:cxn modelId="{D1E09729-8F6D-4259-B607-38CC44F5F980}" type="presParOf" srcId="{F6007250-C076-497A-A6A1-2812690F6180}" destId="{4500CCE1-2702-4D14-923D-46349AEE997A}" srcOrd="0" destOrd="0" presId="urn:microsoft.com/office/officeart/2005/8/layout/hList6"/>
    <dgm:cxn modelId="{A12952A1-E165-4880-80FB-B38B0831150B}" type="presParOf" srcId="{F6007250-C076-497A-A6A1-2812690F6180}" destId="{4ECD3052-A8EE-4986-8173-06A8F2951C78}" srcOrd="1" destOrd="0" presId="urn:microsoft.com/office/officeart/2005/8/layout/hList6"/>
    <dgm:cxn modelId="{BFC12410-322C-4162-B6EC-4BC7BA1975AB}" type="presParOf" srcId="{F6007250-C076-497A-A6A1-2812690F6180}" destId="{FBFAE562-5F7E-4B5C-964E-0E696ECE17F5}"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BB6FD55-595C-411B-A508-CE2C9B7AEBD2}"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l-GR"/>
        </a:p>
      </dgm:t>
    </dgm:pt>
    <dgm:pt modelId="{F05B822E-D0D4-432F-95D1-4496B6252AA1}">
      <dgm:prSet phldrT="[Κείμενο]" custT="1"/>
      <dgm:spPr>
        <a:solidFill>
          <a:srgbClr val="7030A0"/>
        </a:solidFill>
      </dgm:spPr>
      <dgm:t>
        <a:bodyPr/>
        <a:lstStyle/>
        <a:p>
          <a:r>
            <a:rPr lang="el-GR" sz="2400" b="1" dirty="0" smtClean="0">
              <a:solidFill>
                <a:srgbClr val="FFC000"/>
              </a:solidFill>
            </a:rPr>
            <a:t>Υποπερίπτωση του συμβιβασμού αποτελεί η Αντιπαράθεση, </a:t>
          </a:r>
          <a:r>
            <a:rPr lang="el-GR" sz="2400" b="1" dirty="0" smtClean="0"/>
            <a:t>ουσιαστικά μια περίπτωση διαιτησίας, όπου ένα τρίτο πρόσωπο μεσολαβεί ώστε να υπάρξει επικοινωνία και ουσιαστικός διάλογος ανάμεσα στις αντιμαχόμενες πλευρές, προκειμένου να ξεπεραστεί το πρόβλημα. Η επιτυχία της αντιπαράθεσης εξαρτάται αποκλειστικά από τις προσωπικότητες των αντιμαχόμενων πλευρών αλλά και του διαμεσολαβητή.</a:t>
          </a:r>
          <a:endParaRPr lang="el-GR" sz="2400" dirty="0"/>
        </a:p>
      </dgm:t>
    </dgm:pt>
    <dgm:pt modelId="{5460F251-BAF3-4976-8B86-DEF298423851}" type="parTrans" cxnId="{4E44DC09-B7B0-492E-96CE-CA0B23577ED1}">
      <dgm:prSet/>
      <dgm:spPr/>
      <dgm:t>
        <a:bodyPr/>
        <a:lstStyle/>
        <a:p>
          <a:endParaRPr lang="el-GR"/>
        </a:p>
      </dgm:t>
    </dgm:pt>
    <dgm:pt modelId="{407C34F0-F2CB-4F36-8AC8-CD31F3A9DC37}" type="sibTrans" cxnId="{4E44DC09-B7B0-492E-96CE-CA0B23577ED1}">
      <dgm:prSet/>
      <dgm:spPr/>
      <dgm:t>
        <a:bodyPr/>
        <a:lstStyle/>
        <a:p>
          <a:endParaRPr lang="el-GR"/>
        </a:p>
      </dgm:t>
    </dgm:pt>
    <dgm:pt modelId="{CE0FCD9A-BB73-415C-8052-925F4ADFF97A}">
      <dgm:prSet phldrT="[Κείμενο]" custT="1"/>
      <dgm:spPr>
        <a:solidFill>
          <a:srgbClr val="FF0066"/>
        </a:solidFill>
      </dgm:spPr>
      <dgm:t>
        <a:bodyPr/>
        <a:lstStyle/>
        <a:p>
          <a:r>
            <a:rPr lang="el-GR" sz="2400" b="1" dirty="0" smtClean="0">
              <a:solidFill>
                <a:schemeClr val="bg1"/>
              </a:solidFill>
            </a:rPr>
            <a:t>Η μέθοδος της αντιπαράθεσης είναι χρήσιμη όταν:</a:t>
          </a:r>
        </a:p>
        <a:p>
          <a:r>
            <a:rPr lang="en-US" sz="2400" b="1" dirty="0" smtClean="0">
              <a:solidFill>
                <a:schemeClr val="tx1"/>
              </a:solidFill>
              <a:sym typeface="Wingdings" panose="05000000000000000000" pitchFamily="2" charset="2"/>
            </a:rPr>
            <a:t></a:t>
          </a:r>
          <a:r>
            <a:rPr lang="el-GR" sz="2400" b="1" dirty="0" smtClean="0">
              <a:solidFill>
                <a:schemeClr val="tx1"/>
              </a:solidFill>
            </a:rPr>
            <a:t> Διαφαίνεται ένα περιθώριο σύγκλισης των αντιμαχόμενων πλευρών, χωρίς ωστόσο καμιά τους να αναλαμβάνει πρωτοβουλίες επίλυσης.</a:t>
          </a:r>
        </a:p>
        <a:p>
          <a:r>
            <a:rPr lang="en-US" sz="2400" b="1" dirty="0" smtClean="0">
              <a:solidFill>
                <a:schemeClr val="tx1"/>
              </a:solidFill>
              <a:sym typeface="Wingdings" panose="05000000000000000000" pitchFamily="2" charset="2"/>
            </a:rPr>
            <a:t></a:t>
          </a:r>
          <a:r>
            <a:rPr lang="el-GR" sz="2400" b="1" dirty="0" smtClean="0">
              <a:solidFill>
                <a:schemeClr val="tx1"/>
              </a:solidFill>
            </a:rPr>
            <a:t> Υπάρχει πρόθεση κατανόησης και σεβασμού των απόψεων των άλλων και πραγματικό ενδιαφέρον ακρόασής τους. </a:t>
          </a:r>
        </a:p>
      </dgm:t>
    </dgm:pt>
    <dgm:pt modelId="{2CB7D785-D996-4B93-8C0E-17824BFACC92}" type="parTrans" cxnId="{68D0F7B5-04AD-43D0-9E59-8DDCF079A8A3}">
      <dgm:prSet/>
      <dgm:spPr/>
      <dgm:t>
        <a:bodyPr/>
        <a:lstStyle/>
        <a:p>
          <a:endParaRPr lang="el-GR"/>
        </a:p>
      </dgm:t>
    </dgm:pt>
    <dgm:pt modelId="{CA2E0BCF-1E80-41B5-AF7A-5E3BC03DC2F9}" type="sibTrans" cxnId="{68D0F7B5-04AD-43D0-9E59-8DDCF079A8A3}">
      <dgm:prSet/>
      <dgm:spPr/>
      <dgm:t>
        <a:bodyPr/>
        <a:lstStyle/>
        <a:p>
          <a:endParaRPr lang="el-GR"/>
        </a:p>
      </dgm:t>
    </dgm:pt>
    <dgm:pt modelId="{94D55913-BA64-49D9-8C2F-2526DD3699FA}" type="pres">
      <dgm:prSet presAssocID="{8BB6FD55-595C-411B-A508-CE2C9B7AEBD2}" presName="Name0" presStyleCnt="0">
        <dgm:presLayoutVars>
          <dgm:dir/>
          <dgm:resizeHandles val="exact"/>
        </dgm:presLayoutVars>
      </dgm:prSet>
      <dgm:spPr/>
      <dgm:t>
        <a:bodyPr/>
        <a:lstStyle/>
        <a:p>
          <a:endParaRPr lang="el-GR"/>
        </a:p>
      </dgm:t>
    </dgm:pt>
    <dgm:pt modelId="{A0C08B37-F508-4B90-B80B-D561CC1A6F41}" type="pres">
      <dgm:prSet presAssocID="{F05B822E-D0D4-432F-95D1-4496B6252AA1}" presName="node" presStyleLbl="node1" presStyleIdx="0" presStyleCnt="2">
        <dgm:presLayoutVars>
          <dgm:bulletEnabled val="1"/>
        </dgm:presLayoutVars>
      </dgm:prSet>
      <dgm:spPr/>
      <dgm:t>
        <a:bodyPr/>
        <a:lstStyle/>
        <a:p>
          <a:endParaRPr lang="el-GR"/>
        </a:p>
      </dgm:t>
    </dgm:pt>
    <dgm:pt modelId="{23186071-751D-464F-A391-9A21A694E737}" type="pres">
      <dgm:prSet presAssocID="{407C34F0-F2CB-4F36-8AC8-CD31F3A9DC37}" presName="sibTrans" presStyleCnt="0"/>
      <dgm:spPr/>
    </dgm:pt>
    <dgm:pt modelId="{3CB76E59-837F-44C2-9CF6-BCC6BD7C423B}" type="pres">
      <dgm:prSet presAssocID="{CE0FCD9A-BB73-415C-8052-925F4ADFF97A}" presName="node" presStyleLbl="node1" presStyleIdx="1" presStyleCnt="2">
        <dgm:presLayoutVars>
          <dgm:bulletEnabled val="1"/>
        </dgm:presLayoutVars>
      </dgm:prSet>
      <dgm:spPr/>
      <dgm:t>
        <a:bodyPr/>
        <a:lstStyle/>
        <a:p>
          <a:endParaRPr lang="el-GR"/>
        </a:p>
      </dgm:t>
    </dgm:pt>
  </dgm:ptLst>
  <dgm:cxnLst>
    <dgm:cxn modelId="{98F0BD44-9F4E-4A0D-AFF8-8453C390C214}" type="presOf" srcId="{CE0FCD9A-BB73-415C-8052-925F4ADFF97A}" destId="{3CB76E59-837F-44C2-9CF6-BCC6BD7C423B}" srcOrd="0" destOrd="0" presId="urn:microsoft.com/office/officeart/2005/8/layout/hList6"/>
    <dgm:cxn modelId="{68D0F7B5-04AD-43D0-9E59-8DDCF079A8A3}" srcId="{8BB6FD55-595C-411B-A508-CE2C9B7AEBD2}" destId="{CE0FCD9A-BB73-415C-8052-925F4ADFF97A}" srcOrd="1" destOrd="0" parTransId="{2CB7D785-D996-4B93-8C0E-17824BFACC92}" sibTransId="{CA2E0BCF-1E80-41B5-AF7A-5E3BC03DC2F9}"/>
    <dgm:cxn modelId="{2FD139A3-5379-4F5E-82D5-2772E86D125E}" type="presOf" srcId="{F05B822E-D0D4-432F-95D1-4496B6252AA1}" destId="{A0C08B37-F508-4B90-B80B-D561CC1A6F41}" srcOrd="0" destOrd="0" presId="urn:microsoft.com/office/officeart/2005/8/layout/hList6"/>
    <dgm:cxn modelId="{4E44DC09-B7B0-492E-96CE-CA0B23577ED1}" srcId="{8BB6FD55-595C-411B-A508-CE2C9B7AEBD2}" destId="{F05B822E-D0D4-432F-95D1-4496B6252AA1}" srcOrd="0" destOrd="0" parTransId="{5460F251-BAF3-4976-8B86-DEF298423851}" sibTransId="{407C34F0-F2CB-4F36-8AC8-CD31F3A9DC37}"/>
    <dgm:cxn modelId="{B7E28D26-E65C-48CC-9961-A510332A02F8}" type="presOf" srcId="{8BB6FD55-595C-411B-A508-CE2C9B7AEBD2}" destId="{94D55913-BA64-49D9-8C2F-2526DD3699FA}" srcOrd="0" destOrd="0" presId="urn:microsoft.com/office/officeart/2005/8/layout/hList6"/>
    <dgm:cxn modelId="{F3555DAF-89F5-4687-9D2E-4FBF39A4C726}" type="presParOf" srcId="{94D55913-BA64-49D9-8C2F-2526DD3699FA}" destId="{A0C08B37-F508-4B90-B80B-D561CC1A6F41}" srcOrd="0" destOrd="0" presId="urn:microsoft.com/office/officeart/2005/8/layout/hList6"/>
    <dgm:cxn modelId="{8047BD90-22AF-4F07-995B-305807F1F285}" type="presParOf" srcId="{94D55913-BA64-49D9-8C2F-2526DD3699FA}" destId="{23186071-751D-464F-A391-9A21A694E737}" srcOrd="1" destOrd="0" presId="urn:microsoft.com/office/officeart/2005/8/layout/hList6"/>
    <dgm:cxn modelId="{D88938C4-AB5D-4E38-83AC-BA9DF89ABFB4}" type="presParOf" srcId="{94D55913-BA64-49D9-8C2F-2526DD3699FA}" destId="{3CB76E59-837F-44C2-9CF6-BCC6BD7C423B}"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68797CE-BC86-4AAE-A3C8-CDC43FE5943B}"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l-GR"/>
        </a:p>
      </dgm:t>
    </dgm:pt>
    <dgm:pt modelId="{27776409-1BD4-4DE3-8471-D702D3F257A5}">
      <dgm:prSet phldrT="[Κείμενο]" custT="1"/>
      <dgm:spPr>
        <a:solidFill>
          <a:srgbClr val="FF0066"/>
        </a:solidFill>
      </dgm:spPr>
      <dgm:t>
        <a:bodyPr/>
        <a:lstStyle/>
        <a:p>
          <a:r>
            <a:rPr lang="el-GR" sz="1100" b="1" dirty="0" smtClean="0">
              <a:solidFill>
                <a:schemeClr val="tx1"/>
              </a:solidFill>
            </a:rPr>
            <a:t>Αξιολόγηση των αποτελεσμάτων Ι</a:t>
          </a:r>
          <a:endParaRPr lang="el-GR" sz="1100" dirty="0">
            <a:solidFill>
              <a:schemeClr val="tx1"/>
            </a:solidFill>
          </a:endParaRPr>
        </a:p>
      </dgm:t>
    </dgm:pt>
    <dgm:pt modelId="{B363D051-78AD-421F-95B1-560876782945}" type="parTrans" cxnId="{FBEDC827-C131-40C1-AA72-D14BD96068D1}">
      <dgm:prSet/>
      <dgm:spPr/>
      <dgm:t>
        <a:bodyPr/>
        <a:lstStyle/>
        <a:p>
          <a:endParaRPr lang="el-GR"/>
        </a:p>
      </dgm:t>
    </dgm:pt>
    <dgm:pt modelId="{48751FF6-BA60-4E2E-93EF-F5D8727B21DA}" type="sibTrans" cxnId="{FBEDC827-C131-40C1-AA72-D14BD96068D1}">
      <dgm:prSet/>
      <dgm:spPr/>
      <dgm:t>
        <a:bodyPr/>
        <a:lstStyle/>
        <a:p>
          <a:endParaRPr lang="el-GR"/>
        </a:p>
      </dgm:t>
    </dgm:pt>
    <dgm:pt modelId="{7CC5041B-C294-4673-AD0A-7C208EFFD425}">
      <dgm:prSet phldrT="[Κείμενο]" custT="1"/>
      <dgm:spPr>
        <a:solidFill>
          <a:srgbClr val="19FF19">
            <a:alpha val="90000"/>
          </a:srgbClr>
        </a:solidFill>
      </dgm:spPr>
      <dgm:t>
        <a:bodyPr/>
        <a:lstStyle/>
        <a:p>
          <a:pPr algn="just" rtl="0"/>
          <a:r>
            <a:rPr lang="el-GR" sz="1700" b="1" dirty="0" smtClean="0"/>
            <a:t>Η συνεργασία, η συζήτηση, η αμοιβαία κατανόηση, οι εξηγήσεις και ο αμοιβαίος συμβιβασμός των εμπλεκομένων στο πρόβλημα, στάθηκαν καθοριστικοί για την επίλυση του ζητήματος, που είχε αναστατώσει για πολύ καιρό την ομαλή λειτουργία του σχολείου.</a:t>
          </a:r>
          <a:endParaRPr lang="el-GR" sz="1700" dirty="0"/>
        </a:p>
      </dgm:t>
    </dgm:pt>
    <dgm:pt modelId="{4585E34B-A9BD-4DA4-98CA-125286BDCFFB}" type="parTrans" cxnId="{8AC720AE-206F-40B6-A92F-8345EF847837}">
      <dgm:prSet/>
      <dgm:spPr/>
      <dgm:t>
        <a:bodyPr/>
        <a:lstStyle/>
        <a:p>
          <a:endParaRPr lang="el-GR"/>
        </a:p>
      </dgm:t>
    </dgm:pt>
    <dgm:pt modelId="{B2EEB22F-75EE-4B02-912E-A77C4D1EF473}" type="sibTrans" cxnId="{8AC720AE-206F-40B6-A92F-8345EF847837}">
      <dgm:prSet/>
      <dgm:spPr/>
      <dgm:t>
        <a:bodyPr/>
        <a:lstStyle/>
        <a:p>
          <a:endParaRPr lang="el-GR"/>
        </a:p>
      </dgm:t>
    </dgm:pt>
    <dgm:pt modelId="{8066B115-C0EC-48D6-94A3-935DE609B4F4}">
      <dgm:prSet custT="1"/>
      <dgm:spPr>
        <a:solidFill>
          <a:srgbClr val="00EA00"/>
        </a:solidFill>
      </dgm:spPr>
      <dgm:t>
        <a:bodyPr/>
        <a:lstStyle/>
        <a:p>
          <a:r>
            <a:rPr lang="el-GR" sz="1100" b="1" dirty="0" smtClean="0">
              <a:solidFill>
                <a:schemeClr val="tx1"/>
              </a:solidFill>
            </a:rPr>
            <a:t>Αξιολόγηση των αποτελεσμάτων Ι</a:t>
          </a:r>
          <a:endParaRPr lang="el-GR" sz="1100" dirty="0">
            <a:solidFill>
              <a:schemeClr val="tx1"/>
            </a:solidFill>
          </a:endParaRPr>
        </a:p>
      </dgm:t>
    </dgm:pt>
    <dgm:pt modelId="{FB1DDB7C-6DBE-478A-8617-444D7F6DBFE7}" type="parTrans" cxnId="{72B6CA83-4CC8-4569-AAA8-FA95EA946E7F}">
      <dgm:prSet/>
      <dgm:spPr/>
      <dgm:t>
        <a:bodyPr/>
        <a:lstStyle/>
        <a:p>
          <a:endParaRPr lang="el-GR"/>
        </a:p>
      </dgm:t>
    </dgm:pt>
    <dgm:pt modelId="{72A0B6DC-6291-4B7F-B21D-5A4CE21929D9}" type="sibTrans" cxnId="{72B6CA83-4CC8-4569-AAA8-FA95EA946E7F}">
      <dgm:prSet/>
      <dgm:spPr/>
      <dgm:t>
        <a:bodyPr/>
        <a:lstStyle/>
        <a:p>
          <a:endParaRPr lang="el-GR"/>
        </a:p>
      </dgm:t>
    </dgm:pt>
    <dgm:pt modelId="{7D166941-F3CB-4E5A-AB68-E87CEE28EE90}">
      <dgm:prSet custT="1"/>
      <dgm:spPr>
        <a:solidFill>
          <a:srgbClr val="FFFF66"/>
        </a:solidFill>
      </dgm:spPr>
      <dgm:t>
        <a:bodyPr/>
        <a:lstStyle/>
        <a:p>
          <a:r>
            <a:rPr lang="el-GR" sz="1100" b="1" dirty="0" smtClean="0">
              <a:solidFill>
                <a:schemeClr val="tx1"/>
              </a:solidFill>
            </a:rPr>
            <a:t>Αξιολόγηση των αποτελεσμάτων Ι</a:t>
          </a:r>
          <a:endParaRPr lang="el-GR" sz="1100" dirty="0">
            <a:solidFill>
              <a:schemeClr val="tx1"/>
            </a:solidFill>
          </a:endParaRPr>
        </a:p>
      </dgm:t>
    </dgm:pt>
    <dgm:pt modelId="{C4105FB9-EF80-4E7C-97CE-5CE5927673F9}" type="parTrans" cxnId="{786A1C6D-79CD-428E-BCDC-CD418C6767BA}">
      <dgm:prSet/>
      <dgm:spPr/>
      <dgm:t>
        <a:bodyPr/>
        <a:lstStyle/>
        <a:p>
          <a:endParaRPr lang="el-GR"/>
        </a:p>
      </dgm:t>
    </dgm:pt>
    <dgm:pt modelId="{D9F102C4-8C84-4ABD-BB32-E8CEBB82CC3F}" type="sibTrans" cxnId="{786A1C6D-79CD-428E-BCDC-CD418C6767BA}">
      <dgm:prSet/>
      <dgm:spPr/>
      <dgm:t>
        <a:bodyPr/>
        <a:lstStyle/>
        <a:p>
          <a:endParaRPr lang="el-GR"/>
        </a:p>
      </dgm:t>
    </dgm:pt>
    <dgm:pt modelId="{1DE5B0B9-5A32-49DC-8608-1F2EF440B002}">
      <dgm:prSet custT="1"/>
      <dgm:spPr>
        <a:solidFill>
          <a:schemeClr val="accent2">
            <a:lumMod val="60000"/>
            <a:lumOff val="40000"/>
          </a:schemeClr>
        </a:solidFill>
      </dgm:spPr>
      <dgm:t>
        <a:bodyPr/>
        <a:lstStyle/>
        <a:p>
          <a:r>
            <a:rPr lang="el-GR" sz="1100" b="1" dirty="0" smtClean="0">
              <a:solidFill>
                <a:schemeClr val="tx1"/>
              </a:solidFill>
            </a:rPr>
            <a:t>Αξιολόγηση των αποτελεσμάτων Ι</a:t>
          </a:r>
          <a:endParaRPr lang="el-GR" sz="1100" dirty="0">
            <a:solidFill>
              <a:schemeClr val="tx1"/>
            </a:solidFill>
          </a:endParaRPr>
        </a:p>
      </dgm:t>
    </dgm:pt>
    <dgm:pt modelId="{CF28609D-B247-41D8-8F1A-924127C717BB}" type="parTrans" cxnId="{AAACFEE7-C93F-4F43-A2BF-D8030D2FF99D}">
      <dgm:prSet/>
      <dgm:spPr/>
      <dgm:t>
        <a:bodyPr/>
        <a:lstStyle/>
        <a:p>
          <a:endParaRPr lang="el-GR"/>
        </a:p>
      </dgm:t>
    </dgm:pt>
    <dgm:pt modelId="{86A63BD7-A282-40C4-89DD-CBE3CBD0A7B6}" type="sibTrans" cxnId="{AAACFEE7-C93F-4F43-A2BF-D8030D2FF99D}">
      <dgm:prSet/>
      <dgm:spPr/>
      <dgm:t>
        <a:bodyPr/>
        <a:lstStyle/>
        <a:p>
          <a:endParaRPr lang="el-GR"/>
        </a:p>
      </dgm:t>
    </dgm:pt>
    <dgm:pt modelId="{E1C555C0-FBED-4D6C-A1CF-9238290D2037}">
      <dgm:prSet custT="1"/>
      <dgm:spPr>
        <a:solidFill>
          <a:srgbClr val="FF9900"/>
        </a:solidFill>
      </dgm:spPr>
      <dgm:t>
        <a:bodyPr/>
        <a:lstStyle/>
        <a:p>
          <a:r>
            <a:rPr lang="el-GR" sz="1100" b="1" dirty="0" smtClean="0">
              <a:solidFill>
                <a:schemeClr val="tx1"/>
              </a:solidFill>
            </a:rPr>
            <a:t>Αξιολόγηση των αποτελεσμάτων Ι</a:t>
          </a:r>
          <a:endParaRPr lang="el-GR" sz="1100" dirty="0">
            <a:solidFill>
              <a:schemeClr val="tx1"/>
            </a:solidFill>
          </a:endParaRPr>
        </a:p>
      </dgm:t>
    </dgm:pt>
    <dgm:pt modelId="{69648279-CA6D-48AC-A9DE-4A06EA14B001}" type="parTrans" cxnId="{D24A2C0B-7859-404B-8FCC-2C6CD6FA77FE}">
      <dgm:prSet/>
      <dgm:spPr/>
      <dgm:t>
        <a:bodyPr/>
        <a:lstStyle/>
        <a:p>
          <a:endParaRPr lang="el-GR"/>
        </a:p>
      </dgm:t>
    </dgm:pt>
    <dgm:pt modelId="{CC901F37-CEAA-4A96-9873-F84B4F669627}" type="sibTrans" cxnId="{D24A2C0B-7859-404B-8FCC-2C6CD6FA77FE}">
      <dgm:prSet/>
      <dgm:spPr/>
      <dgm:t>
        <a:bodyPr/>
        <a:lstStyle/>
        <a:p>
          <a:endParaRPr lang="el-GR"/>
        </a:p>
      </dgm:t>
    </dgm:pt>
    <dgm:pt modelId="{B292838F-3A86-478F-86FB-127E0669D8E5}">
      <dgm:prSet custT="1"/>
      <dgm:spPr>
        <a:solidFill>
          <a:srgbClr val="B482DA">
            <a:alpha val="90000"/>
          </a:srgbClr>
        </a:solidFill>
      </dgm:spPr>
      <dgm:t>
        <a:bodyPr/>
        <a:lstStyle/>
        <a:p>
          <a:r>
            <a:rPr lang="el-GR" sz="1700" b="1" dirty="0" smtClean="0"/>
            <a:t>Η διευθύντρια, συνετά, υπενθυμίζει μόνο τη δυναμική που της δίνει η θέση της με το επιχείρημα για το εργασιακό ωράριο των εκπαιδευτικών, «επισείοντας» έναν αδιόρατο και μη υπολογίσιμο μέχρι εκείνη τη στιγμή παράγοντα, που φαίνεται να ανατρέπει την πείσμονα θέση των εμπλεκομένων. Δεν χρειάζεται άλλωστε να το εφαρμόσει καθώς είναι γνωστό πως «οι ποινές καταστέλλουν το σύμπτωμα, αλλά δεν αναπτύσσουν το άτομο».</a:t>
          </a:r>
          <a:endParaRPr lang="el-GR" sz="1700" dirty="0"/>
        </a:p>
      </dgm:t>
    </dgm:pt>
    <dgm:pt modelId="{92514E18-3178-4668-8E7A-31745EB32EF8}" type="parTrans" cxnId="{C984E585-B530-47ED-832E-56DC2AD32ECF}">
      <dgm:prSet/>
      <dgm:spPr/>
      <dgm:t>
        <a:bodyPr/>
        <a:lstStyle/>
        <a:p>
          <a:endParaRPr lang="el-GR"/>
        </a:p>
      </dgm:t>
    </dgm:pt>
    <dgm:pt modelId="{F5716D34-170D-4CE2-B1A8-4BD4FC6195CD}" type="sibTrans" cxnId="{C984E585-B530-47ED-832E-56DC2AD32ECF}">
      <dgm:prSet/>
      <dgm:spPr/>
      <dgm:t>
        <a:bodyPr/>
        <a:lstStyle/>
        <a:p>
          <a:endParaRPr lang="el-GR"/>
        </a:p>
      </dgm:t>
    </dgm:pt>
    <dgm:pt modelId="{E2D12C8C-8CFC-4E3B-8A87-F4EA06D2935E}">
      <dgm:prSet custT="1"/>
      <dgm:spPr>
        <a:solidFill>
          <a:srgbClr val="00B0F0">
            <a:alpha val="90000"/>
          </a:srgbClr>
        </a:solidFill>
      </dgm:spPr>
      <dgm:t>
        <a:bodyPr/>
        <a:lstStyle/>
        <a:p>
          <a:pPr rtl="0"/>
          <a:r>
            <a:rPr lang="el-GR" sz="1700" b="1" dirty="0" smtClean="0"/>
            <a:t>Επίσης ακατάλληλη θα ήταν η χρήση της τεχνικής της κυριαρχίας, όπου ο διευθυντής θα επέβαλε «ελέω εξουσίας» την απόφασή του. Κι αυτή θα αποτελούσε πηγή συνέχισης του προβλήματος με άλλη μορφή, ενώ θα μπορούσε δυνητικά να διασπάσει τη συνοχή του συλλόγου. </a:t>
          </a:r>
          <a:endParaRPr lang="el-GR" sz="1700" dirty="0"/>
        </a:p>
      </dgm:t>
    </dgm:pt>
    <dgm:pt modelId="{51EA16BB-E29E-4D38-BFC1-6B0FB41AA4D6}" type="parTrans" cxnId="{BF2780A6-2821-4BB4-8ECF-0E787E6AA44A}">
      <dgm:prSet/>
      <dgm:spPr/>
      <dgm:t>
        <a:bodyPr/>
        <a:lstStyle/>
        <a:p>
          <a:endParaRPr lang="el-GR"/>
        </a:p>
      </dgm:t>
    </dgm:pt>
    <dgm:pt modelId="{D85351AA-4DBF-4811-B85B-C40E4BDEB6CE}" type="sibTrans" cxnId="{BF2780A6-2821-4BB4-8ECF-0E787E6AA44A}">
      <dgm:prSet/>
      <dgm:spPr/>
      <dgm:t>
        <a:bodyPr/>
        <a:lstStyle/>
        <a:p>
          <a:endParaRPr lang="el-GR"/>
        </a:p>
      </dgm:t>
    </dgm:pt>
    <dgm:pt modelId="{32BB5F80-6371-4B82-A59C-E00063E90383}">
      <dgm:prSet custT="1"/>
      <dgm:spPr>
        <a:solidFill>
          <a:srgbClr val="CC0099">
            <a:alpha val="90000"/>
          </a:srgbClr>
        </a:solidFill>
      </dgm:spPr>
      <dgm:t>
        <a:bodyPr/>
        <a:lstStyle/>
        <a:p>
          <a:pPr rtl="0"/>
          <a:r>
            <a:rPr lang="el-GR" sz="1700" b="1" dirty="0" smtClean="0"/>
            <a:t>Η τεχνική του κατευνασμού θα ήταν πραγματικά άστοχη επιλογή, καθώς η ικανοποίηση του ενός θα σήμαινε, με βάση τα υπάρχοντα δεδομένα, υποβιβασμό της προσωπικότητας του άλλου και συνακόλουθα συνέχιση, αν όχι όξυνση του προβλήματος. </a:t>
          </a:r>
          <a:endParaRPr lang="el-GR" sz="1700" dirty="0"/>
        </a:p>
      </dgm:t>
    </dgm:pt>
    <dgm:pt modelId="{54876391-17EF-4161-BDB8-8BFAF446910E}" type="parTrans" cxnId="{5FF5F8A4-D0F1-4814-8FDA-83381AA7DDAA}">
      <dgm:prSet/>
      <dgm:spPr/>
      <dgm:t>
        <a:bodyPr/>
        <a:lstStyle/>
        <a:p>
          <a:endParaRPr lang="el-GR"/>
        </a:p>
      </dgm:t>
    </dgm:pt>
    <dgm:pt modelId="{B5E7F484-12DB-426B-84DD-85D34C59C004}" type="sibTrans" cxnId="{5FF5F8A4-D0F1-4814-8FDA-83381AA7DDAA}">
      <dgm:prSet/>
      <dgm:spPr/>
      <dgm:t>
        <a:bodyPr/>
        <a:lstStyle/>
        <a:p>
          <a:endParaRPr lang="el-GR"/>
        </a:p>
      </dgm:t>
    </dgm:pt>
    <dgm:pt modelId="{6CFE99B9-F15B-457E-B944-DBD0E1752621}">
      <dgm:prSet custT="1"/>
      <dgm:spPr>
        <a:solidFill>
          <a:srgbClr val="FFFF99">
            <a:alpha val="90000"/>
          </a:srgbClr>
        </a:solidFill>
      </dgm:spPr>
      <dgm:t>
        <a:bodyPr/>
        <a:lstStyle/>
        <a:p>
          <a:pPr rtl="0"/>
          <a:r>
            <a:rPr lang="el-GR" sz="1700" b="1" dirty="0" smtClean="0"/>
            <a:t>Η προσέγγιση με την τεχνική της αποφυγής στάθηκε ανεπαρκής, καθώς δεν έλυσε το πρόβλημα.</a:t>
          </a:r>
          <a:endParaRPr lang="el-GR" sz="1700" dirty="0"/>
        </a:p>
      </dgm:t>
    </dgm:pt>
    <dgm:pt modelId="{A4F99C51-41F9-42BF-AA69-73CB0BCD6F2F}" type="parTrans" cxnId="{E8A4EF18-03DD-4389-A2E8-D73880EADBEA}">
      <dgm:prSet/>
      <dgm:spPr/>
      <dgm:t>
        <a:bodyPr/>
        <a:lstStyle/>
        <a:p>
          <a:endParaRPr lang="el-GR"/>
        </a:p>
      </dgm:t>
    </dgm:pt>
    <dgm:pt modelId="{BE4EE1BF-62CC-4B66-ABBF-CD64E6EA012E}" type="sibTrans" cxnId="{E8A4EF18-03DD-4389-A2E8-D73880EADBEA}">
      <dgm:prSet/>
      <dgm:spPr/>
      <dgm:t>
        <a:bodyPr/>
        <a:lstStyle/>
        <a:p>
          <a:endParaRPr lang="el-GR"/>
        </a:p>
      </dgm:t>
    </dgm:pt>
    <dgm:pt modelId="{E0F67148-8B14-4A6F-AC5A-B86782CC0524}" type="pres">
      <dgm:prSet presAssocID="{468797CE-BC86-4AAE-A3C8-CDC43FE5943B}" presName="linearFlow" presStyleCnt="0">
        <dgm:presLayoutVars>
          <dgm:dir/>
          <dgm:animLvl val="lvl"/>
          <dgm:resizeHandles val="exact"/>
        </dgm:presLayoutVars>
      </dgm:prSet>
      <dgm:spPr/>
      <dgm:t>
        <a:bodyPr/>
        <a:lstStyle/>
        <a:p>
          <a:endParaRPr lang="el-GR"/>
        </a:p>
      </dgm:t>
    </dgm:pt>
    <dgm:pt modelId="{25441A14-C77C-4647-9537-04C0390C591E}" type="pres">
      <dgm:prSet presAssocID="{27776409-1BD4-4DE3-8471-D702D3F257A5}" presName="composite" presStyleCnt="0"/>
      <dgm:spPr/>
    </dgm:pt>
    <dgm:pt modelId="{BB2256A6-C72B-48CF-A1C1-7CEC1C5654A7}" type="pres">
      <dgm:prSet presAssocID="{27776409-1BD4-4DE3-8471-D702D3F257A5}" presName="parentText" presStyleLbl="alignNode1" presStyleIdx="0" presStyleCnt="5">
        <dgm:presLayoutVars>
          <dgm:chMax val="1"/>
          <dgm:bulletEnabled val="1"/>
        </dgm:presLayoutVars>
      </dgm:prSet>
      <dgm:spPr/>
      <dgm:t>
        <a:bodyPr/>
        <a:lstStyle/>
        <a:p>
          <a:endParaRPr lang="el-GR"/>
        </a:p>
      </dgm:t>
    </dgm:pt>
    <dgm:pt modelId="{377E2D9F-6613-4A4A-93F2-1A8B78359C49}" type="pres">
      <dgm:prSet presAssocID="{27776409-1BD4-4DE3-8471-D702D3F257A5}" presName="descendantText" presStyleLbl="alignAcc1" presStyleIdx="0" presStyleCnt="5">
        <dgm:presLayoutVars>
          <dgm:bulletEnabled val="1"/>
        </dgm:presLayoutVars>
      </dgm:prSet>
      <dgm:spPr/>
      <dgm:t>
        <a:bodyPr/>
        <a:lstStyle/>
        <a:p>
          <a:endParaRPr lang="el-GR"/>
        </a:p>
      </dgm:t>
    </dgm:pt>
    <dgm:pt modelId="{A6BB1A6B-F4BB-4F03-BE4C-31C53EC11186}" type="pres">
      <dgm:prSet presAssocID="{48751FF6-BA60-4E2E-93EF-F5D8727B21DA}" presName="sp" presStyleCnt="0"/>
      <dgm:spPr/>
    </dgm:pt>
    <dgm:pt modelId="{E91F0F21-05AA-4DF9-A1ED-497A5F177C7B}" type="pres">
      <dgm:prSet presAssocID="{E1C555C0-FBED-4D6C-A1CF-9238290D2037}" presName="composite" presStyleCnt="0"/>
      <dgm:spPr/>
    </dgm:pt>
    <dgm:pt modelId="{83FDF3B9-1A71-4167-A2BB-52B68B03F9C4}" type="pres">
      <dgm:prSet presAssocID="{E1C555C0-FBED-4D6C-A1CF-9238290D2037}" presName="parentText" presStyleLbl="alignNode1" presStyleIdx="1" presStyleCnt="5">
        <dgm:presLayoutVars>
          <dgm:chMax val="1"/>
          <dgm:bulletEnabled val="1"/>
        </dgm:presLayoutVars>
      </dgm:prSet>
      <dgm:spPr/>
      <dgm:t>
        <a:bodyPr/>
        <a:lstStyle/>
        <a:p>
          <a:endParaRPr lang="el-GR"/>
        </a:p>
      </dgm:t>
    </dgm:pt>
    <dgm:pt modelId="{05B9AB06-6403-4444-96E9-5868A8471EC9}" type="pres">
      <dgm:prSet presAssocID="{E1C555C0-FBED-4D6C-A1CF-9238290D2037}" presName="descendantText" presStyleLbl="alignAcc1" presStyleIdx="1" presStyleCnt="5">
        <dgm:presLayoutVars>
          <dgm:bulletEnabled val="1"/>
        </dgm:presLayoutVars>
      </dgm:prSet>
      <dgm:spPr/>
      <dgm:t>
        <a:bodyPr/>
        <a:lstStyle/>
        <a:p>
          <a:endParaRPr lang="el-GR"/>
        </a:p>
      </dgm:t>
    </dgm:pt>
    <dgm:pt modelId="{722729B1-6071-49C6-AE66-469FADCE4485}" type="pres">
      <dgm:prSet presAssocID="{CC901F37-CEAA-4A96-9873-F84B4F669627}" presName="sp" presStyleCnt="0"/>
      <dgm:spPr/>
    </dgm:pt>
    <dgm:pt modelId="{E7B24F9F-6756-4211-8AC1-D7E8901801B0}" type="pres">
      <dgm:prSet presAssocID="{8066B115-C0EC-48D6-94A3-935DE609B4F4}" presName="composite" presStyleCnt="0"/>
      <dgm:spPr/>
    </dgm:pt>
    <dgm:pt modelId="{2ADBA509-B828-4F61-BD37-DE2E3D499055}" type="pres">
      <dgm:prSet presAssocID="{8066B115-C0EC-48D6-94A3-935DE609B4F4}" presName="parentText" presStyleLbl="alignNode1" presStyleIdx="2" presStyleCnt="5" custLinFactNeighborX="0">
        <dgm:presLayoutVars>
          <dgm:chMax val="1"/>
          <dgm:bulletEnabled val="1"/>
        </dgm:presLayoutVars>
      </dgm:prSet>
      <dgm:spPr/>
      <dgm:t>
        <a:bodyPr/>
        <a:lstStyle/>
        <a:p>
          <a:endParaRPr lang="el-GR"/>
        </a:p>
      </dgm:t>
    </dgm:pt>
    <dgm:pt modelId="{FFF76ED3-C6E9-4EE9-B24F-507AACB7856D}" type="pres">
      <dgm:prSet presAssocID="{8066B115-C0EC-48D6-94A3-935DE609B4F4}" presName="descendantText" presStyleLbl="alignAcc1" presStyleIdx="2" presStyleCnt="5">
        <dgm:presLayoutVars>
          <dgm:bulletEnabled val="1"/>
        </dgm:presLayoutVars>
      </dgm:prSet>
      <dgm:spPr/>
      <dgm:t>
        <a:bodyPr/>
        <a:lstStyle/>
        <a:p>
          <a:endParaRPr lang="el-GR"/>
        </a:p>
      </dgm:t>
    </dgm:pt>
    <dgm:pt modelId="{87611975-BBD9-49B0-800E-AC8B2249DBC9}" type="pres">
      <dgm:prSet presAssocID="{72A0B6DC-6291-4B7F-B21D-5A4CE21929D9}" presName="sp" presStyleCnt="0"/>
      <dgm:spPr/>
    </dgm:pt>
    <dgm:pt modelId="{EA3C22CF-F8B9-49D0-AB4C-6018CAC61054}" type="pres">
      <dgm:prSet presAssocID="{1DE5B0B9-5A32-49DC-8608-1F2EF440B002}" presName="composite" presStyleCnt="0"/>
      <dgm:spPr/>
    </dgm:pt>
    <dgm:pt modelId="{A3AAB963-010E-4E63-A779-1DA166848EBF}" type="pres">
      <dgm:prSet presAssocID="{1DE5B0B9-5A32-49DC-8608-1F2EF440B002}" presName="parentText" presStyleLbl="alignNode1" presStyleIdx="3" presStyleCnt="5">
        <dgm:presLayoutVars>
          <dgm:chMax val="1"/>
          <dgm:bulletEnabled val="1"/>
        </dgm:presLayoutVars>
      </dgm:prSet>
      <dgm:spPr/>
      <dgm:t>
        <a:bodyPr/>
        <a:lstStyle/>
        <a:p>
          <a:endParaRPr lang="el-GR"/>
        </a:p>
      </dgm:t>
    </dgm:pt>
    <dgm:pt modelId="{CEEE7CCF-C717-4363-B7C3-0F2F3554E51B}" type="pres">
      <dgm:prSet presAssocID="{1DE5B0B9-5A32-49DC-8608-1F2EF440B002}" presName="descendantText" presStyleLbl="alignAcc1" presStyleIdx="3" presStyleCnt="5">
        <dgm:presLayoutVars>
          <dgm:bulletEnabled val="1"/>
        </dgm:presLayoutVars>
      </dgm:prSet>
      <dgm:spPr/>
      <dgm:t>
        <a:bodyPr/>
        <a:lstStyle/>
        <a:p>
          <a:endParaRPr lang="el-GR"/>
        </a:p>
      </dgm:t>
    </dgm:pt>
    <dgm:pt modelId="{BF413007-DA40-482A-9F29-A8B66B3B2AF9}" type="pres">
      <dgm:prSet presAssocID="{86A63BD7-A282-40C4-89DD-CBE3CBD0A7B6}" presName="sp" presStyleCnt="0"/>
      <dgm:spPr/>
    </dgm:pt>
    <dgm:pt modelId="{B38BA772-EE82-492E-B82D-FD46E06A7151}" type="pres">
      <dgm:prSet presAssocID="{7D166941-F3CB-4E5A-AB68-E87CEE28EE90}" presName="composite" presStyleCnt="0"/>
      <dgm:spPr/>
    </dgm:pt>
    <dgm:pt modelId="{AB55756F-947C-4599-BEBE-4AF545C2C0A4}" type="pres">
      <dgm:prSet presAssocID="{7D166941-F3CB-4E5A-AB68-E87CEE28EE90}" presName="parentText" presStyleLbl="alignNode1" presStyleIdx="4" presStyleCnt="5">
        <dgm:presLayoutVars>
          <dgm:chMax val="1"/>
          <dgm:bulletEnabled val="1"/>
        </dgm:presLayoutVars>
      </dgm:prSet>
      <dgm:spPr/>
      <dgm:t>
        <a:bodyPr/>
        <a:lstStyle/>
        <a:p>
          <a:endParaRPr lang="el-GR"/>
        </a:p>
      </dgm:t>
    </dgm:pt>
    <dgm:pt modelId="{70DF695C-42E1-45A1-BF4D-B00E30C6A138}" type="pres">
      <dgm:prSet presAssocID="{7D166941-F3CB-4E5A-AB68-E87CEE28EE90}" presName="descendantText" presStyleLbl="alignAcc1" presStyleIdx="4" presStyleCnt="5">
        <dgm:presLayoutVars>
          <dgm:bulletEnabled val="1"/>
        </dgm:presLayoutVars>
      </dgm:prSet>
      <dgm:spPr/>
      <dgm:t>
        <a:bodyPr/>
        <a:lstStyle/>
        <a:p>
          <a:endParaRPr lang="el-GR"/>
        </a:p>
      </dgm:t>
    </dgm:pt>
  </dgm:ptLst>
  <dgm:cxnLst>
    <dgm:cxn modelId="{BF2780A6-2821-4BB4-8ECF-0E787E6AA44A}" srcId="{1DE5B0B9-5A32-49DC-8608-1F2EF440B002}" destId="{E2D12C8C-8CFC-4E3B-8A87-F4EA06D2935E}" srcOrd="0" destOrd="0" parTransId="{51EA16BB-E29E-4D38-BFC1-6B0FB41AA4D6}" sibTransId="{D85351AA-4DBF-4811-B85B-C40E4BDEB6CE}"/>
    <dgm:cxn modelId="{38B2A5C4-3150-46F3-9F2E-EEDA37830372}" type="presOf" srcId="{7CC5041B-C294-4673-AD0A-7C208EFFD425}" destId="{377E2D9F-6613-4A4A-93F2-1A8B78359C49}" srcOrd="0" destOrd="0" presId="urn:microsoft.com/office/officeart/2005/8/layout/chevron2"/>
    <dgm:cxn modelId="{D24A2C0B-7859-404B-8FCC-2C6CD6FA77FE}" srcId="{468797CE-BC86-4AAE-A3C8-CDC43FE5943B}" destId="{E1C555C0-FBED-4D6C-A1CF-9238290D2037}" srcOrd="1" destOrd="0" parTransId="{69648279-CA6D-48AC-A9DE-4A06EA14B001}" sibTransId="{CC901F37-CEAA-4A96-9873-F84B4F669627}"/>
    <dgm:cxn modelId="{FF9D36E9-AD8E-47A9-B7C8-7CCB81E3173F}" type="presOf" srcId="{8066B115-C0EC-48D6-94A3-935DE609B4F4}" destId="{2ADBA509-B828-4F61-BD37-DE2E3D499055}" srcOrd="0" destOrd="0" presId="urn:microsoft.com/office/officeart/2005/8/layout/chevron2"/>
    <dgm:cxn modelId="{0D946616-42CE-48EA-8381-FE6C35655A7C}" type="presOf" srcId="{1DE5B0B9-5A32-49DC-8608-1F2EF440B002}" destId="{A3AAB963-010E-4E63-A779-1DA166848EBF}" srcOrd="0" destOrd="0" presId="urn:microsoft.com/office/officeart/2005/8/layout/chevron2"/>
    <dgm:cxn modelId="{AC73D006-2175-4EFE-8DF2-95E56671102E}" type="presOf" srcId="{27776409-1BD4-4DE3-8471-D702D3F257A5}" destId="{BB2256A6-C72B-48CF-A1C1-7CEC1C5654A7}" srcOrd="0" destOrd="0" presId="urn:microsoft.com/office/officeart/2005/8/layout/chevron2"/>
    <dgm:cxn modelId="{67BE5B27-38A5-420B-9275-DCFDD763AEC1}" type="presOf" srcId="{E1C555C0-FBED-4D6C-A1CF-9238290D2037}" destId="{83FDF3B9-1A71-4167-A2BB-52B68B03F9C4}" srcOrd="0" destOrd="0" presId="urn:microsoft.com/office/officeart/2005/8/layout/chevron2"/>
    <dgm:cxn modelId="{6C689FAF-2DEB-45A4-B29D-2F7CB3D0A79A}" type="presOf" srcId="{B292838F-3A86-478F-86FB-127E0669D8E5}" destId="{70DF695C-42E1-45A1-BF4D-B00E30C6A138}" srcOrd="0" destOrd="0" presId="urn:microsoft.com/office/officeart/2005/8/layout/chevron2"/>
    <dgm:cxn modelId="{C984E585-B530-47ED-832E-56DC2AD32ECF}" srcId="{7D166941-F3CB-4E5A-AB68-E87CEE28EE90}" destId="{B292838F-3A86-478F-86FB-127E0669D8E5}" srcOrd="0" destOrd="0" parTransId="{92514E18-3178-4668-8E7A-31745EB32EF8}" sibTransId="{F5716D34-170D-4CE2-B1A8-4BD4FC6195CD}"/>
    <dgm:cxn modelId="{72B6CA83-4CC8-4569-AAA8-FA95EA946E7F}" srcId="{468797CE-BC86-4AAE-A3C8-CDC43FE5943B}" destId="{8066B115-C0EC-48D6-94A3-935DE609B4F4}" srcOrd="2" destOrd="0" parTransId="{FB1DDB7C-6DBE-478A-8617-444D7F6DBFE7}" sibTransId="{72A0B6DC-6291-4B7F-B21D-5A4CE21929D9}"/>
    <dgm:cxn modelId="{8AC720AE-206F-40B6-A92F-8345EF847837}" srcId="{27776409-1BD4-4DE3-8471-D702D3F257A5}" destId="{7CC5041B-C294-4673-AD0A-7C208EFFD425}" srcOrd="0" destOrd="0" parTransId="{4585E34B-A9BD-4DA4-98CA-125286BDCFFB}" sibTransId="{B2EEB22F-75EE-4B02-912E-A77C4D1EF473}"/>
    <dgm:cxn modelId="{5FF5F8A4-D0F1-4814-8FDA-83381AA7DDAA}" srcId="{8066B115-C0EC-48D6-94A3-935DE609B4F4}" destId="{32BB5F80-6371-4B82-A59C-E00063E90383}" srcOrd="0" destOrd="0" parTransId="{54876391-17EF-4161-BDB8-8BFAF446910E}" sibTransId="{B5E7F484-12DB-426B-84DD-85D34C59C004}"/>
    <dgm:cxn modelId="{A185DE8F-306C-4D8B-A009-FA5A20124EAD}" type="presOf" srcId="{E2D12C8C-8CFC-4E3B-8A87-F4EA06D2935E}" destId="{CEEE7CCF-C717-4363-B7C3-0F2F3554E51B}" srcOrd="0" destOrd="0" presId="urn:microsoft.com/office/officeart/2005/8/layout/chevron2"/>
    <dgm:cxn modelId="{D61F265D-4E61-4572-8EB1-4E1FDAF37294}" type="presOf" srcId="{32BB5F80-6371-4B82-A59C-E00063E90383}" destId="{FFF76ED3-C6E9-4EE9-B24F-507AACB7856D}" srcOrd="0" destOrd="0" presId="urn:microsoft.com/office/officeart/2005/8/layout/chevron2"/>
    <dgm:cxn modelId="{13D685BA-4F00-413C-9947-666AFBED520D}" type="presOf" srcId="{468797CE-BC86-4AAE-A3C8-CDC43FE5943B}" destId="{E0F67148-8B14-4A6F-AC5A-B86782CC0524}" srcOrd="0" destOrd="0" presId="urn:microsoft.com/office/officeart/2005/8/layout/chevron2"/>
    <dgm:cxn modelId="{E8A4EF18-03DD-4389-A2E8-D73880EADBEA}" srcId="{E1C555C0-FBED-4D6C-A1CF-9238290D2037}" destId="{6CFE99B9-F15B-457E-B944-DBD0E1752621}" srcOrd="0" destOrd="0" parTransId="{A4F99C51-41F9-42BF-AA69-73CB0BCD6F2F}" sibTransId="{BE4EE1BF-62CC-4B66-ABBF-CD64E6EA012E}"/>
    <dgm:cxn modelId="{786A1C6D-79CD-428E-BCDC-CD418C6767BA}" srcId="{468797CE-BC86-4AAE-A3C8-CDC43FE5943B}" destId="{7D166941-F3CB-4E5A-AB68-E87CEE28EE90}" srcOrd="4" destOrd="0" parTransId="{C4105FB9-EF80-4E7C-97CE-5CE5927673F9}" sibTransId="{D9F102C4-8C84-4ABD-BB32-E8CEBB82CC3F}"/>
    <dgm:cxn modelId="{B6738AEA-A1E2-41E6-8478-05403D8062D0}" type="presOf" srcId="{7D166941-F3CB-4E5A-AB68-E87CEE28EE90}" destId="{AB55756F-947C-4599-BEBE-4AF545C2C0A4}" srcOrd="0" destOrd="0" presId="urn:microsoft.com/office/officeart/2005/8/layout/chevron2"/>
    <dgm:cxn modelId="{AAACFEE7-C93F-4F43-A2BF-D8030D2FF99D}" srcId="{468797CE-BC86-4AAE-A3C8-CDC43FE5943B}" destId="{1DE5B0B9-5A32-49DC-8608-1F2EF440B002}" srcOrd="3" destOrd="0" parTransId="{CF28609D-B247-41D8-8F1A-924127C717BB}" sibTransId="{86A63BD7-A282-40C4-89DD-CBE3CBD0A7B6}"/>
    <dgm:cxn modelId="{9C3F7165-258D-496C-9AFD-09AC2F2BD7CE}" type="presOf" srcId="{6CFE99B9-F15B-457E-B944-DBD0E1752621}" destId="{05B9AB06-6403-4444-96E9-5868A8471EC9}" srcOrd="0" destOrd="0" presId="urn:microsoft.com/office/officeart/2005/8/layout/chevron2"/>
    <dgm:cxn modelId="{FBEDC827-C131-40C1-AA72-D14BD96068D1}" srcId="{468797CE-BC86-4AAE-A3C8-CDC43FE5943B}" destId="{27776409-1BD4-4DE3-8471-D702D3F257A5}" srcOrd="0" destOrd="0" parTransId="{B363D051-78AD-421F-95B1-560876782945}" sibTransId="{48751FF6-BA60-4E2E-93EF-F5D8727B21DA}"/>
    <dgm:cxn modelId="{B71C4EC1-39B4-49C3-808A-ED1789E08A18}" type="presParOf" srcId="{E0F67148-8B14-4A6F-AC5A-B86782CC0524}" destId="{25441A14-C77C-4647-9537-04C0390C591E}" srcOrd="0" destOrd="0" presId="urn:microsoft.com/office/officeart/2005/8/layout/chevron2"/>
    <dgm:cxn modelId="{C97131EC-0DC5-4D13-8C89-B1A750459898}" type="presParOf" srcId="{25441A14-C77C-4647-9537-04C0390C591E}" destId="{BB2256A6-C72B-48CF-A1C1-7CEC1C5654A7}" srcOrd="0" destOrd="0" presId="urn:microsoft.com/office/officeart/2005/8/layout/chevron2"/>
    <dgm:cxn modelId="{949916D0-B60F-4555-9789-20731697E1D2}" type="presParOf" srcId="{25441A14-C77C-4647-9537-04C0390C591E}" destId="{377E2D9F-6613-4A4A-93F2-1A8B78359C49}" srcOrd="1" destOrd="0" presId="urn:microsoft.com/office/officeart/2005/8/layout/chevron2"/>
    <dgm:cxn modelId="{5748AE23-2FA2-4706-B360-B094AA6B01EA}" type="presParOf" srcId="{E0F67148-8B14-4A6F-AC5A-B86782CC0524}" destId="{A6BB1A6B-F4BB-4F03-BE4C-31C53EC11186}" srcOrd="1" destOrd="0" presId="urn:microsoft.com/office/officeart/2005/8/layout/chevron2"/>
    <dgm:cxn modelId="{9ACADB38-6B0B-4502-8833-86CF24C8F4A9}" type="presParOf" srcId="{E0F67148-8B14-4A6F-AC5A-B86782CC0524}" destId="{E91F0F21-05AA-4DF9-A1ED-497A5F177C7B}" srcOrd="2" destOrd="0" presId="urn:microsoft.com/office/officeart/2005/8/layout/chevron2"/>
    <dgm:cxn modelId="{B5870404-5EE1-4EA9-8C80-5F4BFE32A3A0}" type="presParOf" srcId="{E91F0F21-05AA-4DF9-A1ED-497A5F177C7B}" destId="{83FDF3B9-1A71-4167-A2BB-52B68B03F9C4}" srcOrd="0" destOrd="0" presId="urn:microsoft.com/office/officeart/2005/8/layout/chevron2"/>
    <dgm:cxn modelId="{4A38ACD7-6DD3-43AA-8D67-8FD7C6326205}" type="presParOf" srcId="{E91F0F21-05AA-4DF9-A1ED-497A5F177C7B}" destId="{05B9AB06-6403-4444-96E9-5868A8471EC9}" srcOrd="1" destOrd="0" presId="urn:microsoft.com/office/officeart/2005/8/layout/chevron2"/>
    <dgm:cxn modelId="{ACC6BA62-D716-4262-9CA4-CCE2D7212086}" type="presParOf" srcId="{E0F67148-8B14-4A6F-AC5A-B86782CC0524}" destId="{722729B1-6071-49C6-AE66-469FADCE4485}" srcOrd="3" destOrd="0" presId="urn:microsoft.com/office/officeart/2005/8/layout/chevron2"/>
    <dgm:cxn modelId="{8BB65CA3-809B-4EA3-B03A-456586D7E4D5}" type="presParOf" srcId="{E0F67148-8B14-4A6F-AC5A-B86782CC0524}" destId="{E7B24F9F-6756-4211-8AC1-D7E8901801B0}" srcOrd="4" destOrd="0" presId="urn:microsoft.com/office/officeart/2005/8/layout/chevron2"/>
    <dgm:cxn modelId="{621E7009-BB13-481E-973A-3E79A2A2D471}" type="presParOf" srcId="{E7B24F9F-6756-4211-8AC1-D7E8901801B0}" destId="{2ADBA509-B828-4F61-BD37-DE2E3D499055}" srcOrd="0" destOrd="0" presId="urn:microsoft.com/office/officeart/2005/8/layout/chevron2"/>
    <dgm:cxn modelId="{99518656-9B7A-42E7-8EAE-5C1C01C8A8ED}" type="presParOf" srcId="{E7B24F9F-6756-4211-8AC1-D7E8901801B0}" destId="{FFF76ED3-C6E9-4EE9-B24F-507AACB7856D}" srcOrd="1" destOrd="0" presId="urn:microsoft.com/office/officeart/2005/8/layout/chevron2"/>
    <dgm:cxn modelId="{B9D5422F-6B91-48E5-92C4-0B8AF0AF27DD}" type="presParOf" srcId="{E0F67148-8B14-4A6F-AC5A-B86782CC0524}" destId="{87611975-BBD9-49B0-800E-AC8B2249DBC9}" srcOrd="5" destOrd="0" presId="urn:microsoft.com/office/officeart/2005/8/layout/chevron2"/>
    <dgm:cxn modelId="{11D8037E-3237-4F09-8643-D9355FCC08A6}" type="presParOf" srcId="{E0F67148-8B14-4A6F-AC5A-B86782CC0524}" destId="{EA3C22CF-F8B9-49D0-AB4C-6018CAC61054}" srcOrd="6" destOrd="0" presId="urn:microsoft.com/office/officeart/2005/8/layout/chevron2"/>
    <dgm:cxn modelId="{1CAE5FC4-0799-4161-AEF7-3E754DD2AC6F}" type="presParOf" srcId="{EA3C22CF-F8B9-49D0-AB4C-6018CAC61054}" destId="{A3AAB963-010E-4E63-A779-1DA166848EBF}" srcOrd="0" destOrd="0" presId="urn:microsoft.com/office/officeart/2005/8/layout/chevron2"/>
    <dgm:cxn modelId="{489FE831-8BBD-4B0F-8CA7-0145CF41B86F}" type="presParOf" srcId="{EA3C22CF-F8B9-49D0-AB4C-6018CAC61054}" destId="{CEEE7CCF-C717-4363-B7C3-0F2F3554E51B}" srcOrd="1" destOrd="0" presId="urn:microsoft.com/office/officeart/2005/8/layout/chevron2"/>
    <dgm:cxn modelId="{8038AAE8-BFFC-4404-980D-6BECD38DDD05}" type="presParOf" srcId="{E0F67148-8B14-4A6F-AC5A-B86782CC0524}" destId="{BF413007-DA40-482A-9F29-A8B66B3B2AF9}" srcOrd="7" destOrd="0" presId="urn:microsoft.com/office/officeart/2005/8/layout/chevron2"/>
    <dgm:cxn modelId="{9644A27B-A003-4968-9A49-274D643E87BD}" type="presParOf" srcId="{E0F67148-8B14-4A6F-AC5A-B86782CC0524}" destId="{B38BA772-EE82-492E-B82D-FD46E06A7151}" srcOrd="8" destOrd="0" presId="urn:microsoft.com/office/officeart/2005/8/layout/chevron2"/>
    <dgm:cxn modelId="{BB005612-1F3E-45B0-A80F-EF6A99B5F7F0}" type="presParOf" srcId="{B38BA772-EE82-492E-B82D-FD46E06A7151}" destId="{AB55756F-947C-4599-BEBE-4AF545C2C0A4}" srcOrd="0" destOrd="0" presId="urn:microsoft.com/office/officeart/2005/8/layout/chevron2"/>
    <dgm:cxn modelId="{BAFCA878-70EB-4554-95F4-3A1B97A17E0A}" type="presParOf" srcId="{B38BA772-EE82-492E-B82D-FD46E06A7151}" destId="{70DF695C-42E1-45A1-BF4D-B00E30C6A138}"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68797CE-BC86-4AAE-A3C8-CDC43FE5943B}"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l-GR"/>
        </a:p>
      </dgm:t>
    </dgm:pt>
    <dgm:pt modelId="{27776409-1BD4-4DE3-8471-D702D3F257A5}">
      <dgm:prSet phldrT="[Κείμενο]" custT="1"/>
      <dgm:spPr>
        <a:solidFill>
          <a:srgbClr val="FF0066"/>
        </a:solidFill>
      </dgm:spPr>
      <dgm:t>
        <a:bodyPr/>
        <a:lstStyle/>
        <a:p>
          <a:r>
            <a:rPr lang="el-GR" sz="2400" b="1" dirty="0" smtClean="0">
              <a:solidFill>
                <a:schemeClr val="tx1"/>
              </a:solidFill>
            </a:rPr>
            <a:t>Αξιολόγηση των αποτελεσμάτων ΙΙ</a:t>
          </a:r>
          <a:endParaRPr lang="el-GR" sz="2400" dirty="0">
            <a:solidFill>
              <a:schemeClr val="tx1"/>
            </a:solidFill>
          </a:endParaRPr>
        </a:p>
      </dgm:t>
    </dgm:pt>
    <dgm:pt modelId="{B363D051-78AD-421F-95B1-560876782945}" type="parTrans" cxnId="{FBEDC827-C131-40C1-AA72-D14BD96068D1}">
      <dgm:prSet/>
      <dgm:spPr/>
      <dgm:t>
        <a:bodyPr/>
        <a:lstStyle/>
        <a:p>
          <a:endParaRPr lang="el-GR"/>
        </a:p>
      </dgm:t>
    </dgm:pt>
    <dgm:pt modelId="{48751FF6-BA60-4E2E-93EF-F5D8727B21DA}" type="sibTrans" cxnId="{FBEDC827-C131-40C1-AA72-D14BD96068D1}">
      <dgm:prSet/>
      <dgm:spPr/>
      <dgm:t>
        <a:bodyPr/>
        <a:lstStyle/>
        <a:p>
          <a:endParaRPr lang="el-GR"/>
        </a:p>
      </dgm:t>
    </dgm:pt>
    <dgm:pt modelId="{F2E1E409-8698-47B7-A1B3-815A5A9E49F1}">
      <dgm:prSet phldrT="[Κείμενο]" custT="1"/>
      <dgm:spPr>
        <a:solidFill>
          <a:srgbClr val="CC0099"/>
        </a:solidFill>
      </dgm:spPr>
      <dgm:t>
        <a:bodyPr/>
        <a:lstStyle/>
        <a:p>
          <a:r>
            <a:rPr lang="el-GR" sz="2400" b="1" dirty="0" smtClean="0">
              <a:solidFill>
                <a:schemeClr val="tx1"/>
              </a:solidFill>
            </a:rPr>
            <a:t>Αξιολόγηση των αποτελεσμάτων ΙΙ</a:t>
          </a:r>
          <a:endParaRPr lang="el-GR" sz="2400" dirty="0">
            <a:solidFill>
              <a:schemeClr val="tx1"/>
            </a:solidFill>
          </a:endParaRPr>
        </a:p>
      </dgm:t>
    </dgm:pt>
    <dgm:pt modelId="{03BE0301-CEDB-4ACE-980E-13155B93DEA5}" type="parTrans" cxnId="{9B4D15B6-B9B8-4416-A2F4-A8669F6DF4D4}">
      <dgm:prSet/>
      <dgm:spPr/>
      <dgm:t>
        <a:bodyPr/>
        <a:lstStyle/>
        <a:p>
          <a:endParaRPr lang="el-GR"/>
        </a:p>
      </dgm:t>
    </dgm:pt>
    <dgm:pt modelId="{516037F6-BFBB-4372-B6FC-B701A0495C7B}" type="sibTrans" cxnId="{9B4D15B6-B9B8-4416-A2F4-A8669F6DF4D4}">
      <dgm:prSet/>
      <dgm:spPr/>
      <dgm:t>
        <a:bodyPr/>
        <a:lstStyle/>
        <a:p>
          <a:endParaRPr lang="el-GR"/>
        </a:p>
      </dgm:t>
    </dgm:pt>
    <dgm:pt modelId="{67A49D38-7791-4057-A020-151EBDF18607}">
      <dgm:prSet phldrT="[Κείμενο]" custT="1"/>
      <dgm:spPr>
        <a:solidFill>
          <a:srgbClr val="19FF19">
            <a:alpha val="90000"/>
          </a:srgbClr>
        </a:solidFill>
      </dgm:spPr>
      <dgm:t>
        <a:bodyPr/>
        <a:lstStyle/>
        <a:p>
          <a:pPr rtl="0"/>
          <a:r>
            <a:rPr lang="el-GR" sz="2000" b="1" dirty="0" smtClean="0"/>
            <a:t>Η συνεργασία των δύο πλευρών έμοιαζε αδύνατη για την επίλυση του ζητήματος, γι’ αυτό κι η διευθύντρια επέλεξε την τεχνική του συμβιβασμού. Από τη συζήτηση όμως αποδείχτηκε πως τα υποκείμενα του προβλήματος ήταν πολύ πιο κοντά σε μια λύση με την τεχνική της συνεργασίας παρά στου συμβιβασμού ή ενδιαμέσως των δύο. Καθοριστικό ρόλο φαίνεται να διαδραμάτισε η ξεκάθαρη τοποθέτηση της διευθύντριας για την πηγή της σύγκρουσης των δύο, μια κατάδυση στο παρελθόν και η βίαιη αποκοπή του, όντως, σαθρού βάθρου στο οποίο στήριζαν τη διαμάχη τους οι εκπαιδευτικοί. Η τεχνική αυτή, βασική συνιστώσα της τεχνικής της συνεργασίας, έδωσε στη διευθύντρια τη βάση που επιζητούσε για να προχωρήσει. Απ’ την ώρα που το παρελθόν τελειώνει το πεδίο γίνεται πια καθαρότερο.</a:t>
          </a:r>
          <a:endParaRPr lang="el-GR" sz="2000" dirty="0"/>
        </a:p>
      </dgm:t>
    </dgm:pt>
    <dgm:pt modelId="{04B680AE-77F9-4BC3-B600-91E3BFC0EE67}" type="parTrans" cxnId="{9A124ED2-1A9B-4F9C-83EC-B467527567A4}">
      <dgm:prSet/>
      <dgm:spPr/>
      <dgm:t>
        <a:bodyPr/>
        <a:lstStyle/>
        <a:p>
          <a:endParaRPr lang="el-GR"/>
        </a:p>
      </dgm:t>
    </dgm:pt>
    <dgm:pt modelId="{A584F9E0-9BE1-453B-B2E4-18C2C9588AD5}" type="sibTrans" cxnId="{9A124ED2-1A9B-4F9C-83EC-B467527567A4}">
      <dgm:prSet/>
      <dgm:spPr/>
      <dgm:t>
        <a:bodyPr/>
        <a:lstStyle/>
        <a:p>
          <a:endParaRPr lang="el-GR"/>
        </a:p>
      </dgm:t>
    </dgm:pt>
    <dgm:pt modelId="{1F6EA583-0934-4B73-ACA8-654CB9163B31}">
      <dgm:prSet phldrT="[Κείμενο]" custT="1"/>
      <dgm:spPr>
        <a:solidFill>
          <a:srgbClr val="FFFF99">
            <a:alpha val="90000"/>
          </a:srgbClr>
        </a:solidFill>
      </dgm:spPr>
      <dgm:t>
        <a:bodyPr/>
        <a:lstStyle/>
        <a:p>
          <a:pPr algn="just" rtl="0"/>
          <a:r>
            <a:rPr lang="el-GR" sz="2000" b="1" dirty="0" smtClean="0"/>
            <a:t>Οι εκπαιδευτικοί, δίχως το άρρωστο υπόβαθρο της διαμάχης τους να υποστηρίζει την αδιαλλαξία και την άρνησή τους, έγιναν πιο προσηνείς στα κελεύσματα της διευθύντριας. Η ευθεία αναφορά της διευθύντριας στο πρόσωπό τους δεν πρέπει να εκληφθεί ως κολακεία, καθώς μέσα απ’ αυτή αναδεικνύεται η ύπαρξη ενός οράματος που έχει κάθε διευθυντής για τη σχολική μονάδα που διευθύνει. Ένα όραμα που μπορεί να περιγράφεται αδρομερώς έχει όμως γερές ρίζες καθώς ο οραματιστής του ξέρει ότι μόνο με τη βοήθεια των άμεσων συνεργατών του, των εκπαιδευτικών του σχολείου θα καταφέρει να πραγματώσει. </a:t>
          </a:r>
          <a:endParaRPr lang="el-GR" sz="2000" dirty="0"/>
        </a:p>
      </dgm:t>
    </dgm:pt>
    <dgm:pt modelId="{C31A50C8-CDCC-41AB-A9E3-8C282B5AFFA2}" type="parTrans" cxnId="{E37F1DA0-C310-4711-B6F6-A1499EB24883}">
      <dgm:prSet/>
      <dgm:spPr/>
      <dgm:t>
        <a:bodyPr/>
        <a:lstStyle/>
        <a:p>
          <a:endParaRPr lang="el-GR"/>
        </a:p>
      </dgm:t>
    </dgm:pt>
    <dgm:pt modelId="{C5E7193A-E212-4DA6-98AD-32E2E1658AE1}" type="sibTrans" cxnId="{E37F1DA0-C310-4711-B6F6-A1499EB24883}">
      <dgm:prSet/>
      <dgm:spPr/>
      <dgm:t>
        <a:bodyPr/>
        <a:lstStyle/>
        <a:p>
          <a:endParaRPr lang="el-GR"/>
        </a:p>
      </dgm:t>
    </dgm:pt>
    <dgm:pt modelId="{E0F67148-8B14-4A6F-AC5A-B86782CC0524}" type="pres">
      <dgm:prSet presAssocID="{468797CE-BC86-4AAE-A3C8-CDC43FE5943B}" presName="linearFlow" presStyleCnt="0">
        <dgm:presLayoutVars>
          <dgm:dir/>
          <dgm:animLvl val="lvl"/>
          <dgm:resizeHandles val="exact"/>
        </dgm:presLayoutVars>
      </dgm:prSet>
      <dgm:spPr/>
      <dgm:t>
        <a:bodyPr/>
        <a:lstStyle/>
        <a:p>
          <a:endParaRPr lang="el-GR"/>
        </a:p>
      </dgm:t>
    </dgm:pt>
    <dgm:pt modelId="{25441A14-C77C-4647-9537-04C0390C591E}" type="pres">
      <dgm:prSet presAssocID="{27776409-1BD4-4DE3-8471-D702D3F257A5}" presName="composite" presStyleCnt="0"/>
      <dgm:spPr/>
    </dgm:pt>
    <dgm:pt modelId="{BB2256A6-C72B-48CF-A1C1-7CEC1C5654A7}" type="pres">
      <dgm:prSet presAssocID="{27776409-1BD4-4DE3-8471-D702D3F257A5}" presName="parentText" presStyleLbl="alignNode1" presStyleIdx="0" presStyleCnt="2">
        <dgm:presLayoutVars>
          <dgm:chMax val="1"/>
          <dgm:bulletEnabled val="1"/>
        </dgm:presLayoutVars>
      </dgm:prSet>
      <dgm:spPr/>
      <dgm:t>
        <a:bodyPr/>
        <a:lstStyle/>
        <a:p>
          <a:endParaRPr lang="el-GR"/>
        </a:p>
      </dgm:t>
    </dgm:pt>
    <dgm:pt modelId="{377E2D9F-6613-4A4A-93F2-1A8B78359C49}" type="pres">
      <dgm:prSet presAssocID="{27776409-1BD4-4DE3-8471-D702D3F257A5}" presName="descendantText" presStyleLbl="alignAcc1" presStyleIdx="0" presStyleCnt="2" custScaleY="150074">
        <dgm:presLayoutVars>
          <dgm:bulletEnabled val="1"/>
        </dgm:presLayoutVars>
      </dgm:prSet>
      <dgm:spPr/>
      <dgm:t>
        <a:bodyPr/>
        <a:lstStyle/>
        <a:p>
          <a:endParaRPr lang="el-GR"/>
        </a:p>
      </dgm:t>
    </dgm:pt>
    <dgm:pt modelId="{A6BB1A6B-F4BB-4F03-BE4C-31C53EC11186}" type="pres">
      <dgm:prSet presAssocID="{48751FF6-BA60-4E2E-93EF-F5D8727B21DA}" presName="sp" presStyleCnt="0"/>
      <dgm:spPr/>
    </dgm:pt>
    <dgm:pt modelId="{396FFA87-663C-47C9-8725-6B314218EC06}" type="pres">
      <dgm:prSet presAssocID="{F2E1E409-8698-47B7-A1B3-815A5A9E49F1}" presName="composite" presStyleCnt="0"/>
      <dgm:spPr/>
    </dgm:pt>
    <dgm:pt modelId="{4384DA9E-55CF-47A0-A330-EFB4507543CB}" type="pres">
      <dgm:prSet presAssocID="{F2E1E409-8698-47B7-A1B3-815A5A9E49F1}" presName="parentText" presStyleLbl="alignNode1" presStyleIdx="1" presStyleCnt="2">
        <dgm:presLayoutVars>
          <dgm:chMax val="1"/>
          <dgm:bulletEnabled val="1"/>
        </dgm:presLayoutVars>
      </dgm:prSet>
      <dgm:spPr/>
      <dgm:t>
        <a:bodyPr/>
        <a:lstStyle/>
        <a:p>
          <a:endParaRPr lang="el-GR"/>
        </a:p>
      </dgm:t>
    </dgm:pt>
    <dgm:pt modelId="{D05F32E9-10C4-4601-A827-E452642CF01D}" type="pres">
      <dgm:prSet presAssocID="{F2E1E409-8698-47B7-A1B3-815A5A9E49F1}" presName="descendantText" presStyleLbl="alignAcc1" presStyleIdx="1" presStyleCnt="2" custScaleY="133694">
        <dgm:presLayoutVars>
          <dgm:bulletEnabled val="1"/>
        </dgm:presLayoutVars>
      </dgm:prSet>
      <dgm:spPr/>
      <dgm:t>
        <a:bodyPr/>
        <a:lstStyle/>
        <a:p>
          <a:endParaRPr lang="el-GR"/>
        </a:p>
      </dgm:t>
    </dgm:pt>
  </dgm:ptLst>
  <dgm:cxnLst>
    <dgm:cxn modelId="{BECC925E-750D-458F-8674-061D78348AF0}" type="presOf" srcId="{1F6EA583-0934-4B73-ACA8-654CB9163B31}" destId="{D05F32E9-10C4-4601-A827-E452642CF01D}" srcOrd="0" destOrd="0" presId="urn:microsoft.com/office/officeart/2005/8/layout/chevron2"/>
    <dgm:cxn modelId="{9A124ED2-1A9B-4F9C-83EC-B467527567A4}" srcId="{27776409-1BD4-4DE3-8471-D702D3F257A5}" destId="{67A49D38-7791-4057-A020-151EBDF18607}" srcOrd="0" destOrd="0" parTransId="{04B680AE-77F9-4BC3-B600-91E3BFC0EE67}" sibTransId="{A584F9E0-9BE1-453B-B2E4-18C2C9588AD5}"/>
    <dgm:cxn modelId="{FBEDC827-C131-40C1-AA72-D14BD96068D1}" srcId="{468797CE-BC86-4AAE-A3C8-CDC43FE5943B}" destId="{27776409-1BD4-4DE3-8471-D702D3F257A5}" srcOrd="0" destOrd="0" parTransId="{B363D051-78AD-421F-95B1-560876782945}" sibTransId="{48751FF6-BA60-4E2E-93EF-F5D8727B21DA}"/>
    <dgm:cxn modelId="{0AB38F85-268F-4798-AF91-0D75963AB8F7}" type="presOf" srcId="{F2E1E409-8698-47B7-A1B3-815A5A9E49F1}" destId="{4384DA9E-55CF-47A0-A330-EFB4507543CB}" srcOrd="0" destOrd="0" presId="urn:microsoft.com/office/officeart/2005/8/layout/chevron2"/>
    <dgm:cxn modelId="{AC73D006-2175-4EFE-8DF2-95E56671102E}" type="presOf" srcId="{27776409-1BD4-4DE3-8471-D702D3F257A5}" destId="{BB2256A6-C72B-48CF-A1C1-7CEC1C5654A7}" srcOrd="0" destOrd="0" presId="urn:microsoft.com/office/officeart/2005/8/layout/chevron2"/>
    <dgm:cxn modelId="{13D685BA-4F00-413C-9947-666AFBED520D}" type="presOf" srcId="{468797CE-BC86-4AAE-A3C8-CDC43FE5943B}" destId="{E0F67148-8B14-4A6F-AC5A-B86782CC0524}" srcOrd="0" destOrd="0" presId="urn:microsoft.com/office/officeart/2005/8/layout/chevron2"/>
    <dgm:cxn modelId="{8498C456-CFF0-4676-A088-BDD411884E20}" type="presOf" srcId="{67A49D38-7791-4057-A020-151EBDF18607}" destId="{377E2D9F-6613-4A4A-93F2-1A8B78359C49}" srcOrd="0" destOrd="0" presId="urn:microsoft.com/office/officeart/2005/8/layout/chevron2"/>
    <dgm:cxn modelId="{9B4D15B6-B9B8-4416-A2F4-A8669F6DF4D4}" srcId="{468797CE-BC86-4AAE-A3C8-CDC43FE5943B}" destId="{F2E1E409-8698-47B7-A1B3-815A5A9E49F1}" srcOrd="1" destOrd="0" parTransId="{03BE0301-CEDB-4ACE-980E-13155B93DEA5}" sibTransId="{516037F6-BFBB-4372-B6FC-B701A0495C7B}"/>
    <dgm:cxn modelId="{E37F1DA0-C310-4711-B6F6-A1499EB24883}" srcId="{F2E1E409-8698-47B7-A1B3-815A5A9E49F1}" destId="{1F6EA583-0934-4B73-ACA8-654CB9163B31}" srcOrd="0" destOrd="0" parTransId="{C31A50C8-CDCC-41AB-A9E3-8C282B5AFFA2}" sibTransId="{C5E7193A-E212-4DA6-98AD-32E2E1658AE1}"/>
    <dgm:cxn modelId="{B71C4EC1-39B4-49C3-808A-ED1789E08A18}" type="presParOf" srcId="{E0F67148-8B14-4A6F-AC5A-B86782CC0524}" destId="{25441A14-C77C-4647-9537-04C0390C591E}" srcOrd="0" destOrd="0" presId="urn:microsoft.com/office/officeart/2005/8/layout/chevron2"/>
    <dgm:cxn modelId="{C97131EC-0DC5-4D13-8C89-B1A750459898}" type="presParOf" srcId="{25441A14-C77C-4647-9537-04C0390C591E}" destId="{BB2256A6-C72B-48CF-A1C1-7CEC1C5654A7}" srcOrd="0" destOrd="0" presId="urn:microsoft.com/office/officeart/2005/8/layout/chevron2"/>
    <dgm:cxn modelId="{949916D0-B60F-4555-9789-20731697E1D2}" type="presParOf" srcId="{25441A14-C77C-4647-9537-04C0390C591E}" destId="{377E2D9F-6613-4A4A-93F2-1A8B78359C49}" srcOrd="1" destOrd="0" presId="urn:microsoft.com/office/officeart/2005/8/layout/chevron2"/>
    <dgm:cxn modelId="{5748AE23-2FA2-4706-B360-B094AA6B01EA}" type="presParOf" srcId="{E0F67148-8B14-4A6F-AC5A-B86782CC0524}" destId="{A6BB1A6B-F4BB-4F03-BE4C-31C53EC11186}" srcOrd="1" destOrd="0" presId="urn:microsoft.com/office/officeart/2005/8/layout/chevron2"/>
    <dgm:cxn modelId="{9FB2685A-48D9-4B19-B651-5D55DE2E7201}" type="presParOf" srcId="{E0F67148-8B14-4A6F-AC5A-B86782CC0524}" destId="{396FFA87-663C-47C9-8725-6B314218EC06}" srcOrd="2" destOrd="0" presId="urn:microsoft.com/office/officeart/2005/8/layout/chevron2"/>
    <dgm:cxn modelId="{FEF39380-B466-49F0-A57D-5BCE9684AAC5}" type="presParOf" srcId="{396FFA87-663C-47C9-8725-6B314218EC06}" destId="{4384DA9E-55CF-47A0-A330-EFB4507543CB}" srcOrd="0" destOrd="0" presId="urn:microsoft.com/office/officeart/2005/8/layout/chevron2"/>
    <dgm:cxn modelId="{766768E3-7E3B-458A-AF13-0FC70FBD7031}" type="presParOf" srcId="{396FFA87-663C-47C9-8725-6B314218EC06}" destId="{D05F32E9-10C4-4601-A827-E452642CF01D}"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E491FE-6710-4AE1-A083-F41E68A695D6}">
      <dsp:nvSpPr>
        <dsp:cNvPr id="0" name=""/>
        <dsp:cNvSpPr/>
      </dsp:nvSpPr>
      <dsp:spPr>
        <a:xfrm rot="5400000">
          <a:off x="-223988" y="224148"/>
          <a:ext cx="1493253" cy="1045277"/>
        </a:xfrm>
        <a:prstGeom prst="chevron">
          <a:avLst/>
        </a:prstGeom>
        <a:solidFill>
          <a:srgbClr val="FFFF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l-GR" sz="2900" b="1" kern="1200" dirty="0" smtClean="0">
              <a:solidFill>
                <a:schemeClr val="tx1"/>
              </a:solidFill>
            </a:rPr>
            <a:t>1.</a:t>
          </a:r>
          <a:endParaRPr lang="el-GR" sz="2900" b="1" kern="1200" dirty="0">
            <a:solidFill>
              <a:schemeClr val="tx1"/>
            </a:solidFill>
          </a:endParaRPr>
        </a:p>
      </dsp:txBody>
      <dsp:txXfrm rot="-5400000">
        <a:off x="1" y="522799"/>
        <a:ext cx="1045277" cy="447976"/>
      </dsp:txXfrm>
    </dsp:sp>
    <dsp:sp modelId="{2A9E85D2-789D-4636-A1E1-0A8ADDE65297}">
      <dsp:nvSpPr>
        <dsp:cNvPr id="0" name=""/>
        <dsp:cNvSpPr/>
      </dsp:nvSpPr>
      <dsp:spPr>
        <a:xfrm rot="5400000">
          <a:off x="5886801" y="-4841363"/>
          <a:ext cx="970614" cy="10653662"/>
        </a:xfrm>
        <a:prstGeom prst="round2SameRect">
          <a:avLst/>
        </a:prstGeom>
        <a:solidFill>
          <a:schemeClr val="accent6">
            <a:lumMod val="60000"/>
            <a:lumOff val="40000"/>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3360" tIns="19050" rIns="19050" bIns="19050" numCol="1" spcCol="1270" anchor="ctr" anchorCtr="0">
          <a:noAutofit/>
        </a:bodyPr>
        <a:lstStyle/>
        <a:p>
          <a:pPr marL="285750" lvl="1" indent="-285750" algn="l" defTabSz="1333500">
            <a:lnSpc>
              <a:spcPct val="90000"/>
            </a:lnSpc>
            <a:spcBef>
              <a:spcPct val="0"/>
            </a:spcBef>
            <a:spcAft>
              <a:spcPct val="15000"/>
            </a:spcAft>
            <a:buChar char="••"/>
          </a:pPr>
          <a:r>
            <a:rPr lang="el-GR" sz="3000" b="1" kern="1200" dirty="0" smtClean="0"/>
            <a:t>Στάδιο Διάγνωσης (Εντοπισμός προβλήματος)</a:t>
          </a:r>
          <a:endParaRPr lang="el-GR" sz="3000" kern="1200" dirty="0"/>
        </a:p>
      </dsp:txBody>
      <dsp:txXfrm rot="-5400000">
        <a:off x="1045278" y="47541"/>
        <a:ext cx="10606281" cy="875852"/>
      </dsp:txXfrm>
    </dsp:sp>
    <dsp:sp modelId="{4DD38D56-BAC2-4941-BDBB-9FA5375C13FB}">
      <dsp:nvSpPr>
        <dsp:cNvPr id="0" name=""/>
        <dsp:cNvSpPr/>
      </dsp:nvSpPr>
      <dsp:spPr>
        <a:xfrm rot="5400000">
          <a:off x="-223988" y="1573019"/>
          <a:ext cx="1493253" cy="1045277"/>
        </a:xfrm>
        <a:prstGeom prst="chevron">
          <a:avLst/>
        </a:prstGeom>
        <a:solidFill>
          <a:srgbClr val="FF99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l-GR" sz="2900" b="1" kern="1200" dirty="0" smtClean="0">
              <a:solidFill>
                <a:schemeClr val="tx1"/>
              </a:solidFill>
            </a:rPr>
            <a:t>2.</a:t>
          </a:r>
          <a:endParaRPr lang="el-GR" sz="2900" b="1" kern="1200" dirty="0">
            <a:solidFill>
              <a:schemeClr val="tx1"/>
            </a:solidFill>
          </a:endParaRPr>
        </a:p>
      </dsp:txBody>
      <dsp:txXfrm rot="-5400000">
        <a:off x="1" y="1871670"/>
        <a:ext cx="1045277" cy="447976"/>
      </dsp:txXfrm>
    </dsp:sp>
    <dsp:sp modelId="{FB438995-4B2D-451C-A130-658FEF3AFEEF}">
      <dsp:nvSpPr>
        <dsp:cNvPr id="0" name=""/>
        <dsp:cNvSpPr/>
      </dsp:nvSpPr>
      <dsp:spPr>
        <a:xfrm rot="5400000">
          <a:off x="5886801" y="-3492492"/>
          <a:ext cx="970614" cy="10653662"/>
        </a:xfrm>
        <a:prstGeom prst="round2SameRect">
          <a:avLst/>
        </a:prstGeom>
        <a:solidFill>
          <a:schemeClr val="accent1">
            <a:lumMod val="40000"/>
            <a:lumOff val="60000"/>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3360" tIns="19050" rIns="19050" bIns="19050" numCol="1" spcCol="1270" anchor="ctr" anchorCtr="0">
          <a:noAutofit/>
        </a:bodyPr>
        <a:lstStyle/>
        <a:p>
          <a:pPr marL="285750" lvl="1" indent="-285750" algn="l" defTabSz="1333500">
            <a:lnSpc>
              <a:spcPct val="90000"/>
            </a:lnSpc>
            <a:spcBef>
              <a:spcPct val="0"/>
            </a:spcBef>
            <a:spcAft>
              <a:spcPct val="15000"/>
            </a:spcAft>
            <a:buChar char="••"/>
          </a:pPr>
          <a:r>
            <a:rPr lang="el-GR" sz="3000" b="1" kern="1200" dirty="0" smtClean="0"/>
            <a:t>Στάδιο Σχεδιασμού </a:t>
          </a:r>
          <a:r>
            <a:rPr lang="el-GR" sz="3000" b="1" kern="1200" dirty="0" smtClean="0"/>
            <a:t>επέμβασης</a:t>
          </a:r>
          <a:endParaRPr lang="el-GR" sz="3000" kern="1200" dirty="0"/>
        </a:p>
      </dsp:txBody>
      <dsp:txXfrm rot="-5400000">
        <a:off x="1045278" y="1396412"/>
        <a:ext cx="10606281" cy="875852"/>
      </dsp:txXfrm>
    </dsp:sp>
    <dsp:sp modelId="{72BF969C-1BF1-4745-9E6C-FF4AAD348AD5}">
      <dsp:nvSpPr>
        <dsp:cNvPr id="0" name=""/>
        <dsp:cNvSpPr/>
      </dsp:nvSpPr>
      <dsp:spPr>
        <a:xfrm rot="5400000">
          <a:off x="-223988" y="2921890"/>
          <a:ext cx="1493253" cy="1045277"/>
        </a:xfrm>
        <a:prstGeom prst="chevron">
          <a:avLst/>
        </a:prstGeom>
        <a:solidFill>
          <a:srgbClr val="00B0F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l-GR" sz="2900" b="1" kern="1200" dirty="0" smtClean="0">
              <a:solidFill>
                <a:schemeClr val="tx1"/>
              </a:solidFill>
            </a:rPr>
            <a:t>3.</a:t>
          </a:r>
          <a:endParaRPr lang="el-GR" sz="2900" b="1" kern="1200" dirty="0">
            <a:solidFill>
              <a:schemeClr val="tx1"/>
            </a:solidFill>
          </a:endParaRPr>
        </a:p>
      </dsp:txBody>
      <dsp:txXfrm rot="-5400000">
        <a:off x="1" y="3220541"/>
        <a:ext cx="1045277" cy="447976"/>
      </dsp:txXfrm>
    </dsp:sp>
    <dsp:sp modelId="{E6BC6D77-BD33-4AA6-886F-72196A30CA3F}">
      <dsp:nvSpPr>
        <dsp:cNvPr id="0" name=""/>
        <dsp:cNvSpPr/>
      </dsp:nvSpPr>
      <dsp:spPr>
        <a:xfrm rot="5400000">
          <a:off x="5886801" y="-2143620"/>
          <a:ext cx="970614" cy="10653662"/>
        </a:xfrm>
        <a:prstGeom prst="round2SameRect">
          <a:avLst/>
        </a:prstGeom>
        <a:solidFill>
          <a:srgbClr val="FFFF99">
            <a:alpha val="89804"/>
          </a:srgb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3360" tIns="19050" rIns="19050" bIns="19050" numCol="1" spcCol="1270" anchor="ctr" anchorCtr="0">
          <a:noAutofit/>
        </a:bodyPr>
        <a:lstStyle/>
        <a:p>
          <a:pPr marL="285750" lvl="1" indent="-285750" algn="l" defTabSz="1333500">
            <a:lnSpc>
              <a:spcPct val="90000"/>
            </a:lnSpc>
            <a:spcBef>
              <a:spcPct val="0"/>
            </a:spcBef>
            <a:spcAft>
              <a:spcPct val="15000"/>
            </a:spcAft>
            <a:buChar char="••"/>
          </a:pPr>
          <a:r>
            <a:rPr lang="el-GR" sz="3000" b="1" kern="1200" dirty="0" smtClean="0"/>
            <a:t>Στάδιο Εφαρμογής (Τρόποι παρέμβασης και μέθοδοι)</a:t>
          </a:r>
          <a:endParaRPr lang="el-GR" sz="3000" kern="1200" dirty="0"/>
        </a:p>
      </dsp:txBody>
      <dsp:txXfrm rot="-5400000">
        <a:off x="1045278" y="2745284"/>
        <a:ext cx="10606281" cy="875852"/>
      </dsp:txXfrm>
    </dsp:sp>
    <dsp:sp modelId="{03C4B207-35D7-47E7-87E5-E44DD6A6CF45}">
      <dsp:nvSpPr>
        <dsp:cNvPr id="0" name=""/>
        <dsp:cNvSpPr/>
      </dsp:nvSpPr>
      <dsp:spPr>
        <a:xfrm rot="5400000">
          <a:off x="-223988" y="4270762"/>
          <a:ext cx="1493253" cy="1045277"/>
        </a:xfrm>
        <a:prstGeom prst="chevron">
          <a:avLst/>
        </a:prstGeom>
        <a:solidFill>
          <a:srgbClr val="7030A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l-GR" sz="2900" b="1" kern="1200" dirty="0" smtClean="0">
              <a:solidFill>
                <a:schemeClr val="tx1"/>
              </a:solidFill>
            </a:rPr>
            <a:t>4.</a:t>
          </a:r>
          <a:endParaRPr lang="el-GR" sz="2900" b="1" kern="1200" dirty="0">
            <a:solidFill>
              <a:schemeClr val="tx1"/>
            </a:solidFill>
          </a:endParaRPr>
        </a:p>
      </dsp:txBody>
      <dsp:txXfrm rot="-5400000">
        <a:off x="1" y="4569413"/>
        <a:ext cx="1045277" cy="447976"/>
      </dsp:txXfrm>
    </dsp:sp>
    <dsp:sp modelId="{DC689491-0044-4E16-BC93-31C917F9E3C8}">
      <dsp:nvSpPr>
        <dsp:cNvPr id="0" name=""/>
        <dsp:cNvSpPr/>
      </dsp:nvSpPr>
      <dsp:spPr>
        <a:xfrm rot="5400000">
          <a:off x="5886801" y="-794749"/>
          <a:ext cx="970614" cy="10653662"/>
        </a:xfrm>
        <a:prstGeom prst="round2SameRect">
          <a:avLst/>
        </a:prstGeom>
        <a:solidFill>
          <a:schemeClr val="accent4">
            <a:lumMod val="40000"/>
            <a:lumOff val="60000"/>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3360" tIns="19050" rIns="19050" bIns="19050" numCol="1" spcCol="1270" anchor="ctr" anchorCtr="0">
          <a:noAutofit/>
        </a:bodyPr>
        <a:lstStyle/>
        <a:p>
          <a:pPr marL="285750" lvl="1" indent="-285750" algn="l" defTabSz="1333500">
            <a:lnSpc>
              <a:spcPct val="90000"/>
            </a:lnSpc>
            <a:spcBef>
              <a:spcPct val="0"/>
            </a:spcBef>
            <a:spcAft>
              <a:spcPct val="15000"/>
            </a:spcAft>
            <a:buChar char="••"/>
          </a:pPr>
          <a:r>
            <a:rPr lang="el-GR" sz="3000" b="1" kern="1200" dirty="0" smtClean="0"/>
            <a:t>Στάδιο Αξιολόγησης (Αποτίμηση - εντοπισμός αποκλίσεων - επαναπροσδιορισμός στόχων). </a:t>
          </a:r>
          <a:endParaRPr lang="el-GR" sz="3000" kern="1200" dirty="0"/>
        </a:p>
      </dsp:txBody>
      <dsp:txXfrm rot="-5400000">
        <a:off x="1045278" y="4094155"/>
        <a:ext cx="10606281" cy="8758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669403-927A-47A1-8ECA-0A531FE8517C}">
      <dsp:nvSpPr>
        <dsp:cNvPr id="0" name=""/>
        <dsp:cNvSpPr/>
      </dsp:nvSpPr>
      <dsp:spPr>
        <a:xfrm rot="16200000">
          <a:off x="-1174912" y="1176368"/>
          <a:ext cx="6138334" cy="3785596"/>
        </a:xfrm>
        <a:prstGeom prst="flowChartManualOperation">
          <a:avLst/>
        </a:prstGeom>
        <a:solidFill>
          <a:srgbClr val="FF006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lvl="0" algn="ctr" defTabSz="1066800">
            <a:lnSpc>
              <a:spcPct val="90000"/>
            </a:lnSpc>
            <a:spcBef>
              <a:spcPct val="0"/>
            </a:spcBef>
            <a:spcAft>
              <a:spcPct val="35000"/>
            </a:spcAft>
          </a:pPr>
          <a:r>
            <a:rPr lang="el-GR" sz="2400" b="1" kern="1200" dirty="0" smtClean="0">
              <a:solidFill>
                <a:schemeClr val="tx1"/>
              </a:solidFill>
            </a:rPr>
            <a:t>1. Να προβληθεί και να αναδειχτεί η σημαντική αξία της καλής επικοινωνίας και συνεργασίας μεταξύ όλων των εκπαιδευτικών της σχολικής μονάδας, ιδιαίτερα  μεταξύ του διευθυντή και των εκπαιδευτικών του σχολείου.</a:t>
          </a:r>
        </a:p>
      </dsp:txBody>
      <dsp:txXfrm rot="5400000">
        <a:off x="1457" y="1227666"/>
        <a:ext cx="3785596" cy="3683000"/>
      </dsp:txXfrm>
    </dsp:sp>
    <dsp:sp modelId="{73114832-C5AD-48A2-92C9-A9B8C4F10870}">
      <dsp:nvSpPr>
        <dsp:cNvPr id="0" name=""/>
        <dsp:cNvSpPr/>
      </dsp:nvSpPr>
      <dsp:spPr>
        <a:xfrm rot="16200000">
          <a:off x="2894602" y="1176368"/>
          <a:ext cx="6138334" cy="3785596"/>
        </a:xfrm>
        <a:prstGeom prst="flowChartManualOperation">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150" tIns="0" rIns="185229" bIns="0" numCol="1" spcCol="1270" anchor="ctr" anchorCtr="0">
          <a:noAutofit/>
        </a:bodyPr>
        <a:lstStyle/>
        <a:p>
          <a:pPr lvl="0" algn="ctr" defTabSz="1289050">
            <a:lnSpc>
              <a:spcPct val="90000"/>
            </a:lnSpc>
            <a:spcBef>
              <a:spcPct val="0"/>
            </a:spcBef>
            <a:spcAft>
              <a:spcPct val="35000"/>
            </a:spcAft>
          </a:pPr>
          <a:r>
            <a:rPr lang="el-GR" sz="2900" b="1" kern="1200" dirty="0" smtClean="0">
              <a:solidFill>
                <a:schemeClr val="tx1"/>
              </a:solidFill>
            </a:rPr>
            <a:t>2. Να αναδειχτεί ο σημαίνων ρόλος του διευθυντή στην επίλυση συγκρούσεων και καταστάσεων που απειλούν τη συνοχή και την ενότητα της σχολικής μονάδας. </a:t>
          </a:r>
          <a:endParaRPr lang="el-GR" sz="2900" b="1" kern="1200" dirty="0">
            <a:solidFill>
              <a:schemeClr val="tx1"/>
            </a:solidFill>
          </a:endParaRPr>
        </a:p>
      </dsp:txBody>
      <dsp:txXfrm rot="5400000">
        <a:off x="4070971" y="1227666"/>
        <a:ext cx="3785596" cy="3683000"/>
      </dsp:txXfrm>
    </dsp:sp>
    <dsp:sp modelId="{95D82676-2E2C-4630-9FB0-136FFC7C3E12}">
      <dsp:nvSpPr>
        <dsp:cNvPr id="0" name=""/>
        <dsp:cNvSpPr/>
      </dsp:nvSpPr>
      <dsp:spPr>
        <a:xfrm rot="16200000">
          <a:off x="6964118" y="1176368"/>
          <a:ext cx="6138334" cy="3785596"/>
        </a:xfrm>
        <a:prstGeom prst="flowChartManualOperation">
          <a:avLst/>
        </a:prstGeom>
        <a:solidFill>
          <a:srgbClr val="FFFF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150" tIns="0" rIns="185229" bIns="0" numCol="1" spcCol="1270" anchor="ctr" anchorCtr="0">
          <a:noAutofit/>
        </a:bodyPr>
        <a:lstStyle/>
        <a:p>
          <a:pPr lvl="0" algn="ctr" defTabSz="1289050">
            <a:lnSpc>
              <a:spcPct val="90000"/>
            </a:lnSpc>
            <a:spcBef>
              <a:spcPct val="0"/>
            </a:spcBef>
            <a:spcAft>
              <a:spcPct val="35000"/>
            </a:spcAft>
          </a:pPr>
          <a:r>
            <a:rPr lang="el-GR" sz="2900" b="1" kern="1200" dirty="0" smtClean="0">
              <a:solidFill>
                <a:schemeClr val="tx1"/>
              </a:solidFill>
            </a:rPr>
            <a:t>3. Να καταδειχτούν οι ηγετικές ικανότητες και τα προσωπικά χαρακτηριστικά που απαιτείται να διαθέτει ο διευθυντής της σχολικής μονάδας. </a:t>
          </a:r>
          <a:endParaRPr lang="el-GR" sz="2900" b="1" kern="1200" dirty="0">
            <a:solidFill>
              <a:schemeClr val="tx1"/>
            </a:solidFill>
          </a:endParaRPr>
        </a:p>
      </dsp:txBody>
      <dsp:txXfrm rot="5400000">
        <a:off x="8140487" y="1227666"/>
        <a:ext cx="3785596" cy="3683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C2FCA0-C780-4449-BD6D-CE10A8DFDED1}">
      <dsp:nvSpPr>
        <dsp:cNvPr id="0" name=""/>
        <dsp:cNvSpPr/>
      </dsp:nvSpPr>
      <dsp:spPr>
        <a:xfrm rot="10800000">
          <a:off x="2198382" y="3205"/>
          <a:ext cx="7348305" cy="1389974"/>
        </a:xfrm>
        <a:prstGeom prst="homePlate">
          <a:avLst/>
        </a:prstGeom>
        <a:solidFill>
          <a:srgbClr val="00CC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12940" tIns="76200" rIns="142240" bIns="76200" numCol="1" spcCol="1270" anchor="ctr" anchorCtr="0">
          <a:noAutofit/>
        </a:bodyPr>
        <a:lstStyle/>
        <a:p>
          <a:pPr lvl="0" algn="ctr" defTabSz="889000">
            <a:lnSpc>
              <a:spcPct val="90000"/>
            </a:lnSpc>
            <a:spcBef>
              <a:spcPct val="0"/>
            </a:spcBef>
            <a:spcAft>
              <a:spcPct val="35000"/>
            </a:spcAft>
          </a:pPr>
          <a:r>
            <a:rPr lang="el-GR" sz="2000" b="1" kern="1200" dirty="0" smtClean="0">
              <a:solidFill>
                <a:schemeClr val="tx1"/>
              </a:solidFill>
            </a:rPr>
            <a:t>α. Τη λανθάνουσα σύγκρουση, που υποβόσκει χωρίς να έχει εκδηλωθεί. Η σύγκρουση αυτή κάποια στιγμή θα οδηγήσει σε φανερή σύγκρουση ανάμεσα στα μέλη της σχολικής μονάδας.</a:t>
          </a:r>
          <a:endParaRPr lang="el-GR" sz="2000" kern="1200" dirty="0">
            <a:solidFill>
              <a:schemeClr val="tx1"/>
            </a:solidFill>
          </a:endParaRPr>
        </a:p>
      </dsp:txBody>
      <dsp:txXfrm rot="10800000">
        <a:off x="2545875" y="3205"/>
        <a:ext cx="7000812" cy="1389974"/>
      </dsp:txXfrm>
    </dsp:sp>
    <dsp:sp modelId="{EAF29B19-E031-4C5A-A528-5F06D20094E3}">
      <dsp:nvSpPr>
        <dsp:cNvPr id="0" name=""/>
        <dsp:cNvSpPr/>
      </dsp:nvSpPr>
      <dsp:spPr>
        <a:xfrm>
          <a:off x="1503395" y="3205"/>
          <a:ext cx="1389974" cy="1389974"/>
        </a:xfrm>
        <a:prstGeom prst="ellipse">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6A60635-CA16-4769-B019-E32780DE0183}">
      <dsp:nvSpPr>
        <dsp:cNvPr id="0" name=""/>
        <dsp:cNvSpPr/>
      </dsp:nvSpPr>
      <dsp:spPr>
        <a:xfrm rot="10800000">
          <a:off x="2198382" y="1808097"/>
          <a:ext cx="7348305" cy="1389974"/>
        </a:xfrm>
        <a:prstGeom prst="homePlate">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12940" tIns="76200" rIns="142240" bIns="76200" numCol="1" spcCol="1270" anchor="ctr" anchorCtr="0">
          <a:noAutofit/>
        </a:bodyPr>
        <a:lstStyle/>
        <a:p>
          <a:pPr lvl="0" algn="ctr" defTabSz="889000">
            <a:lnSpc>
              <a:spcPct val="90000"/>
            </a:lnSpc>
            <a:spcBef>
              <a:spcPct val="0"/>
            </a:spcBef>
            <a:spcAft>
              <a:spcPct val="35000"/>
            </a:spcAft>
          </a:pPr>
          <a:r>
            <a:rPr lang="el-GR" sz="2000" b="1" kern="1200" dirty="0" smtClean="0">
              <a:solidFill>
                <a:schemeClr val="tx1"/>
              </a:solidFill>
            </a:rPr>
            <a:t>β. Την αντιληπτή ή εκδηλωμένη σύγκρουση, που προκαλείται όταν </a:t>
          </a:r>
          <a:r>
            <a:rPr lang="el-GR" sz="2000" b="1" kern="1200" dirty="0" err="1" smtClean="0">
              <a:solidFill>
                <a:schemeClr val="tx1"/>
              </a:solidFill>
            </a:rPr>
            <a:t>παρανοούνται</a:t>
          </a:r>
          <a:r>
            <a:rPr lang="el-GR" sz="2000" b="1" kern="1200" dirty="0" smtClean="0">
              <a:solidFill>
                <a:schemeClr val="tx1"/>
              </a:solidFill>
            </a:rPr>
            <a:t> οι πράξεις, τα λόγια ή οι θέσεις του συνομιλητή. </a:t>
          </a:r>
          <a:endParaRPr lang="el-GR" sz="2000" kern="1200" dirty="0">
            <a:solidFill>
              <a:schemeClr val="tx1"/>
            </a:solidFill>
          </a:endParaRPr>
        </a:p>
      </dsp:txBody>
      <dsp:txXfrm rot="10800000">
        <a:off x="2545875" y="1808097"/>
        <a:ext cx="7000812" cy="1389974"/>
      </dsp:txXfrm>
    </dsp:sp>
    <dsp:sp modelId="{2C904681-3690-49F1-907B-AAE56C528914}">
      <dsp:nvSpPr>
        <dsp:cNvPr id="0" name=""/>
        <dsp:cNvSpPr/>
      </dsp:nvSpPr>
      <dsp:spPr>
        <a:xfrm>
          <a:off x="1503395" y="1808097"/>
          <a:ext cx="1389974" cy="1389974"/>
        </a:xfrm>
        <a:prstGeom prst="ellipse">
          <a:avLst/>
        </a:prstGeom>
        <a:solidFill>
          <a:srgbClr val="FFF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CBCB6E5-784C-403D-B944-461E3919E01C}">
      <dsp:nvSpPr>
        <dsp:cNvPr id="0" name=""/>
        <dsp:cNvSpPr/>
      </dsp:nvSpPr>
      <dsp:spPr>
        <a:xfrm rot="10800000">
          <a:off x="2198382" y="3612989"/>
          <a:ext cx="7348305" cy="1389974"/>
        </a:xfrm>
        <a:prstGeom prst="homePlate">
          <a:avLst/>
        </a:prstGeom>
        <a:solidFill>
          <a:srgbClr val="FF006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12940" tIns="76200" rIns="142240" bIns="76200" numCol="1" spcCol="1270" anchor="ctr" anchorCtr="0">
          <a:noAutofit/>
        </a:bodyPr>
        <a:lstStyle/>
        <a:p>
          <a:pPr lvl="0" algn="ctr" defTabSz="889000">
            <a:lnSpc>
              <a:spcPct val="90000"/>
            </a:lnSpc>
            <a:spcBef>
              <a:spcPct val="0"/>
            </a:spcBef>
            <a:spcAft>
              <a:spcPct val="35000"/>
            </a:spcAft>
          </a:pPr>
          <a:r>
            <a:rPr lang="el-GR" sz="2000" b="1" kern="1200" dirty="0" smtClean="0">
              <a:solidFill>
                <a:schemeClr val="tx1"/>
              </a:solidFill>
            </a:rPr>
            <a:t>γ. Τη φανερή σύγκρουση, μια σύγκρουση που έχει πια εκδηλωθεί, λαμβάνοντας ποικίλες μορφές που ενδεχομένως να φέρουν σε δύσκολη θέση τους συγκρουόμενους.</a:t>
          </a:r>
          <a:endParaRPr lang="el-GR" sz="2000" kern="1200" dirty="0">
            <a:solidFill>
              <a:schemeClr val="tx1"/>
            </a:solidFill>
          </a:endParaRPr>
        </a:p>
      </dsp:txBody>
      <dsp:txXfrm rot="10800000">
        <a:off x="2545875" y="3612989"/>
        <a:ext cx="7000812" cy="1389974"/>
      </dsp:txXfrm>
    </dsp:sp>
    <dsp:sp modelId="{CF2C9DB3-D84B-48CD-BC56-CCA6B5EBE93A}">
      <dsp:nvSpPr>
        <dsp:cNvPr id="0" name=""/>
        <dsp:cNvSpPr/>
      </dsp:nvSpPr>
      <dsp:spPr>
        <a:xfrm>
          <a:off x="1503395" y="3612989"/>
          <a:ext cx="1389974" cy="1389974"/>
        </a:xfrm>
        <a:prstGeom prst="ellipse">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00CCE1-2702-4D14-923D-46349AEE997A}">
      <dsp:nvSpPr>
        <dsp:cNvPr id="0" name=""/>
        <dsp:cNvSpPr/>
      </dsp:nvSpPr>
      <dsp:spPr>
        <a:xfrm rot="16200000">
          <a:off x="-17634" y="23624"/>
          <a:ext cx="5809129" cy="5761880"/>
        </a:xfrm>
        <a:prstGeom prst="flowChartManualOperation">
          <a:avLst/>
        </a:prstGeom>
        <a:solidFill>
          <a:srgbClr val="FF99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0813" bIns="0" numCol="1" spcCol="1270" anchor="ctr" anchorCtr="0">
          <a:noAutofit/>
        </a:bodyPr>
        <a:lstStyle/>
        <a:p>
          <a:pPr lvl="0" algn="ctr" defTabSz="1066800">
            <a:lnSpc>
              <a:spcPct val="90000"/>
            </a:lnSpc>
            <a:spcBef>
              <a:spcPct val="0"/>
            </a:spcBef>
            <a:spcAft>
              <a:spcPct val="35000"/>
            </a:spcAft>
          </a:pPr>
          <a:r>
            <a:rPr lang="el-GR" sz="2400" b="1" kern="1200" dirty="0" smtClean="0">
              <a:solidFill>
                <a:srgbClr val="0070C0"/>
              </a:solidFill>
            </a:rPr>
            <a:t>δ. Τεχνική του Συμβιβασμού: </a:t>
          </a:r>
          <a:r>
            <a:rPr lang="el-GR" sz="2400" b="1" kern="1200" dirty="0" smtClean="0">
              <a:solidFill>
                <a:schemeClr val="tx1"/>
              </a:solidFill>
            </a:rPr>
            <a:t>Τεχνική που αδιαφορεί για τις αιτίες της σύγκρουσης και εστιάζει στη «μέση οδό», προκειμένου να ικανοποιηθούν μερικά απ’ τα αιτήματα κάθε πλευράς και, τελικά, να μην υπάρξει κανείς απόλυτα ηττημένος. Τούτο μπορεί να οδηγήσει σε αμφιταλάντευση και διαρκή παζάρια, τα οποία μπορεί να καταρρακώσουν αρχές και αξίες. </a:t>
          </a:r>
          <a:endParaRPr lang="el-GR" sz="2400" kern="1200" dirty="0">
            <a:solidFill>
              <a:schemeClr val="tx1"/>
            </a:solidFill>
          </a:endParaRPr>
        </a:p>
      </dsp:txBody>
      <dsp:txXfrm rot="5400000">
        <a:off x="5991" y="1161825"/>
        <a:ext cx="5761880" cy="3485477"/>
      </dsp:txXfrm>
    </dsp:sp>
    <dsp:sp modelId="{FBFAE562-5F7E-4B5C-964E-0E696ECE17F5}">
      <dsp:nvSpPr>
        <dsp:cNvPr id="0" name=""/>
        <dsp:cNvSpPr/>
      </dsp:nvSpPr>
      <dsp:spPr>
        <a:xfrm rot="16200000">
          <a:off x="6176387" y="23624"/>
          <a:ext cx="5809129" cy="5761880"/>
        </a:xfrm>
        <a:prstGeom prst="flowChartManualOperation">
          <a:avLst/>
        </a:prstGeom>
        <a:solidFill>
          <a:srgbClr val="00CC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lvl="0" algn="ctr" defTabSz="1066800">
            <a:lnSpc>
              <a:spcPct val="90000"/>
            </a:lnSpc>
            <a:spcBef>
              <a:spcPct val="0"/>
            </a:spcBef>
            <a:spcAft>
              <a:spcPct val="35000"/>
            </a:spcAft>
          </a:pPr>
          <a:r>
            <a:rPr lang="el-GR" sz="2400" b="1" kern="1200" dirty="0" smtClean="0">
              <a:solidFill>
                <a:srgbClr val="663300"/>
              </a:solidFill>
            </a:rPr>
            <a:t>Παρόλα αυτά όμως η στάση αυτή θεωρείται χρήσιμη όταν: </a:t>
          </a:r>
        </a:p>
        <a:p>
          <a:pPr lvl="0" algn="ctr" defTabSz="1066800">
            <a:lnSpc>
              <a:spcPct val="90000"/>
            </a:lnSpc>
            <a:spcBef>
              <a:spcPct val="0"/>
            </a:spcBef>
            <a:spcAft>
              <a:spcPct val="35000"/>
            </a:spcAft>
          </a:pPr>
          <a:r>
            <a:rPr lang="en-US" sz="2200" b="1" kern="1200" dirty="0" smtClean="0">
              <a:solidFill>
                <a:schemeClr val="tx1"/>
              </a:solidFill>
              <a:sym typeface="Wingdings" panose="05000000000000000000" pitchFamily="2" charset="2"/>
            </a:rPr>
            <a:t></a:t>
          </a:r>
          <a:r>
            <a:rPr lang="el-GR" sz="2200" b="1" kern="1200" dirty="0" smtClean="0">
              <a:solidFill>
                <a:schemeClr val="tx1"/>
              </a:solidFill>
            </a:rPr>
            <a:t> Δύο ισοδύναμοι αντίπαλοι επιδιώκουν στόχους που αποκλείει ο ένας τον άλλον. </a:t>
          </a:r>
        </a:p>
        <a:p>
          <a:pPr lvl="0" algn="ctr" defTabSz="1066800">
            <a:lnSpc>
              <a:spcPct val="90000"/>
            </a:lnSpc>
            <a:spcBef>
              <a:spcPct val="0"/>
            </a:spcBef>
            <a:spcAft>
              <a:spcPct val="35000"/>
            </a:spcAft>
          </a:pPr>
          <a:r>
            <a:rPr lang="en-US" sz="2200" b="1" kern="1200" dirty="0" smtClean="0">
              <a:solidFill>
                <a:schemeClr val="tx1"/>
              </a:solidFill>
              <a:sym typeface="Wingdings" panose="05000000000000000000" pitchFamily="2" charset="2"/>
            </a:rPr>
            <a:t></a:t>
          </a:r>
          <a:r>
            <a:rPr lang="el-GR" sz="2200" b="1" kern="1200" dirty="0" smtClean="0">
              <a:solidFill>
                <a:schemeClr val="tx1"/>
              </a:solidFill>
            </a:rPr>
            <a:t> Το ζήτημα δεν είναι μέγιστης σπουδαιότητας, αλλά δεν υπάρχει η χρονική πολυτέλεια να ακολουθήσουμε μια προσέγγιση επίλυσης. Για το λόγο αυτό χρησιμοποιείται ο συμβιβασμός, ως προσωρινή λύση.</a:t>
          </a:r>
          <a:endParaRPr lang="el-GR" sz="2200" kern="1200" dirty="0">
            <a:solidFill>
              <a:schemeClr val="tx1"/>
            </a:solidFill>
          </a:endParaRPr>
        </a:p>
      </dsp:txBody>
      <dsp:txXfrm rot="5400000">
        <a:off x="6200012" y="1161825"/>
        <a:ext cx="5761880" cy="348547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C08B37-F508-4B90-B80B-D561CC1A6F41}">
      <dsp:nvSpPr>
        <dsp:cNvPr id="0" name=""/>
        <dsp:cNvSpPr/>
      </dsp:nvSpPr>
      <dsp:spPr>
        <a:xfrm rot="16200000">
          <a:off x="16257" y="-10155"/>
          <a:ext cx="5849470" cy="5869781"/>
        </a:xfrm>
        <a:prstGeom prst="flowChartManualOperation">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lvl="0" algn="ctr" defTabSz="1066800">
            <a:lnSpc>
              <a:spcPct val="90000"/>
            </a:lnSpc>
            <a:spcBef>
              <a:spcPct val="0"/>
            </a:spcBef>
            <a:spcAft>
              <a:spcPct val="35000"/>
            </a:spcAft>
          </a:pPr>
          <a:r>
            <a:rPr lang="el-GR" sz="2400" b="1" kern="1200" dirty="0" smtClean="0">
              <a:solidFill>
                <a:srgbClr val="FFC000"/>
              </a:solidFill>
            </a:rPr>
            <a:t>Υποπερίπτωση του συμβιβασμού αποτελεί η Αντιπαράθεση, </a:t>
          </a:r>
          <a:r>
            <a:rPr lang="el-GR" sz="2400" b="1" kern="1200" dirty="0" smtClean="0"/>
            <a:t>ουσιαστικά μια περίπτωση διαιτησίας, όπου ένα τρίτο πρόσωπο μεσολαβεί ώστε να υπάρξει επικοινωνία και ουσιαστικός διάλογος ανάμεσα στις αντιμαχόμενες πλευρές, προκειμένου να ξεπεραστεί το πρόβλημα. Η επιτυχία της αντιπαράθεσης εξαρτάται αποκλειστικά από τις προσωπικότητες των αντιμαχόμενων πλευρών αλλά και του διαμεσολαβητή.</a:t>
          </a:r>
          <a:endParaRPr lang="el-GR" sz="2400" kern="1200" dirty="0"/>
        </a:p>
      </dsp:txBody>
      <dsp:txXfrm rot="5400000">
        <a:off x="6102" y="1169894"/>
        <a:ext cx="5869781" cy="3509682"/>
      </dsp:txXfrm>
    </dsp:sp>
    <dsp:sp modelId="{3CB76E59-837F-44C2-9CF6-BCC6BD7C423B}">
      <dsp:nvSpPr>
        <dsp:cNvPr id="0" name=""/>
        <dsp:cNvSpPr/>
      </dsp:nvSpPr>
      <dsp:spPr>
        <a:xfrm rot="16200000">
          <a:off x="6326272" y="-10155"/>
          <a:ext cx="5849470" cy="5869781"/>
        </a:xfrm>
        <a:prstGeom prst="flowChartManualOperation">
          <a:avLst/>
        </a:prstGeom>
        <a:solidFill>
          <a:srgbClr val="FF006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lvl="0" algn="ctr" defTabSz="1066800">
            <a:lnSpc>
              <a:spcPct val="90000"/>
            </a:lnSpc>
            <a:spcBef>
              <a:spcPct val="0"/>
            </a:spcBef>
            <a:spcAft>
              <a:spcPct val="35000"/>
            </a:spcAft>
          </a:pPr>
          <a:r>
            <a:rPr lang="el-GR" sz="2400" b="1" kern="1200" dirty="0" smtClean="0">
              <a:solidFill>
                <a:schemeClr val="bg1"/>
              </a:solidFill>
            </a:rPr>
            <a:t>Η μέθοδος της αντιπαράθεσης είναι χρήσιμη όταν:</a:t>
          </a:r>
        </a:p>
        <a:p>
          <a:pPr lvl="0" algn="ctr" defTabSz="1066800">
            <a:lnSpc>
              <a:spcPct val="90000"/>
            </a:lnSpc>
            <a:spcBef>
              <a:spcPct val="0"/>
            </a:spcBef>
            <a:spcAft>
              <a:spcPct val="35000"/>
            </a:spcAft>
          </a:pPr>
          <a:r>
            <a:rPr lang="en-US" sz="2400" b="1" kern="1200" dirty="0" smtClean="0">
              <a:solidFill>
                <a:schemeClr val="tx1"/>
              </a:solidFill>
              <a:sym typeface="Wingdings" panose="05000000000000000000" pitchFamily="2" charset="2"/>
            </a:rPr>
            <a:t></a:t>
          </a:r>
          <a:r>
            <a:rPr lang="el-GR" sz="2400" b="1" kern="1200" dirty="0" smtClean="0">
              <a:solidFill>
                <a:schemeClr val="tx1"/>
              </a:solidFill>
            </a:rPr>
            <a:t> Διαφαίνεται ένα περιθώριο σύγκλισης των αντιμαχόμενων πλευρών, χωρίς ωστόσο καμιά τους να αναλαμβάνει πρωτοβουλίες επίλυσης.</a:t>
          </a:r>
        </a:p>
        <a:p>
          <a:pPr lvl="0" algn="ctr" defTabSz="1066800">
            <a:lnSpc>
              <a:spcPct val="90000"/>
            </a:lnSpc>
            <a:spcBef>
              <a:spcPct val="0"/>
            </a:spcBef>
            <a:spcAft>
              <a:spcPct val="35000"/>
            </a:spcAft>
          </a:pPr>
          <a:r>
            <a:rPr lang="en-US" sz="2400" b="1" kern="1200" dirty="0" smtClean="0">
              <a:solidFill>
                <a:schemeClr val="tx1"/>
              </a:solidFill>
              <a:sym typeface="Wingdings" panose="05000000000000000000" pitchFamily="2" charset="2"/>
            </a:rPr>
            <a:t></a:t>
          </a:r>
          <a:r>
            <a:rPr lang="el-GR" sz="2400" b="1" kern="1200" dirty="0" smtClean="0">
              <a:solidFill>
                <a:schemeClr val="tx1"/>
              </a:solidFill>
            </a:rPr>
            <a:t> Υπάρχει πρόθεση κατανόησης και σεβασμού των απόψεων των άλλων και πραγματικό ενδιαφέρον ακρόασής τους. </a:t>
          </a:r>
        </a:p>
      </dsp:txBody>
      <dsp:txXfrm rot="5400000">
        <a:off x="6316117" y="1169894"/>
        <a:ext cx="5869781" cy="350968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2256A6-C72B-48CF-A1C1-7CEC1C5654A7}">
      <dsp:nvSpPr>
        <dsp:cNvPr id="0" name=""/>
        <dsp:cNvSpPr/>
      </dsp:nvSpPr>
      <dsp:spPr>
        <a:xfrm rot="5400000">
          <a:off x="-219037" y="225531"/>
          <a:ext cx="1460250" cy="1022175"/>
        </a:xfrm>
        <a:prstGeom prst="chevron">
          <a:avLst/>
        </a:prstGeom>
        <a:solidFill>
          <a:srgbClr val="FF0066"/>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l-GR" sz="1100" b="1" kern="1200" dirty="0" smtClean="0">
              <a:solidFill>
                <a:schemeClr val="tx1"/>
              </a:solidFill>
            </a:rPr>
            <a:t>Αξιολόγηση των αποτελεσμάτων Ι</a:t>
          </a:r>
          <a:endParaRPr lang="el-GR" sz="1100" kern="1200" dirty="0">
            <a:solidFill>
              <a:schemeClr val="tx1"/>
            </a:solidFill>
          </a:endParaRPr>
        </a:p>
      </dsp:txBody>
      <dsp:txXfrm rot="-5400000">
        <a:off x="1" y="517582"/>
        <a:ext cx="1022175" cy="438075"/>
      </dsp:txXfrm>
    </dsp:sp>
    <dsp:sp modelId="{377E2D9F-6613-4A4A-93F2-1A8B78359C49}">
      <dsp:nvSpPr>
        <dsp:cNvPr id="0" name=""/>
        <dsp:cNvSpPr/>
      </dsp:nvSpPr>
      <dsp:spPr>
        <a:xfrm rot="5400000">
          <a:off x="6132256" y="-5103587"/>
          <a:ext cx="949662" cy="11169824"/>
        </a:xfrm>
        <a:prstGeom prst="round2SameRect">
          <a:avLst/>
        </a:prstGeom>
        <a:solidFill>
          <a:srgbClr val="19FF19">
            <a:alpha val="90000"/>
          </a:srgb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just" defTabSz="755650" rtl="0">
            <a:lnSpc>
              <a:spcPct val="90000"/>
            </a:lnSpc>
            <a:spcBef>
              <a:spcPct val="0"/>
            </a:spcBef>
            <a:spcAft>
              <a:spcPct val="15000"/>
            </a:spcAft>
            <a:buChar char="••"/>
          </a:pPr>
          <a:r>
            <a:rPr lang="el-GR" sz="1700" b="1" kern="1200" dirty="0" smtClean="0"/>
            <a:t>Η συνεργασία, η συζήτηση, η αμοιβαία κατανόηση, οι εξηγήσεις και ο αμοιβαίος συμβιβασμός των εμπλεκομένων στο πρόβλημα, στάθηκαν καθοριστικοί για την επίλυση του ζητήματος, που είχε αναστατώσει για πολύ καιρό την ομαλή λειτουργία του σχολείου.</a:t>
          </a:r>
          <a:endParaRPr lang="el-GR" sz="1700" kern="1200" dirty="0"/>
        </a:p>
      </dsp:txBody>
      <dsp:txXfrm rot="-5400000">
        <a:off x="1022176" y="52852"/>
        <a:ext cx="11123465" cy="856944"/>
      </dsp:txXfrm>
    </dsp:sp>
    <dsp:sp modelId="{83FDF3B9-1A71-4167-A2BB-52B68B03F9C4}">
      <dsp:nvSpPr>
        <dsp:cNvPr id="0" name=""/>
        <dsp:cNvSpPr/>
      </dsp:nvSpPr>
      <dsp:spPr>
        <a:xfrm rot="5400000">
          <a:off x="-219037" y="1571721"/>
          <a:ext cx="1460250" cy="1022175"/>
        </a:xfrm>
        <a:prstGeom prst="chevron">
          <a:avLst/>
        </a:prstGeom>
        <a:solidFill>
          <a:srgbClr val="FF99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l-GR" sz="1100" b="1" kern="1200" dirty="0" smtClean="0">
              <a:solidFill>
                <a:schemeClr val="tx1"/>
              </a:solidFill>
            </a:rPr>
            <a:t>Αξιολόγηση των αποτελεσμάτων Ι</a:t>
          </a:r>
          <a:endParaRPr lang="el-GR" sz="1100" kern="1200" dirty="0">
            <a:solidFill>
              <a:schemeClr val="tx1"/>
            </a:solidFill>
          </a:endParaRPr>
        </a:p>
      </dsp:txBody>
      <dsp:txXfrm rot="-5400000">
        <a:off x="1" y="1863772"/>
        <a:ext cx="1022175" cy="438075"/>
      </dsp:txXfrm>
    </dsp:sp>
    <dsp:sp modelId="{05B9AB06-6403-4444-96E9-5868A8471EC9}">
      <dsp:nvSpPr>
        <dsp:cNvPr id="0" name=""/>
        <dsp:cNvSpPr/>
      </dsp:nvSpPr>
      <dsp:spPr>
        <a:xfrm rot="5400000">
          <a:off x="6132506" y="-3757646"/>
          <a:ext cx="949163" cy="11169824"/>
        </a:xfrm>
        <a:prstGeom prst="round2SameRect">
          <a:avLst/>
        </a:prstGeom>
        <a:solidFill>
          <a:srgbClr val="FFFF99">
            <a:alpha val="90000"/>
          </a:srgb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rtl="0">
            <a:lnSpc>
              <a:spcPct val="90000"/>
            </a:lnSpc>
            <a:spcBef>
              <a:spcPct val="0"/>
            </a:spcBef>
            <a:spcAft>
              <a:spcPct val="15000"/>
            </a:spcAft>
            <a:buChar char="••"/>
          </a:pPr>
          <a:r>
            <a:rPr lang="el-GR" sz="1700" b="1" kern="1200" dirty="0" smtClean="0"/>
            <a:t>Η προσέγγιση με την τεχνική της αποφυγής στάθηκε ανεπαρκής, καθώς δεν έλυσε το πρόβλημα.</a:t>
          </a:r>
          <a:endParaRPr lang="el-GR" sz="1700" kern="1200" dirty="0"/>
        </a:p>
      </dsp:txBody>
      <dsp:txXfrm rot="-5400000">
        <a:off x="1022176" y="1399018"/>
        <a:ext cx="11123490" cy="856495"/>
      </dsp:txXfrm>
    </dsp:sp>
    <dsp:sp modelId="{2ADBA509-B828-4F61-BD37-DE2E3D499055}">
      <dsp:nvSpPr>
        <dsp:cNvPr id="0" name=""/>
        <dsp:cNvSpPr/>
      </dsp:nvSpPr>
      <dsp:spPr>
        <a:xfrm rot="5400000">
          <a:off x="-219037" y="2917912"/>
          <a:ext cx="1460250" cy="1022175"/>
        </a:xfrm>
        <a:prstGeom prst="chevron">
          <a:avLst/>
        </a:prstGeom>
        <a:solidFill>
          <a:srgbClr val="00EA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l-GR" sz="1100" b="1" kern="1200" dirty="0" smtClean="0">
              <a:solidFill>
                <a:schemeClr val="tx1"/>
              </a:solidFill>
            </a:rPr>
            <a:t>Αξιολόγηση των αποτελεσμάτων Ι</a:t>
          </a:r>
          <a:endParaRPr lang="el-GR" sz="1100" kern="1200" dirty="0">
            <a:solidFill>
              <a:schemeClr val="tx1"/>
            </a:solidFill>
          </a:endParaRPr>
        </a:p>
      </dsp:txBody>
      <dsp:txXfrm rot="-5400000">
        <a:off x="1" y="3209963"/>
        <a:ext cx="1022175" cy="438075"/>
      </dsp:txXfrm>
    </dsp:sp>
    <dsp:sp modelId="{FFF76ED3-C6E9-4EE9-B24F-507AACB7856D}">
      <dsp:nvSpPr>
        <dsp:cNvPr id="0" name=""/>
        <dsp:cNvSpPr/>
      </dsp:nvSpPr>
      <dsp:spPr>
        <a:xfrm rot="5400000">
          <a:off x="6132506" y="-2411456"/>
          <a:ext cx="949163" cy="11169824"/>
        </a:xfrm>
        <a:prstGeom prst="round2SameRect">
          <a:avLst/>
        </a:prstGeom>
        <a:solidFill>
          <a:srgbClr val="CC0099">
            <a:alpha val="90000"/>
          </a:srgb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rtl="0">
            <a:lnSpc>
              <a:spcPct val="90000"/>
            </a:lnSpc>
            <a:spcBef>
              <a:spcPct val="0"/>
            </a:spcBef>
            <a:spcAft>
              <a:spcPct val="15000"/>
            </a:spcAft>
            <a:buChar char="••"/>
          </a:pPr>
          <a:r>
            <a:rPr lang="el-GR" sz="1700" b="1" kern="1200" dirty="0" smtClean="0"/>
            <a:t>Η τεχνική του κατευνασμού θα ήταν πραγματικά άστοχη επιλογή, καθώς η ικανοποίηση του ενός θα σήμαινε, με βάση τα υπάρχοντα δεδομένα, υποβιβασμό της προσωπικότητας του άλλου και συνακόλουθα συνέχιση, αν όχι όξυνση του προβλήματος. </a:t>
          </a:r>
          <a:endParaRPr lang="el-GR" sz="1700" kern="1200" dirty="0"/>
        </a:p>
      </dsp:txBody>
      <dsp:txXfrm rot="-5400000">
        <a:off x="1022176" y="2745208"/>
        <a:ext cx="11123490" cy="856495"/>
      </dsp:txXfrm>
    </dsp:sp>
    <dsp:sp modelId="{A3AAB963-010E-4E63-A779-1DA166848EBF}">
      <dsp:nvSpPr>
        <dsp:cNvPr id="0" name=""/>
        <dsp:cNvSpPr/>
      </dsp:nvSpPr>
      <dsp:spPr>
        <a:xfrm rot="5400000">
          <a:off x="-219037" y="4264102"/>
          <a:ext cx="1460250" cy="1022175"/>
        </a:xfrm>
        <a:prstGeom prst="chevron">
          <a:avLst/>
        </a:prstGeom>
        <a:solidFill>
          <a:schemeClr val="accent2">
            <a:lumMod val="60000"/>
            <a:lumOff val="4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l-GR" sz="1100" b="1" kern="1200" dirty="0" smtClean="0">
              <a:solidFill>
                <a:schemeClr val="tx1"/>
              </a:solidFill>
            </a:rPr>
            <a:t>Αξιολόγηση των αποτελεσμάτων Ι</a:t>
          </a:r>
          <a:endParaRPr lang="el-GR" sz="1100" kern="1200" dirty="0">
            <a:solidFill>
              <a:schemeClr val="tx1"/>
            </a:solidFill>
          </a:endParaRPr>
        </a:p>
      </dsp:txBody>
      <dsp:txXfrm rot="-5400000">
        <a:off x="1" y="4556153"/>
        <a:ext cx="1022175" cy="438075"/>
      </dsp:txXfrm>
    </dsp:sp>
    <dsp:sp modelId="{CEEE7CCF-C717-4363-B7C3-0F2F3554E51B}">
      <dsp:nvSpPr>
        <dsp:cNvPr id="0" name=""/>
        <dsp:cNvSpPr/>
      </dsp:nvSpPr>
      <dsp:spPr>
        <a:xfrm rot="5400000">
          <a:off x="6132506" y="-1065265"/>
          <a:ext cx="949163" cy="11169824"/>
        </a:xfrm>
        <a:prstGeom prst="round2SameRect">
          <a:avLst/>
        </a:prstGeom>
        <a:solidFill>
          <a:srgbClr val="00B0F0">
            <a:alpha val="90000"/>
          </a:srgb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rtl="0">
            <a:lnSpc>
              <a:spcPct val="90000"/>
            </a:lnSpc>
            <a:spcBef>
              <a:spcPct val="0"/>
            </a:spcBef>
            <a:spcAft>
              <a:spcPct val="15000"/>
            </a:spcAft>
            <a:buChar char="••"/>
          </a:pPr>
          <a:r>
            <a:rPr lang="el-GR" sz="1700" b="1" kern="1200" dirty="0" smtClean="0"/>
            <a:t>Επίσης ακατάλληλη θα ήταν η χρήση της τεχνικής της κυριαρχίας, όπου ο διευθυντής θα επέβαλε «ελέω εξουσίας» την απόφασή του. Κι αυτή θα αποτελούσε πηγή συνέχισης του προβλήματος με άλλη μορφή, ενώ θα μπορούσε δυνητικά να διασπάσει τη συνοχή του συλλόγου. </a:t>
          </a:r>
          <a:endParaRPr lang="el-GR" sz="1700" kern="1200" dirty="0"/>
        </a:p>
      </dsp:txBody>
      <dsp:txXfrm rot="-5400000">
        <a:off x="1022176" y="4091399"/>
        <a:ext cx="11123490" cy="856495"/>
      </dsp:txXfrm>
    </dsp:sp>
    <dsp:sp modelId="{AB55756F-947C-4599-BEBE-4AF545C2C0A4}">
      <dsp:nvSpPr>
        <dsp:cNvPr id="0" name=""/>
        <dsp:cNvSpPr/>
      </dsp:nvSpPr>
      <dsp:spPr>
        <a:xfrm rot="5400000">
          <a:off x="-219037" y="5610292"/>
          <a:ext cx="1460250" cy="1022175"/>
        </a:xfrm>
        <a:prstGeom prst="chevron">
          <a:avLst/>
        </a:prstGeom>
        <a:solidFill>
          <a:srgbClr val="FFFF66"/>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l-GR" sz="1100" b="1" kern="1200" dirty="0" smtClean="0">
              <a:solidFill>
                <a:schemeClr val="tx1"/>
              </a:solidFill>
            </a:rPr>
            <a:t>Αξιολόγηση των αποτελεσμάτων Ι</a:t>
          </a:r>
          <a:endParaRPr lang="el-GR" sz="1100" kern="1200" dirty="0">
            <a:solidFill>
              <a:schemeClr val="tx1"/>
            </a:solidFill>
          </a:endParaRPr>
        </a:p>
      </dsp:txBody>
      <dsp:txXfrm rot="-5400000">
        <a:off x="1" y="5902343"/>
        <a:ext cx="1022175" cy="438075"/>
      </dsp:txXfrm>
    </dsp:sp>
    <dsp:sp modelId="{70DF695C-42E1-45A1-BF4D-B00E30C6A138}">
      <dsp:nvSpPr>
        <dsp:cNvPr id="0" name=""/>
        <dsp:cNvSpPr/>
      </dsp:nvSpPr>
      <dsp:spPr>
        <a:xfrm rot="5400000">
          <a:off x="6132506" y="280924"/>
          <a:ext cx="949163" cy="11169824"/>
        </a:xfrm>
        <a:prstGeom prst="round2SameRect">
          <a:avLst/>
        </a:prstGeom>
        <a:solidFill>
          <a:srgbClr val="B482DA">
            <a:alpha val="90000"/>
          </a:srgb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l-GR" sz="1700" b="1" kern="1200" dirty="0" smtClean="0"/>
            <a:t>Η διευθύντρια, συνετά, υπενθυμίζει μόνο τη δυναμική που της δίνει η θέση της με το επιχείρημα για το εργασιακό ωράριο των εκπαιδευτικών, «επισείοντας» έναν αδιόρατο και μη υπολογίσιμο μέχρι εκείνη τη στιγμή παράγοντα, που φαίνεται να ανατρέπει την πείσμονα θέση των εμπλεκομένων. Δεν χρειάζεται άλλωστε να το εφαρμόσει καθώς είναι γνωστό πως «οι ποινές καταστέλλουν το σύμπτωμα, αλλά δεν αναπτύσσουν το άτομο».</a:t>
          </a:r>
          <a:endParaRPr lang="el-GR" sz="1700" kern="1200" dirty="0"/>
        </a:p>
      </dsp:txBody>
      <dsp:txXfrm rot="-5400000">
        <a:off x="1022176" y="5437588"/>
        <a:ext cx="11123490" cy="85649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2256A6-C72B-48CF-A1C1-7CEC1C5654A7}">
      <dsp:nvSpPr>
        <dsp:cNvPr id="0" name=""/>
        <dsp:cNvSpPr/>
      </dsp:nvSpPr>
      <dsp:spPr>
        <a:xfrm rot="5400000">
          <a:off x="-468183" y="981072"/>
          <a:ext cx="3121223" cy="2184856"/>
        </a:xfrm>
        <a:prstGeom prst="chevron">
          <a:avLst/>
        </a:prstGeom>
        <a:solidFill>
          <a:srgbClr val="FF0066"/>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l-GR" sz="2400" b="1" kern="1200" dirty="0" smtClean="0">
              <a:solidFill>
                <a:schemeClr val="tx1"/>
              </a:solidFill>
            </a:rPr>
            <a:t>Αξιολόγηση των αποτελεσμάτων ΙΙ</a:t>
          </a:r>
          <a:endParaRPr lang="el-GR" sz="2400" kern="1200" dirty="0">
            <a:solidFill>
              <a:schemeClr val="tx1"/>
            </a:solidFill>
          </a:endParaRPr>
        </a:p>
      </dsp:txBody>
      <dsp:txXfrm rot="-5400000">
        <a:off x="1" y="1605316"/>
        <a:ext cx="2184856" cy="936367"/>
      </dsp:txXfrm>
    </dsp:sp>
    <dsp:sp modelId="{377E2D9F-6613-4A4A-93F2-1A8B78359C49}">
      <dsp:nvSpPr>
        <dsp:cNvPr id="0" name=""/>
        <dsp:cNvSpPr/>
      </dsp:nvSpPr>
      <dsp:spPr>
        <a:xfrm rot="5400000">
          <a:off x="5665280" y="-3475751"/>
          <a:ext cx="3046295" cy="10007143"/>
        </a:xfrm>
        <a:prstGeom prst="round2SameRect">
          <a:avLst/>
        </a:prstGeom>
        <a:solidFill>
          <a:srgbClr val="19FF19">
            <a:alpha val="90000"/>
          </a:srgb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rtl="0">
            <a:lnSpc>
              <a:spcPct val="90000"/>
            </a:lnSpc>
            <a:spcBef>
              <a:spcPct val="0"/>
            </a:spcBef>
            <a:spcAft>
              <a:spcPct val="15000"/>
            </a:spcAft>
            <a:buChar char="••"/>
          </a:pPr>
          <a:r>
            <a:rPr lang="el-GR" sz="2000" b="1" kern="1200" dirty="0" smtClean="0"/>
            <a:t>Η συνεργασία των δύο πλευρών έμοιαζε αδύνατη για την επίλυση του ζητήματος, γι’ αυτό κι η διευθύντρια επέλεξε την τεχνική του συμβιβασμού. Από τη συζήτηση όμως αποδείχτηκε πως τα υποκείμενα του προβλήματος ήταν πολύ πιο κοντά σε μια λύση με την τεχνική της συνεργασίας παρά στου συμβιβασμού ή ενδιαμέσως των δύο. Καθοριστικό ρόλο φαίνεται να διαδραμάτισε η ξεκάθαρη τοποθέτηση της διευθύντριας για την πηγή της σύγκρουσης των δύο, μια κατάδυση στο παρελθόν και η βίαιη αποκοπή του, όντως, σαθρού βάθρου στο οποίο στήριζαν τη διαμάχη τους οι εκπαιδευτικοί. Η τεχνική αυτή, βασική συνιστώσα της τεχνικής της συνεργασίας, έδωσε στη διευθύντρια τη βάση που επιζητούσε για να προχωρήσει. Απ’ την ώρα που το παρελθόν τελειώνει το πεδίο γίνεται πια καθαρότερο.</a:t>
          </a:r>
          <a:endParaRPr lang="el-GR" sz="2000" kern="1200" dirty="0"/>
        </a:p>
      </dsp:txBody>
      <dsp:txXfrm rot="-5400000">
        <a:off x="2184856" y="153381"/>
        <a:ext cx="9858435" cy="2748879"/>
      </dsp:txXfrm>
    </dsp:sp>
    <dsp:sp modelId="{4384DA9E-55CF-47A0-A330-EFB4507543CB}">
      <dsp:nvSpPr>
        <dsp:cNvPr id="0" name=""/>
        <dsp:cNvSpPr/>
      </dsp:nvSpPr>
      <dsp:spPr>
        <a:xfrm rot="5400000">
          <a:off x="-468183" y="4200287"/>
          <a:ext cx="3121223" cy="2184856"/>
        </a:xfrm>
        <a:prstGeom prst="chevron">
          <a:avLst/>
        </a:prstGeom>
        <a:solidFill>
          <a:srgbClr val="CC0099"/>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l-GR" sz="2400" b="1" kern="1200" dirty="0" smtClean="0">
              <a:solidFill>
                <a:schemeClr val="tx1"/>
              </a:solidFill>
            </a:rPr>
            <a:t>Αξιολόγηση των αποτελεσμάτων ΙΙ</a:t>
          </a:r>
          <a:endParaRPr lang="el-GR" sz="2400" kern="1200" dirty="0">
            <a:solidFill>
              <a:schemeClr val="tx1"/>
            </a:solidFill>
          </a:endParaRPr>
        </a:p>
      </dsp:txBody>
      <dsp:txXfrm rot="-5400000">
        <a:off x="1" y="4824531"/>
        <a:ext cx="2184856" cy="936367"/>
      </dsp:txXfrm>
    </dsp:sp>
    <dsp:sp modelId="{D05F32E9-10C4-4601-A827-E452642CF01D}">
      <dsp:nvSpPr>
        <dsp:cNvPr id="0" name=""/>
        <dsp:cNvSpPr/>
      </dsp:nvSpPr>
      <dsp:spPr>
        <a:xfrm rot="5400000">
          <a:off x="5832239" y="-257070"/>
          <a:ext cx="2712377" cy="10007143"/>
        </a:xfrm>
        <a:prstGeom prst="round2SameRect">
          <a:avLst/>
        </a:prstGeom>
        <a:solidFill>
          <a:srgbClr val="FFFF99">
            <a:alpha val="90000"/>
          </a:srgb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just" defTabSz="889000" rtl="0">
            <a:lnSpc>
              <a:spcPct val="90000"/>
            </a:lnSpc>
            <a:spcBef>
              <a:spcPct val="0"/>
            </a:spcBef>
            <a:spcAft>
              <a:spcPct val="15000"/>
            </a:spcAft>
            <a:buChar char="••"/>
          </a:pPr>
          <a:r>
            <a:rPr lang="el-GR" sz="2000" b="1" kern="1200" dirty="0" smtClean="0"/>
            <a:t>Οι εκπαιδευτικοί, δίχως το άρρωστο υπόβαθρο της διαμάχης τους να υποστηρίζει την αδιαλλαξία και την άρνησή τους, έγιναν πιο προσηνείς στα κελεύσματα της διευθύντριας. Η ευθεία αναφορά της διευθύντριας στο πρόσωπό τους δεν πρέπει να εκληφθεί ως κολακεία, καθώς μέσα απ’ αυτή αναδεικνύεται η ύπαρξη ενός οράματος που έχει κάθε διευθυντής για τη σχολική μονάδα που διευθύνει. Ένα όραμα που μπορεί να περιγράφεται αδρομερώς έχει όμως γερές ρίζες καθώς ο οραματιστής του ξέρει ότι μόνο με τη βοήθεια των άμεσων συνεργατών του, των εκπαιδευτικών του σχολείου θα καταφέρει να πραγματώσει. </a:t>
          </a:r>
          <a:endParaRPr lang="el-GR" sz="2000" kern="1200" dirty="0"/>
        </a:p>
      </dsp:txBody>
      <dsp:txXfrm rot="-5400000">
        <a:off x="2184857" y="3522719"/>
        <a:ext cx="9874736" cy="244756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l-GR"/>
          </a:p>
        </p:txBody>
      </p:sp>
      <p:sp>
        <p:nvSpPr>
          <p:cNvPr id="4" name="Θέση ημερομηνίας 3"/>
          <p:cNvSpPr>
            <a:spLocks noGrp="1"/>
          </p:cNvSpPr>
          <p:nvPr>
            <p:ph type="dt" sz="half" idx="10"/>
          </p:nvPr>
        </p:nvSpPr>
        <p:spPr/>
        <p:txBody>
          <a:bodyPr/>
          <a:lstStyle/>
          <a:p>
            <a:fld id="{943ADE6F-483F-4D6E-BBAF-2BD6E88BC7F6}" type="datetimeFigureOut">
              <a:rPr lang="el-GR" smtClean="0"/>
              <a:t>24/3/2021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E014AA8-FCFA-4BAB-B9EE-26B078C57F95}" type="slidenum">
              <a:rPr lang="el-GR" smtClean="0"/>
              <a:t>‹#›</a:t>
            </a:fld>
            <a:endParaRPr lang="el-GR"/>
          </a:p>
        </p:txBody>
      </p:sp>
    </p:spTree>
    <p:extLst>
      <p:ext uri="{BB962C8B-B14F-4D97-AF65-F5344CB8AC3E}">
        <p14:creationId xmlns:p14="http://schemas.microsoft.com/office/powerpoint/2010/main" val="2909002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43ADE6F-483F-4D6E-BBAF-2BD6E88BC7F6}" type="datetimeFigureOut">
              <a:rPr lang="el-GR" smtClean="0"/>
              <a:t>24/3/2021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E014AA8-FCFA-4BAB-B9EE-26B078C57F95}" type="slidenum">
              <a:rPr lang="el-GR" smtClean="0"/>
              <a:t>‹#›</a:t>
            </a:fld>
            <a:endParaRPr lang="el-GR"/>
          </a:p>
        </p:txBody>
      </p:sp>
    </p:spTree>
    <p:extLst>
      <p:ext uri="{BB962C8B-B14F-4D97-AF65-F5344CB8AC3E}">
        <p14:creationId xmlns:p14="http://schemas.microsoft.com/office/powerpoint/2010/main" val="1754643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43ADE6F-483F-4D6E-BBAF-2BD6E88BC7F6}" type="datetimeFigureOut">
              <a:rPr lang="el-GR" smtClean="0"/>
              <a:t>24/3/2021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E014AA8-FCFA-4BAB-B9EE-26B078C57F95}" type="slidenum">
              <a:rPr lang="el-GR" smtClean="0"/>
              <a:t>‹#›</a:t>
            </a:fld>
            <a:endParaRPr lang="el-GR"/>
          </a:p>
        </p:txBody>
      </p:sp>
    </p:spTree>
    <p:extLst>
      <p:ext uri="{BB962C8B-B14F-4D97-AF65-F5344CB8AC3E}">
        <p14:creationId xmlns:p14="http://schemas.microsoft.com/office/powerpoint/2010/main" val="2229204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43ADE6F-483F-4D6E-BBAF-2BD6E88BC7F6}" type="datetimeFigureOut">
              <a:rPr lang="el-GR" smtClean="0"/>
              <a:t>24/3/2021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E014AA8-FCFA-4BAB-B9EE-26B078C57F95}" type="slidenum">
              <a:rPr lang="el-GR" smtClean="0"/>
              <a:t>‹#›</a:t>
            </a:fld>
            <a:endParaRPr lang="el-GR"/>
          </a:p>
        </p:txBody>
      </p:sp>
    </p:spTree>
    <p:extLst>
      <p:ext uri="{BB962C8B-B14F-4D97-AF65-F5344CB8AC3E}">
        <p14:creationId xmlns:p14="http://schemas.microsoft.com/office/powerpoint/2010/main" val="213554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Επεξεργασία στυλ υποδείγματος κειμένου</a:t>
            </a:r>
          </a:p>
        </p:txBody>
      </p:sp>
      <p:sp>
        <p:nvSpPr>
          <p:cNvPr id="4" name="Θέση ημερομηνίας 3"/>
          <p:cNvSpPr>
            <a:spLocks noGrp="1"/>
          </p:cNvSpPr>
          <p:nvPr>
            <p:ph type="dt" sz="half" idx="10"/>
          </p:nvPr>
        </p:nvSpPr>
        <p:spPr/>
        <p:txBody>
          <a:bodyPr/>
          <a:lstStyle/>
          <a:p>
            <a:fld id="{943ADE6F-483F-4D6E-BBAF-2BD6E88BC7F6}" type="datetimeFigureOut">
              <a:rPr lang="el-GR" smtClean="0"/>
              <a:t>24/3/2021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E014AA8-FCFA-4BAB-B9EE-26B078C57F95}" type="slidenum">
              <a:rPr lang="el-GR" smtClean="0"/>
              <a:t>‹#›</a:t>
            </a:fld>
            <a:endParaRPr lang="el-GR"/>
          </a:p>
        </p:txBody>
      </p:sp>
    </p:spTree>
    <p:extLst>
      <p:ext uri="{BB962C8B-B14F-4D97-AF65-F5344CB8AC3E}">
        <p14:creationId xmlns:p14="http://schemas.microsoft.com/office/powerpoint/2010/main" val="3038131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943ADE6F-483F-4D6E-BBAF-2BD6E88BC7F6}" type="datetimeFigureOut">
              <a:rPr lang="el-GR" smtClean="0"/>
              <a:t>24/3/2021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E014AA8-FCFA-4BAB-B9EE-26B078C57F95}" type="slidenum">
              <a:rPr lang="el-GR" smtClean="0"/>
              <a:t>‹#›</a:t>
            </a:fld>
            <a:endParaRPr lang="el-GR"/>
          </a:p>
        </p:txBody>
      </p:sp>
    </p:spTree>
    <p:extLst>
      <p:ext uri="{BB962C8B-B14F-4D97-AF65-F5344CB8AC3E}">
        <p14:creationId xmlns:p14="http://schemas.microsoft.com/office/powerpoint/2010/main" val="3388478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943ADE6F-483F-4D6E-BBAF-2BD6E88BC7F6}" type="datetimeFigureOut">
              <a:rPr lang="el-GR" smtClean="0"/>
              <a:t>24/3/2021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DE014AA8-FCFA-4BAB-B9EE-26B078C57F95}" type="slidenum">
              <a:rPr lang="el-GR" smtClean="0"/>
              <a:t>‹#›</a:t>
            </a:fld>
            <a:endParaRPr lang="el-GR"/>
          </a:p>
        </p:txBody>
      </p:sp>
    </p:spTree>
    <p:extLst>
      <p:ext uri="{BB962C8B-B14F-4D97-AF65-F5344CB8AC3E}">
        <p14:creationId xmlns:p14="http://schemas.microsoft.com/office/powerpoint/2010/main" val="358589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943ADE6F-483F-4D6E-BBAF-2BD6E88BC7F6}" type="datetimeFigureOut">
              <a:rPr lang="el-GR" smtClean="0"/>
              <a:t>24/3/2021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DE014AA8-FCFA-4BAB-B9EE-26B078C57F95}" type="slidenum">
              <a:rPr lang="el-GR" smtClean="0"/>
              <a:t>‹#›</a:t>
            </a:fld>
            <a:endParaRPr lang="el-GR"/>
          </a:p>
        </p:txBody>
      </p:sp>
    </p:spTree>
    <p:extLst>
      <p:ext uri="{BB962C8B-B14F-4D97-AF65-F5344CB8AC3E}">
        <p14:creationId xmlns:p14="http://schemas.microsoft.com/office/powerpoint/2010/main" val="87587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943ADE6F-483F-4D6E-BBAF-2BD6E88BC7F6}" type="datetimeFigureOut">
              <a:rPr lang="el-GR" smtClean="0"/>
              <a:t>24/3/2021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DE014AA8-FCFA-4BAB-B9EE-26B078C57F95}" type="slidenum">
              <a:rPr lang="el-GR" smtClean="0"/>
              <a:t>‹#›</a:t>
            </a:fld>
            <a:endParaRPr lang="el-GR"/>
          </a:p>
        </p:txBody>
      </p:sp>
    </p:spTree>
    <p:extLst>
      <p:ext uri="{BB962C8B-B14F-4D97-AF65-F5344CB8AC3E}">
        <p14:creationId xmlns:p14="http://schemas.microsoft.com/office/powerpoint/2010/main" val="89566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943ADE6F-483F-4D6E-BBAF-2BD6E88BC7F6}" type="datetimeFigureOut">
              <a:rPr lang="el-GR" smtClean="0"/>
              <a:t>24/3/2021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E014AA8-FCFA-4BAB-B9EE-26B078C57F95}" type="slidenum">
              <a:rPr lang="el-GR" smtClean="0"/>
              <a:t>‹#›</a:t>
            </a:fld>
            <a:endParaRPr lang="el-GR"/>
          </a:p>
        </p:txBody>
      </p:sp>
    </p:spTree>
    <p:extLst>
      <p:ext uri="{BB962C8B-B14F-4D97-AF65-F5344CB8AC3E}">
        <p14:creationId xmlns:p14="http://schemas.microsoft.com/office/powerpoint/2010/main" val="2624667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943ADE6F-483F-4D6E-BBAF-2BD6E88BC7F6}" type="datetimeFigureOut">
              <a:rPr lang="el-GR" smtClean="0"/>
              <a:t>24/3/2021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E014AA8-FCFA-4BAB-B9EE-26B078C57F95}" type="slidenum">
              <a:rPr lang="el-GR" smtClean="0"/>
              <a:t>‹#›</a:t>
            </a:fld>
            <a:endParaRPr lang="el-GR"/>
          </a:p>
        </p:txBody>
      </p:sp>
    </p:spTree>
    <p:extLst>
      <p:ext uri="{BB962C8B-B14F-4D97-AF65-F5344CB8AC3E}">
        <p14:creationId xmlns:p14="http://schemas.microsoft.com/office/powerpoint/2010/main" val="2297317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3ADE6F-483F-4D6E-BBAF-2BD6E88BC7F6}" type="datetimeFigureOut">
              <a:rPr lang="el-GR" smtClean="0"/>
              <a:t>24/3/2021</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014AA8-FCFA-4BAB-B9EE-26B078C57F95}" type="slidenum">
              <a:rPr lang="el-GR" smtClean="0"/>
              <a:t>‹#›</a:t>
            </a:fld>
            <a:endParaRPr lang="el-GR"/>
          </a:p>
        </p:txBody>
      </p:sp>
    </p:spTree>
    <p:extLst>
      <p:ext uri="{BB962C8B-B14F-4D97-AF65-F5344CB8AC3E}">
        <p14:creationId xmlns:p14="http://schemas.microsoft.com/office/powerpoint/2010/main" val="16633500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0" y="0"/>
            <a:ext cx="12192000" cy="6858000"/>
          </a:xfrm>
          <a:solidFill>
            <a:srgbClr val="CCCC00"/>
          </a:solidFill>
        </p:spPr>
        <p:txBody>
          <a:bodyPr/>
          <a:lstStyle/>
          <a:p>
            <a:endParaRPr lang="el-GR" sz="6000" b="1" dirty="0" smtClean="0"/>
          </a:p>
          <a:p>
            <a:r>
              <a:rPr lang="el-GR" sz="6000" b="1" dirty="0" smtClean="0"/>
              <a:t>ΜΕΛΕΤΗ </a:t>
            </a:r>
            <a:r>
              <a:rPr lang="el-GR" sz="6000" b="1" dirty="0"/>
              <a:t>ΠΕΡΙΠΤΩΣΗΣ: </a:t>
            </a:r>
            <a:endParaRPr lang="el-GR" sz="6000" b="1" dirty="0" smtClean="0"/>
          </a:p>
          <a:p>
            <a:r>
              <a:rPr lang="el-GR" sz="6000" b="1" dirty="0" smtClean="0"/>
              <a:t>ΜΙΑ </a:t>
            </a:r>
            <a:r>
              <a:rPr lang="el-GR" sz="6000" b="1" dirty="0"/>
              <a:t>ΣΥΓΚΡΟΥΣΗ </a:t>
            </a:r>
            <a:r>
              <a:rPr lang="el-GR" sz="6000" b="1" dirty="0" smtClean="0"/>
              <a:t>ΕΚΠΑΙΔΕΥΤΙΚΩΝ </a:t>
            </a:r>
          </a:p>
          <a:p>
            <a:r>
              <a:rPr lang="el-GR" sz="6000" b="1" dirty="0" smtClean="0"/>
              <a:t>ΑΠ’ </a:t>
            </a:r>
            <a:r>
              <a:rPr lang="el-GR" sz="6000" b="1" dirty="0"/>
              <a:t>ΤΟ ΠΑΡΕΛΘΟΝ</a:t>
            </a:r>
            <a:endParaRPr lang="el-GR" sz="6000" dirty="0"/>
          </a:p>
          <a:p>
            <a:endParaRPr lang="el-GR" sz="6000" b="1" dirty="0" smtClean="0"/>
          </a:p>
          <a:p>
            <a:endParaRPr lang="el-GR" sz="6000" b="1" dirty="0"/>
          </a:p>
          <a:p>
            <a:r>
              <a:rPr lang="el-GR" sz="6000" b="1" dirty="0" smtClean="0"/>
              <a:t>Βασίλειος Δ. Ζώνιος</a:t>
            </a:r>
            <a:endParaRPr lang="el-GR" dirty="0"/>
          </a:p>
        </p:txBody>
      </p:sp>
    </p:spTree>
    <p:extLst>
      <p:ext uri="{BB962C8B-B14F-4D97-AF65-F5344CB8AC3E}">
        <p14:creationId xmlns:p14="http://schemas.microsoft.com/office/powerpoint/2010/main" val="27266517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12192000" cy="6858000"/>
          </a:xfrm>
          <a:solidFill>
            <a:srgbClr val="CCCC00"/>
          </a:solidFill>
        </p:spPr>
        <p:txBody>
          <a:bodyPr>
            <a:normAutofit fontScale="77500" lnSpcReduction="20000"/>
          </a:bodyPr>
          <a:lstStyle/>
          <a:p>
            <a:pPr marL="0" indent="0" algn="ctr">
              <a:buNone/>
            </a:pPr>
            <a:endParaRPr lang="el-GR" sz="4200" b="1" dirty="0" smtClean="0">
              <a:solidFill>
                <a:srgbClr val="7030A0"/>
              </a:solidFill>
            </a:endParaRPr>
          </a:p>
          <a:p>
            <a:pPr marL="0" indent="0" algn="ctr">
              <a:buNone/>
            </a:pPr>
            <a:r>
              <a:rPr lang="el-GR" sz="4200" b="1" dirty="0" smtClean="0">
                <a:solidFill>
                  <a:srgbClr val="CC0099"/>
                </a:solidFill>
              </a:rPr>
              <a:t>Τεχνικές </a:t>
            </a:r>
            <a:r>
              <a:rPr lang="el-GR" sz="4200" b="1" dirty="0">
                <a:solidFill>
                  <a:srgbClr val="CC0099"/>
                </a:solidFill>
              </a:rPr>
              <a:t>διευθέτησης των συγκρούσεων στις σχολικές μονάδες </a:t>
            </a:r>
            <a:r>
              <a:rPr lang="el-GR" sz="4200" b="1" dirty="0" smtClean="0">
                <a:solidFill>
                  <a:srgbClr val="CC0099"/>
                </a:solidFill>
              </a:rPr>
              <a:t>ΙΙΙ</a:t>
            </a:r>
          </a:p>
          <a:p>
            <a:pPr marL="0" indent="0" algn="just">
              <a:lnSpc>
                <a:spcPct val="120000"/>
              </a:lnSpc>
              <a:spcBef>
                <a:spcPts val="0"/>
              </a:spcBef>
              <a:buNone/>
            </a:pPr>
            <a:endParaRPr lang="el-GR" sz="3000" b="1" dirty="0" smtClean="0">
              <a:solidFill>
                <a:srgbClr val="0070C0"/>
              </a:solidFill>
            </a:endParaRPr>
          </a:p>
          <a:p>
            <a:pPr marL="0" indent="0" algn="just">
              <a:lnSpc>
                <a:spcPct val="120000"/>
              </a:lnSpc>
              <a:spcBef>
                <a:spcPts val="0"/>
              </a:spcBef>
              <a:buNone/>
            </a:pPr>
            <a:r>
              <a:rPr lang="el-GR" sz="3100" b="1" dirty="0" smtClean="0">
                <a:solidFill>
                  <a:srgbClr val="0070C0"/>
                </a:solidFill>
              </a:rPr>
              <a:t>γ</a:t>
            </a:r>
            <a:r>
              <a:rPr lang="el-GR" sz="3100" b="1" dirty="0">
                <a:solidFill>
                  <a:srgbClr val="0070C0"/>
                </a:solidFill>
              </a:rPr>
              <a:t>.</a:t>
            </a:r>
            <a:r>
              <a:rPr lang="el-GR" sz="3100" dirty="0">
                <a:solidFill>
                  <a:srgbClr val="0070C0"/>
                </a:solidFill>
              </a:rPr>
              <a:t> </a:t>
            </a:r>
            <a:r>
              <a:rPr lang="el-GR" sz="3100" b="1" dirty="0">
                <a:solidFill>
                  <a:srgbClr val="0070C0"/>
                </a:solidFill>
              </a:rPr>
              <a:t>Τεχνική της </a:t>
            </a:r>
            <a:r>
              <a:rPr lang="el-GR" sz="3100" b="1" dirty="0" smtClean="0">
                <a:solidFill>
                  <a:srgbClr val="0070C0"/>
                </a:solidFill>
              </a:rPr>
              <a:t>εξομάλυνσης-Κατευνασμός</a:t>
            </a:r>
            <a:r>
              <a:rPr lang="el-GR" sz="3100" b="1" dirty="0">
                <a:solidFill>
                  <a:srgbClr val="0070C0"/>
                </a:solidFill>
              </a:rPr>
              <a:t>:</a:t>
            </a:r>
            <a:r>
              <a:rPr lang="el-GR" sz="3100" dirty="0">
                <a:solidFill>
                  <a:srgbClr val="0070C0"/>
                </a:solidFill>
              </a:rPr>
              <a:t> </a:t>
            </a:r>
            <a:r>
              <a:rPr lang="el-GR" sz="3100" b="1" dirty="0" smtClean="0"/>
              <a:t>Έχει </a:t>
            </a:r>
            <a:r>
              <a:rPr lang="el-GR" sz="3100" b="1" dirty="0"/>
              <a:t>χαρακτήρα υποχωρητικό και συνεργατικό. </a:t>
            </a:r>
            <a:r>
              <a:rPr lang="el-GR" sz="3100" b="1" dirty="0" smtClean="0"/>
              <a:t>Όποιος </a:t>
            </a:r>
            <a:r>
              <a:rPr lang="el-GR" sz="3100" b="1" dirty="0"/>
              <a:t>τη χρησιμοποιεί κατανοεί και προσμετρά τα συμφέροντα της άλλης πλευράς, τα οποία τοποθετεί ψηλότερα απ’ τα δικά του. Έτσι διακρίνεται από σαφή υποχωρητική διάθεση, προκειμένου να επέλθει ειρηνική διευθέτηση του ζητήματος. Στη στάση αυτή ελλοχεύει η χαλάρωση της πειθαρχίας και η αδιαφορία για την επίτευξη των στρατηγικών στόχων του σχολείου, μιας και μοναδικό μέλημα αποτελεί η ύπαρξη αρμονικών σχέσεων και όχι η αναζήτηση των πραγματικών αιτιών του προβλήματος. </a:t>
            </a:r>
            <a:endParaRPr lang="el-GR" sz="3100" b="1" dirty="0" smtClean="0"/>
          </a:p>
          <a:p>
            <a:pPr marL="0" indent="0" algn="just">
              <a:lnSpc>
                <a:spcPct val="120000"/>
              </a:lnSpc>
              <a:spcBef>
                <a:spcPts val="0"/>
              </a:spcBef>
              <a:buNone/>
            </a:pPr>
            <a:endParaRPr lang="el-GR" sz="3100" b="1" dirty="0" smtClean="0">
              <a:solidFill>
                <a:srgbClr val="0070C0"/>
              </a:solidFill>
              <a:sym typeface="Wingdings" panose="05000000000000000000" pitchFamily="2" charset="2"/>
            </a:endParaRPr>
          </a:p>
          <a:p>
            <a:pPr marL="0" indent="0" algn="just">
              <a:lnSpc>
                <a:spcPct val="120000"/>
              </a:lnSpc>
              <a:spcBef>
                <a:spcPts val="0"/>
              </a:spcBef>
              <a:buNone/>
            </a:pPr>
            <a:r>
              <a:rPr lang="el-GR" sz="3100" b="1" dirty="0" smtClean="0">
                <a:solidFill>
                  <a:srgbClr val="0070C0"/>
                </a:solidFill>
                <a:sym typeface="Wingdings" panose="05000000000000000000" pitchFamily="2" charset="2"/>
              </a:rPr>
              <a:t> </a:t>
            </a:r>
            <a:r>
              <a:rPr lang="el-GR" sz="3100" b="1" dirty="0" smtClean="0">
                <a:solidFill>
                  <a:srgbClr val="0070C0"/>
                </a:solidFill>
              </a:rPr>
              <a:t>Ωστόσο </a:t>
            </a:r>
            <a:r>
              <a:rPr lang="el-GR" sz="3100" b="1" dirty="0">
                <a:solidFill>
                  <a:srgbClr val="0070C0"/>
                </a:solidFill>
              </a:rPr>
              <a:t>η τεχνική αυτή είναι χρήσιμη όταν: </a:t>
            </a:r>
          </a:p>
          <a:p>
            <a:pPr marL="0" indent="0" algn="just">
              <a:lnSpc>
                <a:spcPct val="120000"/>
              </a:lnSpc>
              <a:spcBef>
                <a:spcPts val="0"/>
              </a:spcBef>
              <a:buNone/>
            </a:pPr>
            <a:r>
              <a:rPr lang="en-US" sz="3100" b="1" dirty="0">
                <a:sym typeface="Wingdings" panose="05000000000000000000" pitchFamily="2" charset="2"/>
              </a:rPr>
              <a:t></a:t>
            </a:r>
            <a:r>
              <a:rPr lang="en-US" sz="3100" b="1" dirty="0"/>
              <a:t> </a:t>
            </a:r>
            <a:r>
              <a:rPr lang="el-GR" sz="3100" b="1" dirty="0"/>
              <a:t>Γίνεται αντιληπτό με σαφήνεια ότι το δίκιο είναι με την άλλη πλευρά. </a:t>
            </a:r>
          </a:p>
          <a:p>
            <a:pPr marL="0" indent="0" algn="just">
              <a:lnSpc>
                <a:spcPct val="120000"/>
              </a:lnSpc>
              <a:spcBef>
                <a:spcPts val="0"/>
              </a:spcBef>
              <a:buNone/>
            </a:pPr>
            <a:r>
              <a:rPr lang="en-US" sz="3100" b="1" dirty="0">
                <a:sym typeface="Wingdings" panose="05000000000000000000" pitchFamily="2" charset="2"/>
              </a:rPr>
              <a:t></a:t>
            </a:r>
            <a:r>
              <a:rPr lang="en-US" sz="3100" b="1" dirty="0"/>
              <a:t> </a:t>
            </a:r>
            <a:r>
              <a:rPr lang="el-GR" sz="3100" b="1" dirty="0"/>
              <a:t>Υπάρχει σεβασμός στις απόψεις των άλλων και πραγματικό ενδιαφέρον ακρόασής τους. </a:t>
            </a:r>
          </a:p>
          <a:p>
            <a:pPr marL="0" indent="0" algn="just">
              <a:lnSpc>
                <a:spcPct val="120000"/>
              </a:lnSpc>
              <a:spcBef>
                <a:spcPts val="0"/>
              </a:spcBef>
              <a:buNone/>
            </a:pPr>
            <a:r>
              <a:rPr lang="en-US" sz="3100" b="1" dirty="0">
                <a:sym typeface="Wingdings" panose="05000000000000000000" pitchFamily="2" charset="2"/>
              </a:rPr>
              <a:t></a:t>
            </a:r>
            <a:r>
              <a:rPr lang="en-US" sz="3100" b="1" dirty="0"/>
              <a:t> </a:t>
            </a:r>
            <a:r>
              <a:rPr lang="el-GR" sz="3100" b="1" dirty="0"/>
              <a:t>Γίνεται κατανοητό απ’ τη μία πλευρά πως το επίμαχο ζήτημα έχει ιδιαίτερη αξία για τον αντιμαχόμενο, πολύ υψηλότερη απ’ ό,τι έχει για εκείνον και επιδιώκει να κερδίσει την εμπιστοσύνη του.</a:t>
            </a:r>
          </a:p>
          <a:p>
            <a:pPr marL="0" indent="0" algn="ctr">
              <a:buNone/>
            </a:pPr>
            <a:endParaRPr lang="el-GR" sz="3100" dirty="0"/>
          </a:p>
          <a:p>
            <a:pPr marL="0" indent="0">
              <a:buNone/>
            </a:pPr>
            <a:endParaRPr lang="el-GR" sz="3100" dirty="0"/>
          </a:p>
        </p:txBody>
      </p:sp>
    </p:spTree>
    <p:extLst>
      <p:ext uri="{BB962C8B-B14F-4D97-AF65-F5344CB8AC3E}">
        <p14:creationId xmlns:p14="http://schemas.microsoft.com/office/powerpoint/2010/main" val="23493581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12192000" cy="6858000"/>
          </a:xfrm>
          <a:solidFill>
            <a:srgbClr val="CCCC00"/>
          </a:solidFill>
        </p:spPr>
        <p:txBody>
          <a:bodyPr>
            <a:normAutofit/>
          </a:bodyPr>
          <a:lstStyle/>
          <a:p>
            <a:pPr marL="0" indent="0" algn="ctr">
              <a:buNone/>
            </a:pPr>
            <a:r>
              <a:rPr lang="el-GR" sz="3600" b="1" dirty="0"/>
              <a:t>Τεχνικές διευθέτησης των συγκρούσεων στις σχολικές μονάδες </a:t>
            </a:r>
            <a:r>
              <a:rPr lang="en-US" sz="3600" b="1" dirty="0" smtClean="0"/>
              <a:t>IV</a:t>
            </a:r>
            <a:endParaRPr lang="el-GR" sz="3600" b="1" dirty="0" smtClean="0"/>
          </a:p>
          <a:p>
            <a:pPr marL="0" indent="0" algn="ctr">
              <a:buNone/>
            </a:pPr>
            <a:endParaRPr lang="en-US" sz="5800" b="1" dirty="0" smtClean="0"/>
          </a:p>
          <a:p>
            <a:pPr marL="0" indent="0" algn="just">
              <a:lnSpc>
                <a:spcPct val="120000"/>
              </a:lnSpc>
              <a:spcBef>
                <a:spcPts val="0"/>
              </a:spcBef>
              <a:buNone/>
            </a:pPr>
            <a:endParaRPr lang="en-US" sz="3500" b="1" dirty="0" smtClean="0">
              <a:sym typeface="Wingdings" panose="05000000000000000000" pitchFamily="2" charset="2"/>
            </a:endParaRPr>
          </a:p>
          <a:p>
            <a:pPr marL="0" indent="0" algn="ctr">
              <a:buNone/>
            </a:pPr>
            <a:endParaRPr lang="el-GR" b="1" dirty="0"/>
          </a:p>
          <a:p>
            <a:pPr marL="0" indent="0">
              <a:buNone/>
            </a:pPr>
            <a:endParaRPr lang="el-GR" dirty="0"/>
          </a:p>
        </p:txBody>
      </p:sp>
      <p:graphicFrame>
        <p:nvGraphicFramePr>
          <p:cNvPr id="2" name="Διάγραμμα 1"/>
          <p:cNvGraphicFramePr/>
          <p:nvPr>
            <p:extLst>
              <p:ext uri="{D42A27DB-BD31-4B8C-83A1-F6EECF244321}">
                <p14:modId xmlns:p14="http://schemas.microsoft.com/office/powerpoint/2010/main" val="3140498316"/>
              </p:ext>
            </p:extLst>
          </p:nvPr>
        </p:nvGraphicFramePr>
        <p:xfrm>
          <a:off x="1" y="1048871"/>
          <a:ext cx="11967882" cy="58091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57337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12192000" cy="6858000"/>
          </a:xfrm>
          <a:solidFill>
            <a:srgbClr val="CCCC00"/>
          </a:solidFill>
        </p:spPr>
        <p:txBody>
          <a:bodyPr>
            <a:normAutofit/>
          </a:bodyPr>
          <a:lstStyle/>
          <a:p>
            <a:pPr marL="0" indent="0" algn="ctr">
              <a:buNone/>
            </a:pPr>
            <a:r>
              <a:rPr lang="el-GR" sz="3600" b="1" dirty="0"/>
              <a:t>Τεχνικές διευθέτησης των συγκρούσεων στις σχολικές μονάδες </a:t>
            </a:r>
            <a:r>
              <a:rPr lang="en-US" sz="3600" b="1" dirty="0" smtClean="0"/>
              <a:t>IV</a:t>
            </a:r>
            <a:endParaRPr lang="el-GR" sz="3600" b="1" dirty="0" smtClean="0"/>
          </a:p>
          <a:p>
            <a:pPr marL="0" indent="0" algn="ctr">
              <a:buNone/>
            </a:pPr>
            <a:endParaRPr lang="en-US" sz="5800" b="1" dirty="0" smtClean="0"/>
          </a:p>
          <a:p>
            <a:pPr marL="0" indent="0" algn="just">
              <a:lnSpc>
                <a:spcPct val="120000"/>
              </a:lnSpc>
              <a:spcBef>
                <a:spcPts val="0"/>
              </a:spcBef>
              <a:buNone/>
            </a:pPr>
            <a:endParaRPr lang="en-US" sz="3800" b="1" dirty="0" smtClean="0"/>
          </a:p>
          <a:p>
            <a:pPr marL="0" indent="0" algn="ctr">
              <a:buNone/>
            </a:pPr>
            <a:endParaRPr lang="el-GR" b="1" dirty="0"/>
          </a:p>
          <a:p>
            <a:pPr marL="0" indent="0">
              <a:buNone/>
            </a:pPr>
            <a:endParaRPr lang="el-GR" dirty="0"/>
          </a:p>
        </p:txBody>
      </p:sp>
      <p:graphicFrame>
        <p:nvGraphicFramePr>
          <p:cNvPr id="2" name="Διάγραμμα 1"/>
          <p:cNvGraphicFramePr/>
          <p:nvPr>
            <p:extLst>
              <p:ext uri="{D42A27DB-BD31-4B8C-83A1-F6EECF244321}">
                <p14:modId xmlns:p14="http://schemas.microsoft.com/office/powerpoint/2010/main" val="3159743366"/>
              </p:ext>
            </p:extLst>
          </p:nvPr>
        </p:nvGraphicFramePr>
        <p:xfrm>
          <a:off x="0" y="1008530"/>
          <a:ext cx="12192000" cy="5849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73720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12192000" cy="6858000"/>
          </a:xfrm>
          <a:solidFill>
            <a:srgbClr val="CCCC00"/>
          </a:solidFill>
        </p:spPr>
        <p:txBody>
          <a:bodyPr>
            <a:normAutofit/>
          </a:bodyPr>
          <a:lstStyle/>
          <a:p>
            <a:pPr marL="0" indent="0" algn="ctr">
              <a:buNone/>
            </a:pPr>
            <a:r>
              <a:rPr lang="el-GR" sz="5100" b="1" dirty="0"/>
              <a:t>Τεχνικές διευθέτησης των συγκρούσεων στις σχολικές μονάδες </a:t>
            </a:r>
            <a:r>
              <a:rPr lang="en-US" sz="5100" b="1" dirty="0" smtClean="0"/>
              <a:t>V</a:t>
            </a:r>
          </a:p>
          <a:p>
            <a:pPr marL="0" indent="0" algn="just">
              <a:lnSpc>
                <a:spcPct val="110000"/>
              </a:lnSpc>
              <a:spcBef>
                <a:spcPts val="0"/>
              </a:spcBef>
              <a:buNone/>
            </a:pPr>
            <a:r>
              <a:rPr lang="el-GR" sz="2900" b="1" dirty="0">
                <a:solidFill>
                  <a:srgbClr val="0070C0"/>
                </a:solidFill>
              </a:rPr>
              <a:t>ε. Τεχνική ενσωμάτωσης στόχων ή επίλυσης προβλήματος ή συνεργασίας:</a:t>
            </a:r>
            <a:r>
              <a:rPr lang="el-GR" sz="2900" dirty="0">
                <a:solidFill>
                  <a:srgbClr val="0070C0"/>
                </a:solidFill>
              </a:rPr>
              <a:t> </a:t>
            </a:r>
            <a:endParaRPr lang="el-GR" sz="2900" dirty="0" smtClean="0">
              <a:solidFill>
                <a:srgbClr val="0070C0"/>
              </a:solidFill>
            </a:endParaRPr>
          </a:p>
          <a:p>
            <a:pPr marL="0" indent="0" algn="just">
              <a:lnSpc>
                <a:spcPct val="110000"/>
              </a:lnSpc>
              <a:spcBef>
                <a:spcPts val="0"/>
              </a:spcBef>
              <a:buNone/>
            </a:pPr>
            <a:r>
              <a:rPr lang="el-GR" sz="2900" b="1" dirty="0" smtClean="0"/>
              <a:t>Η πλέον </a:t>
            </a:r>
            <a:r>
              <a:rPr lang="el-GR" sz="2900" b="1" dirty="0"/>
              <a:t>χρονοβόρα και </a:t>
            </a:r>
            <a:r>
              <a:rPr lang="el-GR" sz="2900" b="1" dirty="0" err="1"/>
              <a:t>ενεργοβόρα</a:t>
            </a:r>
            <a:r>
              <a:rPr lang="el-GR" sz="2900" b="1" dirty="0"/>
              <a:t> </a:t>
            </a:r>
            <a:r>
              <a:rPr lang="el-GR" sz="2900" b="1" dirty="0" smtClean="0"/>
              <a:t>τεχνική.</a:t>
            </a:r>
          </a:p>
          <a:p>
            <a:pPr marL="0" indent="0" algn="just">
              <a:lnSpc>
                <a:spcPct val="110000"/>
              </a:lnSpc>
              <a:spcBef>
                <a:spcPts val="0"/>
              </a:spcBef>
              <a:buNone/>
            </a:pPr>
            <a:r>
              <a:rPr lang="el-GR" sz="2900" b="1" dirty="0"/>
              <a:t>• </a:t>
            </a:r>
            <a:r>
              <a:rPr lang="el-GR" sz="2900" b="1" dirty="0" smtClean="0"/>
              <a:t>Απαιτεί </a:t>
            </a:r>
            <a:r>
              <a:rPr lang="el-GR" sz="2900" b="1" dirty="0"/>
              <a:t>συνεργασία των αντιμαχόμενων, ανοικτή επικοινωνία, συνεχή ροή πληροφοριών, ευελιξία καθώς και προσεκτική μελέτη των διαφορών προκειμένου να βρεθεί λύση, η οποία, χωρίς να δικαιώνει απόλυτα κάποιον, θα τους ικανοποιεί όλους. </a:t>
            </a:r>
            <a:endParaRPr lang="en-US" sz="2900" b="1" dirty="0" smtClean="0"/>
          </a:p>
          <a:p>
            <a:pPr marL="0" indent="0" algn="just">
              <a:lnSpc>
                <a:spcPct val="110000"/>
              </a:lnSpc>
              <a:spcBef>
                <a:spcPts val="0"/>
              </a:spcBef>
              <a:buNone/>
            </a:pPr>
            <a:r>
              <a:rPr lang="el-GR" sz="2900" b="1" dirty="0" smtClean="0">
                <a:solidFill>
                  <a:srgbClr val="0070C0"/>
                </a:solidFill>
              </a:rPr>
              <a:t>Η </a:t>
            </a:r>
            <a:r>
              <a:rPr lang="el-GR" sz="2900" b="1" dirty="0">
                <a:solidFill>
                  <a:srgbClr val="0070C0"/>
                </a:solidFill>
              </a:rPr>
              <a:t>επιλυτική προσέγγιση είναι εξαιρετικά χρήσιμη όταν: </a:t>
            </a:r>
          </a:p>
          <a:p>
            <a:pPr marL="0" indent="0" algn="just">
              <a:lnSpc>
                <a:spcPct val="110000"/>
              </a:lnSpc>
              <a:spcBef>
                <a:spcPts val="0"/>
              </a:spcBef>
              <a:buNone/>
            </a:pPr>
            <a:r>
              <a:rPr lang="el-GR" sz="2900" b="1" dirty="0"/>
              <a:t>• Το προς επίλυση ζήτημα είναι πολύ σημαντικό, χωρίς να επιδέχεται συμβιβαστική λύση. </a:t>
            </a:r>
          </a:p>
          <a:p>
            <a:pPr marL="0" indent="0" algn="just">
              <a:lnSpc>
                <a:spcPct val="110000"/>
              </a:lnSpc>
              <a:spcBef>
                <a:spcPts val="0"/>
              </a:spcBef>
              <a:buNone/>
            </a:pPr>
            <a:r>
              <a:rPr lang="el-GR" sz="2900" b="1" dirty="0" smtClean="0"/>
              <a:t>• </a:t>
            </a:r>
            <a:r>
              <a:rPr lang="el-GR" sz="2900" b="1" dirty="0"/>
              <a:t>Ο στόχος είναι ιδιαίτερα πολύπλοκος αλλά και εξόχως σημαντικός και για τους δυο αντιμαχόμενους. </a:t>
            </a:r>
          </a:p>
        </p:txBody>
      </p:sp>
    </p:spTree>
    <p:extLst>
      <p:ext uri="{BB962C8B-B14F-4D97-AF65-F5344CB8AC3E}">
        <p14:creationId xmlns:p14="http://schemas.microsoft.com/office/powerpoint/2010/main" val="21258801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12192000" cy="6858000"/>
          </a:xfrm>
          <a:solidFill>
            <a:srgbClr val="CCCC00"/>
          </a:solidFill>
        </p:spPr>
        <p:txBody>
          <a:bodyPr>
            <a:normAutofit/>
          </a:bodyPr>
          <a:lstStyle/>
          <a:p>
            <a:pPr marL="0" indent="0" algn="ctr">
              <a:buNone/>
            </a:pPr>
            <a:r>
              <a:rPr lang="el-GR" sz="4000" b="1" dirty="0" smtClean="0"/>
              <a:t>Τεχνικές διευθέτησης των συγκρούσεων στις σχολικές μονάδες </a:t>
            </a:r>
            <a:r>
              <a:rPr lang="en-US" sz="4000" b="1" dirty="0" smtClean="0"/>
              <a:t>VI</a:t>
            </a:r>
          </a:p>
          <a:p>
            <a:pPr marL="0" indent="0" algn="just">
              <a:lnSpc>
                <a:spcPct val="100000"/>
              </a:lnSpc>
              <a:spcBef>
                <a:spcPts val="0"/>
              </a:spcBef>
              <a:buNone/>
            </a:pPr>
            <a:r>
              <a:rPr lang="el-GR" b="1" dirty="0" smtClean="0"/>
              <a:t> </a:t>
            </a:r>
          </a:p>
          <a:p>
            <a:pPr marL="0" indent="0" algn="just">
              <a:lnSpc>
                <a:spcPct val="100000"/>
              </a:lnSpc>
              <a:spcBef>
                <a:spcPts val="0"/>
              </a:spcBef>
              <a:buNone/>
            </a:pPr>
            <a:r>
              <a:rPr lang="el-GR" sz="3600" b="1" dirty="0" smtClean="0"/>
              <a:t>Υποπερίπτωση της τεχνικής της συνεργασίας αποτελεί </a:t>
            </a:r>
            <a:r>
              <a:rPr lang="el-GR" sz="3600" b="1" dirty="0" smtClean="0">
                <a:solidFill>
                  <a:srgbClr val="0070C0"/>
                </a:solidFill>
              </a:rPr>
              <a:t>η τεχνική του «οργανώνειν», </a:t>
            </a:r>
            <a:r>
              <a:rPr lang="el-GR" sz="3600" b="1" dirty="0" smtClean="0"/>
              <a:t>η προσπάθεια της οποίας εστιάζεται στην εξαρχής αντιμετώπιση και επίλυση της σύγκρουσης, απ’ τη στιγμή ήδη της δημιουργίας της (Γιαννίκας, 2014). Προκειμένου να το πετύχει αναζητά τον εντοπισμό των συνθηκών εκείνων που δημιούργησαν τη σύγκρουση και των αιτιών που υποκρύπτονται πίσω τους, ώστε να επιλεγεί μια μέθοδος κατάλληλη που θα οδηγήσει στην επίλυση του προβλήματος. </a:t>
            </a:r>
          </a:p>
          <a:p>
            <a:pPr marL="0" indent="0" algn="just">
              <a:lnSpc>
                <a:spcPct val="100000"/>
              </a:lnSpc>
              <a:spcBef>
                <a:spcPts val="0"/>
              </a:spcBef>
              <a:buNone/>
            </a:pPr>
            <a:endParaRPr lang="el-GR" dirty="0"/>
          </a:p>
        </p:txBody>
      </p:sp>
    </p:spTree>
    <p:extLst>
      <p:ext uri="{BB962C8B-B14F-4D97-AF65-F5344CB8AC3E}">
        <p14:creationId xmlns:p14="http://schemas.microsoft.com/office/powerpoint/2010/main" val="31607500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12192000" cy="6858000"/>
          </a:xfrm>
          <a:solidFill>
            <a:srgbClr val="CCCC00"/>
          </a:solidFill>
        </p:spPr>
        <p:txBody>
          <a:bodyPr>
            <a:normAutofit/>
          </a:bodyPr>
          <a:lstStyle/>
          <a:p>
            <a:pPr marL="0" indent="0" algn="ctr">
              <a:buNone/>
            </a:pPr>
            <a:endParaRPr lang="el-GR" sz="12300" b="1" dirty="0" smtClean="0"/>
          </a:p>
          <a:p>
            <a:pPr marL="0" indent="0" algn="just">
              <a:lnSpc>
                <a:spcPct val="120000"/>
              </a:lnSpc>
              <a:spcBef>
                <a:spcPts val="0"/>
              </a:spcBef>
              <a:buNone/>
            </a:pPr>
            <a:endParaRPr lang="el-GR" sz="7200" dirty="0" smtClean="0"/>
          </a:p>
          <a:p>
            <a:pPr marL="0" indent="0" algn="ctr">
              <a:buNone/>
            </a:pPr>
            <a:endParaRPr lang="el-GR" sz="6700" dirty="0"/>
          </a:p>
        </p:txBody>
      </p:sp>
      <p:graphicFrame>
        <p:nvGraphicFramePr>
          <p:cNvPr id="4" name="Πίνακας 3"/>
          <p:cNvGraphicFramePr>
            <a:graphicFrameLocks noGrp="1"/>
          </p:cNvGraphicFramePr>
          <p:nvPr>
            <p:extLst>
              <p:ext uri="{D42A27DB-BD31-4B8C-83A1-F6EECF244321}">
                <p14:modId xmlns:p14="http://schemas.microsoft.com/office/powerpoint/2010/main" val="3529162106"/>
              </p:ext>
            </p:extLst>
          </p:nvPr>
        </p:nvGraphicFramePr>
        <p:xfrm>
          <a:off x="0" y="76200"/>
          <a:ext cx="12192000" cy="6781799"/>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137778480"/>
                    </a:ext>
                  </a:extLst>
                </a:gridCol>
              </a:tblGrid>
              <a:tr h="6517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3200" b="1" dirty="0" smtClean="0"/>
                        <a:t>Προσδιορισμός</a:t>
                      </a:r>
                      <a:r>
                        <a:rPr lang="el-GR" sz="3200" b="1" baseline="0" dirty="0" smtClean="0"/>
                        <a:t> του προβλήματος</a:t>
                      </a:r>
                      <a:endParaRPr lang="el-GR" sz="3200" dirty="0"/>
                    </a:p>
                  </a:txBody>
                  <a:tcPr/>
                </a:tc>
                <a:extLst>
                  <a:ext uri="{0D108BD9-81ED-4DB2-BD59-A6C34878D82A}">
                    <a16:rowId xmlns:a16="http://schemas.microsoft.com/office/drawing/2014/main" val="2459610998"/>
                  </a:ext>
                </a:extLst>
              </a:tr>
              <a:tr h="437654">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2200" b="1" dirty="0" smtClean="0"/>
                        <a:t>Νέα διευθύντρια δημοτικού σχολείου. </a:t>
                      </a:r>
                    </a:p>
                  </a:txBody>
                  <a:tcPr/>
                </a:tc>
                <a:extLst>
                  <a:ext uri="{0D108BD9-81ED-4DB2-BD59-A6C34878D82A}">
                    <a16:rowId xmlns:a16="http://schemas.microsoft.com/office/drawing/2014/main" val="3761952324"/>
                  </a:ext>
                </a:extLst>
              </a:tr>
              <a:tr h="45986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2200" b="1" dirty="0" smtClean="0"/>
                        <a:t>Υπόγεια διαμάχης των δύο αρχαιότερων εκπαιδευτικών του σχολείου, του Α. και του Γ.</a:t>
                      </a:r>
                      <a:endParaRPr lang="el-GR" sz="2200" dirty="0"/>
                    </a:p>
                  </a:txBody>
                  <a:tcPr/>
                </a:tc>
                <a:extLst>
                  <a:ext uri="{0D108BD9-81ED-4DB2-BD59-A6C34878D82A}">
                    <a16:rowId xmlns:a16="http://schemas.microsoft.com/office/drawing/2014/main" val="37313284"/>
                  </a:ext>
                </a:extLst>
              </a:tr>
              <a:tr h="437654">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2200" b="1" dirty="0" smtClean="0"/>
                        <a:t>Αιτίες διαμάχης η ανεπιτυχής και για τους δύο διεκδίκηση της θέσης του υποδιευθυντή.</a:t>
                      </a:r>
                    </a:p>
                  </a:txBody>
                  <a:tcPr/>
                </a:tc>
                <a:extLst>
                  <a:ext uri="{0D108BD9-81ED-4DB2-BD59-A6C34878D82A}">
                    <a16:rowId xmlns:a16="http://schemas.microsoft.com/office/drawing/2014/main" val="3291877515"/>
                  </a:ext>
                </a:extLst>
              </a:tr>
              <a:tr h="78152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2200" b="1" dirty="0" smtClean="0"/>
                        <a:t>Έναρξη νέας σχολικής χρονιάς και οι δύο ζητούν κατ’ ιδίαν από τη διευθύντρια να έχουν ένα τετράωρο κάθε Πέμπτη. </a:t>
                      </a:r>
                    </a:p>
                  </a:txBody>
                  <a:tcPr/>
                </a:tc>
                <a:extLst>
                  <a:ext uri="{0D108BD9-81ED-4DB2-BD59-A6C34878D82A}">
                    <a16:rowId xmlns:a16="http://schemas.microsoft.com/office/drawing/2014/main" val="2497313060"/>
                  </a:ext>
                </a:extLst>
              </a:tr>
              <a:tr h="449607">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2200" b="1" dirty="0" smtClean="0"/>
                        <a:t>Η διευθύντρια ικανοποιεί το αίτημα του Γ. και εξηγεί στον Α. ότι δεν βγαίνει αλλιώς το πρόγραμμα.</a:t>
                      </a:r>
                    </a:p>
                  </a:txBody>
                  <a:tcPr/>
                </a:tc>
                <a:extLst>
                  <a:ext uri="{0D108BD9-81ED-4DB2-BD59-A6C34878D82A}">
                    <a16:rowId xmlns:a16="http://schemas.microsoft.com/office/drawing/2014/main" val="2741443621"/>
                  </a:ext>
                </a:extLst>
              </a:tr>
              <a:tr h="437654">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2200" b="1" dirty="0" smtClean="0"/>
                        <a:t>Ο Α. εξοργίζεται, ιδιαίτερα όταν βλέπει την ικανοποίηση του αιτήματος του Γ.</a:t>
                      </a:r>
                    </a:p>
                  </a:txBody>
                  <a:tcPr/>
                </a:tc>
                <a:extLst>
                  <a:ext uri="{0D108BD9-81ED-4DB2-BD59-A6C34878D82A}">
                    <a16:rowId xmlns:a16="http://schemas.microsoft.com/office/drawing/2014/main" val="4034872073"/>
                  </a:ext>
                </a:extLst>
              </a:tr>
              <a:tr h="78152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2200" b="1" dirty="0" smtClean="0"/>
                        <a:t>Η διευθύντρια επανεξετάζει το πρόγραμμα σε μια προσπάθεια ανεύρεσης λύσης, όμως είναι αδύνατο. </a:t>
                      </a:r>
                    </a:p>
                  </a:txBody>
                  <a:tcPr/>
                </a:tc>
                <a:extLst>
                  <a:ext uri="{0D108BD9-81ED-4DB2-BD59-A6C34878D82A}">
                    <a16:rowId xmlns:a16="http://schemas.microsoft.com/office/drawing/2014/main" val="912720589"/>
                  </a:ext>
                </a:extLst>
              </a:tr>
              <a:tr h="437654">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2200" b="1" dirty="0" smtClean="0"/>
                        <a:t>Ο Α. είναι απόμακρος, αρκούμενος μόνο στα συγκεκριμένα καθήκοντά του. </a:t>
                      </a:r>
                    </a:p>
                  </a:txBody>
                  <a:tcPr/>
                </a:tc>
                <a:extLst>
                  <a:ext uri="{0D108BD9-81ED-4DB2-BD59-A6C34878D82A}">
                    <a16:rowId xmlns:a16="http://schemas.microsoft.com/office/drawing/2014/main" val="4068540544"/>
                  </a:ext>
                </a:extLst>
              </a:tr>
              <a:tr h="437654">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2200" b="1" dirty="0" smtClean="0"/>
                        <a:t>Στις συνεδριάσεις του Συλλόγου διδασκόντων αντιμάχεται κάθε πρόταση.</a:t>
                      </a:r>
                    </a:p>
                  </a:txBody>
                  <a:tcPr/>
                </a:tc>
                <a:extLst>
                  <a:ext uri="{0D108BD9-81ED-4DB2-BD59-A6C34878D82A}">
                    <a16:rowId xmlns:a16="http://schemas.microsoft.com/office/drawing/2014/main" val="1091117393"/>
                  </a:ext>
                </a:extLst>
              </a:tr>
              <a:tr h="1469267">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2200" b="1" dirty="0" smtClean="0"/>
                        <a:t>Αρνείται πεισματικά να συμμετέχει σε ό,τι ο νόμος δεν ορίζει ως υποχρεωτικό. </a:t>
                      </a:r>
                    </a:p>
                    <a:p>
                      <a:pPr marL="0" marR="0" indent="0" algn="just" defTabSz="914400" rtl="0" eaLnBrk="1" fontAlgn="auto" latinLnBrk="0" hangingPunct="1">
                        <a:lnSpc>
                          <a:spcPct val="100000"/>
                        </a:lnSpc>
                        <a:spcBef>
                          <a:spcPts val="0"/>
                        </a:spcBef>
                        <a:spcAft>
                          <a:spcPts val="0"/>
                        </a:spcAft>
                        <a:buClrTx/>
                        <a:buSzTx/>
                        <a:buFontTx/>
                        <a:buNone/>
                        <a:tabLst/>
                        <a:defRPr/>
                      </a:pPr>
                      <a:r>
                        <a:rPr lang="el-GR" sz="2200" b="1" dirty="0" smtClean="0"/>
                        <a:t>Υποστηρίζει σε συναδέλφους πως δεν θα συνεργαζόταν με τον Γ. στην προετοιμασία και διεξαγωγή της εορτής της 28</a:t>
                      </a:r>
                      <a:r>
                        <a:rPr lang="el-GR" sz="2200" b="1" baseline="30000" dirty="0" smtClean="0"/>
                        <a:t>ης</a:t>
                      </a:r>
                      <a:r>
                        <a:rPr lang="el-GR" sz="2200" b="1" dirty="0" smtClean="0"/>
                        <a:t> Οκτωβρίου, που από κοινού είχαν αναλάβει στην αρχή της σχολικής χρονιάς (πριν τη σύνταξη του προγράμματος).</a:t>
                      </a:r>
                    </a:p>
                  </a:txBody>
                  <a:tcPr/>
                </a:tc>
                <a:extLst>
                  <a:ext uri="{0D108BD9-81ED-4DB2-BD59-A6C34878D82A}">
                    <a16:rowId xmlns:a16="http://schemas.microsoft.com/office/drawing/2014/main" val="4211215139"/>
                  </a:ext>
                </a:extLst>
              </a:tr>
            </a:tbl>
          </a:graphicData>
        </a:graphic>
      </p:graphicFrame>
    </p:spTree>
    <p:extLst>
      <p:ext uri="{BB962C8B-B14F-4D97-AF65-F5344CB8AC3E}">
        <p14:creationId xmlns:p14="http://schemas.microsoft.com/office/powerpoint/2010/main" val="16794731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12192000" cy="6858000"/>
          </a:xfrm>
          <a:solidFill>
            <a:srgbClr val="CCCC00"/>
          </a:solidFill>
        </p:spPr>
        <p:txBody>
          <a:bodyPr>
            <a:normAutofit fontScale="92500" lnSpcReduction="20000"/>
          </a:bodyPr>
          <a:lstStyle/>
          <a:p>
            <a:pPr marL="0" indent="0" algn="ctr">
              <a:buNone/>
            </a:pPr>
            <a:endParaRPr lang="el-GR" sz="8000" b="1" dirty="0" smtClean="0"/>
          </a:p>
          <a:p>
            <a:pPr marL="0" indent="0" algn="ctr">
              <a:buNone/>
            </a:pPr>
            <a:endParaRPr lang="el-GR" sz="8000" b="1" dirty="0"/>
          </a:p>
          <a:p>
            <a:pPr marL="0" indent="0" algn="ctr">
              <a:buNone/>
            </a:pPr>
            <a:endParaRPr lang="el-GR" sz="8000" b="1" dirty="0" smtClean="0"/>
          </a:p>
          <a:p>
            <a:pPr marL="0" indent="0" algn="ctr">
              <a:buNone/>
            </a:pPr>
            <a:endParaRPr lang="el-GR" sz="8000" b="1" dirty="0"/>
          </a:p>
          <a:p>
            <a:pPr marL="0" indent="0" algn="ctr">
              <a:buNone/>
            </a:pPr>
            <a:endParaRPr lang="el-GR" sz="8000" b="1" dirty="0" smtClean="0"/>
          </a:p>
          <a:p>
            <a:pPr marL="0" indent="0" algn="ctr">
              <a:buNone/>
            </a:pPr>
            <a:endParaRPr lang="el-GR" sz="8000" b="1" dirty="0"/>
          </a:p>
          <a:p>
            <a:pPr marL="0" indent="0" algn="ctr">
              <a:buNone/>
            </a:pPr>
            <a:r>
              <a:rPr lang="el-GR" sz="8000" b="1" dirty="0" smtClean="0"/>
              <a:t> </a:t>
            </a:r>
          </a:p>
          <a:p>
            <a:pPr marL="0" indent="0" algn="just">
              <a:lnSpc>
                <a:spcPct val="120000"/>
              </a:lnSpc>
              <a:spcBef>
                <a:spcPts val="0"/>
              </a:spcBef>
              <a:buNone/>
            </a:pPr>
            <a:endParaRPr lang="el-GR" dirty="0"/>
          </a:p>
        </p:txBody>
      </p:sp>
      <p:graphicFrame>
        <p:nvGraphicFramePr>
          <p:cNvPr id="2" name="Πίνακας 1"/>
          <p:cNvGraphicFramePr>
            <a:graphicFrameLocks noGrp="1"/>
          </p:cNvGraphicFramePr>
          <p:nvPr>
            <p:extLst>
              <p:ext uri="{D42A27DB-BD31-4B8C-83A1-F6EECF244321}">
                <p14:modId xmlns:p14="http://schemas.microsoft.com/office/powerpoint/2010/main" val="4265344964"/>
              </p:ext>
            </p:extLst>
          </p:nvPr>
        </p:nvGraphicFramePr>
        <p:xfrm>
          <a:off x="0" y="2"/>
          <a:ext cx="12192000" cy="7993558"/>
        </p:xfrm>
        <a:graphic>
          <a:graphicData uri="http://schemas.openxmlformats.org/drawingml/2006/table">
            <a:tbl>
              <a:tblPr firstRow="1" bandRow="1">
                <a:tableStyleId>{17292A2E-F333-43FB-9621-5CBBE7FDCDCB}</a:tableStyleId>
              </a:tblPr>
              <a:tblGrid>
                <a:gridCol w="12192000">
                  <a:extLst>
                    <a:ext uri="{9D8B030D-6E8A-4147-A177-3AD203B41FA5}">
                      <a16:colId xmlns:a16="http://schemas.microsoft.com/office/drawing/2014/main" val="2505201801"/>
                    </a:ext>
                  </a:extLst>
                </a:gridCol>
              </a:tblGrid>
              <a:tr h="613467">
                <a:tc>
                  <a:txBody>
                    <a:bodyPr/>
                    <a:lstStyle/>
                    <a:p>
                      <a:pPr algn="ctr"/>
                      <a:r>
                        <a:rPr lang="el-GR" sz="3600" dirty="0" smtClean="0">
                          <a:solidFill>
                            <a:schemeClr val="bg1"/>
                          </a:solidFill>
                        </a:rPr>
                        <a:t>Καταγραφή εναλλακτικών προτάσεων</a:t>
                      </a:r>
                      <a:endParaRPr lang="el-GR" sz="3600" dirty="0">
                        <a:solidFill>
                          <a:schemeClr val="bg1"/>
                        </a:solidFill>
                      </a:endParaRPr>
                    </a:p>
                  </a:txBody>
                  <a:tcPr>
                    <a:solidFill>
                      <a:srgbClr val="CC0099"/>
                    </a:solidFill>
                  </a:tcPr>
                </a:tc>
                <a:extLst>
                  <a:ext uri="{0D108BD9-81ED-4DB2-BD59-A6C34878D82A}">
                    <a16:rowId xmlns:a16="http://schemas.microsoft.com/office/drawing/2014/main" val="4051646251"/>
                  </a:ext>
                </a:extLst>
              </a:tr>
              <a:tr h="697575">
                <a:tc>
                  <a:txBody>
                    <a:bodyPr/>
                    <a:lstStyle/>
                    <a:p>
                      <a:pPr marL="0" indent="0" algn="just">
                        <a:lnSpc>
                          <a:spcPct val="120000"/>
                        </a:lnSpc>
                        <a:spcBef>
                          <a:spcPts val="0"/>
                        </a:spcBef>
                        <a:buNone/>
                      </a:pPr>
                      <a:r>
                        <a:rPr lang="el-GR" sz="2000" b="1" dirty="0" smtClean="0">
                          <a:solidFill>
                            <a:schemeClr val="tx1"/>
                          </a:solidFill>
                        </a:rPr>
                        <a:t>Η διευθύντρια είχε ως επιλογές της στη φάση αυτή ή την τεχνητή αδιαφορία, ελπίζοντας στην εξομάλυνση με το πέρασμα του χρόνου, είτε την προσπάθεια εξομάλυνσης με κατευνασμό του Α. αλλάζοντας το πρόγραμμα σε βάρος του Γ.</a:t>
                      </a:r>
                    </a:p>
                  </a:txBody>
                  <a:tcPr>
                    <a:solidFill>
                      <a:srgbClr val="FFFF99"/>
                    </a:solidFill>
                  </a:tcPr>
                </a:tc>
                <a:extLst>
                  <a:ext uri="{0D108BD9-81ED-4DB2-BD59-A6C34878D82A}">
                    <a16:rowId xmlns:a16="http://schemas.microsoft.com/office/drawing/2014/main" val="4003266904"/>
                  </a:ext>
                </a:extLst>
              </a:tr>
              <a:tr h="697575">
                <a:tc>
                  <a:txBody>
                    <a:bodyPr/>
                    <a:lstStyle/>
                    <a:p>
                      <a:pPr marL="0" indent="0" algn="just">
                        <a:lnSpc>
                          <a:spcPct val="120000"/>
                        </a:lnSpc>
                        <a:spcBef>
                          <a:spcPts val="0"/>
                        </a:spcBef>
                        <a:buNone/>
                      </a:pPr>
                      <a:r>
                        <a:rPr lang="el-GR" sz="2000" b="1" dirty="0" smtClean="0">
                          <a:solidFill>
                            <a:schemeClr val="tx1"/>
                          </a:solidFill>
                        </a:rPr>
                        <a:t>Επίλεξε την τεχνική της αδιαφορίας και παράλληλα κάλεσε στο γραφείο της τον Γ. και τον ρώτησε, αν υπήρχε δυνατότητα αλλαγής του τετραώρου του με τον Α.</a:t>
                      </a:r>
                    </a:p>
                  </a:txBody>
                  <a:tcPr>
                    <a:solidFill>
                      <a:srgbClr val="CC0099"/>
                    </a:solidFill>
                  </a:tcPr>
                </a:tc>
                <a:extLst>
                  <a:ext uri="{0D108BD9-81ED-4DB2-BD59-A6C34878D82A}">
                    <a16:rowId xmlns:a16="http://schemas.microsoft.com/office/drawing/2014/main" val="2599688724"/>
                  </a:ext>
                </a:extLst>
              </a:tr>
              <a:tr h="382078">
                <a:tc>
                  <a:txBody>
                    <a:bodyPr/>
                    <a:lstStyle/>
                    <a:p>
                      <a:pPr marL="0" indent="0" algn="just">
                        <a:lnSpc>
                          <a:spcPct val="120000"/>
                        </a:lnSpc>
                        <a:spcBef>
                          <a:spcPts val="0"/>
                        </a:spcBef>
                        <a:buNone/>
                      </a:pPr>
                      <a:r>
                        <a:rPr lang="el-GR" sz="2000" b="1" dirty="0" smtClean="0">
                          <a:solidFill>
                            <a:schemeClr val="tx1"/>
                          </a:solidFill>
                        </a:rPr>
                        <a:t>Συνάντησε την αντίδραση και τον έντονα απαξιωτικό χαρακτηρισμό με τον οποίον ο Γ. χαρακτήρισε τον Α.</a:t>
                      </a:r>
                    </a:p>
                  </a:txBody>
                  <a:tcPr>
                    <a:solidFill>
                      <a:srgbClr val="FFFF99"/>
                    </a:solidFill>
                  </a:tcPr>
                </a:tc>
                <a:extLst>
                  <a:ext uri="{0D108BD9-81ED-4DB2-BD59-A6C34878D82A}">
                    <a16:rowId xmlns:a16="http://schemas.microsoft.com/office/drawing/2014/main" val="189144766"/>
                  </a:ext>
                </a:extLst>
              </a:tr>
              <a:tr h="613467">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2000" b="1" dirty="0" smtClean="0">
                          <a:solidFill>
                            <a:schemeClr val="tx1"/>
                          </a:solidFill>
                        </a:rPr>
                        <a:t>Λίγες μόνο μέρες αργότερα η διευθύντρια κατάλαβε ότι η τεχνική της αδιαφορίας δεν απέδιδε, αλλά δεν θα απέδιδε και ποτέ. </a:t>
                      </a:r>
                    </a:p>
                  </a:txBody>
                  <a:tcPr>
                    <a:solidFill>
                      <a:srgbClr val="CC0099"/>
                    </a:solidFill>
                  </a:tcPr>
                </a:tc>
                <a:extLst>
                  <a:ext uri="{0D108BD9-81ED-4DB2-BD59-A6C34878D82A}">
                    <a16:rowId xmlns:a16="http://schemas.microsoft.com/office/drawing/2014/main" val="3724759660"/>
                  </a:ext>
                </a:extLst>
              </a:tr>
              <a:tr h="697575">
                <a:tc>
                  <a:txBody>
                    <a:bodyPr/>
                    <a:lstStyle/>
                    <a:p>
                      <a:pPr marL="0" indent="0" algn="just">
                        <a:lnSpc>
                          <a:spcPct val="120000"/>
                        </a:lnSpc>
                        <a:spcBef>
                          <a:spcPts val="0"/>
                        </a:spcBef>
                        <a:buNone/>
                      </a:pPr>
                      <a:r>
                        <a:rPr lang="el-GR" sz="2000" b="1" dirty="0" smtClean="0">
                          <a:solidFill>
                            <a:schemeClr val="tx1"/>
                          </a:solidFill>
                        </a:rPr>
                        <a:t>Η νέα διαφωνία αφορούσε έναν σχολικό περίπατο που κατά τον Α. έπρεπε να γίνει την Πέμπτη, όπως και κάθε άλλη δραστηριότητα, «για να μάθουν μερικοί».</a:t>
                      </a:r>
                    </a:p>
                  </a:txBody>
                  <a:tcPr>
                    <a:solidFill>
                      <a:srgbClr val="FFFF99"/>
                    </a:solidFill>
                  </a:tcPr>
                </a:tc>
                <a:extLst>
                  <a:ext uri="{0D108BD9-81ED-4DB2-BD59-A6C34878D82A}">
                    <a16:rowId xmlns:a16="http://schemas.microsoft.com/office/drawing/2014/main" val="210443885"/>
                  </a:ext>
                </a:extLst>
              </a:tr>
              <a:tr h="1013072">
                <a:tc>
                  <a:txBody>
                    <a:bodyPr/>
                    <a:lstStyle/>
                    <a:p>
                      <a:pPr marL="0" indent="0" algn="just">
                        <a:lnSpc>
                          <a:spcPct val="120000"/>
                        </a:lnSpc>
                        <a:spcBef>
                          <a:spcPts val="0"/>
                        </a:spcBef>
                        <a:buNone/>
                      </a:pPr>
                      <a:r>
                        <a:rPr lang="el-GR" sz="2000" b="1" dirty="0" smtClean="0">
                          <a:solidFill>
                            <a:schemeClr val="tx1"/>
                          </a:solidFill>
                        </a:rPr>
                        <a:t>Η διευθύντρια έγινε δέκτης παραπόνων και προβληματισμού κι από άλλους συναδέλφους του, οι οποίοι παραπονέθηκαν έντονα για την άσχημη συμπεριφορά του Α. και την αδιαφορία του που επηρεάζει όλη την ομαλή λειτουργία του σχολείου, ενώ μερικοί εστίασαν και στη σταδιακή αλλαγή συμπεριφοράς του Γ. που έτεινε να προσεγγίσει την αντίστοιχη του Α.</a:t>
                      </a:r>
                    </a:p>
                  </a:txBody>
                  <a:tcPr>
                    <a:solidFill>
                      <a:srgbClr val="CC0099"/>
                    </a:solidFill>
                  </a:tcPr>
                </a:tc>
                <a:extLst>
                  <a:ext uri="{0D108BD9-81ED-4DB2-BD59-A6C34878D82A}">
                    <a16:rowId xmlns:a16="http://schemas.microsoft.com/office/drawing/2014/main" val="2435397436"/>
                  </a:ext>
                </a:extLst>
              </a:tr>
              <a:tr h="1928038">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2000" b="1" dirty="0" smtClean="0">
                          <a:solidFill>
                            <a:schemeClr val="tx1"/>
                          </a:solidFill>
                        </a:rPr>
                        <a:t>Η διευθύντρια στοχάστηκε τις επόμενες επιλογές </a:t>
                      </a:r>
                      <a:r>
                        <a:rPr lang="el-GR" sz="2000" b="1" dirty="0" smtClean="0">
                          <a:solidFill>
                            <a:schemeClr val="tx1"/>
                          </a:solidFill>
                        </a:rPr>
                        <a:t>της. Η τεχνική της συνεργασίας</a:t>
                      </a:r>
                      <a:r>
                        <a:rPr lang="el-GR" sz="2000" b="1" baseline="0" dirty="0" smtClean="0">
                          <a:solidFill>
                            <a:schemeClr val="tx1"/>
                          </a:solidFill>
                        </a:rPr>
                        <a:t> ήταν </a:t>
                      </a:r>
                      <a:r>
                        <a:rPr lang="el-GR" sz="2000" b="1" dirty="0" smtClean="0">
                          <a:solidFill>
                            <a:schemeClr val="tx1"/>
                          </a:solidFill>
                        </a:rPr>
                        <a:t>εκείνη </a:t>
                      </a:r>
                      <a:r>
                        <a:rPr lang="el-GR" sz="2000" b="1" dirty="0" smtClean="0">
                          <a:solidFill>
                            <a:schemeClr val="tx1"/>
                          </a:solidFill>
                        </a:rPr>
                        <a:t>τη στιγμή </a:t>
                      </a:r>
                      <a:r>
                        <a:rPr lang="el-GR" sz="2000" b="1" dirty="0" smtClean="0">
                          <a:solidFill>
                            <a:schemeClr val="tx1"/>
                          </a:solidFill>
                        </a:rPr>
                        <a:t>ανεφάρμοστη,</a:t>
                      </a:r>
                      <a:r>
                        <a:rPr lang="el-GR" sz="2000" b="1" baseline="0" dirty="0" smtClean="0">
                          <a:solidFill>
                            <a:schemeClr val="tx1"/>
                          </a:solidFill>
                        </a:rPr>
                        <a:t> ενώ κ</a:t>
                      </a:r>
                      <a:r>
                        <a:rPr lang="el-GR" sz="2000" b="1" dirty="0" smtClean="0">
                          <a:solidFill>
                            <a:schemeClr val="tx1"/>
                          </a:solidFill>
                        </a:rPr>
                        <a:t>άνοντας χρήση </a:t>
                      </a:r>
                      <a:r>
                        <a:rPr lang="el-GR" sz="2000" b="1" dirty="0" smtClean="0">
                          <a:solidFill>
                            <a:schemeClr val="tx1"/>
                          </a:solidFill>
                        </a:rPr>
                        <a:t>της εξουσίας που της έδινε ο </a:t>
                      </a:r>
                      <a:r>
                        <a:rPr lang="el-GR" sz="2000" b="1" dirty="0" smtClean="0">
                          <a:solidFill>
                            <a:schemeClr val="tx1"/>
                          </a:solidFill>
                        </a:rPr>
                        <a:t>νόμος</a:t>
                      </a:r>
                      <a:r>
                        <a:rPr lang="el-GR" sz="2000" b="1" baseline="0" dirty="0" smtClean="0">
                          <a:solidFill>
                            <a:schemeClr val="tx1"/>
                          </a:solidFill>
                        </a:rPr>
                        <a:t> θα δημιουργούσε μελλοντικά </a:t>
                      </a:r>
                      <a:r>
                        <a:rPr lang="el-GR" sz="2000" b="1" dirty="0" smtClean="0">
                          <a:solidFill>
                            <a:schemeClr val="tx1"/>
                          </a:solidFill>
                        </a:rPr>
                        <a:t>απείρως </a:t>
                      </a:r>
                      <a:r>
                        <a:rPr lang="el-GR" sz="2000" b="1" dirty="0" smtClean="0">
                          <a:solidFill>
                            <a:schemeClr val="tx1"/>
                          </a:solidFill>
                        </a:rPr>
                        <a:t>περισσότερα </a:t>
                      </a:r>
                      <a:r>
                        <a:rPr lang="el-GR" sz="2000" b="1" dirty="0" smtClean="0">
                          <a:solidFill>
                            <a:schemeClr val="tx1"/>
                          </a:solidFill>
                        </a:rPr>
                        <a:t>προβλήματα, ενώ θα επέφερε και διάσπαση του Συλλόγου Διδασκόντων. </a:t>
                      </a:r>
                      <a:endParaRPr lang="el-GR" sz="2000" b="1" dirty="0" smtClean="0">
                        <a:solidFill>
                          <a:schemeClr val="tx1"/>
                        </a:solidFill>
                      </a:endParaRPr>
                    </a:p>
                  </a:txBody>
                  <a:tcPr>
                    <a:solidFill>
                      <a:srgbClr val="FFFF99"/>
                    </a:solidFill>
                  </a:tcPr>
                </a:tc>
                <a:extLst>
                  <a:ext uri="{0D108BD9-81ED-4DB2-BD59-A6C34878D82A}">
                    <a16:rowId xmlns:a16="http://schemas.microsoft.com/office/drawing/2014/main" val="1958955157"/>
                  </a:ext>
                </a:extLst>
              </a:tr>
            </a:tbl>
          </a:graphicData>
        </a:graphic>
      </p:graphicFrame>
    </p:spTree>
    <p:extLst>
      <p:ext uri="{BB962C8B-B14F-4D97-AF65-F5344CB8AC3E}">
        <p14:creationId xmlns:p14="http://schemas.microsoft.com/office/powerpoint/2010/main" val="17303815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12192000" cy="6858000"/>
          </a:xfrm>
          <a:solidFill>
            <a:srgbClr val="CCCC00"/>
          </a:solidFill>
        </p:spPr>
        <p:txBody>
          <a:bodyPr>
            <a:normAutofit/>
          </a:bodyPr>
          <a:lstStyle/>
          <a:p>
            <a:pPr marL="0" indent="0" algn="ctr">
              <a:lnSpc>
                <a:spcPct val="120000"/>
              </a:lnSpc>
              <a:spcBef>
                <a:spcPts val="0"/>
              </a:spcBef>
              <a:buNone/>
            </a:pPr>
            <a:endParaRPr lang="el-GR" sz="6500" b="1" dirty="0" smtClean="0"/>
          </a:p>
          <a:p>
            <a:pPr marL="0" indent="0" algn="ctr">
              <a:lnSpc>
                <a:spcPct val="120000"/>
              </a:lnSpc>
              <a:spcBef>
                <a:spcPts val="0"/>
              </a:spcBef>
              <a:buNone/>
            </a:pPr>
            <a:endParaRPr lang="el-GR" sz="6500" b="1" dirty="0"/>
          </a:p>
          <a:p>
            <a:pPr marL="0" indent="0" algn="ctr">
              <a:lnSpc>
                <a:spcPct val="120000"/>
              </a:lnSpc>
              <a:spcBef>
                <a:spcPts val="0"/>
              </a:spcBef>
              <a:buNone/>
            </a:pPr>
            <a:endParaRPr lang="el-GR" sz="6500" b="1" dirty="0" smtClean="0"/>
          </a:p>
          <a:p>
            <a:pPr marL="0" indent="0" algn="ctr">
              <a:lnSpc>
                <a:spcPct val="120000"/>
              </a:lnSpc>
              <a:spcBef>
                <a:spcPts val="0"/>
              </a:spcBef>
              <a:buNone/>
            </a:pPr>
            <a:endParaRPr lang="el-GR" sz="6500" b="1" dirty="0"/>
          </a:p>
          <a:p>
            <a:pPr marL="0" indent="0" algn="ctr">
              <a:lnSpc>
                <a:spcPct val="120000"/>
              </a:lnSpc>
              <a:spcBef>
                <a:spcPts val="0"/>
              </a:spcBef>
              <a:buNone/>
            </a:pPr>
            <a:endParaRPr lang="el-GR" sz="6500" b="1" dirty="0" smtClean="0"/>
          </a:p>
          <a:p>
            <a:pPr marL="0" indent="0" algn="ctr">
              <a:lnSpc>
                <a:spcPct val="120000"/>
              </a:lnSpc>
              <a:spcBef>
                <a:spcPts val="0"/>
              </a:spcBef>
              <a:buNone/>
            </a:pPr>
            <a:endParaRPr lang="el-GR" sz="6500" b="1" dirty="0"/>
          </a:p>
          <a:p>
            <a:pPr marL="0" indent="0" algn="ctr">
              <a:lnSpc>
                <a:spcPct val="120000"/>
              </a:lnSpc>
              <a:spcBef>
                <a:spcPts val="0"/>
              </a:spcBef>
              <a:buNone/>
            </a:pPr>
            <a:endParaRPr lang="el-GR" sz="6500" b="1" dirty="0" smtClean="0"/>
          </a:p>
          <a:p>
            <a:pPr marL="0" indent="0" algn="just">
              <a:lnSpc>
                <a:spcPct val="120000"/>
              </a:lnSpc>
              <a:spcBef>
                <a:spcPts val="0"/>
              </a:spcBef>
              <a:buNone/>
            </a:pPr>
            <a:endParaRPr lang="el-GR" sz="3300" b="1" dirty="0"/>
          </a:p>
          <a:p>
            <a:pPr marL="0" indent="0" algn="just">
              <a:lnSpc>
                <a:spcPct val="120000"/>
              </a:lnSpc>
              <a:spcBef>
                <a:spcPts val="0"/>
              </a:spcBef>
              <a:buNone/>
            </a:pPr>
            <a:endParaRPr lang="el-GR" sz="3300" b="1" dirty="0"/>
          </a:p>
        </p:txBody>
      </p:sp>
      <p:graphicFrame>
        <p:nvGraphicFramePr>
          <p:cNvPr id="2" name="Πίνακας 1"/>
          <p:cNvGraphicFramePr>
            <a:graphicFrameLocks noGrp="1"/>
          </p:cNvGraphicFramePr>
          <p:nvPr>
            <p:extLst>
              <p:ext uri="{D42A27DB-BD31-4B8C-83A1-F6EECF244321}">
                <p14:modId xmlns:p14="http://schemas.microsoft.com/office/powerpoint/2010/main" val="2730911342"/>
              </p:ext>
            </p:extLst>
          </p:nvPr>
        </p:nvGraphicFramePr>
        <p:xfrm>
          <a:off x="0" y="0"/>
          <a:ext cx="12192000" cy="6858001"/>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1819079814"/>
                    </a:ext>
                  </a:extLst>
                </a:gridCol>
              </a:tblGrid>
              <a:tr h="47508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2500" b="1" dirty="0" smtClean="0">
                          <a:solidFill>
                            <a:srgbClr val="CC0099"/>
                          </a:solidFill>
                        </a:rPr>
                        <a:t>Επιλογή της καλύτερης εναλλακτικής πρότασης - Εφαρμογή του προγράμματος δράσης</a:t>
                      </a:r>
                      <a:endParaRPr lang="el-GR" sz="2500" dirty="0" smtClean="0">
                        <a:solidFill>
                          <a:srgbClr val="CC0099"/>
                        </a:solidFill>
                      </a:endParaRPr>
                    </a:p>
                  </a:txBody>
                  <a:tcPr>
                    <a:solidFill>
                      <a:schemeClr val="accent6">
                        <a:lumMod val="60000"/>
                        <a:lumOff val="40000"/>
                      </a:schemeClr>
                    </a:solidFill>
                  </a:tcPr>
                </a:tc>
                <a:extLst>
                  <a:ext uri="{0D108BD9-81ED-4DB2-BD59-A6C34878D82A}">
                    <a16:rowId xmlns:a16="http://schemas.microsoft.com/office/drawing/2014/main" val="2046755128"/>
                  </a:ext>
                </a:extLst>
              </a:tr>
              <a:tr h="674318">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1900" b="1" dirty="0" smtClean="0"/>
                        <a:t>● Συνυπολογίζοντας τα παραπάνω η διευθύντρια κατέληξε πως έπρεπε να δοκιμάσει τη λύση του συμβιβασμού (αντιπαράθεσης). </a:t>
                      </a:r>
                    </a:p>
                  </a:txBody>
                  <a:tcPr>
                    <a:solidFill>
                      <a:schemeClr val="accent4">
                        <a:lumMod val="40000"/>
                        <a:lumOff val="60000"/>
                      </a:schemeClr>
                    </a:solidFill>
                  </a:tcPr>
                </a:tc>
                <a:extLst>
                  <a:ext uri="{0D108BD9-81ED-4DB2-BD59-A6C34878D82A}">
                    <a16:rowId xmlns:a16="http://schemas.microsoft.com/office/drawing/2014/main" val="1862330417"/>
                  </a:ext>
                </a:extLst>
              </a:tr>
              <a:tr h="965501">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1900" b="1" dirty="0" smtClean="0"/>
                        <a:t>● Κάλεσε στο γραφείο της τους δύο εκπαιδευτικούς και τους κατέστησε σαφές ότι η κατάσταση έχει λάβει πολύ ανεξέλεγκτες διαστάσεις και πως θα έπρεπε οι τρεις τους, ως επαγγελματίες, συνάδελφοι, αλλά και άνθρωποι που επιθυμούν το καλό του σχολείου να δώσουν λύση στο πρόβλημα που βασανίζει όλη τη σχολική μονάδα. </a:t>
                      </a:r>
                    </a:p>
                  </a:txBody>
                  <a:tcPr>
                    <a:solidFill>
                      <a:schemeClr val="accent6">
                        <a:lumMod val="40000"/>
                        <a:lumOff val="60000"/>
                      </a:schemeClr>
                    </a:solidFill>
                  </a:tcPr>
                </a:tc>
                <a:extLst>
                  <a:ext uri="{0D108BD9-81ED-4DB2-BD59-A6C34878D82A}">
                    <a16:rowId xmlns:a16="http://schemas.microsoft.com/office/drawing/2014/main" val="2447294491"/>
                  </a:ext>
                </a:extLst>
              </a:tr>
              <a:tr h="1256684">
                <a:tc>
                  <a:txBody>
                    <a:bodyPr/>
                    <a:lstStyle/>
                    <a:p>
                      <a:pPr algn="just"/>
                      <a:r>
                        <a:rPr lang="el-GR" sz="1900" b="1" dirty="0" smtClean="0"/>
                        <a:t>● Τους υπενθύμισε πως το εργασιακό ωράριο των εκπαιδευτικών είναι σύμφωνα με τις εγκυκλίους του Υπουργείου 08:00 - 14:00, κάτι που σημαίνει ότι δυνητικά και μόνο υφίστανται τετράωρα, πεντάωρα κτλ. Επίσης, ξεκαθάρισε ότι κατά τη γνώμη της, η βάση στην οποία στήριζαν τη διαμάχη τους ήταν σαθρή, καθώς κανείς απ’ τους δυο δεν είχε γίνει υποδιευθυντής.</a:t>
                      </a:r>
                      <a:endParaRPr lang="el-GR" sz="1900" dirty="0"/>
                    </a:p>
                  </a:txBody>
                  <a:tcPr>
                    <a:solidFill>
                      <a:schemeClr val="accent4">
                        <a:lumMod val="40000"/>
                        <a:lumOff val="60000"/>
                      </a:schemeClr>
                    </a:solidFill>
                  </a:tcPr>
                </a:tc>
                <a:extLst>
                  <a:ext uri="{0D108BD9-81ED-4DB2-BD59-A6C34878D82A}">
                    <a16:rowId xmlns:a16="http://schemas.microsoft.com/office/drawing/2014/main" val="3165517961"/>
                  </a:ext>
                </a:extLst>
              </a:tr>
              <a:tr h="965501">
                <a:tc>
                  <a:txBody>
                    <a:bodyPr/>
                    <a:lstStyle/>
                    <a:p>
                      <a:pPr algn="just"/>
                      <a:r>
                        <a:rPr lang="el-GR" sz="1900" b="1" dirty="0" smtClean="0"/>
                        <a:t>● Εξήγησε πως η ίδια δεν στόχευε στη μείωση των αξιώσεων ενός συναδέλφου και την αντίστοιχη ικανοποίηση του άλλου, αλλά στην ομότιμη αντιμετώπιση. Μόνο ένας μπορούσε να ικανοποιηθεί και έτυχε να είναι ο Γ. (διευκρίνισε πως η επιλογή έγινε με κλήρωση). </a:t>
                      </a:r>
                      <a:endParaRPr lang="el-GR" sz="1900" dirty="0"/>
                    </a:p>
                  </a:txBody>
                  <a:tcPr>
                    <a:solidFill>
                      <a:schemeClr val="accent6">
                        <a:lumMod val="40000"/>
                        <a:lumOff val="60000"/>
                      </a:schemeClr>
                    </a:solidFill>
                  </a:tcPr>
                </a:tc>
                <a:extLst>
                  <a:ext uri="{0D108BD9-81ED-4DB2-BD59-A6C34878D82A}">
                    <a16:rowId xmlns:a16="http://schemas.microsoft.com/office/drawing/2014/main" val="679418319"/>
                  </a:ext>
                </a:extLst>
              </a:tr>
              <a:tr h="731441">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1900" b="1" dirty="0" smtClean="0"/>
                        <a:t>● Ισχυρίστηκε πως κατά τη γνώμη της δεν έπρεπε ένα τετράωρο έναντι ενός πενταώρου να αποτελεί πηγή έντασης για το σχολείο και μομφής για την ίδια προσωπικά.</a:t>
                      </a:r>
                    </a:p>
                  </a:txBody>
                  <a:tcPr>
                    <a:solidFill>
                      <a:schemeClr val="accent4">
                        <a:lumMod val="40000"/>
                        <a:lumOff val="60000"/>
                      </a:schemeClr>
                    </a:solidFill>
                  </a:tcPr>
                </a:tc>
                <a:extLst>
                  <a:ext uri="{0D108BD9-81ED-4DB2-BD59-A6C34878D82A}">
                    <a16:rowId xmlns:a16="http://schemas.microsoft.com/office/drawing/2014/main" val="1712711371"/>
                  </a:ext>
                </a:extLst>
              </a:tr>
              <a:tr h="383709">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1900" b="1" dirty="0" smtClean="0"/>
                        <a:t>● Κάλεσε τους δύο συναδέλφους να της πούνε πώς θα ενεργούσαν εκείνοι στη θέση της.</a:t>
                      </a:r>
                    </a:p>
                  </a:txBody>
                  <a:tcPr>
                    <a:solidFill>
                      <a:schemeClr val="accent6">
                        <a:lumMod val="40000"/>
                        <a:lumOff val="60000"/>
                      </a:schemeClr>
                    </a:solidFill>
                  </a:tcPr>
                </a:tc>
                <a:extLst>
                  <a:ext uri="{0D108BD9-81ED-4DB2-BD59-A6C34878D82A}">
                    <a16:rowId xmlns:a16="http://schemas.microsoft.com/office/drawing/2014/main" val="3812973134"/>
                  </a:ext>
                </a:extLst>
              </a:tr>
              <a:tr h="674318">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1900" b="1" dirty="0" smtClean="0"/>
                        <a:t>● Ο Γ. ισχυρίστηκε πως κι αυτός το ίδιο θα έκανε, αλλά απ’ την ώρα που έγινε κλήρωση, θα ήταν άδικο αν γινόταν πλέον αλλαγές. </a:t>
                      </a:r>
                    </a:p>
                  </a:txBody>
                  <a:tcPr>
                    <a:solidFill>
                      <a:schemeClr val="accent4">
                        <a:lumMod val="40000"/>
                        <a:lumOff val="60000"/>
                      </a:schemeClr>
                    </a:solidFill>
                  </a:tcPr>
                </a:tc>
                <a:extLst>
                  <a:ext uri="{0D108BD9-81ED-4DB2-BD59-A6C34878D82A}">
                    <a16:rowId xmlns:a16="http://schemas.microsoft.com/office/drawing/2014/main" val="1183932324"/>
                  </a:ext>
                </a:extLst>
              </a:tr>
              <a:tr h="731441">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1900" b="1" dirty="0" smtClean="0"/>
                        <a:t>● Ο Α. ισχυρίστηκε κι αυτός πως θα έπραττε όπως κι η διευθύντρια, με μόνη διαφορά την κλήρωση που θα πραγματοποιούσε παρουσία και των δύο ενδιαφερομένων. </a:t>
                      </a:r>
                    </a:p>
                  </a:txBody>
                  <a:tcPr>
                    <a:solidFill>
                      <a:schemeClr val="accent6">
                        <a:lumMod val="40000"/>
                        <a:lumOff val="60000"/>
                      </a:schemeClr>
                    </a:solidFill>
                  </a:tcPr>
                </a:tc>
                <a:extLst>
                  <a:ext uri="{0D108BD9-81ED-4DB2-BD59-A6C34878D82A}">
                    <a16:rowId xmlns:a16="http://schemas.microsoft.com/office/drawing/2014/main" val="1055791994"/>
                  </a:ext>
                </a:extLst>
              </a:tr>
            </a:tbl>
          </a:graphicData>
        </a:graphic>
      </p:graphicFrame>
    </p:spTree>
    <p:extLst>
      <p:ext uri="{BB962C8B-B14F-4D97-AF65-F5344CB8AC3E}">
        <p14:creationId xmlns:p14="http://schemas.microsoft.com/office/powerpoint/2010/main" val="34996594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12192000" cy="6858000"/>
          </a:xfrm>
          <a:solidFill>
            <a:srgbClr val="CCCC00"/>
          </a:solidFill>
        </p:spPr>
        <p:txBody>
          <a:bodyPr>
            <a:normAutofit/>
          </a:bodyPr>
          <a:lstStyle/>
          <a:p>
            <a:pPr marL="0" indent="0" algn="ctr">
              <a:lnSpc>
                <a:spcPct val="120000"/>
              </a:lnSpc>
              <a:spcBef>
                <a:spcPts val="0"/>
              </a:spcBef>
              <a:buNone/>
            </a:pPr>
            <a:endParaRPr lang="el-GR" sz="5100" b="1" dirty="0" smtClean="0"/>
          </a:p>
          <a:p>
            <a:pPr marL="0" indent="0" algn="ctr">
              <a:lnSpc>
                <a:spcPct val="120000"/>
              </a:lnSpc>
              <a:spcBef>
                <a:spcPts val="0"/>
              </a:spcBef>
              <a:buNone/>
            </a:pPr>
            <a:endParaRPr lang="el-GR" sz="5100" b="1" dirty="0"/>
          </a:p>
          <a:p>
            <a:pPr marL="0" indent="0" algn="ctr">
              <a:lnSpc>
                <a:spcPct val="120000"/>
              </a:lnSpc>
              <a:spcBef>
                <a:spcPts val="0"/>
              </a:spcBef>
              <a:buNone/>
            </a:pPr>
            <a:endParaRPr lang="el-GR" sz="5100" b="1" dirty="0" smtClean="0"/>
          </a:p>
          <a:p>
            <a:pPr marL="0" indent="0" algn="ctr">
              <a:lnSpc>
                <a:spcPct val="120000"/>
              </a:lnSpc>
              <a:spcBef>
                <a:spcPts val="0"/>
              </a:spcBef>
              <a:buNone/>
            </a:pPr>
            <a:endParaRPr lang="el-GR" sz="5100" b="1" dirty="0"/>
          </a:p>
          <a:p>
            <a:pPr marL="0" indent="0" algn="ctr">
              <a:lnSpc>
                <a:spcPct val="120000"/>
              </a:lnSpc>
              <a:spcBef>
                <a:spcPts val="0"/>
              </a:spcBef>
              <a:buNone/>
            </a:pPr>
            <a:endParaRPr lang="el-GR" sz="5100" b="1" dirty="0" smtClean="0"/>
          </a:p>
          <a:p>
            <a:pPr marL="0" indent="0" algn="ctr">
              <a:lnSpc>
                <a:spcPct val="120000"/>
              </a:lnSpc>
              <a:spcBef>
                <a:spcPts val="0"/>
              </a:spcBef>
              <a:buNone/>
            </a:pPr>
            <a:endParaRPr lang="el-GR" sz="5100" b="1" dirty="0"/>
          </a:p>
          <a:p>
            <a:pPr marL="0" indent="0" algn="ctr">
              <a:lnSpc>
                <a:spcPct val="120000"/>
              </a:lnSpc>
              <a:spcBef>
                <a:spcPts val="0"/>
              </a:spcBef>
              <a:buNone/>
            </a:pPr>
            <a:endParaRPr lang="el-GR" sz="5100" b="1" dirty="0" smtClean="0"/>
          </a:p>
          <a:p>
            <a:pPr marL="0" indent="0" algn="ctr">
              <a:lnSpc>
                <a:spcPct val="120000"/>
              </a:lnSpc>
              <a:spcBef>
                <a:spcPts val="0"/>
              </a:spcBef>
              <a:buNone/>
            </a:pPr>
            <a:endParaRPr lang="el-GR" sz="5100" b="1" dirty="0"/>
          </a:p>
          <a:p>
            <a:pPr marL="0" indent="0" algn="ctr">
              <a:lnSpc>
                <a:spcPct val="120000"/>
              </a:lnSpc>
              <a:spcBef>
                <a:spcPts val="0"/>
              </a:spcBef>
              <a:buNone/>
            </a:pPr>
            <a:endParaRPr lang="el-GR" sz="5100" b="1" dirty="0" smtClean="0"/>
          </a:p>
          <a:p>
            <a:pPr marL="0" indent="0" algn="ctr">
              <a:lnSpc>
                <a:spcPct val="120000"/>
              </a:lnSpc>
              <a:spcBef>
                <a:spcPts val="0"/>
              </a:spcBef>
              <a:buNone/>
            </a:pPr>
            <a:endParaRPr lang="el-GR" sz="5100" b="1" dirty="0"/>
          </a:p>
          <a:p>
            <a:pPr marL="0" indent="0" algn="ctr">
              <a:lnSpc>
                <a:spcPct val="120000"/>
              </a:lnSpc>
              <a:spcBef>
                <a:spcPts val="0"/>
              </a:spcBef>
              <a:buNone/>
            </a:pPr>
            <a:endParaRPr lang="el-GR" sz="5100" b="1" dirty="0" smtClean="0"/>
          </a:p>
          <a:p>
            <a:pPr marL="0" indent="0" algn="ctr">
              <a:lnSpc>
                <a:spcPct val="120000"/>
              </a:lnSpc>
              <a:spcBef>
                <a:spcPts val="0"/>
              </a:spcBef>
              <a:buNone/>
            </a:pPr>
            <a:endParaRPr lang="el-GR" sz="5100" b="1" dirty="0"/>
          </a:p>
        </p:txBody>
      </p:sp>
      <p:graphicFrame>
        <p:nvGraphicFramePr>
          <p:cNvPr id="2" name="Πίνακας 1"/>
          <p:cNvGraphicFramePr>
            <a:graphicFrameLocks noGrp="1"/>
          </p:cNvGraphicFramePr>
          <p:nvPr>
            <p:extLst>
              <p:ext uri="{D42A27DB-BD31-4B8C-83A1-F6EECF244321}">
                <p14:modId xmlns:p14="http://schemas.microsoft.com/office/powerpoint/2010/main" val="57106059"/>
              </p:ext>
            </p:extLst>
          </p:nvPr>
        </p:nvGraphicFramePr>
        <p:xfrm>
          <a:off x="0" y="2"/>
          <a:ext cx="12192000" cy="6900503"/>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4153784334"/>
                    </a:ext>
                  </a:extLst>
                </a:gridCol>
              </a:tblGrid>
              <a:tr h="120146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3600" b="1" dirty="0" smtClean="0">
                          <a:solidFill>
                            <a:schemeClr val="tx1"/>
                          </a:solidFill>
                        </a:rPr>
                        <a:t>Επιλογή της καλύτερης εναλλακτικής πρότασης - Εφαρμογή του προγράμματος δράσης</a:t>
                      </a:r>
                      <a:endParaRPr lang="el-GR" sz="3600" dirty="0" smtClean="0">
                        <a:solidFill>
                          <a:schemeClr val="tx1"/>
                        </a:solidFill>
                      </a:endParaRPr>
                    </a:p>
                  </a:txBody>
                  <a:tcPr>
                    <a:solidFill>
                      <a:schemeClr val="accent6">
                        <a:lumMod val="40000"/>
                        <a:lumOff val="60000"/>
                      </a:schemeClr>
                    </a:solidFill>
                  </a:tcPr>
                </a:tc>
                <a:extLst>
                  <a:ext uri="{0D108BD9-81ED-4DB2-BD59-A6C34878D82A}">
                    <a16:rowId xmlns:a16="http://schemas.microsoft.com/office/drawing/2014/main" val="335977750"/>
                  </a:ext>
                </a:extLst>
              </a:tr>
              <a:tr h="64694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1800" b="1" dirty="0" smtClean="0"/>
                        <a:t>● Η διευθύντρια απολογήθηκε πως αυτό ήταν λάθος της, ενώ επέδειξε και σημειώματα άλλων 2 συναδέλφων του σχολείου που επίσης ζητούσαν τετράωρο κάθε Πέμπτη και δεν διαμαρτυρήθηκαν, παίρνοντας τετράωρο κάποια άλλη ημέρα. </a:t>
                      </a:r>
                    </a:p>
                  </a:txBody>
                  <a:tcPr>
                    <a:solidFill>
                      <a:srgbClr val="FFFF99"/>
                    </a:solidFill>
                  </a:tcPr>
                </a:tc>
                <a:extLst>
                  <a:ext uri="{0D108BD9-81ED-4DB2-BD59-A6C34878D82A}">
                    <a16:rowId xmlns:a16="http://schemas.microsoft.com/office/drawing/2014/main" val="1550953774"/>
                  </a:ext>
                </a:extLst>
              </a:tr>
              <a:tr h="402927">
                <a:tc>
                  <a:txBody>
                    <a:bodyPr/>
                    <a:lstStyle/>
                    <a:p>
                      <a:pPr marL="0" indent="0" algn="just">
                        <a:lnSpc>
                          <a:spcPct val="120000"/>
                        </a:lnSpc>
                        <a:spcBef>
                          <a:spcPts val="0"/>
                        </a:spcBef>
                        <a:buNone/>
                      </a:pPr>
                      <a:r>
                        <a:rPr lang="el-GR" sz="1800" b="1" dirty="0" smtClean="0"/>
                        <a:t>● Ισχυρίστηκε πως θα πρότεινε μια τέτοια εναλλακτική και στον Α. αλλά αυτός είχε αρνηθεί κάθε συζήτηση. </a:t>
                      </a:r>
                    </a:p>
                  </a:txBody>
                  <a:tcPr>
                    <a:solidFill>
                      <a:schemeClr val="accent6">
                        <a:lumMod val="40000"/>
                        <a:lumOff val="60000"/>
                      </a:schemeClr>
                    </a:solidFill>
                  </a:tcPr>
                </a:tc>
                <a:extLst>
                  <a:ext uri="{0D108BD9-81ED-4DB2-BD59-A6C34878D82A}">
                    <a16:rowId xmlns:a16="http://schemas.microsoft.com/office/drawing/2014/main" val="3833294475"/>
                  </a:ext>
                </a:extLst>
              </a:tr>
              <a:tr h="735639">
                <a:tc>
                  <a:txBody>
                    <a:bodyPr/>
                    <a:lstStyle/>
                    <a:p>
                      <a:pPr marL="0" indent="0" algn="just">
                        <a:lnSpc>
                          <a:spcPct val="120000"/>
                        </a:lnSpc>
                        <a:spcBef>
                          <a:spcPts val="0"/>
                        </a:spcBef>
                        <a:buNone/>
                      </a:pPr>
                      <a:r>
                        <a:rPr lang="el-GR" sz="1800" b="1" dirty="0" smtClean="0"/>
                        <a:t>● Επέμενε πάντως πως υπάρχει ακόμη καιρός για αλλαγές και πρότεινε να συζητήσουν πώς θα μπορούσε να λυθεί το ζήτημα με την ανεύρεση εναλλακτικής ημέρας. </a:t>
                      </a:r>
                    </a:p>
                  </a:txBody>
                  <a:tcPr>
                    <a:solidFill>
                      <a:srgbClr val="FFFF99"/>
                    </a:solidFill>
                  </a:tcPr>
                </a:tc>
                <a:extLst>
                  <a:ext uri="{0D108BD9-81ED-4DB2-BD59-A6C34878D82A}">
                    <a16:rowId xmlns:a16="http://schemas.microsoft.com/office/drawing/2014/main" val="2292090327"/>
                  </a:ext>
                </a:extLst>
              </a:tr>
              <a:tr h="924202">
                <a:tc>
                  <a:txBody>
                    <a:bodyPr/>
                    <a:lstStyle/>
                    <a:p>
                      <a:pPr algn="just"/>
                      <a:r>
                        <a:rPr lang="el-GR" sz="1800" b="1" dirty="0" smtClean="0"/>
                        <a:t>● Τόνισε και στους δύο πως ως οι αρχαιότεροι εκπαιδευτικοί αποτελούν κεφάλαιο για το σχολείο, πρότυπο και πηγή έμπνευσης για τους νεότερους συναδέλφους και πως προσδοκεί την αμέριστη συμπαράστασή τους στην επίτευξη των στόχων του σχολείου και περιμένει να εκδηλωθεί αυτή έμπρακτα.</a:t>
                      </a:r>
                      <a:endParaRPr lang="el-GR" dirty="0"/>
                    </a:p>
                  </a:txBody>
                  <a:tcPr>
                    <a:solidFill>
                      <a:schemeClr val="accent6">
                        <a:lumMod val="40000"/>
                        <a:lumOff val="60000"/>
                      </a:schemeClr>
                    </a:solidFill>
                  </a:tcPr>
                </a:tc>
                <a:extLst>
                  <a:ext uri="{0D108BD9-81ED-4DB2-BD59-A6C34878D82A}">
                    <a16:rowId xmlns:a16="http://schemas.microsoft.com/office/drawing/2014/main" val="2537534263"/>
                  </a:ext>
                </a:extLst>
              </a:tr>
              <a:tr h="92420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1800" b="1" dirty="0" smtClean="0"/>
                        <a:t>● Τέλος, τους εκμυστηρεύτηκε, ότι ένας από τους λόγους επιλογής του συγκεκριμένου σχολείου για την ίδια ήταν και η δική τους παρουσία εκεί, επειδή με τη σπουδαία δουλειά τους είχαν κάνει γνωστό το σχολείο σε όλο το νομό και θα επιθυμούσε, με τη βοήθειά τους, να το κάνουν γνωστό σε ολόκληρη τη χώρα.</a:t>
                      </a:r>
                    </a:p>
                  </a:txBody>
                  <a:tcPr>
                    <a:solidFill>
                      <a:srgbClr val="FFFF99"/>
                    </a:solidFill>
                  </a:tcPr>
                </a:tc>
                <a:extLst>
                  <a:ext uri="{0D108BD9-81ED-4DB2-BD59-A6C34878D82A}">
                    <a16:rowId xmlns:a16="http://schemas.microsoft.com/office/drawing/2014/main" val="2874305708"/>
                  </a:ext>
                </a:extLst>
              </a:tr>
              <a:tr h="1068352">
                <a:tc>
                  <a:txBody>
                    <a:bodyPr/>
                    <a:lstStyle/>
                    <a:p>
                      <a:pPr marL="0" indent="0" algn="just">
                        <a:lnSpc>
                          <a:spcPct val="120000"/>
                        </a:lnSpc>
                        <a:spcBef>
                          <a:spcPts val="0"/>
                        </a:spcBef>
                        <a:buNone/>
                      </a:pPr>
                      <a:r>
                        <a:rPr lang="el-GR" sz="1800" b="1" dirty="0" smtClean="0"/>
                        <a:t>● Ο Α. μετά από σκέψη υποσχέθηκε να επανεξετάσει τη στάση του και ο Γ. δήλωσε πως κι ο ίδιος θα σκεφτόταν μήπως εξυπηρετούσε κι αυτόν καλύτερα άλλη μέρα, ώστε να αλλάξουν μεταξύ τους. Η διευθύντρια πρότεινε να σκεφτούν και την επομένη να το ξανασυζητήσουν, οριστικοποιώντας οι τρεις τους το πρόγραμμα.</a:t>
                      </a:r>
                    </a:p>
                  </a:txBody>
                  <a:tcPr>
                    <a:solidFill>
                      <a:schemeClr val="accent6">
                        <a:lumMod val="40000"/>
                        <a:lumOff val="60000"/>
                      </a:schemeClr>
                    </a:solidFill>
                  </a:tcPr>
                </a:tc>
                <a:extLst>
                  <a:ext uri="{0D108BD9-81ED-4DB2-BD59-A6C34878D82A}">
                    <a16:rowId xmlns:a16="http://schemas.microsoft.com/office/drawing/2014/main" val="1688431324"/>
                  </a:ext>
                </a:extLst>
              </a:tr>
              <a:tr h="95427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1800" b="1" dirty="0" smtClean="0"/>
                        <a:t>● Πράγματι, την επομένη, τόσο ο Α. που επέλεξε την Παρασκευή, όσο κι ο Γ. που κατέληξε στην Τρίτη, αποποιήθηκαν την επιλογή της Πέμπτης, την οποία πήρε τελικά μία απ’ τις δύο συναδέλφους </a:t>
                      </a:r>
                      <a:r>
                        <a:rPr lang="el-GR" sz="1800" b="1" smtClean="0"/>
                        <a:t>που ήταν </a:t>
                      </a:r>
                      <a:r>
                        <a:rPr lang="el-GR" sz="1800" b="1" dirty="0" smtClean="0"/>
                        <a:t>η μόνη που την εξυπηρετούσε ακόμη η Πέμπτη, καθώς η άλλη συνάδελφος είχε μεταβάλλει ήδη το πρόγραμμά της.</a:t>
                      </a:r>
                    </a:p>
                  </a:txBody>
                  <a:tcPr>
                    <a:solidFill>
                      <a:srgbClr val="FFFF99"/>
                    </a:solidFill>
                  </a:tcPr>
                </a:tc>
                <a:extLst>
                  <a:ext uri="{0D108BD9-81ED-4DB2-BD59-A6C34878D82A}">
                    <a16:rowId xmlns:a16="http://schemas.microsoft.com/office/drawing/2014/main" val="2750250740"/>
                  </a:ext>
                </a:extLst>
              </a:tr>
            </a:tbl>
          </a:graphicData>
        </a:graphic>
      </p:graphicFrame>
    </p:spTree>
    <p:extLst>
      <p:ext uri="{BB962C8B-B14F-4D97-AF65-F5344CB8AC3E}">
        <p14:creationId xmlns:p14="http://schemas.microsoft.com/office/powerpoint/2010/main" val="23092833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12192000" cy="6858000"/>
          </a:xfrm>
          <a:solidFill>
            <a:srgbClr val="CCCC00"/>
          </a:solidFill>
        </p:spPr>
        <p:txBody>
          <a:bodyPr>
            <a:normAutofit/>
          </a:bodyPr>
          <a:lstStyle/>
          <a:p>
            <a:pPr marL="0" indent="0" algn="ctr">
              <a:buNone/>
            </a:pPr>
            <a:endParaRPr lang="el-GR" sz="3600" dirty="0"/>
          </a:p>
          <a:p>
            <a:pPr marL="0" indent="0">
              <a:buNone/>
            </a:pPr>
            <a:endParaRPr lang="el-GR" sz="6000" b="1" dirty="0"/>
          </a:p>
        </p:txBody>
      </p:sp>
      <p:graphicFrame>
        <p:nvGraphicFramePr>
          <p:cNvPr id="6" name="Διάγραμμα 5"/>
          <p:cNvGraphicFramePr/>
          <p:nvPr>
            <p:extLst>
              <p:ext uri="{D42A27DB-BD31-4B8C-83A1-F6EECF244321}">
                <p14:modId xmlns:p14="http://schemas.microsoft.com/office/powerpoint/2010/main" val="3129149497"/>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70344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12192000" cy="6858000"/>
          </a:xfrm>
          <a:solidFill>
            <a:srgbClr val="CCCC00"/>
          </a:solidFill>
        </p:spPr>
        <p:txBody>
          <a:bodyPr>
            <a:normAutofit/>
          </a:bodyPr>
          <a:lstStyle/>
          <a:p>
            <a:pPr marL="0" indent="0" algn="ctr">
              <a:lnSpc>
                <a:spcPct val="120000"/>
              </a:lnSpc>
              <a:spcBef>
                <a:spcPts val="0"/>
              </a:spcBef>
              <a:buNone/>
            </a:pPr>
            <a:r>
              <a:rPr lang="el-GR" sz="5800" b="1" dirty="0" smtClean="0">
                <a:solidFill>
                  <a:srgbClr val="663300"/>
                </a:solidFill>
              </a:rPr>
              <a:t>Μελέτες περίπτωσης </a:t>
            </a:r>
          </a:p>
          <a:p>
            <a:pPr marL="0" indent="0" algn="just">
              <a:lnSpc>
                <a:spcPct val="120000"/>
              </a:lnSpc>
              <a:spcBef>
                <a:spcPts val="0"/>
              </a:spcBef>
              <a:buNone/>
            </a:pPr>
            <a:r>
              <a:rPr lang="el-GR" sz="3600" b="1" dirty="0" smtClean="0"/>
              <a:t>● Η μελέτη περίπτωσης διοικητικού περιεχομένου αφορά στην καθημερινότητα των σχολικών μονάδων.</a:t>
            </a:r>
          </a:p>
          <a:p>
            <a:pPr marL="0" indent="0" algn="just">
              <a:lnSpc>
                <a:spcPct val="120000"/>
              </a:lnSpc>
              <a:spcBef>
                <a:spcPts val="0"/>
              </a:spcBef>
              <a:buNone/>
            </a:pPr>
            <a:r>
              <a:rPr lang="el-GR" sz="3600" b="1" dirty="0" smtClean="0"/>
              <a:t>● Εστιάζει στην </a:t>
            </a:r>
            <a:r>
              <a:rPr lang="el-GR" sz="3600" b="1" dirty="0"/>
              <a:t>επίλυση ζητημάτων παιδαγωγικού </a:t>
            </a:r>
            <a:r>
              <a:rPr lang="el-GR" sz="3600" b="1" dirty="0" smtClean="0"/>
              <a:t>και διοικητικού ενδιαφέροντος.</a:t>
            </a:r>
          </a:p>
          <a:p>
            <a:pPr marL="0" indent="0" algn="just">
              <a:lnSpc>
                <a:spcPct val="120000"/>
              </a:lnSpc>
              <a:spcBef>
                <a:spcPts val="0"/>
              </a:spcBef>
              <a:buNone/>
            </a:pPr>
            <a:r>
              <a:rPr lang="el-GR" sz="3600" b="1" dirty="0"/>
              <a:t>● </a:t>
            </a:r>
            <a:r>
              <a:rPr lang="el-GR" sz="3600" b="1" dirty="0" smtClean="0"/>
              <a:t>Δίνει έμφαση στον </a:t>
            </a:r>
            <a:r>
              <a:rPr lang="el-GR" sz="3600" b="1" dirty="0"/>
              <a:t>ρόλο του </a:t>
            </a:r>
            <a:r>
              <a:rPr lang="el-GR" sz="3600" b="1" dirty="0" smtClean="0"/>
              <a:t>διευθυντή. </a:t>
            </a:r>
          </a:p>
          <a:p>
            <a:pPr marL="0" indent="0" algn="just">
              <a:lnSpc>
                <a:spcPct val="120000"/>
              </a:lnSpc>
              <a:spcBef>
                <a:spcPts val="0"/>
              </a:spcBef>
              <a:buNone/>
            </a:pPr>
            <a:r>
              <a:rPr lang="el-GR" sz="3600" b="1" dirty="0"/>
              <a:t>● Κάθε περίπτωση εξετάζεται αναδεικνύοντας θετικά και αρνητικά σημεία, </a:t>
            </a:r>
            <a:r>
              <a:rPr lang="el-GR" sz="3600" b="1" dirty="0" smtClean="0"/>
              <a:t>δυνατούς ή αδύνατους τρόπους </a:t>
            </a:r>
            <a:r>
              <a:rPr lang="el-GR" sz="3600" b="1" dirty="0"/>
              <a:t>ενέργειας, αντιδράσεις και αποτελέσματα. </a:t>
            </a:r>
          </a:p>
          <a:p>
            <a:pPr marL="0" indent="0" algn="just">
              <a:lnSpc>
                <a:spcPct val="120000"/>
              </a:lnSpc>
              <a:spcBef>
                <a:spcPts val="0"/>
              </a:spcBef>
              <a:buNone/>
            </a:pPr>
            <a:endParaRPr lang="el-GR" sz="3200" b="1" dirty="0"/>
          </a:p>
          <a:p>
            <a:pPr marL="0" indent="0">
              <a:buNone/>
            </a:pPr>
            <a:endParaRPr lang="el-GR" sz="3200" dirty="0"/>
          </a:p>
        </p:txBody>
      </p:sp>
    </p:spTree>
    <p:extLst>
      <p:ext uri="{BB962C8B-B14F-4D97-AF65-F5344CB8AC3E}">
        <p14:creationId xmlns:p14="http://schemas.microsoft.com/office/powerpoint/2010/main" val="17852064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12192000" cy="6858000"/>
          </a:xfrm>
          <a:solidFill>
            <a:srgbClr val="CCCC00"/>
          </a:solidFill>
        </p:spPr>
        <p:txBody>
          <a:bodyPr>
            <a:normAutofit/>
          </a:bodyPr>
          <a:lstStyle/>
          <a:p>
            <a:pPr marL="0" indent="0" algn="ctr">
              <a:buNone/>
            </a:pPr>
            <a:endParaRPr lang="el-GR" sz="3600" dirty="0"/>
          </a:p>
          <a:p>
            <a:pPr marL="0" indent="0">
              <a:buNone/>
            </a:pPr>
            <a:endParaRPr lang="el-GR" sz="6000" b="1" dirty="0"/>
          </a:p>
        </p:txBody>
      </p:sp>
      <p:graphicFrame>
        <p:nvGraphicFramePr>
          <p:cNvPr id="6" name="Διάγραμμα 5"/>
          <p:cNvGraphicFramePr/>
          <p:nvPr>
            <p:extLst>
              <p:ext uri="{D42A27DB-BD31-4B8C-83A1-F6EECF244321}">
                <p14:modId xmlns:p14="http://schemas.microsoft.com/office/powerpoint/2010/main" val="3351462736"/>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99733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12192000" cy="6858000"/>
          </a:xfrm>
          <a:solidFill>
            <a:srgbClr val="CCCC00"/>
          </a:solidFill>
        </p:spPr>
        <p:txBody>
          <a:bodyPr>
            <a:normAutofit/>
          </a:bodyPr>
          <a:lstStyle/>
          <a:p>
            <a:pPr marL="0" indent="0" algn="ctr">
              <a:buNone/>
            </a:pPr>
            <a:r>
              <a:rPr lang="el-GR" sz="6000" b="1" dirty="0" smtClean="0"/>
              <a:t>Σας ευχαριστώ πολύ!</a:t>
            </a:r>
          </a:p>
          <a:p>
            <a:pPr marL="0" indent="0">
              <a:buNone/>
            </a:pPr>
            <a:endParaRPr lang="el-GR" sz="6000" b="1" dirty="0"/>
          </a:p>
        </p:txBody>
      </p:sp>
      <p:pic>
        <p:nvPicPr>
          <p:cNvPr id="5" name="Picture 2" descr="Bow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6847" y="1333948"/>
            <a:ext cx="3752273" cy="50038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95818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12192000" cy="6858000"/>
          </a:xfrm>
          <a:solidFill>
            <a:srgbClr val="CCCC00"/>
          </a:solidFill>
        </p:spPr>
        <p:txBody>
          <a:bodyPr>
            <a:normAutofit/>
          </a:bodyPr>
          <a:lstStyle/>
          <a:p>
            <a:pPr marL="0" indent="0" algn="ctr">
              <a:lnSpc>
                <a:spcPct val="120000"/>
              </a:lnSpc>
              <a:spcBef>
                <a:spcPts val="0"/>
              </a:spcBef>
              <a:buNone/>
            </a:pPr>
            <a:r>
              <a:rPr lang="el-GR" sz="4800" b="1" dirty="0" smtClean="0"/>
              <a:t>Ακολουθία επίλυσης case study </a:t>
            </a:r>
          </a:p>
          <a:p>
            <a:pPr marL="0" indent="0" algn="ctr">
              <a:lnSpc>
                <a:spcPct val="120000"/>
              </a:lnSpc>
              <a:spcBef>
                <a:spcPts val="0"/>
              </a:spcBef>
              <a:buNone/>
            </a:pPr>
            <a:endParaRPr lang="el-GR" sz="2400" b="1" dirty="0" smtClean="0">
              <a:solidFill>
                <a:srgbClr val="663300"/>
              </a:solidFill>
            </a:endParaRPr>
          </a:p>
          <a:p>
            <a:pPr marL="0" indent="0" algn="ctr">
              <a:lnSpc>
                <a:spcPct val="120000"/>
              </a:lnSpc>
              <a:spcBef>
                <a:spcPts val="0"/>
              </a:spcBef>
              <a:buNone/>
            </a:pPr>
            <a:endParaRPr lang="el-GR" sz="2400" b="1" dirty="0" smtClean="0">
              <a:solidFill>
                <a:srgbClr val="663300"/>
              </a:solidFill>
            </a:endParaRPr>
          </a:p>
          <a:p>
            <a:pPr marL="0" indent="0" algn="ctr">
              <a:lnSpc>
                <a:spcPct val="120000"/>
              </a:lnSpc>
              <a:spcBef>
                <a:spcPts val="0"/>
              </a:spcBef>
              <a:buNone/>
            </a:pPr>
            <a:endParaRPr lang="el-GR" sz="5800" b="1" dirty="0" smtClean="0"/>
          </a:p>
          <a:p>
            <a:pPr marL="0" indent="0">
              <a:buNone/>
            </a:pPr>
            <a:endParaRPr lang="el-GR" dirty="0"/>
          </a:p>
        </p:txBody>
      </p:sp>
      <p:grpSp>
        <p:nvGrpSpPr>
          <p:cNvPr id="24" name="Ομάδα 23"/>
          <p:cNvGrpSpPr/>
          <p:nvPr/>
        </p:nvGrpSpPr>
        <p:grpSpPr>
          <a:xfrm>
            <a:off x="5272" y="632012"/>
            <a:ext cx="12083633" cy="6064623"/>
            <a:chOff x="5273" y="2075901"/>
            <a:chExt cx="10137502" cy="4212920"/>
          </a:xfrm>
        </p:grpSpPr>
        <p:sp>
          <p:nvSpPr>
            <p:cNvPr id="25" name="Σχήμα L 24"/>
            <p:cNvSpPr/>
            <p:nvPr/>
          </p:nvSpPr>
          <p:spPr>
            <a:xfrm rot="5400000">
              <a:off x="377572" y="4254591"/>
              <a:ext cx="1121418" cy="1866015"/>
            </a:xfrm>
            <a:prstGeom prst="corner">
              <a:avLst>
                <a:gd name="adj1" fmla="val 16120"/>
                <a:gd name="adj2" fmla="val 16110"/>
              </a:avLst>
            </a:prstGeom>
            <a:solidFill>
              <a:srgbClr val="FF9900"/>
            </a:solidFill>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6" name="Ελεύθερη σχεδίαση 25"/>
            <p:cNvSpPr/>
            <p:nvPr/>
          </p:nvSpPr>
          <p:spPr>
            <a:xfrm>
              <a:off x="190379" y="4812128"/>
              <a:ext cx="1684649" cy="1476693"/>
            </a:xfrm>
            <a:custGeom>
              <a:avLst/>
              <a:gdLst>
                <a:gd name="connsiteX0" fmla="*/ 0 w 1684649"/>
                <a:gd name="connsiteY0" fmla="*/ 0 h 1476693"/>
                <a:gd name="connsiteX1" fmla="*/ 1684649 w 1684649"/>
                <a:gd name="connsiteY1" fmla="*/ 0 h 1476693"/>
                <a:gd name="connsiteX2" fmla="*/ 1684649 w 1684649"/>
                <a:gd name="connsiteY2" fmla="*/ 1476693 h 1476693"/>
                <a:gd name="connsiteX3" fmla="*/ 0 w 1684649"/>
                <a:gd name="connsiteY3" fmla="*/ 1476693 h 1476693"/>
                <a:gd name="connsiteX4" fmla="*/ 0 w 1684649"/>
                <a:gd name="connsiteY4" fmla="*/ 0 h 14766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4649" h="1476693">
                  <a:moveTo>
                    <a:pt x="0" y="0"/>
                  </a:moveTo>
                  <a:lnTo>
                    <a:pt x="1684649" y="0"/>
                  </a:lnTo>
                  <a:lnTo>
                    <a:pt x="1684649" y="1476693"/>
                  </a:lnTo>
                  <a:lnTo>
                    <a:pt x="0" y="147669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2390" tIns="72390" rIns="72390" bIns="72390" numCol="1" spcCol="1270" anchor="t" anchorCtr="0">
              <a:noAutofit/>
              <a:scene3d>
                <a:camera prst="orthographicFront"/>
                <a:lightRig rig="threePt" dir="t"/>
              </a:scene3d>
              <a:sp3d/>
            </a:bodyPr>
            <a:lstStyle/>
            <a:p>
              <a:pPr lvl="0" algn="l" defTabSz="844550" rtl="0">
                <a:lnSpc>
                  <a:spcPct val="90000"/>
                </a:lnSpc>
                <a:spcBef>
                  <a:spcPct val="0"/>
                </a:spcBef>
                <a:spcAft>
                  <a:spcPct val="35000"/>
                </a:spcAft>
              </a:pPr>
              <a:r>
                <a:rPr lang="el-GR" sz="1900" b="1" kern="1200" dirty="0" smtClean="0"/>
                <a:t>1. Καθορισμός του προβλήματος / προβλημάτων. </a:t>
              </a:r>
              <a:endParaRPr lang="el-GR" sz="1900" kern="1200" dirty="0"/>
            </a:p>
          </p:txBody>
        </p:sp>
        <p:sp>
          <p:nvSpPr>
            <p:cNvPr id="27" name="Ισοσκελές τρίγωνο 26"/>
            <p:cNvSpPr/>
            <p:nvPr/>
          </p:nvSpPr>
          <p:spPr>
            <a:xfrm>
              <a:off x="1557170" y="4117213"/>
              <a:ext cx="317858" cy="317858"/>
            </a:xfrm>
            <a:prstGeom prst="triangle">
              <a:avLst>
                <a:gd name="adj" fmla="val 100000"/>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8" name="Σχήμα L 27"/>
            <p:cNvSpPr/>
            <p:nvPr/>
          </p:nvSpPr>
          <p:spPr>
            <a:xfrm rot="5400000">
              <a:off x="2439911" y="3744263"/>
              <a:ext cx="1121418" cy="1866015"/>
            </a:xfrm>
            <a:prstGeom prst="corner">
              <a:avLst>
                <a:gd name="adj1" fmla="val 16120"/>
                <a:gd name="adj2" fmla="val 16110"/>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9" name="Ελεύθερη σχεδίαση 28"/>
            <p:cNvSpPr/>
            <p:nvPr/>
          </p:nvSpPr>
          <p:spPr>
            <a:xfrm>
              <a:off x="2252719" y="4301800"/>
              <a:ext cx="1684649" cy="1476693"/>
            </a:xfrm>
            <a:custGeom>
              <a:avLst/>
              <a:gdLst>
                <a:gd name="connsiteX0" fmla="*/ 0 w 1684649"/>
                <a:gd name="connsiteY0" fmla="*/ 0 h 1476693"/>
                <a:gd name="connsiteX1" fmla="*/ 1684649 w 1684649"/>
                <a:gd name="connsiteY1" fmla="*/ 0 h 1476693"/>
                <a:gd name="connsiteX2" fmla="*/ 1684649 w 1684649"/>
                <a:gd name="connsiteY2" fmla="*/ 1476693 h 1476693"/>
                <a:gd name="connsiteX3" fmla="*/ 0 w 1684649"/>
                <a:gd name="connsiteY3" fmla="*/ 1476693 h 1476693"/>
                <a:gd name="connsiteX4" fmla="*/ 0 w 1684649"/>
                <a:gd name="connsiteY4" fmla="*/ 0 h 14766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4649" h="1476693">
                  <a:moveTo>
                    <a:pt x="0" y="0"/>
                  </a:moveTo>
                  <a:lnTo>
                    <a:pt x="1684649" y="0"/>
                  </a:lnTo>
                  <a:lnTo>
                    <a:pt x="1684649" y="1476693"/>
                  </a:lnTo>
                  <a:lnTo>
                    <a:pt x="0" y="147669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2390" tIns="72390" rIns="72390" bIns="72390" numCol="1" spcCol="1270" anchor="t" anchorCtr="0">
              <a:noAutofit/>
              <a:scene3d>
                <a:camera prst="orthographicFront"/>
                <a:lightRig rig="threePt" dir="t"/>
              </a:scene3d>
              <a:sp3d/>
            </a:bodyPr>
            <a:lstStyle/>
            <a:p>
              <a:pPr lvl="0" algn="l" defTabSz="844550">
                <a:lnSpc>
                  <a:spcPct val="90000"/>
                </a:lnSpc>
                <a:spcBef>
                  <a:spcPct val="0"/>
                </a:spcBef>
                <a:spcAft>
                  <a:spcPct val="35000"/>
                </a:spcAft>
              </a:pPr>
              <a:endParaRPr lang="el-GR" sz="1900" kern="1200"/>
            </a:p>
          </p:txBody>
        </p:sp>
        <p:sp>
          <p:nvSpPr>
            <p:cNvPr id="30" name="Ισοσκελές τρίγωνο 29"/>
            <p:cNvSpPr/>
            <p:nvPr/>
          </p:nvSpPr>
          <p:spPr>
            <a:xfrm>
              <a:off x="3619509" y="3606885"/>
              <a:ext cx="317858" cy="317858"/>
            </a:xfrm>
            <a:prstGeom prst="triangle">
              <a:avLst>
                <a:gd name="adj" fmla="val 100000"/>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1" name="Σχήμα L 30"/>
            <p:cNvSpPr/>
            <p:nvPr/>
          </p:nvSpPr>
          <p:spPr>
            <a:xfrm rot="5400000">
              <a:off x="4502251" y="3233935"/>
              <a:ext cx="1121418" cy="1866015"/>
            </a:xfrm>
            <a:prstGeom prst="corner">
              <a:avLst>
                <a:gd name="adj1" fmla="val 16120"/>
                <a:gd name="adj2" fmla="val 16110"/>
              </a:avLst>
            </a:prstGeom>
            <a:solidFill>
              <a:srgbClr val="FF0000"/>
            </a:solidFill>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2" name="Ελεύθερη σχεδίαση 31"/>
            <p:cNvSpPr/>
            <p:nvPr/>
          </p:nvSpPr>
          <p:spPr>
            <a:xfrm>
              <a:off x="4315058" y="3791472"/>
              <a:ext cx="1684649" cy="1476693"/>
            </a:xfrm>
            <a:custGeom>
              <a:avLst/>
              <a:gdLst>
                <a:gd name="connsiteX0" fmla="*/ 0 w 1684649"/>
                <a:gd name="connsiteY0" fmla="*/ 0 h 1476693"/>
                <a:gd name="connsiteX1" fmla="*/ 1684649 w 1684649"/>
                <a:gd name="connsiteY1" fmla="*/ 0 h 1476693"/>
                <a:gd name="connsiteX2" fmla="*/ 1684649 w 1684649"/>
                <a:gd name="connsiteY2" fmla="*/ 1476693 h 1476693"/>
                <a:gd name="connsiteX3" fmla="*/ 0 w 1684649"/>
                <a:gd name="connsiteY3" fmla="*/ 1476693 h 1476693"/>
                <a:gd name="connsiteX4" fmla="*/ 0 w 1684649"/>
                <a:gd name="connsiteY4" fmla="*/ 0 h 14766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4649" h="1476693">
                  <a:moveTo>
                    <a:pt x="0" y="0"/>
                  </a:moveTo>
                  <a:lnTo>
                    <a:pt x="1684649" y="0"/>
                  </a:lnTo>
                  <a:lnTo>
                    <a:pt x="1684649" y="1476693"/>
                  </a:lnTo>
                  <a:lnTo>
                    <a:pt x="0" y="147669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2390" tIns="72390" rIns="72390" bIns="72390" numCol="1" spcCol="1270" anchor="t" anchorCtr="0">
              <a:noAutofit/>
              <a:scene3d>
                <a:camera prst="orthographicFront"/>
                <a:lightRig rig="threePt" dir="t"/>
              </a:scene3d>
              <a:sp3d/>
            </a:bodyPr>
            <a:lstStyle/>
            <a:p>
              <a:pPr lvl="0" algn="l" defTabSz="844550" rtl="0">
                <a:lnSpc>
                  <a:spcPct val="90000"/>
                </a:lnSpc>
                <a:spcBef>
                  <a:spcPct val="0"/>
                </a:spcBef>
                <a:spcAft>
                  <a:spcPct val="35000"/>
                </a:spcAft>
              </a:pPr>
              <a:r>
                <a:rPr lang="el-GR" sz="1900" b="1" kern="1200" dirty="0" smtClean="0"/>
                <a:t>3. Ταξινόμηση των γεγονότων</a:t>
              </a:r>
              <a:endParaRPr lang="el-GR" sz="1900" kern="1200" dirty="0"/>
            </a:p>
          </p:txBody>
        </p:sp>
        <p:sp>
          <p:nvSpPr>
            <p:cNvPr id="33" name="Ισοσκελές τρίγωνο 32"/>
            <p:cNvSpPr/>
            <p:nvPr/>
          </p:nvSpPr>
          <p:spPr>
            <a:xfrm>
              <a:off x="5681849" y="3096557"/>
              <a:ext cx="317858" cy="317858"/>
            </a:xfrm>
            <a:prstGeom prst="triangle">
              <a:avLst>
                <a:gd name="adj" fmla="val 100000"/>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4" name="Σχήμα L 33"/>
            <p:cNvSpPr/>
            <p:nvPr/>
          </p:nvSpPr>
          <p:spPr>
            <a:xfrm rot="5400000">
              <a:off x="6564590" y="2723607"/>
              <a:ext cx="1121418" cy="1866015"/>
            </a:xfrm>
            <a:prstGeom prst="corner">
              <a:avLst>
                <a:gd name="adj1" fmla="val 16120"/>
                <a:gd name="adj2" fmla="val 16110"/>
              </a:avLst>
            </a:prstGeom>
            <a:solidFill>
              <a:schemeClr val="accent2">
                <a:lumMod val="60000"/>
                <a:lumOff val="40000"/>
              </a:schemeClr>
            </a:solidFill>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5" name="Ελεύθερη σχεδίαση 34"/>
            <p:cNvSpPr/>
            <p:nvPr/>
          </p:nvSpPr>
          <p:spPr>
            <a:xfrm>
              <a:off x="6377398" y="3281144"/>
              <a:ext cx="1684649" cy="1476693"/>
            </a:xfrm>
            <a:custGeom>
              <a:avLst/>
              <a:gdLst>
                <a:gd name="connsiteX0" fmla="*/ 0 w 1684649"/>
                <a:gd name="connsiteY0" fmla="*/ 0 h 1476693"/>
                <a:gd name="connsiteX1" fmla="*/ 1684649 w 1684649"/>
                <a:gd name="connsiteY1" fmla="*/ 0 h 1476693"/>
                <a:gd name="connsiteX2" fmla="*/ 1684649 w 1684649"/>
                <a:gd name="connsiteY2" fmla="*/ 1476693 h 1476693"/>
                <a:gd name="connsiteX3" fmla="*/ 0 w 1684649"/>
                <a:gd name="connsiteY3" fmla="*/ 1476693 h 1476693"/>
                <a:gd name="connsiteX4" fmla="*/ 0 w 1684649"/>
                <a:gd name="connsiteY4" fmla="*/ 0 h 14766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4649" h="1476693">
                  <a:moveTo>
                    <a:pt x="0" y="0"/>
                  </a:moveTo>
                  <a:lnTo>
                    <a:pt x="1684649" y="0"/>
                  </a:lnTo>
                  <a:lnTo>
                    <a:pt x="1684649" y="1476693"/>
                  </a:lnTo>
                  <a:lnTo>
                    <a:pt x="0" y="147669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2390" tIns="72390" rIns="72390" bIns="72390" numCol="1" spcCol="1270" anchor="t" anchorCtr="0">
              <a:noAutofit/>
              <a:scene3d>
                <a:camera prst="orthographicFront"/>
                <a:lightRig rig="threePt" dir="t"/>
              </a:scene3d>
              <a:sp3d/>
            </a:bodyPr>
            <a:lstStyle/>
            <a:p>
              <a:pPr lvl="0" algn="l" defTabSz="844550" rtl="0">
                <a:lnSpc>
                  <a:spcPct val="90000"/>
                </a:lnSpc>
                <a:spcBef>
                  <a:spcPct val="0"/>
                </a:spcBef>
                <a:spcAft>
                  <a:spcPct val="35000"/>
                </a:spcAft>
              </a:pPr>
              <a:r>
                <a:rPr lang="el-GR" sz="1900" b="1" kern="1200" dirty="0" smtClean="0"/>
                <a:t>4. Εναλλακτικές λύσεις</a:t>
              </a:r>
              <a:endParaRPr lang="el-GR" sz="1900" kern="1200" dirty="0"/>
            </a:p>
          </p:txBody>
        </p:sp>
        <p:sp>
          <p:nvSpPr>
            <p:cNvPr id="36" name="Ισοσκελές τρίγωνο 35"/>
            <p:cNvSpPr/>
            <p:nvPr/>
          </p:nvSpPr>
          <p:spPr>
            <a:xfrm>
              <a:off x="7744188" y="2586229"/>
              <a:ext cx="317858" cy="317858"/>
            </a:xfrm>
            <a:prstGeom prst="triangle">
              <a:avLst>
                <a:gd name="adj" fmla="val 100000"/>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7" name="Σχήμα L 36"/>
            <p:cNvSpPr/>
            <p:nvPr/>
          </p:nvSpPr>
          <p:spPr>
            <a:xfrm rot="5400000">
              <a:off x="8626930" y="2213279"/>
              <a:ext cx="1121418" cy="1866015"/>
            </a:xfrm>
            <a:prstGeom prst="corner">
              <a:avLst>
                <a:gd name="adj1" fmla="val 16120"/>
                <a:gd name="adj2" fmla="val 16110"/>
              </a:avLst>
            </a:prstGeom>
            <a:solidFill>
              <a:srgbClr val="FFFF00"/>
            </a:solidFill>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8" name="Ελεύθερη σχεδίαση 37"/>
            <p:cNvSpPr/>
            <p:nvPr/>
          </p:nvSpPr>
          <p:spPr>
            <a:xfrm>
              <a:off x="2259703" y="4306887"/>
              <a:ext cx="1684649" cy="1476693"/>
            </a:xfrm>
            <a:custGeom>
              <a:avLst/>
              <a:gdLst>
                <a:gd name="connsiteX0" fmla="*/ 0 w 1684649"/>
                <a:gd name="connsiteY0" fmla="*/ 0 h 1476693"/>
                <a:gd name="connsiteX1" fmla="*/ 1684649 w 1684649"/>
                <a:gd name="connsiteY1" fmla="*/ 0 h 1476693"/>
                <a:gd name="connsiteX2" fmla="*/ 1684649 w 1684649"/>
                <a:gd name="connsiteY2" fmla="*/ 1476693 h 1476693"/>
                <a:gd name="connsiteX3" fmla="*/ 0 w 1684649"/>
                <a:gd name="connsiteY3" fmla="*/ 1476693 h 1476693"/>
                <a:gd name="connsiteX4" fmla="*/ 0 w 1684649"/>
                <a:gd name="connsiteY4" fmla="*/ 0 h 14766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4649" h="1476693">
                  <a:moveTo>
                    <a:pt x="0" y="0"/>
                  </a:moveTo>
                  <a:lnTo>
                    <a:pt x="1684649" y="0"/>
                  </a:lnTo>
                  <a:lnTo>
                    <a:pt x="1684649" y="1476693"/>
                  </a:lnTo>
                  <a:lnTo>
                    <a:pt x="0" y="147669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2390" tIns="72390" rIns="72390" bIns="72390" numCol="1" spcCol="1270" anchor="t" anchorCtr="0">
              <a:noAutofit/>
              <a:scene3d>
                <a:camera prst="orthographicFront"/>
                <a:lightRig rig="threePt" dir="t"/>
              </a:scene3d>
              <a:sp3d/>
            </a:bodyPr>
            <a:lstStyle/>
            <a:p>
              <a:pPr lvl="0" algn="l" defTabSz="844550" rtl="0">
                <a:lnSpc>
                  <a:spcPct val="90000"/>
                </a:lnSpc>
                <a:spcBef>
                  <a:spcPct val="0"/>
                </a:spcBef>
                <a:spcAft>
                  <a:spcPct val="35000"/>
                </a:spcAft>
              </a:pPr>
              <a:r>
                <a:rPr lang="el-GR" sz="1900" b="1" kern="1200" dirty="0" smtClean="0"/>
                <a:t>2. Καθορισμός αιτίων του προβλήματος</a:t>
              </a:r>
              <a:endParaRPr lang="el-GR" sz="1900" kern="1200" dirty="0" smtClean="0"/>
            </a:p>
          </p:txBody>
        </p:sp>
        <p:sp>
          <p:nvSpPr>
            <p:cNvPr id="39" name="Ισοσκελές τρίγωνο 38"/>
            <p:cNvSpPr/>
            <p:nvPr/>
          </p:nvSpPr>
          <p:spPr>
            <a:xfrm>
              <a:off x="9806528" y="2075901"/>
              <a:ext cx="317858" cy="317858"/>
            </a:xfrm>
            <a:prstGeom prst="triangle">
              <a:avLst>
                <a:gd name="adj" fmla="val 100000"/>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1" name="Ελεύθερη σχεδίαση 40"/>
            <p:cNvSpPr/>
            <p:nvPr/>
          </p:nvSpPr>
          <p:spPr>
            <a:xfrm>
              <a:off x="8458126" y="2784921"/>
              <a:ext cx="1684649" cy="1476693"/>
            </a:xfrm>
            <a:custGeom>
              <a:avLst/>
              <a:gdLst>
                <a:gd name="connsiteX0" fmla="*/ 0 w 1684649"/>
                <a:gd name="connsiteY0" fmla="*/ 0 h 1476693"/>
                <a:gd name="connsiteX1" fmla="*/ 1684649 w 1684649"/>
                <a:gd name="connsiteY1" fmla="*/ 0 h 1476693"/>
                <a:gd name="connsiteX2" fmla="*/ 1684649 w 1684649"/>
                <a:gd name="connsiteY2" fmla="*/ 1476693 h 1476693"/>
                <a:gd name="connsiteX3" fmla="*/ 0 w 1684649"/>
                <a:gd name="connsiteY3" fmla="*/ 1476693 h 1476693"/>
                <a:gd name="connsiteX4" fmla="*/ 0 w 1684649"/>
                <a:gd name="connsiteY4" fmla="*/ 0 h 14766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4649" h="1476693">
                  <a:moveTo>
                    <a:pt x="0" y="0"/>
                  </a:moveTo>
                  <a:lnTo>
                    <a:pt x="1684649" y="0"/>
                  </a:lnTo>
                  <a:lnTo>
                    <a:pt x="1684649" y="1476693"/>
                  </a:lnTo>
                  <a:lnTo>
                    <a:pt x="0" y="147669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2390" tIns="72390" rIns="72390" bIns="72390" numCol="1" spcCol="1270" anchor="t" anchorCtr="0">
              <a:noAutofit/>
              <a:scene3d>
                <a:camera prst="orthographicFront"/>
                <a:lightRig rig="threePt" dir="t"/>
              </a:scene3d>
              <a:sp3d/>
            </a:bodyPr>
            <a:lstStyle/>
            <a:p>
              <a:pPr lvl="0" algn="l" defTabSz="844550" rtl="0">
                <a:lnSpc>
                  <a:spcPct val="90000"/>
                </a:lnSpc>
                <a:spcBef>
                  <a:spcPct val="0"/>
                </a:spcBef>
                <a:spcAft>
                  <a:spcPct val="35000"/>
                </a:spcAft>
              </a:pPr>
              <a:r>
                <a:rPr lang="el-GR" sz="1900" b="1" kern="1200" dirty="0" smtClean="0"/>
                <a:t>5. Επιλογή της καλύτερης λύσης</a:t>
              </a:r>
              <a:endParaRPr lang="el-GR" sz="1900" kern="1200" dirty="0" smtClean="0"/>
            </a:p>
          </p:txBody>
        </p:sp>
      </p:grpSp>
    </p:spTree>
    <p:extLst>
      <p:ext uri="{BB962C8B-B14F-4D97-AF65-F5344CB8AC3E}">
        <p14:creationId xmlns:p14="http://schemas.microsoft.com/office/powerpoint/2010/main" val="33195541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12192000" cy="6858000"/>
          </a:xfrm>
          <a:solidFill>
            <a:srgbClr val="CCCC00"/>
          </a:solidFill>
        </p:spPr>
        <p:txBody>
          <a:bodyPr>
            <a:normAutofit/>
          </a:bodyPr>
          <a:lstStyle/>
          <a:p>
            <a:pPr marL="0" indent="0" algn="ctr">
              <a:lnSpc>
                <a:spcPct val="120000"/>
              </a:lnSpc>
              <a:spcBef>
                <a:spcPts val="0"/>
              </a:spcBef>
              <a:buNone/>
            </a:pPr>
            <a:r>
              <a:rPr lang="el-GR" sz="5800" b="1" dirty="0" smtClean="0"/>
              <a:t>Δομή Μελέτης περίπτωσης</a:t>
            </a:r>
          </a:p>
          <a:p>
            <a:pPr marL="0" indent="0" algn="just">
              <a:lnSpc>
                <a:spcPct val="120000"/>
              </a:lnSpc>
              <a:spcBef>
                <a:spcPts val="0"/>
              </a:spcBef>
              <a:buNone/>
            </a:pPr>
            <a:endParaRPr lang="el-GR" dirty="0"/>
          </a:p>
        </p:txBody>
      </p:sp>
      <p:graphicFrame>
        <p:nvGraphicFramePr>
          <p:cNvPr id="4" name="Διάγραμμα 3"/>
          <p:cNvGraphicFramePr/>
          <p:nvPr>
            <p:extLst>
              <p:ext uri="{D42A27DB-BD31-4B8C-83A1-F6EECF244321}">
                <p14:modId xmlns:p14="http://schemas.microsoft.com/office/powerpoint/2010/main" val="3641701532"/>
              </p:ext>
            </p:extLst>
          </p:nvPr>
        </p:nvGraphicFramePr>
        <p:xfrm>
          <a:off x="295836" y="1143001"/>
          <a:ext cx="11698940" cy="55401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872010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12192000" cy="6858000"/>
          </a:xfrm>
          <a:solidFill>
            <a:srgbClr val="CCCC00"/>
          </a:solidFill>
        </p:spPr>
        <p:txBody>
          <a:bodyPr/>
          <a:lstStyle/>
          <a:p>
            <a:pPr marL="0" indent="0" algn="ctr">
              <a:buNone/>
            </a:pPr>
            <a:r>
              <a:rPr lang="el-GR" sz="4400" b="1" dirty="0" smtClean="0"/>
              <a:t>Στόχοι της παρούσας μελέτης περίπτωσης</a:t>
            </a:r>
          </a:p>
          <a:p>
            <a:pPr marL="0" indent="0" algn="ctr">
              <a:buNone/>
            </a:pPr>
            <a:endParaRPr lang="el-GR" sz="4000" b="1" dirty="0"/>
          </a:p>
          <a:p>
            <a:pPr marL="0" indent="0">
              <a:buNone/>
            </a:pPr>
            <a:endParaRPr lang="el-GR" dirty="0"/>
          </a:p>
        </p:txBody>
      </p:sp>
      <p:graphicFrame>
        <p:nvGraphicFramePr>
          <p:cNvPr id="4" name="Διάγραμμα 3"/>
          <p:cNvGraphicFramePr/>
          <p:nvPr>
            <p:extLst>
              <p:ext uri="{D42A27DB-BD31-4B8C-83A1-F6EECF244321}">
                <p14:modId xmlns:p14="http://schemas.microsoft.com/office/powerpoint/2010/main" val="2230080367"/>
              </p:ext>
            </p:extLst>
          </p:nvPr>
        </p:nvGraphicFramePr>
        <p:xfrm>
          <a:off x="121025" y="719666"/>
          <a:ext cx="11927540" cy="61383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287233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12192000" cy="6858000"/>
          </a:xfrm>
          <a:solidFill>
            <a:srgbClr val="CCCC00"/>
          </a:solidFill>
        </p:spPr>
        <p:txBody>
          <a:bodyPr>
            <a:normAutofit/>
          </a:bodyPr>
          <a:lstStyle/>
          <a:p>
            <a:pPr marL="0" indent="0" algn="ctr">
              <a:buNone/>
            </a:pPr>
            <a:r>
              <a:rPr lang="el-GR" sz="6700" b="1" dirty="0" smtClean="0">
                <a:solidFill>
                  <a:srgbClr val="CC0099"/>
                </a:solidFill>
              </a:rPr>
              <a:t>Τύποι συγκρούσεων Ι</a:t>
            </a:r>
            <a:endParaRPr lang="en-US" sz="6700" b="1" dirty="0" smtClean="0">
              <a:solidFill>
                <a:srgbClr val="CC0099"/>
              </a:solidFill>
            </a:endParaRPr>
          </a:p>
          <a:p>
            <a:pPr marL="0" indent="0" algn="just">
              <a:lnSpc>
                <a:spcPct val="120000"/>
              </a:lnSpc>
              <a:spcBef>
                <a:spcPts val="0"/>
              </a:spcBef>
              <a:buNone/>
            </a:pPr>
            <a:r>
              <a:rPr lang="el-GR" sz="2000" b="1" dirty="0"/>
              <a:t>Ο Σαΐτης (2007) αναφέρεται σαφέστερα και αποκλειστικά στις μορφές των συγκρούσεων που μπορεί να ανακύψουν σε μια σχολική μονάδα. Διακρίνει</a:t>
            </a:r>
            <a:r>
              <a:rPr lang="el-GR" sz="2000" b="1" dirty="0" smtClean="0"/>
              <a:t>:</a:t>
            </a:r>
          </a:p>
          <a:p>
            <a:pPr marL="0" indent="0" algn="just">
              <a:lnSpc>
                <a:spcPct val="120000"/>
              </a:lnSpc>
              <a:spcBef>
                <a:spcPts val="0"/>
              </a:spcBef>
              <a:buNone/>
            </a:pPr>
            <a:endParaRPr lang="el-GR" sz="2000" b="1" dirty="0"/>
          </a:p>
          <a:p>
            <a:pPr marL="0" indent="0">
              <a:lnSpc>
                <a:spcPct val="120000"/>
              </a:lnSpc>
              <a:spcBef>
                <a:spcPts val="0"/>
              </a:spcBef>
              <a:buNone/>
            </a:pPr>
            <a:endParaRPr lang="el-GR" sz="1400" b="1" dirty="0">
              <a:solidFill>
                <a:srgbClr val="FF0000"/>
              </a:solidFill>
            </a:endParaRPr>
          </a:p>
          <a:p>
            <a:pPr>
              <a:lnSpc>
                <a:spcPct val="120000"/>
              </a:lnSpc>
              <a:spcBef>
                <a:spcPts val="0"/>
              </a:spcBef>
              <a:buFont typeface="Wingdings" panose="05000000000000000000" pitchFamily="2" charset="2"/>
              <a:buChar char="Ø"/>
            </a:pPr>
            <a:endParaRPr lang="el-GR" sz="1400" b="1" dirty="0" smtClean="0">
              <a:solidFill>
                <a:srgbClr val="FF0000"/>
              </a:solidFill>
            </a:endParaRPr>
          </a:p>
          <a:p>
            <a:pPr>
              <a:lnSpc>
                <a:spcPct val="120000"/>
              </a:lnSpc>
              <a:spcBef>
                <a:spcPts val="0"/>
              </a:spcBef>
              <a:buFont typeface="Wingdings" panose="05000000000000000000" pitchFamily="2" charset="2"/>
              <a:buChar char="Ø"/>
            </a:pPr>
            <a:endParaRPr lang="el-GR" sz="1400" b="1" dirty="0">
              <a:solidFill>
                <a:srgbClr val="FF0000"/>
              </a:solidFill>
            </a:endParaRPr>
          </a:p>
          <a:p>
            <a:pPr>
              <a:lnSpc>
                <a:spcPct val="120000"/>
              </a:lnSpc>
              <a:spcBef>
                <a:spcPts val="0"/>
              </a:spcBef>
              <a:buFont typeface="Wingdings" panose="05000000000000000000" pitchFamily="2" charset="2"/>
              <a:buChar char="Ø"/>
            </a:pPr>
            <a:endParaRPr lang="el-GR" sz="1400" b="1" dirty="0" smtClean="0">
              <a:solidFill>
                <a:srgbClr val="FF0000"/>
              </a:solidFill>
            </a:endParaRPr>
          </a:p>
          <a:p>
            <a:pPr>
              <a:lnSpc>
                <a:spcPct val="120000"/>
              </a:lnSpc>
              <a:spcBef>
                <a:spcPts val="0"/>
              </a:spcBef>
              <a:buFont typeface="Wingdings" panose="05000000000000000000" pitchFamily="2" charset="2"/>
              <a:buChar char="Ø"/>
            </a:pPr>
            <a:endParaRPr lang="el-GR" sz="1400" b="1" dirty="0">
              <a:solidFill>
                <a:srgbClr val="FF0000"/>
              </a:solidFill>
            </a:endParaRPr>
          </a:p>
          <a:p>
            <a:pPr>
              <a:lnSpc>
                <a:spcPct val="120000"/>
              </a:lnSpc>
              <a:spcBef>
                <a:spcPts val="0"/>
              </a:spcBef>
              <a:buFont typeface="Wingdings" panose="05000000000000000000" pitchFamily="2" charset="2"/>
              <a:buChar char="Ø"/>
            </a:pPr>
            <a:endParaRPr lang="el-GR" sz="1400" b="1" dirty="0" smtClean="0">
              <a:solidFill>
                <a:srgbClr val="FF0000"/>
              </a:solidFill>
            </a:endParaRPr>
          </a:p>
          <a:p>
            <a:pPr>
              <a:lnSpc>
                <a:spcPct val="120000"/>
              </a:lnSpc>
              <a:spcBef>
                <a:spcPts val="0"/>
              </a:spcBef>
              <a:buFont typeface="Wingdings" panose="05000000000000000000" pitchFamily="2" charset="2"/>
              <a:buChar char="Ø"/>
            </a:pPr>
            <a:endParaRPr lang="el-GR" sz="1400" b="1" dirty="0">
              <a:solidFill>
                <a:srgbClr val="FF0000"/>
              </a:solidFill>
            </a:endParaRPr>
          </a:p>
          <a:p>
            <a:pPr>
              <a:lnSpc>
                <a:spcPct val="120000"/>
              </a:lnSpc>
              <a:spcBef>
                <a:spcPts val="0"/>
              </a:spcBef>
              <a:buFont typeface="Wingdings" panose="05000000000000000000" pitchFamily="2" charset="2"/>
              <a:buChar char="Ø"/>
            </a:pPr>
            <a:endParaRPr lang="el-GR" sz="1400" b="1" dirty="0" smtClean="0">
              <a:solidFill>
                <a:srgbClr val="FF0000"/>
              </a:solidFill>
            </a:endParaRPr>
          </a:p>
          <a:p>
            <a:pPr>
              <a:lnSpc>
                <a:spcPct val="120000"/>
              </a:lnSpc>
              <a:spcBef>
                <a:spcPts val="0"/>
              </a:spcBef>
              <a:buFont typeface="Wingdings" panose="05000000000000000000" pitchFamily="2" charset="2"/>
              <a:buChar char="Ø"/>
            </a:pPr>
            <a:endParaRPr lang="el-GR" sz="1400" b="1" dirty="0">
              <a:solidFill>
                <a:srgbClr val="FF0000"/>
              </a:solidFill>
            </a:endParaRPr>
          </a:p>
          <a:p>
            <a:pPr>
              <a:lnSpc>
                <a:spcPct val="120000"/>
              </a:lnSpc>
              <a:spcBef>
                <a:spcPts val="0"/>
              </a:spcBef>
              <a:buFont typeface="Wingdings" panose="05000000000000000000" pitchFamily="2" charset="2"/>
              <a:buChar char="Ø"/>
            </a:pPr>
            <a:endParaRPr lang="el-GR" sz="1400" b="1" dirty="0" smtClean="0">
              <a:solidFill>
                <a:srgbClr val="FF0000"/>
              </a:solidFill>
            </a:endParaRPr>
          </a:p>
          <a:p>
            <a:pPr>
              <a:lnSpc>
                <a:spcPct val="120000"/>
              </a:lnSpc>
              <a:spcBef>
                <a:spcPts val="0"/>
              </a:spcBef>
              <a:buFont typeface="Wingdings" panose="05000000000000000000" pitchFamily="2" charset="2"/>
              <a:buChar char="Ø"/>
            </a:pPr>
            <a:endParaRPr lang="el-GR" sz="1400" b="1" dirty="0">
              <a:solidFill>
                <a:srgbClr val="FF0000"/>
              </a:solidFill>
            </a:endParaRPr>
          </a:p>
          <a:p>
            <a:pPr>
              <a:lnSpc>
                <a:spcPct val="120000"/>
              </a:lnSpc>
              <a:spcBef>
                <a:spcPts val="0"/>
              </a:spcBef>
              <a:buFont typeface="Wingdings" panose="05000000000000000000" pitchFamily="2" charset="2"/>
              <a:buChar char="Ø"/>
            </a:pPr>
            <a:endParaRPr lang="el-GR" sz="1400" b="1" dirty="0" smtClean="0">
              <a:solidFill>
                <a:srgbClr val="FF0000"/>
              </a:solidFill>
            </a:endParaRPr>
          </a:p>
          <a:p>
            <a:pPr>
              <a:lnSpc>
                <a:spcPct val="120000"/>
              </a:lnSpc>
              <a:spcBef>
                <a:spcPts val="0"/>
              </a:spcBef>
              <a:buFont typeface="Wingdings" panose="05000000000000000000" pitchFamily="2" charset="2"/>
              <a:buChar char="Ø"/>
            </a:pPr>
            <a:endParaRPr lang="el-GR" sz="1400" b="1" dirty="0">
              <a:solidFill>
                <a:srgbClr val="FF0000"/>
              </a:solidFill>
            </a:endParaRPr>
          </a:p>
          <a:p>
            <a:pPr>
              <a:lnSpc>
                <a:spcPct val="120000"/>
              </a:lnSpc>
              <a:spcBef>
                <a:spcPts val="0"/>
              </a:spcBef>
              <a:buFont typeface="Wingdings" panose="05000000000000000000" pitchFamily="2" charset="2"/>
              <a:buChar char="Ø"/>
            </a:pPr>
            <a:endParaRPr lang="en-US" sz="1400" b="1" dirty="0" smtClean="0">
              <a:solidFill>
                <a:srgbClr val="FF0000"/>
              </a:solidFill>
            </a:endParaRPr>
          </a:p>
          <a:p>
            <a:pPr>
              <a:lnSpc>
                <a:spcPct val="120000"/>
              </a:lnSpc>
              <a:spcBef>
                <a:spcPts val="0"/>
              </a:spcBef>
            </a:pPr>
            <a:endParaRPr lang="el-GR" sz="3600" b="1" dirty="0" smtClean="0">
              <a:solidFill>
                <a:srgbClr val="FF0000"/>
              </a:solidFill>
            </a:endParaRPr>
          </a:p>
          <a:p>
            <a:pPr marL="0" indent="0">
              <a:lnSpc>
                <a:spcPct val="120000"/>
              </a:lnSpc>
              <a:spcBef>
                <a:spcPts val="0"/>
              </a:spcBef>
              <a:buNone/>
            </a:pPr>
            <a:endParaRPr lang="el-GR" sz="2000" b="1" dirty="0" smtClean="0">
              <a:solidFill>
                <a:srgbClr val="FF0000"/>
              </a:solidFill>
              <a:sym typeface="Wingdings" panose="05000000000000000000" pitchFamily="2" charset="2"/>
            </a:endParaRPr>
          </a:p>
          <a:p>
            <a:pPr marL="0" indent="0">
              <a:lnSpc>
                <a:spcPct val="120000"/>
              </a:lnSpc>
              <a:spcBef>
                <a:spcPts val="0"/>
              </a:spcBef>
              <a:buNone/>
            </a:pPr>
            <a:endParaRPr lang="el-GR" sz="3600" dirty="0"/>
          </a:p>
        </p:txBody>
      </p:sp>
      <p:graphicFrame>
        <p:nvGraphicFramePr>
          <p:cNvPr id="4" name="Διάγραμμα 3"/>
          <p:cNvGraphicFramePr/>
          <p:nvPr>
            <p:extLst/>
          </p:nvPr>
        </p:nvGraphicFramePr>
        <p:xfrm>
          <a:off x="511296" y="1773003"/>
          <a:ext cx="11050083" cy="50061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8037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12192000" cy="6858000"/>
          </a:xfrm>
          <a:solidFill>
            <a:srgbClr val="CCCC00"/>
          </a:solidFill>
        </p:spPr>
        <p:txBody>
          <a:bodyPr>
            <a:normAutofit fontScale="92500" lnSpcReduction="10000"/>
          </a:bodyPr>
          <a:lstStyle/>
          <a:p>
            <a:pPr marL="0" indent="0" algn="ctr">
              <a:buNone/>
            </a:pPr>
            <a:r>
              <a:rPr lang="el-GR" sz="6700" b="1" dirty="0" smtClean="0">
                <a:solidFill>
                  <a:srgbClr val="CC0099"/>
                </a:solidFill>
              </a:rPr>
              <a:t>Τύποι συγκρούσεων ΙΙ</a:t>
            </a:r>
            <a:endParaRPr lang="el-GR" sz="6700" dirty="0">
              <a:solidFill>
                <a:srgbClr val="CC0099"/>
              </a:solidFill>
            </a:endParaRPr>
          </a:p>
          <a:p>
            <a:pPr marL="0" indent="0" algn="just">
              <a:lnSpc>
                <a:spcPct val="120000"/>
              </a:lnSpc>
              <a:spcBef>
                <a:spcPts val="0"/>
              </a:spcBef>
              <a:buNone/>
            </a:pPr>
            <a:r>
              <a:rPr lang="el-GR" sz="3600" b="1" dirty="0" smtClean="0">
                <a:sym typeface="Wingdings" panose="05000000000000000000" pitchFamily="2" charset="2"/>
              </a:rPr>
              <a:t> </a:t>
            </a:r>
            <a:r>
              <a:rPr lang="el-GR" sz="3600" b="1" dirty="0" smtClean="0"/>
              <a:t>Ο </a:t>
            </a:r>
            <a:r>
              <a:rPr lang="el-GR" sz="3600" b="1" dirty="0"/>
              <a:t>Σαΐτης προτείνει μια επιπλέον κατηγοριοποίηση των σχολικών συγκρούσεων, με κριτήριο τα εμπλεκόμενα </a:t>
            </a:r>
            <a:r>
              <a:rPr lang="el-GR" sz="3600" b="1" dirty="0" smtClean="0"/>
              <a:t>μέρη:</a:t>
            </a:r>
          </a:p>
          <a:p>
            <a:pPr marL="0" indent="0" algn="just">
              <a:lnSpc>
                <a:spcPct val="120000"/>
              </a:lnSpc>
              <a:spcBef>
                <a:spcPts val="0"/>
              </a:spcBef>
              <a:buNone/>
            </a:pPr>
            <a:r>
              <a:rPr lang="el-GR" sz="3600" b="1" dirty="0">
                <a:solidFill>
                  <a:srgbClr val="0070C0"/>
                </a:solidFill>
              </a:rPr>
              <a:t>α</a:t>
            </a:r>
            <a:r>
              <a:rPr lang="el-GR" sz="3600" b="1" dirty="0" smtClean="0">
                <a:solidFill>
                  <a:srgbClr val="0070C0"/>
                </a:solidFill>
              </a:rPr>
              <a:t>. Διαπροσωπικές </a:t>
            </a:r>
            <a:r>
              <a:rPr lang="el-GR" sz="3600" b="1" dirty="0">
                <a:solidFill>
                  <a:srgbClr val="0070C0"/>
                </a:solidFill>
              </a:rPr>
              <a:t>συγκρούσεις </a:t>
            </a:r>
            <a:r>
              <a:rPr lang="el-GR" sz="3600" b="1" dirty="0"/>
              <a:t>(συγκρούσεις μεταξύ ατόμων της ίδιας ομάδας), </a:t>
            </a:r>
            <a:endParaRPr lang="el-GR" sz="3600" b="1" dirty="0" smtClean="0"/>
          </a:p>
          <a:p>
            <a:pPr marL="0" indent="0" algn="just">
              <a:lnSpc>
                <a:spcPct val="120000"/>
              </a:lnSpc>
              <a:spcBef>
                <a:spcPts val="0"/>
              </a:spcBef>
              <a:buNone/>
            </a:pPr>
            <a:r>
              <a:rPr lang="el-GR" sz="3600" b="1" dirty="0">
                <a:solidFill>
                  <a:srgbClr val="0070C0"/>
                </a:solidFill>
              </a:rPr>
              <a:t>β</a:t>
            </a:r>
            <a:r>
              <a:rPr lang="el-GR" sz="3600" b="1" dirty="0" smtClean="0">
                <a:solidFill>
                  <a:srgbClr val="0070C0"/>
                </a:solidFill>
              </a:rPr>
              <a:t>. Ομαδικές </a:t>
            </a:r>
            <a:r>
              <a:rPr lang="el-GR" sz="3600" b="1" dirty="0">
                <a:solidFill>
                  <a:srgbClr val="0070C0"/>
                </a:solidFill>
              </a:rPr>
              <a:t>συγκρούσεις </a:t>
            </a:r>
            <a:r>
              <a:rPr lang="el-GR" sz="3600" b="1" dirty="0"/>
              <a:t>(συγκρούσεις ανάμεσα σε διάφορες ομάδες του ίδιου σχολικού χώρου), </a:t>
            </a:r>
            <a:endParaRPr lang="el-GR" sz="3600" b="1" dirty="0" smtClean="0"/>
          </a:p>
          <a:p>
            <a:pPr marL="0" indent="0" algn="just">
              <a:lnSpc>
                <a:spcPct val="120000"/>
              </a:lnSpc>
              <a:spcBef>
                <a:spcPts val="0"/>
              </a:spcBef>
              <a:buNone/>
            </a:pPr>
            <a:r>
              <a:rPr lang="el-GR" sz="3600" b="1" dirty="0">
                <a:solidFill>
                  <a:srgbClr val="0070C0"/>
                </a:solidFill>
              </a:rPr>
              <a:t>γ</a:t>
            </a:r>
            <a:r>
              <a:rPr lang="el-GR" sz="3600" b="1" dirty="0" smtClean="0">
                <a:solidFill>
                  <a:srgbClr val="0070C0"/>
                </a:solidFill>
              </a:rPr>
              <a:t>. Συγκρούσεις </a:t>
            </a:r>
            <a:r>
              <a:rPr lang="el-GR" sz="3600" b="1" dirty="0">
                <a:solidFill>
                  <a:srgbClr val="0070C0"/>
                </a:solidFill>
              </a:rPr>
              <a:t>μεταξύ ατόμων και ομάδων </a:t>
            </a:r>
            <a:r>
              <a:rPr lang="el-GR" sz="3600" b="1" dirty="0"/>
              <a:t>(π.χ. μεταξύ διευθυντή και συλλόγου διδασκόντων</a:t>
            </a:r>
            <a:r>
              <a:rPr lang="el-GR" sz="3600" b="1" dirty="0" smtClean="0"/>
              <a:t>),</a:t>
            </a:r>
          </a:p>
          <a:p>
            <a:pPr marL="0" indent="0" algn="just">
              <a:lnSpc>
                <a:spcPct val="120000"/>
              </a:lnSpc>
              <a:spcBef>
                <a:spcPts val="0"/>
              </a:spcBef>
              <a:buNone/>
            </a:pPr>
            <a:r>
              <a:rPr lang="el-GR" sz="3600" b="1" dirty="0">
                <a:solidFill>
                  <a:srgbClr val="0070C0"/>
                </a:solidFill>
              </a:rPr>
              <a:t>δ</a:t>
            </a:r>
            <a:r>
              <a:rPr lang="el-GR" sz="3600" b="1" dirty="0" smtClean="0">
                <a:solidFill>
                  <a:srgbClr val="0070C0"/>
                </a:solidFill>
              </a:rPr>
              <a:t>. Συγκρούσεις </a:t>
            </a:r>
            <a:r>
              <a:rPr lang="el-GR" sz="3600" b="1" dirty="0">
                <a:solidFill>
                  <a:srgbClr val="0070C0"/>
                </a:solidFill>
              </a:rPr>
              <a:t>της σχολικής κοινότητας </a:t>
            </a:r>
            <a:r>
              <a:rPr lang="el-GR" sz="3600" b="1" dirty="0"/>
              <a:t>(συγκρούσεις μεταξύ σχολείου και τοπικής κοινότητας).</a:t>
            </a:r>
          </a:p>
          <a:p>
            <a:pPr marL="0" indent="0" algn="just">
              <a:lnSpc>
                <a:spcPct val="120000"/>
              </a:lnSpc>
              <a:spcBef>
                <a:spcPts val="0"/>
              </a:spcBef>
              <a:buNone/>
            </a:pPr>
            <a:endParaRPr lang="el-GR" sz="3600" dirty="0"/>
          </a:p>
        </p:txBody>
      </p:sp>
    </p:spTree>
    <p:extLst>
      <p:ext uri="{BB962C8B-B14F-4D97-AF65-F5344CB8AC3E}">
        <p14:creationId xmlns:p14="http://schemas.microsoft.com/office/powerpoint/2010/main" val="41676408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12192000" cy="6858000"/>
          </a:xfrm>
          <a:solidFill>
            <a:srgbClr val="CCCC00"/>
          </a:solidFill>
        </p:spPr>
        <p:txBody>
          <a:bodyPr>
            <a:normAutofit fontScale="25000" lnSpcReduction="20000"/>
          </a:bodyPr>
          <a:lstStyle/>
          <a:p>
            <a:pPr marL="0" indent="0" algn="ctr">
              <a:buNone/>
            </a:pPr>
            <a:endParaRPr lang="el-GR" sz="11200" b="1" dirty="0" smtClean="0">
              <a:solidFill>
                <a:srgbClr val="7030A0"/>
              </a:solidFill>
            </a:endParaRPr>
          </a:p>
          <a:p>
            <a:pPr marL="0" indent="0" algn="ctr">
              <a:buNone/>
            </a:pPr>
            <a:r>
              <a:rPr lang="el-GR" sz="12800" b="1" dirty="0" smtClean="0">
                <a:solidFill>
                  <a:srgbClr val="CC0099"/>
                </a:solidFill>
              </a:rPr>
              <a:t>Τεχνικές </a:t>
            </a:r>
            <a:r>
              <a:rPr lang="el-GR" sz="12800" b="1" dirty="0">
                <a:solidFill>
                  <a:srgbClr val="CC0099"/>
                </a:solidFill>
              </a:rPr>
              <a:t>διευθέτησης των συγκρούσεων στις σχολικές </a:t>
            </a:r>
            <a:r>
              <a:rPr lang="el-GR" sz="12800" b="1" dirty="0" smtClean="0">
                <a:solidFill>
                  <a:srgbClr val="CC0099"/>
                </a:solidFill>
              </a:rPr>
              <a:t>μονάδες Ι</a:t>
            </a:r>
            <a:endParaRPr lang="el-GR" sz="12800" dirty="0">
              <a:solidFill>
                <a:srgbClr val="CC0099"/>
              </a:solidFill>
            </a:endParaRPr>
          </a:p>
          <a:p>
            <a:pPr marL="0" indent="0" algn="just">
              <a:lnSpc>
                <a:spcPct val="120000"/>
              </a:lnSpc>
              <a:spcBef>
                <a:spcPts val="0"/>
              </a:spcBef>
              <a:buNone/>
            </a:pPr>
            <a:endParaRPr lang="el-GR" sz="7400" b="1" dirty="0" smtClean="0">
              <a:solidFill>
                <a:srgbClr val="0070C0"/>
              </a:solidFill>
            </a:endParaRPr>
          </a:p>
          <a:p>
            <a:pPr marL="0" indent="0" algn="just">
              <a:lnSpc>
                <a:spcPct val="120000"/>
              </a:lnSpc>
              <a:spcBef>
                <a:spcPts val="0"/>
              </a:spcBef>
              <a:buNone/>
            </a:pPr>
            <a:r>
              <a:rPr lang="el-GR" sz="10000" b="1" dirty="0" smtClean="0">
                <a:solidFill>
                  <a:srgbClr val="0070C0"/>
                </a:solidFill>
              </a:rPr>
              <a:t>α</a:t>
            </a:r>
            <a:r>
              <a:rPr lang="el-GR" sz="10000" b="1" dirty="0">
                <a:solidFill>
                  <a:srgbClr val="0070C0"/>
                </a:solidFill>
              </a:rPr>
              <a:t>. Τεχνική της κυριαρχίας ή της χρήσης της εξουσίας: </a:t>
            </a:r>
            <a:r>
              <a:rPr lang="el-GR" sz="10000" b="1" dirty="0" smtClean="0"/>
              <a:t>Έσχατη τεχνική που προϋποθέτει ανάληψη </a:t>
            </a:r>
            <a:r>
              <a:rPr lang="el-GR" sz="10000" b="1" dirty="0"/>
              <a:t>δράσης απ’ τον διευθυντή ως φορέα εξουσίας. </a:t>
            </a:r>
            <a:r>
              <a:rPr lang="el-GR" sz="10000" b="1" dirty="0" smtClean="0"/>
              <a:t>Πρόκειται </a:t>
            </a:r>
            <a:r>
              <a:rPr lang="el-GR" sz="10000" b="1" dirty="0"/>
              <a:t>για μια εκ των άνω επιβολή διακοπής </a:t>
            </a:r>
            <a:r>
              <a:rPr lang="el-GR" sz="10000" b="1" dirty="0" smtClean="0"/>
              <a:t>της διαμάχης, ιδίως όταν </a:t>
            </a:r>
            <a:r>
              <a:rPr lang="el-GR" sz="10000" b="1" dirty="0"/>
              <a:t>οι αντιμαχόμενοι αδυνατούν να καταλήξουν σε κοινά αποδεκτή λύση. </a:t>
            </a:r>
            <a:endParaRPr lang="el-GR" sz="10000" b="1" dirty="0" smtClean="0"/>
          </a:p>
          <a:p>
            <a:pPr marL="0" indent="0" algn="just">
              <a:lnSpc>
                <a:spcPct val="120000"/>
              </a:lnSpc>
              <a:spcBef>
                <a:spcPts val="0"/>
              </a:spcBef>
              <a:buNone/>
            </a:pPr>
            <a:r>
              <a:rPr lang="el-GR" sz="10000" b="1" dirty="0" smtClean="0"/>
              <a:t>● Επιφέρει </a:t>
            </a:r>
            <a:r>
              <a:rPr lang="el-GR" sz="10000" b="1" dirty="0"/>
              <a:t>ανακούφιση στην εκπαιδευτική κοινότητα, </a:t>
            </a:r>
            <a:endParaRPr lang="el-GR" sz="10000" b="1" dirty="0" smtClean="0"/>
          </a:p>
          <a:p>
            <a:pPr marL="0" indent="0" algn="just">
              <a:lnSpc>
                <a:spcPct val="120000"/>
              </a:lnSpc>
              <a:spcBef>
                <a:spcPts val="0"/>
              </a:spcBef>
              <a:buNone/>
            </a:pPr>
            <a:r>
              <a:rPr lang="el-GR" sz="10000" b="1" dirty="0"/>
              <a:t>● </a:t>
            </a:r>
            <a:r>
              <a:rPr lang="el-GR" sz="10000" b="1" dirty="0" smtClean="0"/>
              <a:t>Ικανοποιεί </a:t>
            </a:r>
            <a:r>
              <a:rPr lang="el-GR" sz="10000" b="1" dirty="0"/>
              <a:t>τους στόχους και προστατεύει τα συμφέροντα του έχοντα την εξουσία, </a:t>
            </a:r>
            <a:endParaRPr lang="el-GR" sz="10000" b="1" dirty="0" smtClean="0"/>
          </a:p>
          <a:p>
            <a:pPr marL="0" indent="0" algn="just">
              <a:lnSpc>
                <a:spcPct val="120000"/>
              </a:lnSpc>
              <a:spcBef>
                <a:spcPts val="0"/>
              </a:spcBef>
              <a:buNone/>
            </a:pPr>
            <a:r>
              <a:rPr lang="el-GR" sz="10000" b="1" dirty="0"/>
              <a:t>● </a:t>
            </a:r>
            <a:r>
              <a:rPr lang="el-GR" sz="10000" b="1" dirty="0" smtClean="0"/>
              <a:t>Αδιαφορεί για </a:t>
            </a:r>
            <a:r>
              <a:rPr lang="el-GR" sz="10000" b="1" dirty="0"/>
              <a:t>τους στόχους και τα συμφέροντα των υποδεέστερων ιεραρχικά.</a:t>
            </a:r>
          </a:p>
          <a:p>
            <a:pPr marL="0" indent="0" algn="just">
              <a:lnSpc>
                <a:spcPct val="120000"/>
              </a:lnSpc>
              <a:spcBef>
                <a:spcPts val="0"/>
              </a:spcBef>
              <a:buNone/>
            </a:pPr>
            <a:r>
              <a:rPr lang="el-GR" sz="10000" b="1" dirty="0" smtClean="0"/>
              <a:t>● Προτιμότερο </a:t>
            </a:r>
            <a:r>
              <a:rPr lang="el-GR" sz="10000" b="1" dirty="0"/>
              <a:t>να </a:t>
            </a:r>
            <a:r>
              <a:rPr lang="el-GR" sz="10000" b="1" dirty="0" smtClean="0"/>
              <a:t>αποφεύγεται, </a:t>
            </a:r>
            <a:r>
              <a:rPr lang="el-GR" sz="10000" b="1" dirty="0"/>
              <a:t>καθώς αντιστρατεύεται βασικές αρχές του χαρακτήρα του σχολείου, όπως ο διάλογος, η συνεργασία, η δημοκρατία, η </a:t>
            </a:r>
            <a:r>
              <a:rPr lang="el-GR" sz="10000" b="1" dirty="0" smtClean="0"/>
              <a:t>επικοινωνία </a:t>
            </a:r>
            <a:r>
              <a:rPr lang="el-GR" sz="10000" b="1" dirty="0"/>
              <a:t>και η ενσυναίσθηση</a:t>
            </a:r>
            <a:r>
              <a:rPr lang="el-GR" sz="10000" b="1" dirty="0" smtClean="0"/>
              <a:t>. </a:t>
            </a:r>
          </a:p>
          <a:p>
            <a:pPr marL="0" indent="0" algn="just">
              <a:lnSpc>
                <a:spcPct val="120000"/>
              </a:lnSpc>
              <a:spcBef>
                <a:spcPts val="0"/>
              </a:spcBef>
              <a:buNone/>
            </a:pPr>
            <a:r>
              <a:rPr lang="el-GR" sz="10000" b="1" dirty="0"/>
              <a:t>● </a:t>
            </a:r>
            <a:r>
              <a:rPr lang="el-GR" sz="10000" b="1" dirty="0" smtClean="0"/>
              <a:t>Μετατρέπει </a:t>
            </a:r>
            <a:r>
              <a:rPr lang="el-GR" sz="10000" b="1" dirty="0"/>
              <a:t>το </a:t>
            </a:r>
            <a:r>
              <a:rPr lang="el-GR" sz="10000" b="1" dirty="0" smtClean="0"/>
              <a:t>σχολείο </a:t>
            </a:r>
            <a:r>
              <a:rPr lang="el-GR" sz="10000" b="1" dirty="0"/>
              <a:t>σε πεδίο μάχης, όπου νικητές και ηττημένοι </a:t>
            </a:r>
            <a:r>
              <a:rPr lang="el-GR" sz="10000" b="1" dirty="0" smtClean="0"/>
              <a:t>συνυπάρχουν.</a:t>
            </a:r>
          </a:p>
          <a:p>
            <a:pPr marL="0" indent="0" algn="just">
              <a:lnSpc>
                <a:spcPct val="120000"/>
              </a:lnSpc>
              <a:spcBef>
                <a:spcPts val="0"/>
              </a:spcBef>
              <a:buNone/>
            </a:pPr>
            <a:r>
              <a:rPr lang="el-GR" sz="10000" b="1" dirty="0" smtClean="0"/>
              <a:t>● Επιφέρει </a:t>
            </a:r>
            <a:r>
              <a:rPr lang="el-GR" sz="10000" b="1" dirty="0"/>
              <a:t>διάσπαση του </a:t>
            </a:r>
            <a:r>
              <a:rPr lang="el-GR" sz="10000" b="1" dirty="0" smtClean="0"/>
              <a:t>Συλλόγου </a:t>
            </a:r>
            <a:r>
              <a:rPr lang="el-GR" sz="10000" b="1" dirty="0"/>
              <a:t>διδασκόντων και </a:t>
            </a:r>
            <a:r>
              <a:rPr lang="el-GR" sz="10000" b="1" dirty="0" smtClean="0"/>
              <a:t>μελλοντικά προβλήματα. </a:t>
            </a:r>
          </a:p>
          <a:p>
            <a:pPr marL="0" indent="0" algn="just">
              <a:lnSpc>
                <a:spcPct val="120000"/>
              </a:lnSpc>
              <a:spcBef>
                <a:spcPts val="0"/>
              </a:spcBef>
              <a:buNone/>
            </a:pPr>
            <a:r>
              <a:rPr lang="el-GR" sz="10000" b="1" dirty="0" smtClean="0">
                <a:solidFill>
                  <a:srgbClr val="0070C0"/>
                </a:solidFill>
              </a:rPr>
              <a:t>Η </a:t>
            </a:r>
            <a:r>
              <a:rPr lang="el-GR" sz="10000" b="1" dirty="0">
                <a:solidFill>
                  <a:srgbClr val="0070C0"/>
                </a:solidFill>
              </a:rPr>
              <a:t>τεχνική ενδείκνυται όταν:</a:t>
            </a:r>
          </a:p>
          <a:p>
            <a:pPr marL="0" indent="0" algn="just">
              <a:lnSpc>
                <a:spcPct val="120000"/>
              </a:lnSpc>
              <a:spcBef>
                <a:spcPts val="0"/>
              </a:spcBef>
              <a:buNone/>
            </a:pPr>
            <a:r>
              <a:rPr lang="el-GR" sz="10000" b="1" dirty="0" smtClean="0"/>
              <a:t>● Απαιτείται </a:t>
            </a:r>
            <a:r>
              <a:rPr lang="el-GR" sz="10000" b="1" dirty="0"/>
              <a:t>άμεση και αποφασιστική ενέργεια.</a:t>
            </a:r>
          </a:p>
          <a:p>
            <a:pPr marL="0" indent="0" algn="just">
              <a:lnSpc>
                <a:spcPct val="120000"/>
              </a:lnSpc>
              <a:spcBef>
                <a:spcPts val="0"/>
              </a:spcBef>
              <a:buNone/>
            </a:pPr>
            <a:r>
              <a:rPr lang="el-GR" sz="10000" b="1" dirty="0" smtClean="0"/>
              <a:t>● Απαιτείται </a:t>
            </a:r>
            <a:r>
              <a:rPr lang="el-GR" sz="10000" b="1" dirty="0"/>
              <a:t>η λήψη δυσάρεστων μέτρων.</a:t>
            </a:r>
          </a:p>
          <a:p>
            <a:pPr marL="0" indent="0">
              <a:buNone/>
            </a:pPr>
            <a:endParaRPr lang="el-GR" sz="7400" b="1" dirty="0"/>
          </a:p>
        </p:txBody>
      </p:sp>
    </p:spTree>
    <p:extLst>
      <p:ext uri="{BB962C8B-B14F-4D97-AF65-F5344CB8AC3E}">
        <p14:creationId xmlns:p14="http://schemas.microsoft.com/office/powerpoint/2010/main" val="21426761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0"/>
            <a:ext cx="12192000" cy="6858000"/>
          </a:xfrm>
          <a:solidFill>
            <a:srgbClr val="CCCC00"/>
          </a:solidFill>
        </p:spPr>
        <p:txBody>
          <a:bodyPr>
            <a:normAutofit/>
          </a:bodyPr>
          <a:lstStyle/>
          <a:p>
            <a:pPr marL="0" indent="0" algn="ctr">
              <a:buNone/>
            </a:pPr>
            <a:r>
              <a:rPr lang="el-GR" sz="4300" b="1" dirty="0">
                <a:solidFill>
                  <a:srgbClr val="CC0099"/>
                </a:solidFill>
              </a:rPr>
              <a:t>Τεχνικές διευθέτησης των συγκρούσεων στις σχολικές μονάδες </a:t>
            </a:r>
            <a:r>
              <a:rPr lang="el-GR" sz="4300" b="1" dirty="0" smtClean="0">
                <a:solidFill>
                  <a:srgbClr val="CC0099"/>
                </a:solidFill>
              </a:rPr>
              <a:t>ΙΙ</a:t>
            </a:r>
            <a:endParaRPr lang="el-GR" sz="4300" dirty="0">
              <a:solidFill>
                <a:srgbClr val="CC0099"/>
              </a:solidFill>
            </a:endParaRPr>
          </a:p>
          <a:p>
            <a:pPr marL="0" indent="0" algn="just">
              <a:lnSpc>
                <a:spcPct val="110000"/>
              </a:lnSpc>
              <a:spcBef>
                <a:spcPts val="0"/>
              </a:spcBef>
              <a:buNone/>
            </a:pPr>
            <a:r>
              <a:rPr lang="el-GR" b="1" dirty="0" smtClean="0">
                <a:solidFill>
                  <a:srgbClr val="0070C0"/>
                </a:solidFill>
              </a:rPr>
              <a:t>β</a:t>
            </a:r>
            <a:r>
              <a:rPr lang="el-GR" b="1" dirty="0">
                <a:solidFill>
                  <a:srgbClr val="0070C0"/>
                </a:solidFill>
              </a:rPr>
              <a:t>.</a:t>
            </a:r>
            <a:r>
              <a:rPr lang="el-GR" dirty="0">
                <a:solidFill>
                  <a:srgbClr val="0070C0"/>
                </a:solidFill>
              </a:rPr>
              <a:t> </a:t>
            </a:r>
            <a:r>
              <a:rPr lang="el-GR" b="1" dirty="0">
                <a:solidFill>
                  <a:srgbClr val="0070C0"/>
                </a:solidFill>
              </a:rPr>
              <a:t>Τεχνική της Αποφυγής:</a:t>
            </a:r>
            <a:r>
              <a:rPr lang="el-GR" dirty="0">
                <a:solidFill>
                  <a:srgbClr val="0070C0"/>
                </a:solidFill>
              </a:rPr>
              <a:t> </a:t>
            </a:r>
            <a:r>
              <a:rPr lang="el-GR" b="1" dirty="0"/>
              <a:t>Χρησιμοποιείται όταν υπάρχει άγνοια ή άρνηση παραδοχής του προβλήματος. </a:t>
            </a:r>
            <a:endParaRPr lang="el-GR" b="1" dirty="0" smtClean="0"/>
          </a:p>
          <a:p>
            <a:pPr marL="0" indent="0" algn="just">
              <a:lnSpc>
                <a:spcPct val="110000"/>
              </a:lnSpc>
              <a:spcBef>
                <a:spcPts val="0"/>
              </a:spcBef>
              <a:buNone/>
            </a:pPr>
            <a:r>
              <a:rPr lang="el-GR" b="1" dirty="0"/>
              <a:t>● </a:t>
            </a:r>
            <a:r>
              <a:rPr lang="el-GR" b="1" dirty="0" smtClean="0"/>
              <a:t>Η </a:t>
            </a:r>
            <a:r>
              <a:rPr lang="el-GR" b="1" dirty="0"/>
              <a:t>σύγκρουση παρακάμπτεται με την αναβολή σε κάποιο αόριστο μέλλον, θεωρώντας και ελπίζοντας πως το πρόβλημα θα λυθεί από μόνο του</a:t>
            </a:r>
            <a:r>
              <a:rPr lang="el-GR" b="1" dirty="0">
                <a:solidFill>
                  <a:srgbClr val="FF0000"/>
                </a:solidFill>
              </a:rPr>
              <a:t>. </a:t>
            </a:r>
            <a:endParaRPr lang="el-GR" b="1" dirty="0" smtClean="0">
              <a:solidFill>
                <a:srgbClr val="FF0000"/>
              </a:solidFill>
            </a:endParaRPr>
          </a:p>
          <a:p>
            <a:pPr marL="0" indent="0" algn="just">
              <a:lnSpc>
                <a:spcPct val="110000"/>
              </a:lnSpc>
              <a:spcBef>
                <a:spcPts val="0"/>
              </a:spcBef>
              <a:buNone/>
            </a:pPr>
            <a:r>
              <a:rPr lang="el-GR" b="1" dirty="0"/>
              <a:t>● </a:t>
            </a:r>
            <a:r>
              <a:rPr lang="el-GR" b="1" dirty="0" smtClean="0"/>
              <a:t>Αποτελεί </a:t>
            </a:r>
            <a:r>
              <a:rPr lang="el-GR" b="1" dirty="0"/>
              <a:t>πηγή </a:t>
            </a:r>
            <a:r>
              <a:rPr lang="en-US" b="1" dirty="0"/>
              <a:t>stress</a:t>
            </a:r>
            <a:r>
              <a:rPr lang="el-GR" b="1" dirty="0"/>
              <a:t> </a:t>
            </a:r>
            <a:r>
              <a:rPr lang="el-GR" b="1" dirty="0" smtClean="0"/>
              <a:t>για τους αντιμαχόμενους. </a:t>
            </a:r>
          </a:p>
          <a:p>
            <a:pPr marL="0" indent="0" algn="just">
              <a:lnSpc>
                <a:spcPct val="110000"/>
              </a:lnSpc>
              <a:spcBef>
                <a:spcPts val="0"/>
              </a:spcBef>
              <a:buNone/>
            </a:pPr>
            <a:r>
              <a:rPr lang="el-GR" b="1" dirty="0" smtClean="0">
                <a:solidFill>
                  <a:srgbClr val="0070C0"/>
                </a:solidFill>
                <a:sym typeface="Wingdings" panose="05000000000000000000" pitchFamily="2" charset="2"/>
              </a:rPr>
              <a:t> </a:t>
            </a:r>
            <a:r>
              <a:rPr lang="el-GR" b="1" dirty="0" smtClean="0">
                <a:solidFill>
                  <a:srgbClr val="0070C0"/>
                </a:solidFill>
              </a:rPr>
              <a:t>Παρόλα </a:t>
            </a:r>
            <a:r>
              <a:rPr lang="el-GR" b="1" dirty="0">
                <a:solidFill>
                  <a:srgbClr val="0070C0"/>
                </a:solidFill>
              </a:rPr>
              <a:t>τα παραπάνω κρύβει και θετικές πλευρές, σε περιπτώσεις όπου: </a:t>
            </a:r>
          </a:p>
          <a:p>
            <a:pPr marL="0" indent="0" algn="just">
              <a:lnSpc>
                <a:spcPct val="110000"/>
              </a:lnSpc>
              <a:spcBef>
                <a:spcPts val="0"/>
              </a:spcBef>
              <a:buNone/>
            </a:pPr>
            <a:r>
              <a:rPr lang="en-US" b="1" dirty="0">
                <a:sym typeface="Wingdings" panose="05000000000000000000" pitchFamily="2" charset="2"/>
              </a:rPr>
              <a:t></a:t>
            </a:r>
            <a:r>
              <a:rPr lang="en-US" b="1" dirty="0"/>
              <a:t> </a:t>
            </a:r>
            <a:r>
              <a:rPr lang="el-GR" b="1" dirty="0"/>
              <a:t>Το θέμα της αντιπαράθεσης δεν είναι πολύ σημαντικό, συνεπώς δεν αξίζει η διαμάχη γι’ αυτό.</a:t>
            </a:r>
          </a:p>
          <a:p>
            <a:pPr marL="0" indent="0" algn="just">
              <a:lnSpc>
                <a:spcPct val="110000"/>
              </a:lnSpc>
              <a:spcBef>
                <a:spcPts val="0"/>
              </a:spcBef>
              <a:buNone/>
            </a:pPr>
            <a:r>
              <a:rPr lang="en-US" b="1" dirty="0">
                <a:sym typeface="Wingdings" panose="05000000000000000000" pitchFamily="2" charset="2"/>
              </a:rPr>
              <a:t></a:t>
            </a:r>
            <a:r>
              <a:rPr lang="en-US" b="1" dirty="0"/>
              <a:t> </a:t>
            </a:r>
            <a:r>
              <a:rPr lang="el-GR" b="1" dirty="0"/>
              <a:t>Αδυνατούμε να δώσουμε λύση ή διαβλέπουμε ότι η ζημιά που θα προκύψει απ’ την αντιπαράθεση θα είναι περισσότερη απ’ το όφελος μιας πιθανής λύσης.</a:t>
            </a:r>
          </a:p>
          <a:p>
            <a:pPr marL="0" indent="0">
              <a:buNone/>
            </a:pPr>
            <a:endParaRPr lang="el-GR" dirty="0"/>
          </a:p>
        </p:txBody>
      </p:sp>
    </p:spTree>
    <p:extLst>
      <p:ext uri="{BB962C8B-B14F-4D97-AF65-F5344CB8AC3E}">
        <p14:creationId xmlns:p14="http://schemas.microsoft.com/office/powerpoint/2010/main" val="717555613"/>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514</TotalTime>
  <Words>2774</Words>
  <Application>Microsoft Office PowerPoint</Application>
  <PresentationFormat>Ευρεία οθόνη</PresentationFormat>
  <Paragraphs>190</Paragraphs>
  <Slides>21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21</vt:i4>
      </vt:variant>
    </vt:vector>
  </HeadingPairs>
  <TitlesOfParts>
    <vt:vector size="26" baseType="lpstr">
      <vt:lpstr>Arial</vt:lpstr>
      <vt:lpstr>Calibri</vt:lpstr>
      <vt:lpstr>Calibri Light</vt:lpstr>
      <vt:lpstr>Wingdings</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Vasilis</dc:creator>
  <cp:lastModifiedBy>Vasilis</cp:lastModifiedBy>
  <cp:revision>68</cp:revision>
  <dcterms:created xsi:type="dcterms:W3CDTF">2019-04-27T14:26:14Z</dcterms:created>
  <dcterms:modified xsi:type="dcterms:W3CDTF">2021-03-24T06:08:40Z</dcterms:modified>
</cp:coreProperties>
</file>