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87" r:id="rId3"/>
    <p:sldId id="261" r:id="rId4"/>
    <p:sldId id="257" r:id="rId5"/>
    <p:sldId id="260" r:id="rId6"/>
    <p:sldId id="288" r:id="rId7"/>
    <p:sldId id="289" r:id="rId8"/>
    <p:sldId id="290" r:id="rId9"/>
    <p:sldId id="291" r:id="rId10"/>
    <p:sldId id="262"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92" r:id="rId33"/>
    <p:sldId id="285" r:id="rId34"/>
    <p:sldId id="286" r:id="rId35"/>
    <p:sldId id="259" r:id="rId36"/>
    <p:sldId id="258" r:id="rId37"/>
    <p:sldId id="263" r:id="rId3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672"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1"/>
      </p:bgRef>
    </p:bg>
    <p:spTree>
      <p:nvGrpSpPr>
        <p:cNvPr id="1" name=""/>
        <p:cNvGrpSpPr/>
        <p:nvPr/>
      </p:nvGrpSpPr>
      <p:grpSpPr>
        <a:xfrm>
          <a:off x="0" y="0"/>
          <a:ext cx="0" cy="0"/>
          <a:chOff x="0" y="0"/>
          <a:chExt cx="0" cy="0"/>
        </a:xfrm>
      </p:grpSpPr>
      <p:sp>
        <p:nvSpPr>
          <p:cNvPr id="8" name="7 - Τίτλος"/>
          <p:cNvSpPr>
            <a:spLocks noGrp="1"/>
          </p:cNvSpPr>
          <p:nvPr>
            <p:ph type="ctrTitle"/>
          </p:nvPr>
        </p:nvSpPr>
        <p:spPr>
          <a:xfrm>
            <a:off x="2286000" y="3124200"/>
            <a:ext cx="6172200" cy="1894362"/>
          </a:xfrm>
        </p:spPr>
        <p:txBody>
          <a:bodyPr/>
          <a:lstStyle>
            <a:lvl1pPr>
              <a:defRPr b="1"/>
            </a:lvl1pPr>
          </a:lstStyle>
          <a:p>
            <a:r>
              <a:rPr kumimoji="0" lang="el-GR" smtClean="0"/>
              <a:t>Kλικ για επεξεργασία του τίτλου</a:t>
            </a:r>
            <a:endParaRPr kumimoji="0" lang="en-US"/>
          </a:p>
        </p:txBody>
      </p:sp>
      <p:sp>
        <p:nvSpPr>
          <p:cNvPr id="9" name="8 - Υπότιτλος"/>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bwMode="auto">
          <a:xfrm rot="5400000">
            <a:off x="7764621" y="1174097"/>
            <a:ext cx="2286000" cy="381000"/>
          </a:xfrm>
        </p:spPr>
        <p:txBody>
          <a:bodyPr/>
          <a:lstStyle/>
          <a:p>
            <a:fld id="{06491D51-8B46-415A-A2C0-14EB7BE4984F}" type="datetimeFigureOut">
              <a:rPr lang="el-GR" smtClean="0"/>
              <a:pPr/>
              <a:t>24/3/2021</a:t>
            </a:fld>
            <a:endParaRPr lang="el-GR"/>
          </a:p>
        </p:txBody>
      </p:sp>
      <p:sp>
        <p:nvSpPr>
          <p:cNvPr id="17" name="16 - Θέση υποσέλιδου"/>
          <p:cNvSpPr>
            <a:spLocks noGrp="1"/>
          </p:cNvSpPr>
          <p:nvPr>
            <p:ph type="ftr" sz="quarter" idx="11"/>
          </p:nvPr>
        </p:nvSpPr>
        <p:spPr bwMode="auto">
          <a:xfrm rot="5400000">
            <a:off x="7077269" y="4181669"/>
            <a:ext cx="3657600" cy="384048"/>
          </a:xfrm>
        </p:spPr>
        <p:txBody>
          <a:bodyPr/>
          <a:lstStyle/>
          <a:p>
            <a:endParaRPr lang="el-GR"/>
          </a:p>
        </p:txBody>
      </p:sp>
      <p:sp>
        <p:nvSpPr>
          <p:cNvPr id="10" name="9 - Ορθογώνιο"/>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Ορθογώνιο"/>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 Ορθογώνιο"/>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 Ορθογώνιο"/>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Ευθεία γραμμή σύνδεσης"/>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 Ευθεία γραμμή σύνδεσης"/>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 Ευθεία γραμμή σύνδεσης"/>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 Ευθεία γραμμή σύνδεσης"/>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 Ευθεία γραμμή σύνδεσης"/>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 Ευθεία γραμμή σύνδεσης"/>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 Ορθογώνιο"/>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 Έλλειψη"/>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 Έλλειψη"/>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 Έλλειψη"/>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 Έλλειψη"/>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 Έλλειψη"/>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 Θέση αριθμού διαφάνειας"/>
          <p:cNvSpPr>
            <a:spLocks noGrp="1"/>
          </p:cNvSpPr>
          <p:nvPr>
            <p:ph type="sldNum" sz="quarter" idx="12"/>
          </p:nvPr>
        </p:nvSpPr>
        <p:spPr bwMode="auto">
          <a:xfrm>
            <a:off x="1325544" y="4928702"/>
            <a:ext cx="609600" cy="517524"/>
          </a:xfrm>
        </p:spPr>
        <p:txBody>
          <a:bodyPr/>
          <a:lstStyle/>
          <a:p>
            <a:fld id="{375B49CC-A08D-4D1E-849D-93C9631B0CB0}"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06491D51-8B46-415A-A2C0-14EB7BE4984F}" type="datetimeFigureOut">
              <a:rPr lang="el-GR" smtClean="0"/>
              <a:pPr/>
              <a:t>24/3/2021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75B49CC-A08D-4D1E-849D-93C9631B0CB0}"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9"/>
            <a:ext cx="167640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06491D51-8B46-415A-A2C0-14EB7BE4984F}" type="datetimeFigureOut">
              <a:rPr lang="el-GR" smtClean="0"/>
              <a:pPr/>
              <a:t>24/3/2021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75B49CC-A08D-4D1E-849D-93C9631B0CB0}"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8" name="7 - Θέση περιεχομένου"/>
          <p:cNvSpPr>
            <a:spLocks noGrp="1"/>
          </p:cNvSpPr>
          <p:nvPr>
            <p:ph sz="quarter" idx="1"/>
          </p:nvPr>
        </p:nvSpPr>
        <p:spPr>
          <a:xfrm>
            <a:off x="457200" y="1600200"/>
            <a:ext cx="7467600" cy="4873752"/>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4"/>
          </p:nvPr>
        </p:nvSpPr>
        <p:spPr/>
        <p:txBody>
          <a:bodyPr rtlCol="0"/>
          <a:lstStyle/>
          <a:p>
            <a:fld id="{06491D51-8B46-415A-A2C0-14EB7BE4984F}" type="datetimeFigureOut">
              <a:rPr lang="el-GR" smtClean="0"/>
              <a:pPr/>
              <a:t>24/3/2021</a:t>
            </a:fld>
            <a:endParaRPr lang="el-GR"/>
          </a:p>
        </p:txBody>
      </p:sp>
      <p:sp>
        <p:nvSpPr>
          <p:cNvPr id="9" name="8 - Θέση αριθμού διαφάνειας"/>
          <p:cNvSpPr>
            <a:spLocks noGrp="1"/>
          </p:cNvSpPr>
          <p:nvPr>
            <p:ph type="sldNum" sz="quarter" idx="15"/>
          </p:nvPr>
        </p:nvSpPr>
        <p:spPr/>
        <p:txBody>
          <a:bodyPr rtlCol="0"/>
          <a:lstStyle/>
          <a:p>
            <a:fld id="{375B49CC-A08D-4D1E-849D-93C9631B0CB0}" type="slidenum">
              <a:rPr lang="el-GR" smtClean="0"/>
              <a:pPr/>
              <a:t>‹#›</a:t>
            </a:fld>
            <a:endParaRPr lang="el-GR"/>
          </a:p>
        </p:txBody>
      </p:sp>
      <p:sp>
        <p:nvSpPr>
          <p:cNvPr id="10" name="9 - Θέση υποσέλιδου"/>
          <p:cNvSpPr>
            <a:spLocks noGrp="1"/>
          </p:cNvSpPr>
          <p:nvPr>
            <p:ph type="ftr" sz="quarter" idx="16"/>
          </p:nvPr>
        </p:nvSpPr>
        <p:spPr/>
        <p:txBody>
          <a:bodyPr rtlCol="0"/>
          <a:lstStyle/>
          <a:p>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2286000" y="2895600"/>
            <a:ext cx="6172200" cy="2053590"/>
          </a:xfrm>
        </p:spPr>
        <p:txBody>
          <a:bodyPr/>
          <a:lstStyle>
            <a:lvl1pPr algn="l">
              <a:buNone/>
              <a:defRPr sz="3000" b="1" cap="small" baseline="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bwMode="auto">
          <a:xfrm rot="5400000">
            <a:off x="7763256" y="1170432"/>
            <a:ext cx="2286000" cy="381000"/>
          </a:xfrm>
        </p:spPr>
        <p:txBody>
          <a:bodyPr/>
          <a:lstStyle/>
          <a:p>
            <a:fld id="{06491D51-8B46-415A-A2C0-14EB7BE4984F}" type="datetimeFigureOut">
              <a:rPr lang="el-GR" smtClean="0"/>
              <a:pPr/>
              <a:t>24/3/2021</a:t>
            </a:fld>
            <a:endParaRPr lang="el-GR"/>
          </a:p>
        </p:txBody>
      </p:sp>
      <p:sp>
        <p:nvSpPr>
          <p:cNvPr id="5" name="4 - Θέση υποσέλιδου"/>
          <p:cNvSpPr>
            <a:spLocks noGrp="1"/>
          </p:cNvSpPr>
          <p:nvPr>
            <p:ph type="ftr" sz="quarter" idx="11"/>
          </p:nvPr>
        </p:nvSpPr>
        <p:spPr bwMode="auto">
          <a:xfrm rot="5400000">
            <a:off x="7077456" y="4178808"/>
            <a:ext cx="3657600" cy="384048"/>
          </a:xfrm>
        </p:spPr>
        <p:txBody>
          <a:bodyPr/>
          <a:lstStyle/>
          <a:p>
            <a:endParaRPr lang="el-GR"/>
          </a:p>
        </p:txBody>
      </p:sp>
      <p:sp>
        <p:nvSpPr>
          <p:cNvPr id="9" name="8 - Ορθογώνιο"/>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Ορθογώνιο"/>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Ευθεία γραμμή σύνδεσης"/>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 Ευθεία γραμμή σύνδεσης"/>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 Ευθεία γραμμή σύνδεσης"/>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 Ευθεία γραμμή σύνδεσης"/>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 Ευθεία γραμμή σύνδεσης"/>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 Ορθογώνιο"/>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 Έλλειψη"/>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 Έλλειψη"/>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 Έλλειψη"/>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 Έλλειψη"/>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 Έλλειψη"/>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 Ευθεία γραμμή σύνδεσης"/>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 Θέση αριθμού διαφάνειας"/>
          <p:cNvSpPr>
            <a:spLocks noGrp="1"/>
          </p:cNvSpPr>
          <p:nvPr>
            <p:ph type="sldNum" sz="quarter" idx="12"/>
          </p:nvPr>
        </p:nvSpPr>
        <p:spPr bwMode="auto">
          <a:xfrm>
            <a:off x="1340616" y="4928702"/>
            <a:ext cx="609600" cy="517524"/>
          </a:xfrm>
        </p:spPr>
        <p:txBody>
          <a:bodyPr/>
          <a:lstStyle/>
          <a:p>
            <a:fld id="{375B49CC-A08D-4D1E-849D-93C9631B0CB0}"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p>
            <a:fld id="{06491D51-8B46-415A-A2C0-14EB7BE4984F}" type="datetimeFigureOut">
              <a:rPr lang="el-GR" smtClean="0"/>
              <a:pPr/>
              <a:t>24/3/2021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75B49CC-A08D-4D1E-849D-93C9631B0CB0}" type="slidenum">
              <a:rPr lang="el-GR" smtClean="0"/>
              <a:pPr/>
              <a:t>‹#›</a:t>
            </a:fld>
            <a:endParaRPr lang="el-GR"/>
          </a:p>
        </p:txBody>
      </p:sp>
      <p:sp>
        <p:nvSpPr>
          <p:cNvPr id="9" name="8 - Θέση περιεχομένου"/>
          <p:cNvSpPr>
            <a:spLocks noGrp="1"/>
          </p:cNvSpPr>
          <p:nvPr>
            <p:ph sz="quarter" idx="1"/>
          </p:nvPr>
        </p:nvSpPr>
        <p:spPr>
          <a:xfrm>
            <a:off x="457200" y="1600200"/>
            <a:ext cx="365760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1" name="10 - Θέση περιεχομένου"/>
          <p:cNvSpPr>
            <a:spLocks noGrp="1"/>
          </p:cNvSpPr>
          <p:nvPr>
            <p:ph sz="quarter" idx="2"/>
          </p:nvPr>
        </p:nvSpPr>
        <p:spPr>
          <a:xfrm>
            <a:off x="4270248" y="1600200"/>
            <a:ext cx="365760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7543800" cy="1143000"/>
          </a:xfrm>
        </p:spPr>
        <p:txBody>
          <a:bodyPr anchor="b"/>
          <a:lstStyle>
            <a:lvl1pPr>
              <a:defRPr/>
            </a:lvl1pPr>
          </a:lstStyle>
          <a:p>
            <a:r>
              <a:rPr kumimoji="0" lang="el-GR" smtClean="0"/>
              <a:t>Kλικ για επεξεργασία του τίτλου</a:t>
            </a:r>
            <a:endParaRPr kumimoji="0" lang="en-US"/>
          </a:p>
        </p:txBody>
      </p:sp>
      <p:sp>
        <p:nvSpPr>
          <p:cNvPr id="7" name="6 - Θέση ημερομηνίας"/>
          <p:cNvSpPr>
            <a:spLocks noGrp="1"/>
          </p:cNvSpPr>
          <p:nvPr>
            <p:ph type="dt" sz="half" idx="10"/>
          </p:nvPr>
        </p:nvSpPr>
        <p:spPr/>
        <p:txBody>
          <a:bodyPr/>
          <a:lstStyle/>
          <a:p>
            <a:fld id="{06491D51-8B46-415A-A2C0-14EB7BE4984F}" type="datetimeFigureOut">
              <a:rPr lang="el-GR" smtClean="0"/>
              <a:pPr/>
              <a:t>24/3/2021</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375B49CC-A08D-4D1E-849D-93C9631B0CB0}" type="slidenum">
              <a:rPr lang="el-GR" smtClean="0"/>
              <a:pPr/>
              <a:t>‹#›</a:t>
            </a:fld>
            <a:endParaRPr lang="el-GR"/>
          </a:p>
        </p:txBody>
      </p:sp>
      <p:sp>
        <p:nvSpPr>
          <p:cNvPr id="11" name="10 - Θέση περιεχομένου"/>
          <p:cNvSpPr>
            <a:spLocks noGrp="1"/>
          </p:cNvSpPr>
          <p:nvPr>
            <p:ph sz="quarter" idx="2"/>
          </p:nvPr>
        </p:nvSpPr>
        <p:spPr>
          <a:xfrm>
            <a:off x="457200" y="2362200"/>
            <a:ext cx="3657600" cy="38862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quarter" idx="4"/>
          </p:nvPr>
        </p:nvSpPr>
        <p:spPr>
          <a:xfrm>
            <a:off x="4371975" y="2362200"/>
            <a:ext cx="3657600" cy="38862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2" name="11 - Θέση κειμένου"/>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l-GR" smtClean="0"/>
              <a:t>Kλικ για επεξεργασία των στυλ του υποδείγματος</a:t>
            </a:r>
          </a:p>
        </p:txBody>
      </p:sp>
      <p:sp>
        <p:nvSpPr>
          <p:cNvPr id="14" name="13 - Θέση κειμένου"/>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l-GR" smtClean="0"/>
              <a:t>Kλικ για επεξεργασία των στυλ του υποδείγματος</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6" name="5 - Θέση ημερομηνίας"/>
          <p:cNvSpPr>
            <a:spLocks noGrp="1"/>
          </p:cNvSpPr>
          <p:nvPr>
            <p:ph type="dt" sz="half" idx="10"/>
          </p:nvPr>
        </p:nvSpPr>
        <p:spPr/>
        <p:txBody>
          <a:bodyPr rtlCol="0"/>
          <a:lstStyle/>
          <a:p>
            <a:fld id="{06491D51-8B46-415A-A2C0-14EB7BE4984F}" type="datetimeFigureOut">
              <a:rPr lang="el-GR" smtClean="0"/>
              <a:pPr/>
              <a:t>24/3/2021</a:t>
            </a:fld>
            <a:endParaRPr lang="el-GR"/>
          </a:p>
        </p:txBody>
      </p:sp>
      <p:sp>
        <p:nvSpPr>
          <p:cNvPr id="7" name="6 - Θέση αριθμού διαφάνειας"/>
          <p:cNvSpPr>
            <a:spLocks noGrp="1"/>
          </p:cNvSpPr>
          <p:nvPr>
            <p:ph type="sldNum" sz="quarter" idx="11"/>
          </p:nvPr>
        </p:nvSpPr>
        <p:spPr/>
        <p:txBody>
          <a:bodyPr rtlCol="0"/>
          <a:lstStyle/>
          <a:p>
            <a:fld id="{375B49CC-A08D-4D1E-849D-93C9631B0CB0}" type="slidenum">
              <a:rPr lang="el-GR" smtClean="0"/>
              <a:pPr/>
              <a:t>‹#›</a:t>
            </a:fld>
            <a:endParaRPr lang="el-GR"/>
          </a:p>
        </p:txBody>
      </p:sp>
      <p:sp>
        <p:nvSpPr>
          <p:cNvPr id="8" name="7 - Θέση υποσέλιδου"/>
          <p:cNvSpPr>
            <a:spLocks noGrp="1"/>
          </p:cNvSpPr>
          <p:nvPr>
            <p:ph type="ftr" sz="quarter" idx="12"/>
          </p:nvPr>
        </p:nvSpPr>
        <p:spPr/>
        <p:txBody>
          <a:bodyPr rtlCol="0"/>
          <a:lstStyle/>
          <a:p>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06491D51-8B46-415A-A2C0-14EB7BE4984F}" type="datetimeFigureOut">
              <a:rPr lang="el-GR" smtClean="0"/>
              <a:pPr/>
              <a:t>24/3/2021</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375B49CC-A08D-4D1E-849D-93C9631B0CB0}"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1">
        <a:schemeClr val="bg1"/>
      </p:bgRef>
    </p:bg>
    <p:spTree>
      <p:nvGrpSpPr>
        <p:cNvPr id="1" name=""/>
        <p:cNvGrpSpPr/>
        <p:nvPr/>
      </p:nvGrpSpPr>
      <p:grpSpPr>
        <a:xfrm>
          <a:off x="0" y="0"/>
          <a:ext cx="0" cy="0"/>
          <a:chOff x="0" y="0"/>
          <a:chExt cx="0" cy="0"/>
        </a:xfrm>
      </p:grpSpPr>
      <p:sp>
        <p:nvSpPr>
          <p:cNvPr id="10" name="9 - Ευθεία γραμμή σύνδεσης"/>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 Τίτλος"/>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8" name="7 - Ευθεία γραμμή σύνδεσης"/>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 Ευθεία γραμμή σύνδεσης"/>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 Ευθεία γραμμή σύνδεσης"/>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 Ορθογώνιο"/>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Ευθεία γραμμή σύνδεσης"/>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 Έλλειψη"/>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 Θέση περιεχομένου"/>
          <p:cNvSpPr>
            <a:spLocks noGrp="1"/>
          </p:cNvSpPr>
          <p:nvPr>
            <p:ph sz="quarter" idx="1"/>
          </p:nvPr>
        </p:nvSpPr>
        <p:spPr>
          <a:xfrm>
            <a:off x="304800" y="274320"/>
            <a:ext cx="5638800" cy="6327648"/>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1" name="20 - Θέση ημερομηνίας"/>
          <p:cNvSpPr>
            <a:spLocks noGrp="1"/>
          </p:cNvSpPr>
          <p:nvPr>
            <p:ph type="dt" sz="half" idx="14"/>
          </p:nvPr>
        </p:nvSpPr>
        <p:spPr/>
        <p:txBody>
          <a:bodyPr rtlCol="0"/>
          <a:lstStyle/>
          <a:p>
            <a:fld id="{06491D51-8B46-415A-A2C0-14EB7BE4984F}" type="datetimeFigureOut">
              <a:rPr lang="el-GR" smtClean="0"/>
              <a:pPr/>
              <a:t>24/3/2021</a:t>
            </a:fld>
            <a:endParaRPr lang="el-GR"/>
          </a:p>
        </p:txBody>
      </p:sp>
      <p:sp>
        <p:nvSpPr>
          <p:cNvPr id="22" name="21 - Θέση αριθμού διαφάνειας"/>
          <p:cNvSpPr>
            <a:spLocks noGrp="1"/>
          </p:cNvSpPr>
          <p:nvPr>
            <p:ph type="sldNum" sz="quarter" idx="15"/>
          </p:nvPr>
        </p:nvSpPr>
        <p:spPr/>
        <p:txBody>
          <a:bodyPr rtlCol="0"/>
          <a:lstStyle/>
          <a:p>
            <a:fld id="{375B49CC-A08D-4D1E-849D-93C9631B0CB0}" type="slidenum">
              <a:rPr lang="el-GR" smtClean="0"/>
              <a:pPr/>
              <a:t>‹#›</a:t>
            </a:fld>
            <a:endParaRPr lang="el-GR"/>
          </a:p>
        </p:txBody>
      </p:sp>
      <p:sp>
        <p:nvSpPr>
          <p:cNvPr id="23" name="22 - Θέση υποσέλιδου"/>
          <p:cNvSpPr>
            <a:spLocks noGrp="1"/>
          </p:cNvSpPr>
          <p:nvPr>
            <p:ph type="ftr" sz="quarter" idx="16"/>
          </p:nvPr>
        </p:nvSpPr>
        <p:spPr/>
        <p:txBody>
          <a:bodyPr rtlCol="0"/>
          <a:lstStyle/>
          <a:p>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8 - Ευθεία γραμμή σύνδεσης"/>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 Έλλειψη"/>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 Τίτλος"/>
          <p:cNvSpPr>
            <a:spLocks noGrp="1"/>
          </p:cNvSpPr>
          <p:nvPr>
            <p:ph type="title"/>
          </p:nvPr>
        </p:nvSpPr>
        <p:spPr>
          <a:xfrm rot="5400000">
            <a:off x="3350133" y="3200400"/>
            <a:ext cx="6309360" cy="457200"/>
          </a:xfrm>
        </p:spPr>
        <p:txBody>
          <a:bodyPr anchor="b"/>
          <a:lstStyle>
            <a:lvl1pPr algn="l">
              <a:buNone/>
              <a:defRPr sz="2000" b="1"/>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l-GR" smtClean="0"/>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10" name="9 - Ευθεία γραμμή σύνδεσης"/>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 Ορθογώνιο"/>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Ευθεία γραμμή σύνδεσης"/>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 Ευθεία γραμμή σύνδεσης"/>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 Ευθεία γραμμή σύνδεσης"/>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 Θέση ημερομηνίας"/>
          <p:cNvSpPr>
            <a:spLocks noGrp="1"/>
          </p:cNvSpPr>
          <p:nvPr>
            <p:ph type="dt" sz="half" idx="10"/>
          </p:nvPr>
        </p:nvSpPr>
        <p:spPr/>
        <p:txBody>
          <a:bodyPr rtlCol="0"/>
          <a:lstStyle/>
          <a:p>
            <a:fld id="{06491D51-8B46-415A-A2C0-14EB7BE4984F}" type="datetimeFigureOut">
              <a:rPr lang="el-GR" smtClean="0"/>
              <a:pPr/>
              <a:t>24/3/2021</a:t>
            </a:fld>
            <a:endParaRPr lang="el-GR"/>
          </a:p>
        </p:txBody>
      </p:sp>
      <p:sp>
        <p:nvSpPr>
          <p:cNvPr id="18" name="17 - Θέση αριθμού διαφάνειας"/>
          <p:cNvSpPr>
            <a:spLocks noGrp="1"/>
          </p:cNvSpPr>
          <p:nvPr>
            <p:ph type="sldNum" sz="quarter" idx="11"/>
          </p:nvPr>
        </p:nvSpPr>
        <p:spPr/>
        <p:txBody>
          <a:bodyPr rtlCol="0"/>
          <a:lstStyle/>
          <a:p>
            <a:fld id="{375B49CC-A08D-4D1E-849D-93C9631B0CB0}" type="slidenum">
              <a:rPr lang="el-GR" smtClean="0"/>
              <a:pPr/>
              <a:t>‹#›</a:t>
            </a:fld>
            <a:endParaRPr lang="el-GR"/>
          </a:p>
        </p:txBody>
      </p:sp>
      <p:sp>
        <p:nvSpPr>
          <p:cNvPr id="21" name="20 - Θέση υποσέλιδου"/>
          <p:cNvSpPr>
            <a:spLocks noGrp="1"/>
          </p:cNvSpPr>
          <p:nvPr>
            <p:ph type="ftr" sz="quarter" idx="12"/>
          </p:nvPr>
        </p:nvSpPr>
        <p:spPr/>
        <p:txBody>
          <a:bodyPr rtlCol="0"/>
          <a:lstStyle/>
          <a:p>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 Ευθεία γραμμή σύνδεσης"/>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 Θέση τίτλου"/>
          <p:cNvSpPr>
            <a:spLocks noGrp="1"/>
          </p:cNvSpPr>
          <p:nvPr>
            <p:ph type="title"/>
          </p:nvPr>
        </p:nvSpPr>
        <p:spPr>
          <a:xfrm>
            <a:off x="457200" y="274638"/>
            <a:ext cx="7467600" cy="1143000"/>
          </a:xfrm>
          <a:prstGeom prst="rect">
            <a:avLst/>
          </a:prstGeom>
        </p:spPr>
        <p:txBody>
          <a:bodyPr vert="horz" anchor="b">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06491D51-8B46-415A-A2C0-14EB7BE4984F}" type="datetimeFigureOut">
              <a:rPr lang="el-GR" smtClean="0"/>
              <a:pPr/>
              <a:t>24/3/2021</a:t>
            </a:fld>
            <a:endParaRPr lang="el-GR"/>
          </a:p>
        </p:txBody>
      </p:sp>
      <p:sp>
        <p:nvSpPr>
          <p:cNvPr id="3" name="2 - Θέση υποσέλιδου"/>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l-GR"/>
          </a:p>
        </p:txBody>
      </p:sp>
      <p:sp>
        <p:nvSpPr>
          <p:cNvPr id="7" name="6 - Ευθεία γραμμή σύνδεσης"/>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 Ευθεία γραμμή σύνδεσης"/>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 Ορθογώνιο"/>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Ευθεία γραμμή σύνδεσης"/>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 Έλλειψη"/>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 Θέση αριθμού διαφάνειας"/>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375B49CC-A08D-4D1E-849D-93C9631B0CB0}"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2143108" y="642918"/>
            <a:ext cx="6172200" cy="1894362"/>
          </a:xfrm>
        </p:spPr>
        <p:txBody>
          <a:bodyPr>
            <a:normAutofit fontScale="90000"/>
          </a:bodyPr>
          <a:lstStyle/>
          <a:p>
            <a:pPr algn="ctr"/>
            <a:r>
              <a:rPr lang="el-GR" sz="1800" dirty="0" smtClean="0">
                <a:latin typeface="Times New Roman" pitchFamily="18" charset="0"/>
                <a:cs typeface="Times New Roman" pitchFamily="18" charset="0"/>
              </a:rPr>
              <a:t>ΕΘΝΙΚΟ ΚΑΙ ΚΑΠΟΔΙΣΤΡΙΑΚΟ ΠΑΝΕΠΙΣΤΗΜΙΟ ΑΘΗΝΩΝ</a:t>
            </a:r>
            <a:br>
              <a:rPr lang="el-GR" sz="1800" dirty="0" smtClean="0">
                <a:latin typeface="Times New Roman" pitchFamily="18" charset="0"/>
                <a:cs typeface="Times New Roman" pitchFamily="18" charset="0"/>
              </a:rPr>
            </a:br>
            <a:r>
              <a:rPr lang="el-GR" sz="1800" dirty="0" smtClean="0">
                <a:latin typeface="Times New Roman" pitchFamily="18" charset="0"/>
                <a:cs typeface="Times New Roman" pitchFamily="18" charset="0"/>
              </a:rPr>
              <a:t>ΤΜΗΜΑ Φ.Π.Ψ.</a:t>
            </a:r>
            <a:br>
              <a:rPr lang="el-GR" sz="1800" dirty="0" smtClean="0">
                <a:latin typeface="Times New Roman" pitchFamily="18" charset="0"/>
                <a:cs typeface="Times New Roman" pitchFamily="18" charset="0"/>
              </a:rPr>
            </a:br>
            <a:r>
              <a:rPr lang="el-GR" sz="1800" dirty="0" smtClean="0">
                <a:latin typeface="Times New Roman" pitchFamily="18" charset="0"/>
                <a:cs typeface="Times New Roman" pitchFamily="18" charset="0"/>
              </a:rPr>
              <a:t>ΤΟΜΕΑΣ ΠΑΙΔΑΓΩΓΙΚΗΣ</a:t>
            </a:r>
            <a:br>
              <a:rPr lang="el-GR" sz="1800" dirty="0" smtClean="0">
                <a:latin typeface="Times New Roman" pitchFamily="18" charset="0"/>
                <a:cs typeface="Times New Roman" pitchFamily="18" charset="0"/>
              </a:rPr>
            </a:br>
            <a:r>
              <a:rPr lang="el-GR" sz="1800" dirty="0" smtClean="0">
                <a:latin typeface="Times New Roman" pitchFamily="18" charset="0"/>
                <a:cs typeface="Times New Roman" pitchFamily="18" charset="0"/>
              </a:rPr>
              <a:t>Π.Μ.Σ. ΠΟΛΙΤΙΚΗ ΔΙΟΙΚΗΣΗ ΚΑΙ ΑΞΙΟΛΟΓΗΣΗ ΣΤΗΝ ΕΚΠΑΙΔΕΥΣΗ</a:t>
            </a:r>
            <a:br>
              <a:rPr lang="el-GR" sz="1800" dirty="0" smtClean="0">
                <a:latin typeface="Times New Roman" pitchFamily="18" charset="0"/>
                <a:cs typeface="Times New Roman" pitchFamily="18" charset="0"/>
              </a:rPr>
            </a:br>
            <a:r>
              <a:rPr lang="el-GR" sz="1800" dirty="0" smtClean="0">
                <a:latin typeface="Times New Roman" pitchFamily="18" charset="0"/>
                <a:cs typeface="Times New Roman" pitchFamily="18" charset="0"/>
              </a:rPr>
              <a:t>ΚΑΤΕΥΘΥΝΣΗ: ΠΟΛΙΤΙΚΗ ΚΑΙ ΔΙΟΙΚΗΣΗ ΣΤΗΝ ΕΚΠΑΙΔΕΥΣΗ</a:t>
            </a:r>
            <a:r>
              <a:rPr lang="el-GR" dirty="0" smtClean="0"/>
              <a:t/>
            </a:r>
            <a:br>
              <a:rPr lang="el-GR" dirty="0" smtClean="0"/>
            </a:br>
            <a:endParaRPr lang="el-GR" dirty="0"/>
          </a:p>
        </p:txBody>
      </p:sp>
      <p:sp>
        <p:nvSpPr>
          <p:cNvPr id="3" name="2 - Υπότιτλος"/>
          <p:cNvSpPr>
            <a:spLocks noGrp="1"/>
          </p:cNvSpPr>
          <p:nvPr>
            <p:ph type="subTitle" idx="1"/>
          </p:nvPr>
        </p:nvSpPr>
        <p:spPr>
          <a:xfrm>
            <a:off x="2214546" y="2928934"/>
            <a:ext cx="6172200" cy="1371600"/>
          </a:xfrm>
        </p:spPr>
        <p:txBody>
          <a:bodyPr>
            <a:normAutofit/>
          </a:bodyPr>
          <a:lstStyle/>
          <a:p>
            <a:pPr algn="ctr"/>
            <a:r>
              <a:rPr lang="el-GR" i="1" dirty="0" smtClean="0">
                <a:latin typeface="Times New Roman" pitchFamily="18" charset="0"/>
                <a:cs typeface="Times New Roman" pitchFamily="18" charset="0"/>
              </a:rPr>
              <a:t>ΑΙΤΙΑ ΚΑΙ ΣΥΝΕΠΕΙΕΣ ΤΗΣ ΠΑΡΑΒΑΤΙΚΟΤΗΤΑΣ ΤΩΝ ΜΑΘΗΤΩΝ ΣΤΟ ΣΧΟΛΕΙΟ ΣΥΜΦΩΝΑ ΜΕ ΤΙΣ ΑΠΟΨΕΙΣ ΤΩΝ ΔΙΕΥΘΥΝΤΩΝ ΠΡΩΤΟΒΑΘΜΙΑΣ ΕΚΠΑΙΔΕΥΣΗΣ ΤΟΥ ΝΟΜΟΥ ΑΤΤΙΚΗΣ</a:t>
            </a:r>
            <a:endParaRPr lang="el-GR" dirty="0" smtClean="0">
              <a:latin typeface="Times New Roman" pitchFamily="18" charset="0"/>
              <a:cs typeface="Times New Roman" pitchFamily="18" charset="0"/>
            </a:endParaRPr>
          </a:p>
          <a:p>
            <a:endParaRPr lang="el-GR" dirty="0"/>
          </a:p>
        </p:txBody>
      </p:sp>
      <p:sp>
        <p:nvSpPr>
          <p:cNvPr id="4" name="3 - TextBox"/>
          <p:cNvSpPr txBox="1"/>
          <p:nvPr/>
        </p:nvSpPr>
        <p:spPr>
          <a:xfrm>
            <a:off x="2214546" y="4357694"/>
            <a:ext cx="6072230" cy="2123658"/>
          </a:xfrm>
          <a:prstGeom prst="rect">
            <a:avLst/>
          </a:prstGeom>
          <a:noFill/>
        </p:spPr>
        <p:txBody>
          <a:bodyPr wrap="square" rtlCol="0">
            <a:spAutoFit/>
          </a:bodyPr>
          <a:lstStyle/>
          <a:p>
            <a:r>
              <a:rPr lang="el-GR" sz="1600" b="1" cap="small" dirty="0">
                <a:solidFill>
                  <a:schemeClr val="tx2"/>
                </a:solidFill>
                <a:latin typeface="Times New Roman" pitchFamily="18" charset="0"/>
                <a:ea typeface="+mj-ea"/>
                <a:cs typeface="Times New Roman" pitchFamily="18" charset="0"/>
              </a:rPr>
              <a:t>ΟΝΟΜΑΤΕΠΩΝΥΜΟ ΣΠΟΥΔΑΣΤΡΙΑΣ: </a:t>
            </a:r>
          </a:p>
          <a:p>
            <a:r>
              <a:rPr lang="el-GR" sz="1600" b="1" cap="small" dirty="0">
                <a:solidFill>
                  <a:schemeClr val="tx2"/>
                </a:solidFill>
                <a:latin typeface="Times New Roman" pitchFamily="18" charset="0"/>
                <a:ea typeface="+mj-ea"/>
                <a:cs typeface="Times New Roman" pitchFamily="18" charset="0"/>
              </a:rPr>
              <a:t>ΔΗΜΟΥ ΕΛΕΝΗ</a:t>
            </a:r>
          </a:p>
          <a:p>
            <a:r>
              <a:rPr lang="el-GR" sz="1600" b="1" cap="small" dirty="0">
                <a:solidFill>
                  <a:schemeClr val="tx2"/>
                </a:solidFill>
                <a:latin typeface="Times New Roman" pitchFamily="18" charset="0"/>
                <a:ea typeface="+mj-ea"/>
                <a:cs typeface="Times New Roman" pitchFamily="18" charset="0"/>
              </a:rPr>
              <a:t> </a:t>
            </a:r>
          </a:p>
          <a:p>
            <a:pPr algn="r"/>
            <a:r>
              <a:rPr lang="el-GR" sz="1600" b="1" cap="small" dirty="0">
                <a:solidFill>
                  <a:schemeClr val="tx2"/>
                </a:solidFill>
                <a:latin typeface="Times New Roman" pitchFamily="18" charset="0"/>
                <a:ea typeface="+mj-ea"/>
                <a:cs typeface="Times New Roman" pitchFamily="18" charset="0"/>
              </a:rPr>
              <a:t>ΕΠΟΠΤΕΥΟΥΣΑ ΚΑΘΗΓΗΤΡΙΑ: </a:t>
            </a:r>
          </a:p>
          <a:p>
            <a:pPr algn="r"/>
            <a:r>
              <a:rPr lang="el-GR" sz="1600" b="1" cap="small" dirty="0">
                <a:solidFill>
                  <a:schemeClr val="tx2"/>
                </a:solidFill>
                <a:latin typeface="Times New Roman" pitchFamily="18" charset="0"/>
                <a:ea typeface="+mj-ea"/>
                <a:cs typeface="Times New Roman" pitchFamily="18" charset="0"/>
              </a:rPr>
              <a:t>ΠΑΠΑΚΩΝΣΤΑΝΤΙΝΟΥ ΑΝΤΙΓΟΝΗ ΑΛΜΠΑ </a:t>
            </a:r>
          </a:p>
          <a:p>
            <a:r>
              <a:rPr lang="en-US" sz="1600" b="1" cap="small" dirty="0">
                <a:solidFill>
                  <a:schemeClr val="tx2"/>
                </a:solidFill>
                <a:latin typeface="Times New Roman" pitchFamily="18" charset="0"/>
                <a:ea typeface="+mj-ea"/>
                <a:cs typeface="Times New Roman" pitchFamily="18" charset="0"/>
              </a:rPr>
              <a:t> </a:t>
            </a:r>
            <a:endParaRPr lang="el-GR" sz="1600" b="1" cap="small" dirty="0">
              <a:solidFill>
                <a:schemeClr val="tx2"/>
              </a:solidFill>
              <a:latin typeface="Times New Roman" pitchFamily="18" charset="0"/>
              <a:ea typeface="+mj-ea"/>
              <a:cs typeface="Times New Roman" pitchFamily="18" charset="0"/>
            </a:endParaRPr>
          </a:p>
          <a:p>
            <a:pPr algn="ctr"/>
            <a:r>
              <a:rPr lang="el-GR" sz="1600" b="1" cap="small" dirty="0">
                <a:solidFill>
                  <a:schemeClr val="tx2"/>
                </a:solidFill>
                <a:latin typeface="Times New Roman" pitchFamily="18" charset="0"/>
                <a:ea typeface="+mj-ea"/>
                <a:cs typeface="Times New Roman" pitchFamily="18" charset="0"/>
              </a:rPr>
              <a:t>ΑΘΗΝΑ</a:t>
            </a:r>
            <a:r>
              <a:rPr lang="en-US" sz="1600" b="1" cap="small" dirty="0">
                <a:solidFill>
                  <a:schemeClr val="tx2"/>
                </a:solidFill>
                <a:latin typeface="Times New Roman" pitchFamily="18" charset="0"/>
                <a:ea typeface="+mj-ea"/>
                <a:cs typeface="Times New Roman" pitchFamily="18" charset="0"/>
              </a:rPr>
              <a:t>, 2021</a:t>
            </a:r>
            <a:endParaRPr lang="el-GR" sz="1600" b="1" cap="small" dirty="0">
              <a:solidFill>
                <a:schemeClr val="tx2"/>
              </a:solidFill>
              <a:latin typeface="Times New Roman" pitchFamily="18" charset="0"/>
              <a:ea typeface="+mj-ea"/>
              <a:cs typeface="Times New Roman" pitchFamily="18" charset="0"/>
            </a:endParaRPr>
          </a:p>
          <a:p>
            <a:endParaRPr lang="el-GR" dirty="0"/>
          </a:p>
        </p:txBody>
      </p:sp>
      <p:sp>
        <p:nvSpPr>
          <p:cNvPr id="5" name="4 - TextBox"/>
          <p:cNvSpPr txBox="1"/>
          <p:nvPr/>
        </p:nvSpPr>
        <p:spPr>
          <a:xfrm>
            <a:off x="3357554" y="2500306"/>
            <a:ext cx="3714776" cy="369332"/>
          </a:xfrm>
          <a:prstGeom prst="rect">
            <a:avLst/>
          </a:prstGeom>
          <a:noFill/>
        </p:spPr>
        <p:txBody>
          <a:bodyPr wrap="square" rtlCol="0">
            <a:spAutoFit/>
          </a:bodyPr>
          <a:lstStyle/>
          <a:p>
            <a:pPr algn="ctr"/>
            <a:r>
              <a:rPr lang="el-GR" b="1" i="1" dirty="0">
                <a:solidFill>
                  <a:schemeClr val="tx2"/>
                </a:solidFill>
                <a:latin typeface="Times New Roman" pitchFamily="18" charset="0"/>
                <a:cs typeface="Times New Roman" pitchFamily="18" charset="0"/>
              </a:rPr>
              <a:t>ΔΙΠΛΩΜΑΤΙΚΗ ΕΡΓΑΣΙΑ</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214338"/>
            <a:ext cx="7467600" cy="1143000"/>
          </a:xfrm>
        </p:spPr>
        <p:txBody>
          <a:bodyPr>
            <a:normAutofit/>
          </a:bodyPr>
          <a:lstStyle/>
          <a:p>
            <a:pPr algn="ctr"/>
            <a:r>
              <a:rPr lang="el-GR" sz="2800" b="1" u="sng" dirty="0" smtClean="0">
                <a:latin typeface="Times New Roman" pitchFamily="18" charset="0"/>
                <a:cs typeface="Times New Roman" pitchFamily="18" charset="0"/>
              </a:rPr>
              <a:t>ΜΕΘΟΔΟΛΟΓΙΑ</a:t>
            </a:r>
            <a:endParaRPr lang="el-GR" sz="2800" b="1" u="sng" dirty="0">
              <a:latin typeface="Times New Roman" pitchFamily="18" charset="0"/>
              <a:cs typeface="Times New Roman" pitchFamily="18" charset="0"/>
            </a:endParaRPr>
          </a:p>
        </p:txBody>
      </p:sp>
      <p:sp>
        <p:nvSpPr>
          <p:cNvPr id="3" name="2 - Θέση περιεχομένου"/>
          <p:cNvSpPr>
            <a:spLocks noGrp="1"/>
          </p:cNvSpPr>
          <p:nvPr>
            <p:ph sz="quarter" idx="1"/>
          </p:nvPr>
        </p:nvSpPr>
        <p:spPr>
          <a:xfrm>
            <a:off x="285720" y="1214422"/>
            <a:ext cx="8329642" cy="5188092"/>
          </a:xfrm>
        </p:spPr>
        <p:txBody>
          <a:bodyPr>
            <a:normAutofit/>
          </a:bodyPr>
          <a:lstStyle/>
          <a:p>
            <a:pPr algn="just">
              <a:buFont typeface="Wingdings" pitchFamily="2" charset="2"/>
              <a:buChar char="§"/>
            </a:pPr>
            <a:r>
              <a:rPr lang="el-GR" sz="2000" b="1" dirty="0" smtClean="0">
                <a:latin typeface="Times New Roman" pitchFamily="18" charset="0"/>
                <a:cs typeface="Times New Roman" pitchFamily="18" charset="0"/>
              </a:rPr>
              <a:t>Ποιοτική Μέθοδος</a:t>
            </a:r>
          </a:p>
          <a:p>
            <a:pPr algn="just">
              <a:buFont typeface="Wingdings" pitchFamily="2" charset="2"/>
              <a:buChar char="§"/>
            </a:pPr>
            <a:r>
              <a:rPr lang="el-GR" sz="2000" b="1" dirty="0" smtClean="0">
                <a:latin typeface="Times New Roman" pitchFamily="18" charset="0"/>
                <a:cs typeface="Times New Roman" pitchFamily="18" charset="0"/>
              </a:rPr>
              <a:t>Συγχρονικό Ερευνητικό Σχέδιο</a:t>
            </a:r>
          </a:p>
          <a:p>
            <a:pPr algn="just">
              <a:buFont typeface="Wingdings" pitchFamily="2" charset="2"/>
              <a:buChar char="§"/>
            </a:pPr>
            <a:r>
              <a:rPr lang="el-GR" sz="2000" b="1" dirty="0" smtClean="0">
                <a:latin typeface="Times New Roman" pitchFamily="18" charset="0"/>
                <a:cs typeface="Times New Roman" pitchFamily="18" charset="0"/>
              </a:rPr>
              <a:t>Σκόπιμη Δειγματοληψία</a:t>
            </a:r>
          </a:p>
          <a:p>
            <a:pPr algn="just">
              <a:buFont typeface="Wingdings" pitchFamily="2" charset="2"/>
              <a:buChar char="§"/>
            </a:pPr>
            <a:r>
              <a:rPr lang="el-GR" sz="2000" b="1" dirty="0" smtClean="0">
                <a:latin typeface="Times New Roman" pitchFamily="18" charset="0"/>
                <a:cs typeface="Times New Roman" pitchFamily="18" charset="0"/>
              </a:rPr>
              <a:t>Πληθυσμός</a:t>
            </a:r>
            <a:r>
              <a:rPr lang="el-GR" sz="2000" dirty="0" smtClean="0">
                <a:latin typeface="Times New Roman" pitchFamily="18" charset="0"/>
                <a:cs typeface="Times New Roman" pitchFamily="18" charset="0"/>
              </a:rPr>
              <a:t>: Οι διευθυντές πρωτοβάθμιας εκπαίδευσης του Νομού Αττικής</a:t>
            </a:r>
          </a:p>
          <a:p>
            <a:pPr algn="just">
              <a:buFont typeface="Wingdings" pitchFamily="2" charset="2"/>
              <a:buChar char="§"/>
            </a:pPr>
            <a:r>
              <a:rPr lang="el-GR" sz="2000" b="1" dirty="0" smtClean="0">
                <a:latin typeface="Times New Roman" pitchFamily="18" charset="0"/>
                <a:cs typeface="Times New Roman" pitchFamily="18" charset="0"/>
              </a:rPr>
              <a:t>Δείγμα</a:t>
            </a:r>
            <a:r>
              <a:rPr lang="el-GR" sz="2000" dirty="0" smtClean="0">
                <a:latin typeface="Times New Roman" pitchFamily="18" charset="0"/>
                <a:cs typeface="Times New Roman" pitchFamily="18" charset="0"/>
              </a:rPr>
              <a:t>: 14 διευθυντές πρωτοβάθμιας εκπαίδευσης (7 άνδρες και 7 γυναίκες) μόνιμοι στα σχολεία των περιοχών Δάφνης, Ηλιούπολης, Χαλανδρίου, Περιστερίου, Αθηνών, Κηφισιάς, ηλικίας 50 – 61ετών, με πολυετή εμπειρία στην εκπαίδευση</a:t>
            </a:r>
          </a:p>
          <a:p>
            <a:pPr algn="just">
              <a:buFont typeface="Wingdings" pitchFamily="2" charset="2"/>
              <a:buChar char="§"/>
            </a:pPr>
            <a:r>
              <a:rPr lang="el-GR" sz="2000" b="1" dirty="0" smtClean="0">
                <a:latin typeface="Times New Roman" pitchFamily="18" charset="0"/>
                <a:cs typeface="Times New Roman" pitchFamily="18" charset="0"/>
              </a:rPr>
              <a:t>Τεχνική Συλλογής Δεδομένων</a:t>
            </a:r>
            <a:r>
              <a:rPr lang="el-GR" sz="2000" dirty="0" smtClean="0">
                <a:latin typeface="Times New Roman" pitchFamily="18" charset="0"/>
                <a:cs typeface="Times New Roman" pitchFamily="18" charset="0"/>
              </a:rPr>
              <a:t>: Ατομικές προσωπικές συνεντεύξεις </a:t>
            </a:r>
          </a:p>
          <a:p>
            <a:pPr algn="just">
              <a:buFont typeface="Wingdings" pitchFamily="2" charset="2"/>
              <a:buChar char="§"/>
            </a:pPr>
            <a:r>
              <a:rPr lang="el-GR" sz="2000" b="1" dirty="0" smtClean="0">
                <a:latin typeface="Times New Roman" pitchFamily="18" charset="0"/>
                <a:cs typeface="Times New Roman" pitchFamily="18" charset="0"/>
              </a:rPr>
              <a:t>Εργαλείο</a:t>
            </a:r>
            <a:r>
              <a:rPr lang="el-GR" sz="2000" dirty="0" smtClean="0">
                <a:latin typeface="Times New Roman" pitchFamily="18" charset="0"/>
                <a:cs typeface="Times New Roman" pitchFamily="18" charset="0"/>
              </a:rPr>
              <a:t> πρωτότυπο και αποτελούνταν από 33 ανοιχτές ερωτήσεις </a:t>
            </a:r>
          </a:p>
          <a:p>
            <a:pPr algn="just">
              <a:buFont typeface="Wingdings" pitchFamily="2" charset="2"/>
              <a:buChar char="§"/>
            </a:pPr>
            <a:r>
              <a:rPr lang="el-GR" sz="2100" dirty="0" smtClean="0">
                <a:latin typeface="Times New Roman" pitchFamily="18" charset="0"/>
                <a:cs typeface="Times New Roman" pitchFamily="18" charset="0"/>
              </a:rPr>
              <a:t>Το ηχογραφημένο υλικό που συγκεντρώθηκε απομαγνητοφωνήθηκε και κατόπιν κωδικοποιήθηκε και αναλύθηκε με την τεχνική της </a:t>
            </a:r>
            <a:r>
              <a:rPr lang="el-GR" sz="2100" b="1" dirty="0" smtClean="0">
                <a:latin typeface="Times New Roman" pitchFamily="18" charset="0"/>
                <a:cs typeface="Times New Roman" pitchFamily="18" charset="0"/>
              </a:rPr>
              <a:t>θεματικής ανάλυσης περιεχομένου</a:t>
            </a:r>
            <a:r>
              <a:rPr lang="el-GR" sz="2100" dirty="0" smtClean="0">
                <a:latin typeface="Times New Roman" pitchFamily="18" charset="0"/>
                <a:cs typeface="Times New Roman" pitchFamily="18" charset="0"/>
              </a:rPr>
              <a:t>. </a:t>
            </a:r>
            <a:endParaRPr lang="el-GR" sz="21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 Πίνακας"/>
          <p:cNvGraphicFramePr>
            <a:graphicFrameLocks noGrp="1"/>
          </p:cNvGraphicFramePr>
          <p:nvPr/>
        </p:nvGraphicFramePr>
        <p:xfrm>
          <a:off x="-3" y="500039"/>
          <a:ext cx="9144004" cy="6388390"/>
        </p:xfrm>
        <a:graphic>
          <a:graphicData uri="http://schemas.openxmlformats.org/drawingml/2006/table">
            <a:tbl>
              <a:tblPr/>
              <a:tblGrid>
                <a:gridCol w="469064">
                  <a:extLst>
                    <a:ext uri="{9D8B030D-6E8A-4147-A177-3AD203B41FA5}">
                      <a16:colId xmlns:a16="http://schemas.microsoft.com/office/drawing/2014/main" val="20000"/>
                    </a:ext>
                  </a:extLst>
                </a:gridCol>
                <a:gridCol w="559775">
                  <a:extLst>
                    <a:ext uri="{9D8B030D-6E8A-4147-A177-3AD203B41FA5}">
                      <a16:colId xmlns:a16="http://schemas.microsoft.com/office/drawing/2014/main" val="20001"/>
                    </a:ext>
                  </a:extLst>
                </a:gridCol>
                <a:gridCol w="641958">
                  <a:extLst>
                    <a:ext uri="{9D8B030D-6E8A-4147-A177-3AD203B41FA5}">
                      <a16:colId xmlns:a16="http://schemas.microsoft.com/office/drawing/2014/main" val="20002"/>
                    </a:ext>
                  </a:extLst>
                </a:gridCol>
                <a:gridCol w="988519">
                  <a:extLst>
                    <a:ext uri="{9D8B030D-6E8A-4147-A177-3AD203B41FA5}">
                      <a16:colId xmlns:a16="http://schemas.microsoft.com/office/drawing/2014/main" val="20003"/>
                    </a:ext>
                  </a:extLst>
                </a:gridCol>
                <a:gridCol w="952855">
                  <a:extLst>
                    <a:ext uri="{9D8B030D-6E8A-4147-A177-3AD203B41FA5}">
                      <a16:colId xmlns:a16="http://schemas.microsoft.com/office/drawing/2014/main" val="20004"/>
                    </a:ext>
                  </a:extLst>
                </a:gridCol>
                <a:gridCol w="1000924">
                  <a:extLst>
                    <a:ext uri="{9D8B030D-6E8A-4147-A177-3AD203B41FA5}">
                      <a16:colId xmlns:a16="http://schemas.microsoft.com/office/drawing/2014/main" val="20005"/>
                    </a:ext>
                  </a:extLst>
                </a:gridCol>
                <a:gridCol w="772983">
                  <a:extLst>
                    <a:ext uri="{9D8B030D-6E8A-4147-A177-3AD203B41FA5}">
                      <a16:colId xmlns:a16="http://schemas.microsoft.com/office/drawing/2014/main" val="20006"/>
                    </a:ext>
                  </a:extLst>
                </a:gridCol>
                <a:gridCol w="680722">
                  <a:extLst>
                    <a:ext uri="{9D8B030D-6E8A-4147-A177-3AD203B41FA5}">
                      <a16:colId xmlns:a16="http://schemas.microsoft.com/office/drawing/2014/main" val="20007"/>
                    </a:ext>
                  </a:extLst>
                </a:gridCol>
                <a:gridCol w="988519">
                  <a:extLst>
                    <a:ext uri="{9D8B030D-6E8A-4147-A177-3AD203B41FA5}">
                      <a16:colId xmlns:a16="http://schemas.microsoft.com/office/drawing/2014/main" val="20008"/>
                    </a:ext>
                  </a:extLst>
                </a:gridCol>
                <a:gridCol w="659789">
                  <a:extLst>
                    <a:ext uri="{9D8B030D-6E8A-4147-A177-3AD203B41FA5}">
                      <a16:colId xmlns:a16="http://schemas.microsoft.com/office/drawing/2014/main" val="20009"/>
                    </a:ext>
                  </a:extLst>
                </a:gridCol>
                <a:gridCol w="703207">
                  <a:extLst>
                    <a:ext uri="{9D8B030D-6E8A-4147-A177-3AD203B41FA5}">
                      <a16:colId xmlns:a16="http://schemas.microsoft.com/office/drawing/2014/main" val="20010"/>
                    </a:ext>
                  </a:extLst>
                </a:gridCol>
                <a:gridCol w="725689">
                  <a:extLst>
                    <a:ext uri="{9D8B030D-6E8A-4147-A177-3AD203B41FA5}">
                      <a16:colId xmlns:a16="http://schemas.microsoft.com/office/drawing/2014/main" val="20011"/>
                    </a:ext>
                  </a:extLst>
                </a:gridCol>
              </a:tblGrid>
              <a:tr h="785821">
                <a:tc>
                  <a:txBody>
                    <a:bodyPr/>
                    <a:lstStyle/>
                    <a:p>
                      <a:pPr algn="ctr">
                        <a:lnSpc>
                          <a:spcPct val="115000"/>
                        </a:lnSpc>
                        <a:spcAft>
                          <a:spcPts val="0"/>
                        </a:spcAft>
                        <a:tabLst>
                          <a:tab pos="275590" algn="l"/>
                          <a:tab pos="2637155" algn="ctr"/>
                        </a:tabLst>
                      </a:pPr>
                      <a:r>
                        <a:rPr lang="el-GR" sz="1000" b="1" dirty="0" err="1">
                          <a:latin typeface="Times New Roman"/>
                          <a:ea typeface="Calibri"/>
                          <a:cs typeface="Times New Roman"/>
                        </a:rPr>
                        <a:t>Συμ</a:t>
                      </a:r>
                      <a:r>
                        <a:rPr lang="el-GR" sz="1000" b="1" dirty="0">
                          <a:latin typeface="Times New Roman"/>
                          <a:ea typeface="Calibri"/>
                          <a:cs typeface="Times New Roman"/>
                        </a:rPr>
                        <a:t>.</a:t>
                      </a:r>
                      <a:endParaRPr lang="el-GR" sz="1000" dirty="0">
                        <a:latin typeface="Calibri"/>
                        <a:ea typeface="Calibri"/>
                        <a:cs typeface="Times New Roman"/>
                      </a:endParaRPr>
                    </a:p>
                  </a:txBody>
                  <a:tcPr marL="46911" marR="469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1000" b="1" dirty="0">
                          <a:latin typeface="Times New Roman"/>
                          <a:ea typeface="Calibri"/>
                          <a:cs typeface="Times New Roman"/>
                        </a:rPr>
                        <a:t>Φύλο</a:t>
                      </a:r>
                      <a:endParaRPr lang="el-GR" sz="1000" dirty="0">
                        <a:latin typeface="Calibri"/>
                        <a:ea typeface="Calibri"/>
                        <a:cs typeface="Times New Roman"/>
                      </a:endParaRPr>
                    </a:p>
                  </a:txBody>
                  <a:tcPr marL="46911" marR="469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1000" b="1" dirty="0">
                          <a:latin typeface="Times New Roman"/>
                          <a:ea typeface="Calibri"/>
                          <a:cs typeface="Times New Roman"/>
                        </a:rPr>
                        <a:t>Ηλικία</a:t>
                      </a:r>
                      <a:endParaRPr lang="el-GR" sz="1000" dirty="0">
                        <a:latin typeface="Calibri"/>
                        <a:ea typeface="Calibri"/>
                        <a:cs typeface="Times New Roman"/>
                      </a:endParaRPr>
                    </a:p>
                  </a:txBody>
                  <a:tcPr marL="46911" marR="469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1000" b="1" dirty="0">
                          <a:latin typeface="Times New Roman"/>
                          <a:ea typeface="Calibri"/>
                          <a:cs typeface="Times New Roman"/>
                        </a:rPr>
                        <a:t>Χρόνος προϋπηρεσίας ως εκπαιδευτικός</a:t>
                      </a:r>
                      <a:endParaRPr lang="el-GR" sz="1000" dirty="0">
                        <a:latin typeface="Calibri"/>
                        <a:ea typeface="Calibri"/>
                        <a:cs typeface="Times New Roman"/>
                      </a:endParaRPr>
                    </a:p>
                  </a:txBody>
                  <a:tcPr marL="46911" marR="469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1000" b="1" dirty="0">
                          <a:latin typeface="Times New Roman"/>
                          <a:ea typeface="Calibri"/>
                          <a:cs typeface="Times New Roman"/>
                        </a:rPr>
                        <a:t>Χρόνος προϋπηρεσίας ως διευθυντής</a:t>
                      </a:r>
                      <a:endParaRPr lang="el-GR" sz="1000" dirty="0">
                        <a:latin typeface="Calibri"/>
                        <a:ea typeface="Calibri"/>
                        <a:cs typeface="Times New Roman"/>
                      </a:endParaRPr>
                    </a:p>
                  </a:txBody>
                  <a:tcPr marL="46911" marR="469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1000" b="1" dirty="0">
                          <a:latin typeface="Times New Roman"/>
                          <a:ea typeface="Calibri"/>
                          <a:cs typeface="Times New Roman"/>
                        </a:rPr>
                        <a:t>Χρόνος εργασίας ως Διευθυντής στο συγκεκριμένο σχολείο</a:t>
                      </a:r>
                      <a:endParaRPr lang="el-GR" sz="1000" dirty="0">
                        <a:latin typeface="Calibri"/>
                        <a:ea typeface="Calibri"/>
                        <a:cs typeface="Times New Roman"/>
                      </a:endParaRPr>
                    </a:p>
                  </a:txBody>
                  <a:tcPr marL="46911" marR="469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1000" b="1" dirty="0">
                          <a:latin typeface="Times New Roman"/>
                          <a:ea typeface="Calibri"/>
                          <a:cs typeface="Times New Roman"/>
                        </a:rPr>
                        <a:t>Ανώτερος Τίτλος Σπουδών</a:t>
                      </a:r>
                      <a:endParaRPr lang="el-GR" sz="1000" dirty="0">
                        <a:latin typeface="Calibri"/>
                        <a:ea typeface="Calibri"/>
                        <a:cs typeface="Times New Roman"/>
                      </a:endParaRPr>
                    </a:p>
                  </a:txBody>
                  <a:tcPr marL="46911" marR="469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1000" b="1" dirty="0">
                          <a:latin typeface="Times New Roman"/>
                          <a:ea typeface="Calibri"/>
                          <a:cs typeface="Times New Roman"/>
                        </a:rPr>
                        <a:t>Περιοχή</a:t>
                      </a:r>
                      <a:endParaRPr lang="el-GR" sz="1000" dirty="0">
                        <a:latin typeface="Calibri"/>
                        <a:ea typeface="Calibri"/>
                        <a:cs typeface="Times New Roman"/>
                      </a:endParaRPr>
                    </a:p>
                  </a:txBody>
                  <a:tcPr marL="46911" marR="469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1000" b="1" dirty="0">
                          <a:latin typeface="Times New Roman"/>
                          <a:ea typeface="Calibri"/>
                          <a:cs typeface="Times New Roman"/>
                        </a:rPr>
                        <a:t>Οικογενειακή Κατάσταση</a:t>
                      </a:r>
                      <a:endParaRPr lang="el-GR" sz="1000" dirty="0">
                        <a:latin typeface="Calibri"/>
                        <a:ea typeface="Calibri"/>
                        <a:cs typeface="Times New Roman"/>
                      </a:endParaRPr>
                    </a:p>
                  </a:txBody>
                  <a:tcPr marL="46911" marR="469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1000" b="1" dirty="0">
                          <a:latin typeface="Times New Roman"/>
                          <a:ea typeface="Calibri"/>
                          <a:cs typeface="Times New Roman"/>
                        </a:rPr>
                        <a:t>Αριθμός Τέκνων</a:t>
                      </a:r>
                      <a:endParaRPr lang="el-GR" sz="1000" dirty="0">
                        <a:latin typeface="Calibri"/>
                        <a:ea typeface="Calibri"/>
                        <a:cs typeface="Times New Roman"/>
                      </a:endParaRPr>
                    </a:p>
                  </a:txBody>
                  <a:tcPr marL="46911" marR="469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1000" b="1" dirty="0">
                          <a:latin typeface="Times New Roman"/>
                          <a:ea typeface="Calibri"/>
                          <a:cs typeface="Times New Roman"/>
                        </a:rPr>
                        <a:t>Αριθμός Παιδιών Σχολείου</a:t>
                      </a:r>
                      <a:endParaRPr lang="el-GR" sz="1000" dirty="0">
                        <a:latin typeface="Calibri"/>
                        <a:ea typeface="Calibri"/>
                        <a:cs typeface="Times New Roman"/>
                      </a:endParaRPr>
                    </a:p>
                  </a:txBody>
                  <a:tcPr marL="46911" marR="469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1000" b="1" dirty="0">
                          <a:latin typeface="Times New Roman"/>
                          <a:ea typeface="Calibri"/>
                          <a:cs typeface="Times New Roman"/>
                        </a:rPr>
                        <a:t>Αριθμός Εκπαιδευτικών Σχολείου</a:t>
                      </a:r>
                      <a:endParaRPr lang="el-GR" sz="1000" dirty="0">
                        <a:latin typeface="Calibri"/>
                        <a:ea typeface="Calibri"/>
                        <a:cs typeface="Times New Roman"/>
                      </a:endParaRPr>
                    </a:p>
                  </a:txBody>
                  <a:tcPr marL="46911" marR="469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09130">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1</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Άρρεν</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56</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33</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11</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3</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Διδακτορικό</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Δάφνη</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Διαζευγμένος</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2</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215</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30</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09130">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2</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Θήλυ</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50</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25</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8</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3</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Μεταπτυχιακό</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Δάφνη</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Άγαμη</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0</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120</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25</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09130">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3</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Άρρεν</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53</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27</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10</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10</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Διδακτορικό</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Δάφνη</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Έγγαμος</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1</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138</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17</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323335">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4</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Θήλυ</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56</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dirty="0">
                          <a:latin typeface="Times New Roman"/>
                          <a:ea typeface="Calibri"/>
                          <a:cs typeface="Times New Roman"/>
                        </a:rPr>
                        <a:t>33</a:t>
                      </a:r>
                      <a:endParaRPr lang="el-GR" sz="900" dirty="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12</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8</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Δύο Πτυχία Α.Ε.Ι.</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Ηλιούπολη</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Έγγαμη</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1</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224</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35</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597425">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5</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Άρρεν</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53</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26</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2 μήνες</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2 μήνες</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Διετή Ακαδημία και Εξομοίωση</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Χαλάνδρι</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Εν διαστάσει</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2</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276</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41</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448069">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6</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Άρρεν</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55</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15</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15</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10</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Δύο Μεταπτυχιακά</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Ηλιούπολη</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Διαζευγμένος</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1</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214</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20</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298712">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7</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Άρρεν</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55</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32</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6</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4</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Πτυχίο Α.Ε.Ι.</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Χαλάνδρι</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Έγγαμος</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2</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303</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34</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298712">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8</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Θήλυ</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56</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30</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14</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9</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Διδακτορικό</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Περιστέρι</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Έγγαμη</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0</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250</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28</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298712">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9</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Θήλυ</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54</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33</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14</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4</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Μεταπτυχιακό</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Αθήνα</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Έγγαμη</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2</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230</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20</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298712">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10</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Άρρεν</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52</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20</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10</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10</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Διδακτορικό</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Αθήνα</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Έγγαμος</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1</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284</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28</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298712">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11</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Θήλυ</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54</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32</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10</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10</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Μεταπτυχιακό</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Αθήνα</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Διαζευγμένη</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1</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185</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9</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477195">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12</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Άρρεν</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58</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34</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11</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2</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Πτυχίο Παιδαγωγικής Α.Ε.Ι.</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Κηφισιά</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Διαζευγμένος</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1</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297</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32</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868633">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13</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Θήλυ</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61</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dirty="0">
                          <a:latin typeface="Times New Roman"/>
                          <a:ea typeface="Calibri"/>
                          <a:cs typeface="Times New Roman"/>
                        </a:rPr>
                        <a:t>25</a:t>
                      </a:r>
                      <a:endParaRPr lang="el-GR" sz="900" dirty="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10</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10</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Πτυχίο Παιδαγωγικής Ακαδημίας και Οικονομικό Νομικής</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Περιστέρι</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Διαζευγμένη</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1</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170</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20</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r h="298712">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14</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Θήλυ</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50</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30</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4</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4</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Διδακτορικό</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Δάφνη</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Άγαμη</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0</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a:latin typeface="Times New Roman"/>
                          <a:ea typeface="Calibri"/>
                          <a:cs typeface="Times New Roman"/>
                        </a:rPr>
                        <a:t>170</a:t>
                      </a:r>
                      <a:endParaRPr lang="el-GR" sz="90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75590" algn="l"/>
                          <a:tab pos="2637155" algn="ctr"/>
                        </a:tabLst>
                      </a:pPr>
                      <a:r>
                        <a:rPr lang="el-GR" sz="900" dirty="0">
                          <a:latin typeface="Times New Roman"/>
                          <a:ea typeface="Calibri"/>
                          <a:cs typeface="Times New Roman"/>
                        </a:rPr>
                        <a:t>30</a:t>
                      </a:r>
                      <a:endParaRPr lang="el-GR" sz="900" dirty="0">
                        <a:latin typeface="Calibri"/>
                        <a:ea typeface="Calibri"/>
                        <a:cs typeface="Times New Roman"/>
                      </a:endParaRPr>
                    </a:p>
                  </a:txBody>
                  <a:tcPr marL="46911" marR="46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4"/>
                  </a:ext>
                </a:extLst>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ctr"/>
            <a:r>
              <a:rPr lang="el-GR" sz="2800" b="1" u="sng" dirty="0" smtClean="0">
                <a:latin typeface="Times New Roman" pitchFamily="18" charset="0"/>
                <a:cs typeface="Times New Roman" pitchFamily="18" charset="0"/>
              </a:rPr>
              <a:t>ΕΥΡΗΜΑΤΑ</a:t>
            </a:r>
            <a:endParaRPr lang="el-GR" sz="2800" b="1" u="sng" dirty="0">
              <a:latin typeface="Times New Roman" pitchFamily="18" charset="0"/>
              <a:cs typeface="Times New Roman" pitchFamily="18" charset="0"/>
            </a:endParaRPr>
          </a:p>
        </p:txBody>
      </p:sp>
      <p:sp>
        <p:nvSpPr>
          <p:cNvPr id="3" name="2 - Θέση περιεχομένου"/>
          <p:cNvSpPr>
            <a:spLocks noGrp="1"/>
          </p:cNvSpPr>
          <p:nvPr>
            <p:ph sz="quarter" idx="1"/>
          </p:nvPr>
        </p:nvSpPr>
        <p:spPr/>
        <p:txBody>
          <a:bodyPr>
            <a:normAutofit/>
          </a:bodyPr>
          <a:lstStyle/>
          <a:p>
            <a:pPr algn="just">
              <a:buFont typeface="Wingdings" pitchFamily="2" charset="2"/>
              <a:buChar char="q"/>
            </a:pPr>
            <a:r>
              <a:rPr lang="el-GR" sz="2000" dirty="0" smtClean="0">
                <a:latin typeface="Times New Roman" pitchFamily="18" charset="0"/>
                <a:cs typeface="Times New Roman" pitchFamily="18" charset="0"/>
              </a:rPr>
              <a:t>Η πλειοψηφία των συμμετεχόντων ανέφερε πως αντιμετωπίζει αρκετά περιστατικά παραβατικότητας στο σχολείο τους, η μειοψηφία ανέφερε πως δεν αντιμετωπίζει καθόλου περιστατικά παραβατικότητας ενώ ένας συμμετέχοντας τόνισε πως η παραβατικότητα ως έννοια δεν υφίσταται στο Δημοτικό σχολείο. Συγκεκριμένα ανέφερε:</a:t>
            </a:r>
          </a:p>
          <a:p>
            <a:pPr algn="just">
              <a:buNone/>
            </a:pPr>
            <a:r>
              <a:rPr lang="el-GR" sz="1800" dirty="0" smtClean="0">
                <a:latin typeface="Times New Roman" pitchFamily="18" charset="0"/>
                <a:cs typeface="Times New Roman" pitchFamily="18" charset="0"/>
              </a:rPr>
              <a:t>     </a:t>
            </a:r>
            <a:r>
              <a:rPr lang="el-GR" sz="1800" i="1" dirty="0" smtClean="0">
                <a:latin typeface="Times New Roman" pitchFamily="18" charset="0"/>
                <a:cs typeface="Times New Roman" pitchFamily="18" charset="0"/>
              </a:rPr>
              <a:t>«Λοιπόν στην πρωτοβάθμια πρέπει να ξέρεις ότι και μόνο η λέξη                 παραβατικότητα δεν ταιριάζει. Η πρωτοβάθμια είναι ένα σύμπαν άλλο. Είναι η τελευταία ευκαιρία των παιδιών να κάνουν, να λάβουν μια σοβαρή παρέμβαση σε περίπτωση που υπάρχει στο συναισθηματικό τους κομμάτι κάποια δυσαρμονία που προέρχεται από λάθους χειρισμούς των μεγάλων. Συνήθως αυτό που λέμε εντός εισαγωγικών παραβατικότητα είναι κομμάτι </a:t>
            </a:r>
            <a:r>
              <a:rPr lang="el-GR" sz="1800" i="1" dirty="0" err="1" smtClean="0">
                <a:latin typeface="Times New Roman" pitchFamily="18" charset="0"/>
                <a:cs typeface="Times New Roman" pitchFamily="18" charset="0"/>
              </a:rPr>
              <a:t>συστημικής</a:t>
            </a:r>
            <a:r>
              <a:rPr lang="el-GR" sz="1800" i="1" dirty="0" smtClean="0">
                <a:latin typeface="Times New Roman" pitchFamily="18" charset="0"/>
                <a:cs typeface="Times New Roman" pitchFamily="18" charset="0"/>
              </a:rPr>
              <a:t> ψυχολογίας και τίποτα άλλο. Δεν υπάρχει παραβατικότητα στα μικρά παιδιά. Υπάρχει φωνή για βοήθεια. Αυτό έχω να πω.» </a:t>
            </a:r>
            <a:r>
              <a:rPr lang="el-GR" sz="1800" dirty="0" smtClean="0">
                <a:latin typeface="Times New Roman" pitchFamily="18" charset="0"/>
                <a:cs typeface="Times New Roman" pitchFamily="18" charset="0"/>
              </a:rPr>
              <a:t>Συμ.4</a:t>
            </a:r>
          </a:p>
          <a:p>
            <a:pPr algn="just">
              <a:buNone/>
            </a:pPr>
            <a:endParaRPr lang="el-GR" sz="20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500034" y="500042"/>
            <a:ext cx="8286808" cy="6000792"/>
          </a:xfrm>
        </p:spPr>
        <p:txBody>
          <a:bodyPr>
            <a:normAutofit/>
          </a:bodyPr>
          <a:lstStyle/>
          <a:p>
            <a:pPr algn="just">
              <a:buFont typeface="Wingdings" pitchFamily="2" charset="2"/>
              <a:buChar char="q"/>
            </a:pPr>
            <a:r>
              <a:rPr lang="el-GR" sz="2000" dirty="0" smtClean="0">
                <a:latin typeface="Times New Roman" pitchFamily="18" charset="0"/>
                <a:cs typeface="Times New Roman" pitchFamily="18" charset="0"/>
              </a:rPr>
              <a:t>Οι συμμετέχοντες </a:t>
            </a:r>
            <a:r>
              <a:rPr lang="el-GR" sz="2000" b="1" dirty="0" smtClean="0">
                <a:latin typeface="Times New Roman" pitchFamily="18" charset="0"/>
                <a:cs typeface="Times New Roman" pitchFamily="18" charset="0"/>
              </a:rPr>
              <a:t>όρισαν ένα περιστατικό παραβατικότητας </a:t>
            </a:r>
            <a:r>
              <a:rPr lang="el-GR" sz="2000" dirty="0" smtClean="0">
                <a:latin typeface="Times New Roman" pitchFamily="18" charset="0"/>
                <a:cs typeface="Times New Roman" pitchFamily="18" charset="0"/>
              </a:rPr>
              <a:t>των μαθητών ως αποκλίνουσα – παρεκκλίνουσα συμπεριφορά σύμφωνα με την εκπαιδευτική νομοθεσία και τους σχολικούς κανόνες, καθώς και ως επαναλαμβανόμενη λεκτική και σωματική βίαιη συμπεριφορά απέναντι στους συμμαθητές τους. Χαρακτηριστικά:</a:t>
            </a:r>
          </a:p>
          <a:p>
            <a:pPr algn="just">
              <a:buNone/>
            </a:pPr>
            <a:r>
              <a:rPr lang="el-GR" sz="1800" dirty="0" smtClean="0">
                <a:latin typeface="Times New Roman" pitchFamily="18" charset="0"/>
                <a:cs typeface="Times New Roman" pitchFamily="18" charset="0"/>
              </a:rPr>
              <a:t>     </a:t>
            </a:r>
            <a:r>
              <a:rPr lang="el-GR" sz="1800" i="1" dirty="0" smtClean="0">
                <a:latin typeface="Times New Roman" pitchFamily="18" charset="0"/>
                <a:cs typeface="Times New Roman" pitchFamily="18" charset="0"/>
              </a:rPr>
              <a:t>«Με βάση τους κανόνες που υπάρχουν στα σχολεία, τον εσωτερικό κανονισμό και τον κανονισμό γενικά που έχει κάθε τάξη και είναι αναρτημένος στην τάξη, την παραβατικότητα την ορίζουμε αν παρεκτρέπονται και παρεκκλίνουν από αυτά που έχουμε θέσει και υπερβαίνουν τα όρια τους. Στην περίπτωση αυτή καλούμε γονείς και συνεργαζόμαστε.» </a:t>
            </a:r>
            <a:r>
              <a:rPr lang="el-GR" sz="1800" dirty="0" err="1" smtClean="0">
                <a:latin typeface="Times New Roman" pitchFamily="18" charset="0"/>
                <a:cs typeface="Times New Roman" pitchFamily="18" charset="0"/>
              </a:rPr>
              <a:t>Συμ</a:t>
            </a:r>
            <a:r>
              <a:rPr lang="el-GR" sz="1800" dirty="0" smtClean="0">
                <a:latin typeface="Times New Roman" pitchFamily="18" charset="0"/>
                <a:cs typeface="Times New Roman" pitchFamily="18" charset="0"/>
              </a:rPr>
              <a:t>. 2</a:t>
            </a:r>
          </a:p>
          <a:p>
            <a:pPr algn="just">
              <a:buNone/>
            </a:pPr>
            <a:r>
              <a:rPr lang="el-GR" sz="1800" i="1" dirty="0" smtClean="0">
                <a:latin typeface="Times New Roman" pitchFamily="18" charset="0"/>
                <a:cs typeface="Times New Roman" pitchFamily="18" charset="0"/>
              </a:rPr>
              <a:t>     «Είναι μια αποκλίνουσα συμπεριφορά σύμφωνα με την εκπαιδευτική νομοθεσία και τους σχολικούς κανονισμούς, τους κανονισμούς της σχολικής μονάδας.»</a:t>
            </a:r>
            <a:r>
              <a:rPr lang="el-GR" sz="1800" dirty="0" smtClean="0">
                <a:latin typeface="Times New Roman" pitchFamily="18" charset="0"/>
                <a:cs typeface="Times New Roman" pitchFamily="18" charset="0"/>
              </a:rPr>
              <a:t> </a:t>
            </a:r>
            <a:r>
              <a:rPr lang="el-GR" sz="1800" dirty="0" err="1" smtClean="0">
                <a:latin typeface="Times New Roman" pitchFamily="18" charset="0"/>
                <a:cs typeface="Times New Roman" pitchFamily="18" charset="0"/>
              </a:rPr>
              <a:t>Συμ</a:t>
            </a:r>
            <a:r>
              <a:rPr lang="el-GR" sz="1800" dirty="0" smtClean="0">
                <a:latin typeface="Times New Roman" pitchFamily="18" charset="0"/>
                <a:cs typeface="Times New Roman" pitchFamily="18" charset="0"/>
              </a:rPr>
              <a:t>. 1</a:t>
            </a:r>
          </a:p>
          <a:p>
            <a:pPr algn="just">
              <a:buNone/>
            </a:pPr>
            <a:endParaRPr lang="el-GR" sz="1800" dirty="0" smtClean="0">
              <a:latin typeface="Times New Roman" pitchFamily="18" charset="0"/>
              <a:cs typeface="Times New Roman" pitchFamily="18" charset="0"/>
            </a:endParaRPr>
          </a:p>
          <a:p>
            <a:pPr algn="just">
              <a:buFont typeface="Wingdings" pitchFamily="2" charset="2"/>
              <a:buChar char="q"/>
            </a:pPr>
            <a:r>
              <a:rPr lang="el-GR" sz="2000" dirty="0" smtClean="0">
                <a:latin typeface="Times New Roman" pitchFamily="18" charset="0"/>
                <a:cs typeface="Times New Roman" pitchFamily="18" charset="0"/>
              </a:rPr>
              <a:t>Σε σχέση με το φύλο σχεδόν οι μισοί απάντησαν πως η παραβατικότητα </a:t>
            </a:r>
            <a:r>
              <a:rPr lang="el-GR" sz="2000" b="1" dirty="0" smtClean="0">
                <a:latin typeface="Times New Roman" pitchFamily="18" charset="0"/>
                <a:cs typeface="Times New Roman" pitchFamily="18" charset="0"/>
              </a:rPr>
              <a:t>αφορά και τα δυο φύλα</a:t>
            </a:r>
            <a:r>
              <a:rPr lang="el-GR" sz="2000" dirty="0" smtClean="0">
                <a:latin typeface="Times New Roman" pitchFamily="18" charset="0"/>
                <a:cs typeface="Times New Roman" pitchFamily="18" charset="0"/>
              </a:rPr>
              <a:t>, ενώ η πλειοψηφία παραδέχτηκε πως οι περισσότεροι </a:t>
            </a:r>
            <a:r>
              <a:rPr lang="el-GR" sz="2000" dirty="0" err="1" smtClean="0">
                <a:latin typeface="Times New Roman" pitchFamily="18" charset="0"/>
                <a:cs typeface="Times New Roman" pitchFamily="18" charset="0"/>
              </a:rPr>
              <a:t>παραβατικοί</a:t>
            </a:r>
            <a:r>
              <a:rPr lang="el-GR" sz="2000" dirty="0" smtClean="0">
                <a:latin typeface="Times New Roman" pitchFamily="18" charset="0"/>
                <a:cs typeface="Times New Roman" pitchFamily="18" charset="0"/>
              </a:rPr>
              <a:t> μαθητές είναι </a:t>
            </a:r>
            <a:r>
              <a:rPr lang="el-GR" sz="2000" b="1" dirty="0" smtClean="0">
                <a:latin typeface="Times New Roman" pitchFamily="18" charset="0"/>
                <a:cs typeface="Times New Roman" pitchFamily="18" charset="0"/>
              </a:rPr>
              <a:t>αγόρια</a:t>
            </a:r>
            <a:r>
              <a:rPr lang="el-GR" sz="2000" dirty="0" smtClean="0">
                <a:latin typeface="Times New Roman" pitchFamily="18" charset="0"/>
                <a:cs typeface="Times New Roman" pitchFamily="18" charset="0"/>
              </a:rPr>
              <a:t>. Συγκεκριμένα</a:t>
            </a:r>
            <a:r>
              <a:rPr lang="el-GR" sz="1800" dirty="0" smtClean="0"/>
              <a:t>:</a:t>
            </a:r>
          </a:p>
          <a:p>
            <a:pPr>
              <a:buNone/>
            </a:pPr>
            <a:r>
              <a:rPr lang="el-GR" sz="1800" i="1" dirty="0" smtClean="0"/>
              <a:t>     </a:t>
            </a:r>
            <a:r>
              <a:rPr lang="el-GR" sz="1800" i="1" dirty="0" smtClean="0">
                <a:latin typeface="Times New Roman" pitchFamily="18" charset="0"/>
                <a:cs typeface="Times New Roman" pitchFamily="18" charset="0"/>
              </a:rPr>
              <a:t>«Το ίδιο. Δεν έχουμε διαφορά. Είναι ισοδύναμα.» </a:t>
            </a:r>
            <a:r>
              <a:rPr lang="el-GR" sz="1800" i="1" dirty="0" err="1" smtClean="0">
                <a:latin typeface="Times New Roman" pitchFamily="18" charset="0"/>
                <a:cs typeface="Times New Roman" pitchFamily="18" charset="0"/>
              </a:rPr>
              <a:t>Συμ</a:t>
            </a:r>
            <a:r>
              <a:rPr lang="el-GR" sz="1800" i="1" dirty="0" smtClean="0">
                <a:latin typeface="Times New Roman" pitchFamily="18" charset="0"/>
                <a:cs typeface="Times New Roman" pitchFamily="18" charset="0"/>
              </a:rPr>
              <a:t>. 2</a:t>
            </a:r>
          </a:p>
          <a:p>
            <a:pPr>
              <a:buNone/>
            </a:pPr>
            <a:r>
              <a:rPr lang="el-GR" sz="1800" i="1" dirty="0" smtClean="0">
                <a:latin typeface="Times New Roman" pitchFamily="18" charset="0"/>
                <a:cs typeface="Times New Roman" pitchFamily="18" charset="0"/>
              </a:rPr>
              <a:t>     «Περισσότερο είναι αγόρια.» </a:t>
            </a:r>
            <a:r>
              <a:rPr lang="el-GR" sz="1800" i="1" dirty="0" err="1" smtClean="0">
                <a:latin typeface="Times New Roman" pitchFamily="18" charset="0"/>
                <a:cs typeface="Times New Roman" pitchFamily="18" charset="0"/>
              </a:rPr>
              <a:t>Συμ</a:t>
            </a:r>
            <a:r>
              <a:rPr lang="el-GR" sz="1800" i="1" dirty="0" smtClean="0">
                <a:latin typeface="Times New Roman" pitchFamily="18" charset="0"/>
                <a:cs typeface="Times New Roman" pitchFamily="18" charset="0"/>
              </a:rPr>
              <a:t>. 5</a:t>
            </a:r>
          </a:p>
          <a:p>
            <a:pPr algn="just">
              <a:buFont typeface="Wingdings" pitchFamily="2" charset="2"/>
              <a:buChar char="q"/>
            </a:pPr>
            <a:endParaRPr lang="el-GR" sz="1800" dirty="0" smtClean="0"/>
          </a:p>
          <a:p>
            <a:pPr algn="just">
              <a:buFont typeface="Wingdings" pitchFamily="2" charset="2"/>
              <a:buChar char="q"/>
            </a:pPr>
            <a:endParaRPr lang="el-GR" sz="1800" dirty="0" smtClean="0">
              <a:latin typeface="Times New Roman" pitchFamily="18" charset="0"/>
              <a:cs typeface="Times New Roman" pitchFamily="18" charset="0"/>
            </a:endParaRPr>
          </a:p>
          <a:p>
            <a:pPr algn="just">
              <a:buNone/>
            </a:pPr>
            <a:endParaRPr lang="el-GR"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214282" y="214290"/>
            <a:ext cx="8358246" cy="6357982"/>
          </a:xfrm>
        </p:spPr>
        <p:txBody>
          <a:bodyPr>
            <a:normAutofit/>
          </a:bodyPr>
          <a:lstStyle/>
          <a:p>
            <a:pPr algn="ctr">
              <a:buNone/>
            </a:pPr>
            <a:r>
              <a:rPr lang="el-GR" b="1" u="sng" dirty="0" smtClean="0">
                <a:latin typeface="Times New Roman" pitchFamily="18" charset="0"/>
                <a:cs typeface="Times New Roman" pitchFamily="18" charset="0"/>
              </a:rPr>
              <a:t>ΤΡΟΠΟΙ ΕΚΔΗΛΩΣΗΣ ΤΗΣ ΠΑΡΑΒΑΤΙΚΗΣ ΣΥΜΠΕΡΙΦΟΡΑΣ</a:t>
            </a:r>
            <a:endParaRPr lang="el-GR" dirty="0" smtClean="0">
              <a:latin typeface="Times New Roman" pitchFamily="18" charset="0"/>
              <a:cs typeface="Times New Roman" pitchFamily="18" charset="0"/>
            </a:endParaRPr>
          </a:p>
          <a:p>
            <a:pPr marL="457200" indent="-457200" algn="just">
              <a:buFont typeface="Wingdings" pitchFamily="2" charset="2"/>
              <a:buChar char="q"/>
            </a:pPr>
            <a:r>
              <a:rPr lang="el-GR" sz="2000" dirty="0" smtClean="0">
                <a:latin typeface="Times New Roman" pitchFamily="18" charset="0"/>
                <a:cs typeface="Times New Roman" pitchFamily="18" charset="0"/>
              </a:rPr>
              <a:t>Οι κυριότεροι τρόποι με τους οποίους εκδηλώνουν οι μαθητές </a:t>
            </a:r>
            <a:r>
              <a:rPr lang="el-GR" sz="2000" dirty="0" err="1" smtClean="0">
                <a:latin typeface="Times New Roman" pitchFamily="18" charset="0"/>
                <a:cs typeface="Times New Roman" pitchFamily="18" charset="0"/>
              </a:rPr>
              <a:t>παραβατική</a:t>
            </a:r>
            <a:r>
              <a:rPr lang="el-GR" sz="2000" dirty="0" smtClean="0">
                <a:latin typeface="Times New Roman" pitchFamily="18" charset="0"/>
                <a:cs typeface="Times New Roman" pitchFamily="18" charset="0"/>
              </a:rPr>
              <a:t> συμπεριφορά στο σχολείο τους είναι η λεκτική και σωματική βία, η κλοπή αντικειμένων, η χειροδικία, η αυθάδεια και η </a:t>
            </a:r>
            <a:r>
              <a:rPr lang="el-GR" sz="2000" dirty="0" err="1" smtClean="0">
                <a:latin typeface="Times New Roman" pitchFamily="18" charset="0"/>
                <a:cs typeface="Times New Roman" pitchFamily="18" charset="0"/>
              </a:rPr>
              <a:t>απείθια</a:t>
            </a:r>
            <a:r>
              <a:rPr lang="el-GR" sz="2000" dirty="0" smtClean="0">
                <a:latin typeface="Times New Roman" pitchFamily="18" charset="0"/>
                <a:cs typeface="Times New Roman" pitchFamily="18" charset="0"/>
              </a:rPr>
              <a:t> απέναντι στους εκπαιδευτικούς, η ενόχληση και η </a:t>
            </a:r>
            <a:r>
              <a:rPr lang="el-GR" sz="2000" dirty="0" err="1" smtClean="0">
                <a:latin typeface="Times New Roman" pitchFamily="18" charset="0"/>
                <a:cs typeface="Times New Roman" pitchFamily="18" charset="0"/>
              </a:rPr>
              <a:t>στοχοποίηση</a:t>
            </a:r>
            <a:r>
              <a:rPr lang="el-GR" sz="2000" dirty="0" smtClean="0">
                <a:latin typeface="Times New Roman" pitchFamily="18" charset="0"/>
                <a:cs typeface="Times New Roman" pitchFamily="18" charset="0"/>
              </a:rPr>
              <a:t> συγκεκριμένων συμμαθητών τους, καθώς και η σύσταση ομάδων και ο εκφοβισμός σε άλλους μαθητές.</a:t>
            </a:r>
          </a:p>
          <a:p>
            <a:pPr algn="just">
              <a:buNone/>
            </a:pPr>
            <a:r>
              <a:rPr lang="el-GR" sz="2000" dirty="0" smtClean="0">
                <a:latin typeface="Times New Roman" pitchFamily="18" charset="0"/>
                <a:cs typeface="Times New Roman" pitchFamily="18" charset="0"/>
              </a:rPr>
              <a:t>     </a:t>
            </a:r>
            <a:r>
              <a:rPr lang="el-GR" sz="1800" i="1" dirty="0" smtClean="0">
                <a:latin typeface="Times New Roman" pitchFamily="18" charset="0"/>
                <a:cs typeface="Times New Roman" pitchFamily="18" charset="0"/>
              </a:rPr>
              <a:t>«Κυρίως τα θέματα της </a:t>
            </a:r>
            <a:r>
              <a:rPr lang="el-GR" sz="1800" i="1" dirty="0" err="1" smtClean="0">
                <a:latin typeface="Times New Roman" pitchFamily="18" charset="0"/>
                <a:cs typeface="Times New Roman" pitchFamily="18" charset="0"/>
              </a:rPr>
              <a:t>παραβατικής</a:t>
            </a:r>
            <a:r>
              <a:rPr lang="el-GR" sz="1800" i="1" dirty="0" smtClean="0">
                <a:latin typeface="Times New Roman" pitchFamily="18" charset="0"/>
                <a:cs typeface="Times New Roman" pitchFamily="18" charset="0"/>
              </a:rPr>
              <a:t> συμπεριφοράς σε μας είναι με την </a:t>
            </a:r>
            <a:r>
              <a:rPr lang="el-GR" sz="1800" i="1" dirty="0" err="1" smtClean="0">
                <a:latin typeface="Times New Roman" pitchFamily="18" charset="0"/>
                <a:cs typeface="Times New Roman" pitchFamily="18" charset="0"/>
              </a:rPr>
              <a:t>απείθια</a:t>
            </a:r>
            <a:r>
              <a:rPr lang="el-GR" sz="1800" i="1" dirty="0" smtClean="0">
                <a:latin typeface="Times New Roman" pitchFamily="18" charset="0"/>
                <a:cs typeface="Times New Roman" pitchFamily="18" charset="0"/>
              </a:rPr>
              <a:t> έναντι των εκπαιδευτικών του σχολείου και με την βίαιη συμπεριφορά σωματική ή λεκτική ας πούμε έναντι των συμμαθητών τους.»</a:t>
            </a:r>
            <a:r>
              <a:rPr lang="el-GR" sz="1800" dirty="0" smtClean="0">
                <a:latin typeface="Times New Roman" pitchFamily="18" charset="0"/>
                <a:cs typeface="Times New Roman" pitchFamily="18" charset="0"/>
              </a:rPr>
              <a:t> </a:t>
            </a:r>
            <a:r>
              <a:rPr lang="el-GR" sz="1800" dirty="0" err="1" smtClean="0">
                <a:latin typeface="Times New Roman" pitchFamily="18" charset="0"/>
                <a:cs typeface="Times New Roman" pitchFamily="18" charset="0"/>
              </a:rPr>
              <a:t>Συμ</a:t>
            </a:r>
            <a:r>
              <a:rPr lang="el-GR" sz="1800" dirty="0" smtClean="0">
                <a:latin typeface="Times New Roman" pitchFamily="18" charset="0"/>
                <a:cs typeface="Times New Roman" pitchFamily="18" charset="0"/>
              </a:rPr>
              <a:t>. 3</a:t>
            </a:r>
          </a:p>
          <a:p>
            <a:pPr algn="just">
              <a:buNone/>
            </a:pPr>
            <a:r>
              <a:rPr lang="el-GR" sz="1800" i="1" dirty="0" smtClean="0">
                <a:latin typeface="Times New Roman" pitchFamily="18" charset="0"/>
                <a:cs typeface="Times New Roman" pitchFamily="18" charset="0"/>
              </a:rPr>
              <a:t>    «Συνήθως παίρνοντας αντικείμενα, αντιμιλώντας στους εκπαιδευτικούς, χτυπώντας αναίτια συμμαθητές τους. Τέτοια πράγματα.»</a:t>
            </a:r>
            <a:r>
              <a:rPr lang="el-GR" sz="1800" dirty="0" smtClean="0">
                <a:latin typeface="Times New Roman" pitchFamily="18" charset="0"/>
                <a:cs typeface="Times New Roman" pitchFamily="18" charset="0"/>
              </a:rPr>
              <a:t> </a:t>
            </a:r>
            <a:r>
              <a:rPr lang="el-GR" sz="1800" dirty="0" err="1" smtClean="0">
                <a:latin typeface="Times New Roman" pitchFamily="18" charset="0"/>
                <a:cs typeface="Times New Roman" pitchFamily="18" charset="0"/>
              </a:rPr>
              <a:t>Συμ</a:t>
            </a:r>
            <a:r>
              <a:rPr lang="el-GR" sz="1800" dirty="0" smtClean="0">
                <a:latin typeface="Times New Roman" pitchFamily="18" charset="0"/>
                <a:cs typeface="Times New Roman" pitchFamily="18" charset="0"/>
              </a:rPr>
              <a:t>. 2</a:t>
            </a:r>
          </a:p>
          <a:p>
            <a:pPr algn="just">
              <a:buFont typeface="Wingdings" pitchFamily="2" charset="2"/>
              <a:buChar char="q"/>
            </a:pPr>
            <a:endParaRPr lang="el-GR" sz="2000" dirty="0" smtClean="0">
              <a:latin typeface="Times New Roman" pitchFamily="18" charset="0"/>
              <a:cs typeface="Times New Roman" pitchFamily="18" charset="0"/>
            </a:endParaRPr>
          </a:p>
          <a:p>
            <a:pPr algn="just">
              <a:buFont typeface="Wingdings" pitchFamily="2" charset="2"/>
              <a:buChar char="q"/>
            </a:pPr>
            <a:r>
              <a:rPr lang="el-GR" sz="2000" b="1" dirty="0" smtClean="0">
                <a:latin typeface="Times New Roman" pitchFamily="18" charset="0"/>
                <a:cs typeface="Times New Roman" pitchFamily="18" charset="0"/>
              </a:rPr>
              <a:t>Σχολικός εκφοβισμός</a:t>
            </a:r>
            <a:r>
              <a:rPr lang="el-GR" sz="2000" dirty="0" smtClean="0">
                <a:latin typeface="Times New Roman" pitchFamily="18" charset="0"/>
                <a:cs typeface="Times New Roman" pitchFamily="18" charset="0"/>
              </a:rPr>
              <a:t>: Σχεδόν περισσότεροι από τους μισούς συμμετέχοντες ανέφεραν πως στο σχολείο τους λαμβάνει χώρα σχολικός εκφοβισμός αλλά ελάχιστος και υφίσταται περισσότερο με την έννοια της </a:t>
            </a:r>
            <a:r>
              <a:rPr lang="el-GR" sz="2000" dirty="0" err="1" smtClean="0">
                <a:latin typeface="Times New Roman" pitchFamily="18" charset="0"/>
                <a:cs typeface="Times New Roman" pitchFamily="18" charset="0"/>
              </a:rPr>
              <a:t>στοχοποίησης</a:t>
            </a:r>
            <a:r>
              <a:rPr lang="el-GR" sz="2000" dirty="0" smtClean="0">
                <a:latin typeface="Times New Roman" pitchFamily="18" charset="0"/>
                <a:cs typeface="Times New Roman" pitchFamily="18" charset="0"/>
              </a:rPr>
              <a:t>, της απομόνωσης, του αποκλεισμού από την ομάδα χωρίς όμως να εμπεριέχει το στοιχείο της επανάληψης. </a:t>
            </a:r>
          </a:p>
          <a:p>
            <a:pPr marL="457200" indent="-457200" algn="just">
              <a:buNone/>
            </a:pPr>
            <a:endParaRPr lang="el-GR"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214282" y="500042"/>
            <a:ext cx="8715436" cy="6072230"/>
          </a:xfrm>
        </p:spPr>
        <p:txBody>
          <a:bodyPr>
            <a:normAutofit fontScale="92500" lnSpcReduction="20000"/>
          </a:bodyPr>
          <a:lstStyle/>
          <a:p>
            <a:pPr algn="just">
              <a:buFont typeface="Wingdings" pitchFamily="2" charset="2"/>
              <a:buChar char="q"/>
            </a:pPr>
            <a:r>
              <a:rPr lang="el-GR" b="1" dirty="0" smtClean="0">
                <a:latin typeface="Times New Roman" pitchFamily="18" charset="0"/>
                <a:cs typeface="Times New Roman" pitchFamily="18" charset="0"/>
              </a:rPr>
              <a:t>Διαδικτυακός εκφοβισμός</a:t>
            </a:r>
            <a:r>
              <a:rPr lang="el-GR" sz="2000" dirty="0" smtClean="0">
                <a:latin typeface="Times New Roman" pitchFamily="18" charset="0"/>
                <a:cs typeface="Times New Roman" pitchFamily="18" charset="0"/>
              </a:rPr>
              <a:t>:</a:t>
            </a:r>
            <a:r>
              <a:rPr lang="el-GR" dirty="0" smtClean="0">
                <a:latin typeface="Times New Roman" pitchFamily="18" charset="0"/>
                <a:cs typeface="Times New Roman" pitchFamily="18" charset="0"/>
              </a:rPr>
              <a:t> σχεδόν οι περισσότεροι από τους μισούς συμμετέχοντες απάντησαν πως δεν υφίσταται Διαδικτυακός εκφοβισμός στο σχολείο τους, πως δεν είναι στην αρμοδιότητα τους και πως δεν μπορούν να το ελέγξουν, ενώ λίγοι ήταν εκείνοι που ανέφεραν πως λαμβάνει χώρα Διαδικτυακός εκφοβισμός στο σχολείο τους κυρίως στις μεγάλες τάξεις. Συγκεκριμένα:</a:t>
            </a:r>
          </a:p>
          <a:p>
            <a:pPr algn="just">
              <a:buNone/>
            </a:pPr>
            <a:r>
              <a:rPr lang="el-GR" sz="1900" dirty="0" smtClean="0">
                <a:latin typeface="Times New Roman" pitchFamily="18" charset="0"/>
                <a:cs typeface="Times New Roman" pitchFamily="18" charset="0"/>
              </a:rPr>
              <a:t>    </a:t>
            </a:r>
            <a:r>
              <a:rPr lang="el-GR" sz="1900" i="1" dirty="0" smtClean="0">
                <a:latin typeface="Times New Roman" pitchFamily="18" charset="0"/>
                <a:cs typeface="Times New Roman" pitchFamily="18" charset="0"/>
              </a:rPr>
              <a:t>«Μέχρι πριν δυο χρόνια ας πούμε είχαμε τον λεγόμενο σχολικό εκφοβισμό. Τα τελευταία δυο χρόνια στις μεγαλύτερες τάξεις νομίζω ναι αρχίζουμε και αντιμετωπίζουμε και τον Διαδικτυακό εκφοβισμό. Πέρσι πρόπερσι δηλαδή είχαμε περιστατικά. Εκτός σχολείου βέβαια αλλά μέσα τους αυτά.» </a:t>
            </a:r>
            <a:r>
              <a:rPr lang="el-GR" sz="1900" dirty="0" err="1" smtClean="0">
                <a:latin typeface="Times New Roman" pitchFamily="18" charset="0"/>
                <a:cs typeface="Times New Roman" pitchFamily="18" charset="0"/>
              </a:rPr>
              <a:t>Συμ</a:t>
            </a:r>
            <a:r>
              <a:rPr lang="el-GR" sz="1900" dirty="0" smtClean="0">
                <a:latin typeface="Times New Roman" pitchFamily="18" charset="0"/>
                <a:cs typeface="Times New Roman" pitchFamily="18" charset="0"/>
              </a:rPr>
              <a:t>. 6 </a:t>
            </a:r>
          </a:p>
          <a:p>
            <a:pPr algn="just">
              <a:buNone/>
            </a:pPr>
            <a:r>
              <a:rPr lang="el-GR" sz="1900" i="1" dirty="0" smtClean="0">
                <a:latin typeface="Times New Roman" pitchFamily="18" charset="0"/>
                <a:cs typeface="Times New Roman" pitchFamily="18" charset="0"/>
              </a:rPr>
              <a:t>    «Διαδικτυακό δεν ξέρω γιατί δεν επιτρέπω και στο σχολείο να ασχολούνται με αυτά. Στο σπίτι τους δεν γνωρίζω τι κάνει αν και μια μαμά είχε έρθει ότι απειλούσαν το παιδί της αλλά τα Χριστούγεννα μέσω του </a:t>
            </a:r>
            <a:r>
              <a:rPr lang="en-US" sz="1900" i="1" dirty="0" smtClean="0">
                <a:latin typeface="Times New Roman" pitchFamily="18" charset="0"/>
                <a:cs typeface="Times New Roman" pitchFamily="18" charset="0"/>
              </a:rPr>
              <a:t>tablet</a:t>
            </a:r>
            <a:r>
              <a:rPr lang="el-GR" sz="1900" i="1" dirty="0" smtClean="0">
                <a:latin typeface="Times New Roman" pitchFamily="18" charset="0"/>
                <a:cs typeface="Times New Roman" pitchFamily="18" charset="0"/>
              </a:rPr>
              <a:t> που μιλούσανε. Αλλά αυτό δεν μπορώ να το ξέρω γιατί δεν ήταν στην δικιά μου αρμοδιότητα. Σχολικό εκφοβισμό με την έννοια μην μου πάρεις αυτό γιατί εγώ δεν θα σου δώσω εκείνο και κάτι άλλο, σε πολύ μικρό ποσοστό</a:t>
            </a:r>
            <a:r>
              <a:rPr lang="el-GR" sz="1900" dirty="0" smtClean="0">
                <a:latin typeface="Times New Roman" pitchFamily="18" charset="0"/>
                <a:cs typeface="Times New Roman" pitchFamily="18" charset="0"/>
              </a:rPr>
              <a:t> </a:t>
            </a:r>
            <a:r>
              <a:rPr lang="el-GR" sz="1900" dirty="0" err="1" smtClean="0">
                <a:latin typeface="Times New Roman" pitchFamily="18" charset="0"/>
                <a:cs typeface="Times New Roman" pitchFamily="18" charset="0"/>
              </a:rPr>
              <a:t>Συμ</a:t>
            </a:r>
            <a:r>
              <a:rPr lang="el-GR" sz="1900" dirty="0" smtClean="0">
                <a:latin typeface="Times New Roman" pitchFamily="18" charset="0"/>
                <a:cs typeface="Times New Roman" pitchFamily="18" charset="0"/>
              </a:rPr>
              <a:t>. 2</a:t>
            </a:r>
          </a:p>
          <a:p>
            <a:pPr algn="just">
              <a:buNone/>
            </a:pPr>
            <a:endParaRPr lang="el-GR" sz="1900" dirty="0" smtClean="0">
              <a:latin typeface="Times New Roman" pitchFamily="18" charset="0"/>
              <a:cs typeface="Times New Roman" pitchFamily="18" charset="0"/>
            </a:endParaRPr>
          </a:p>
          <a:p>
            <a:pPr algn="just">
              <a:buFont typeface="Wingdings" pitchFamily="2" charset="2"/>
              <a:buChar char="q"/>
            </a:pPr>
            <a:r>
              <a:rPr lang="el-GR" b="1" dirty="0" smtClean="0">
                <a:latin typeface="Times New Roman" pitchFamily="18" charset="0"/>
                <a:cs typeface="Times New Roman" pitchFamily="18" charset="0"/>
              </a:rPr>
              <a:t>Ρατσιστικός εκφοβισμός</a:t>
            </a:r>
            <a:r>
              <a:rPr lang="el-GR" dirty="0" smtClean="0">
                <a:latin typeface="Times New Roman" pitchFamily="18" charset="0"/>
                <a:cs typeface="Times New Roman" pitchFamily="18" charset="0"/>
              </a:rPr>
              <a:t>: η πλειοψηφία πιστεύει πως τα παιδιά που ανήκουν σε μειονότητες δεν γίνονται αποδέκτες κάποιου είδους παραβατικότητας από τους άλλους μαθητές. Με άλλα λόγια η καταγωγή και η προέλευση των παιδιών δεν αποτελεί κάποιο κριτήριο για την εις βάρος τους παραβατικότητα κάποιων άλλων μαθητών. Ειδικότερα:</a:t>
            </a:r>
          </a:p>
          <a:p>
            <a:pPr algn="just">
              <a:buNone/>
            </a:pPr>
            <a:r>
              <a:rPr lang="el-GR" sz="2100" i="1" dirty="0" smtClean="0">
                <a:latin typeface="Times New Roman" pitchFamily="18" charset="0"/>
                <a:cs typeface="Times New Roman" pitchFamily="18" charset="0"/>
              </a:rPr>
              <a:t>      «Όχι. Δεν θα μπορούσα να πω ότι αυτό είναι ένα κριτήριο.»</a:t>
            </a:r>
            <a:r>
              <a:rPr lang="el-GR" sz="2100" dirty="0" smtClean="0">
                <a:latin typeface="Times New Roman" pitchFamily="18" charset="0"/>
                <a:cs typeface="Times New Roman" pitchFamily="18" charset="0"/>
              </a:rPr>
              <a:t> </a:t>
            </a:r>
            <a:r>
              <a:rPr lang="el-GR" sz="2100" dirty="0" err="1" smtClean="0">
                <a:latin typeface="Times New Roman" pitchFamily="18" charset="0"/>
                <a:cs typeface="Times New Roman" pitchFamily="18" charset="0"/>
              </a:rPr>
              <a:t>Συμ</a:t>
            </a:r>
            <a:r>
              <a:rPr lang="el-GR" sz="2100" dirty="0" smtClean="0">
                <a:latin typeface="Times New Roman" pitchFamily="18" charset="0"/>
                <a:cs typeface="Times New Roman" pitchFamily="18" charset="0"/>
              </a:rPr>
              <a:t>. 6</a:t>
            </a:r>
            <a:endParaRPr lang="el-GR" sz="21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571472" y="642918"/>
            <a:ext cx="8358246" cy="5857916"/>
          </a:xfrm>
        </p:spPr>
        <p:txBody>
          <a:bodyPr>
            <a:normAutofit/>
          </a:bodyPr>
          <a:lstStyle/>
          <a:p>
            <a:pPr algn="just">
              <a:buFont typeface="Wingdings" pitchFamily="2" charset="2"/>
              <a:buChar char="q"/>
            </a:pPr>
            <a:r>
              <a:rPr lang="el-GR" sz="2000" b="1" dirty="0" smtClean="0">
                <a:latin typeface="Times New Roman" pitchFamily="18" charset="0"/>
                <a:cs typeface="Times New Roman" pitchFamily="18" charset="0"/>
              </a:rPr>
              <a:t>Σχολική διαρροή</a:t>
            </a:r>
            <a:r>
              <a:rPr lang="el-GR" sz="2000" dirty="0" smtClean="0">
                <a:latin typeface="Times New Roman" pitchFamily="18" charset="0"/>
                <a:cs typeface="Times New Roman" pitchFamily="18" charset="0"/>
              </a:rPr>
              <a:t>:</a:t>
            </a:r>
            <a:r>
              <a:rPr lang="el-GR" sz="2000" b="1" dirty="0" smtClean="0">
                <a:latin typeface="Times New Roman" pitchFamily="18" charset="0"/>
                <a:cs typeface="Times New Roman" pitchFamily="18" charset="0"/>
              </a:rPr>
              <a:t> </a:t>
            </a:r>
            <a:r>
              <a:rPr lang="el-GR" sz="2000" dirty="0" smtClean="0">
                <a:latin typeface="Times New Roman" pitchFamily="18" charset="0"/>
                <a:cs typeface="Times New Roman" pitchFamily="18" charset="0"/>
              </a:rPr>
              <a:t>δεν λαμβάνει χώρα στο σχολείο τους. Μάλιστα, επεσήμαναν πως η ηλικία των παιδιών στο Δημοτικό σχολείο είναι μικρή και δεν ευνοεί τέτοιες συμπεριφορές.</a:t>
            </a:r>
          </a:p>
          <a:p>
            <a:pPr>
              <a:buNone/>
            </a:pPr>
            <a:r>
              <a:rPr lang="el-GR" sz="1800" i="1" dirty="0" smtClean="0">
                <a:latin typeface="Times New Roman" pitchFamily="18" charset="0"/>
                <a:cs typeface="Times New Roman" pitchFamily="18" charset="0"/>
              </a:rPr>
              <a:t>    «Όχι. Δεν έχουμε τέτοια. Η ηλικία δεν ευνοεί. </a:t>
            </a:r>
            <a:r>
              <a:rPr lang="el-GR" sz="1800" dirty="0" err="1" smtClean="0">
                <a:latin typeface="Times New Roman" pitchFamily="18" charset="0"/>
                <a:cs typeface="Times New Roman" pitchFamily="18" charset="0"/>
              </a:rPr>
              <a:t>Συμ</a:t>
            </a:r>
            <a:r>
              <a:rPr lang="el-GR" sz="1800" dirty="0" smtClean="0">
                <a:latin typeface="Times New Roman" pitchFamily="18" charset="0"/>
                <a:cs typeface="Times New Roman" pitchFamily="18" charset="0"/>
              </a:rPr>
              <a:t>. 8  </a:t>
            </a:r>
          </a:p>
          <a:p>
            <a:pPr>
              <a:buNone/>
            </a:pPr>
            <a:r>
              <a:rPr lang="el-GR" sz="1800" i="1" dirty="0" smtClean="0">
                <a:latin typeface="Times New Roman" pitchFamily="18" charset="0"/>
                <a:cs typeface="Times New Roman" pitchFamily="18" charset="0"/>
              </a:rPr>
              <a:t>    «Όχι. Γιατί είναι παιδιά του Δημοτικού.»</a:t>
            </a:r>
            <a:r>
              <a:rPr lang="el-GR" sz="1800" dirty="0" smtClean="0">
                <a:latin typeface="Times New Roman" pitchFamily="18" charset="0"/>
                <a:cs typeface="Times New Roman" pitchFamily="18" charset="0"/>
              </a:rPr>
              <a:t> </a:t>
            </a:r>
            <a:r>
              <a:rPr lang="el-GR" sz="1800" dirty="0" err="1" smtClean="0">
                <a:latin typeface="Times New Roman" pitchFamily="18" charset="0"/>
                <a:cs typeface="Times New Roman" pitchFamily="18" charset="0"/>
              </a:rPr>
              <a:t>Συμ</a:t>
            </a:r>
            <a:r>
              <a:rPr lang="el-GR" sz="1800" dirty="0" smtClean="0">
                <a:latin typeface="Times New Roman" pitchFamily="18" charset="0"/>
                <a:cs typeface="Times New Roman" pitchFamily="18" charset="0"/>
              </a:rPr>
              <a:t>. 7</a:t>
            </a:r>
          </a:p>
          <a:p>
            <a:pPr>
              <a:buNone/>
            </a:pPr>
            <a:endParaRPr lang="el-GR" sz="1800" b="1" dirty="0" smtClean="0">
              <a:latin typeface="Times New Roman" pitchFamily="18" charset="0"/>
              <a:cs typeface="Times New Roman" pitchFamily="18" charset="0"/>
            </a:endParaRPr>
          </a:p>
          <a:p>
            <a:pPr algn="just">
              <a:buFont typeface="Wingdings" pitchFamily="2" charset="2"/>
              <a:buChar char="q"/>
            </a:pPr>
            <a:r>
              <a:rPr lang="el-GR" sz="2000" b="1" dirty="0" smtClean="0">
                <a:latin typeface="Times New Roman" pitchFamily="18" charset="0"/>
                <a:cs typeface="Times New Roman" pitchFamily="18" charset="0"/>
              </a:rPr>
              <a:t>Καταστροφή περιουσίας</a:t>
            </a:r>
            <a:r>
              <a:rPr lang="el-GR" sz="2000" dirty="0" smtClean="0">
                <a:latin typeface="Times New Roman" pitchFamily="18" charset="0"/>
                <a:cs typeface="Times New Roman" pitchFamily="18" charset="0"/>
              </a:rPr>
              <a:t>: οι μισοί συμμετέχοντες τόνισαν πως στο σχολείο τους δεν υπάρχουν μαθητές που καταστρέφουν την περιουσία άλλων μαθητών ή του σχολείου, ενώ οι άλλοι μισοί εξέφρασαν την άποψη πως υπάρχουν μαθητές που καταστρέφουν την περιουσία άλλων μαθητών ή του σχολείου αλλά αυτό γίνεται μερικές φορές και όχι σε μεγάλη ένταση.</a:t>
            </a:r>
          </a:p>
          <a:p>
            <a:pPr>
              <a:buNone/>
            </a:pPr>
            <a:r>
              <a:rPr lang="el-GR" sz="1800" i="1" dirty="0" smtClean="0">
                <a:latin typeface="Times New Roman" pitchFamily="18" charset="0"/>
                <a:cs typeface="Times New Roman" pitchFamily="18" charset="0"/>
              </a:rPr>
              <a:t>    «Ναι με την έννοια ότι μπορεί να σπάσει ένα μολύβι κάποιου ή μια κασετίνα ή να χαθεί ένα βιβλίο ναι.»</a:t>
            </a:r>
            <a:r>
              <a:rPr lang="el-GR" sz="1800" dirty="0" smtClean="0">
                <a:latin typeface="Times New Roman" pitchFamily="18" charset="0"/>
                <a:cs typeface="Times New Roman" pitchFamily="18" charset="0"/>
              </a:rPr>
              <a:t> </a:t>
            </a:r>
            <a:r>
              <a:rPr lang="el-GR" sz="1800" dirty="0" err="1" smtClean="0">
                <a:latin typeface="Times New Roman" pitchFamily="18" charset="0"/>
                <a:cs typeface="Times New Roman" pitchFamily="18" charset="0"/>
              </a:rPr>
              <a:t>Συμ</a:t>
            </a:r>
            <a:r>
              <a:rPr lang="el-GR" sz="1800" dirty="0" smtClean="0">
                <a:latin typeface="Times New Roman" pitchFamily="18" charset="0"/>
                <a:cs typeface="Times New Roman" pitchFamily="18" charset="0"/>
              </a:rPr>
              <a:t>. 6</a:t>
            </a:r>
          </a:p>
          <a:p>
            <a:pPr>
              <a:buNone/>
            </a:pPr>
            <a:r>
              <a:rPr lang="el-GR" sz="1800" i="1" dirty="0" smtClean="0">
                <a:latin typeface="Times New Roman" pitchFamily="18" charset="0"/>
                <a:cs typeface="Times New Roman" pitchFamily="18" charset="0"/>
              </a:rPr>
              <a:t>     «Μικρές </a:t>
            </a:r>
            <a:r>
              <a:rPr lang="el-GR" sz="1800" i="1" dirty="0" err="1" smtClean="0">
                <a:latin typeface="Times New Roman" pitchFamily="18" charset="0"/>
                <a:cs typeface="Times New Roman" pitchFamily="18" charset="0"/>
              </a:rPr>
              <a:t>καταστροφούλες</a:t>
            </a:r>
            <a:r>
              <a:rPr lang="el-GR" sz="1800" i="1" dirty="0" smtClean="0">
                <a:latin typeface="Times New Roman" pitchFamily="18" charset="0"/>
                <a:cs typeface="Times New Roman" pitchFamily="18" charset="0"/>
              </a:rPr>
              <a:t> θα λέγαμε στο σχολείο, μικρά πράγματα. Δηλαδή μπορεί να τύχει να σπάσει κανένα τζάμι. Ναι περιουσία άλλων εννοείται έχει γίνει αυτό ή να αποσπάσουν πράγματα ή να καταστρέψουν κασετίνες, μολύβια, μικροαντικείμενα μεν αλλά που για τα παιδιά μπορεί να έχουνε μεγάλη συναισθηματική αξία.»</a:t>
            </a:r>
            <a:r>
              <a:rPr lang="el-GR" sz="1800" dirty="0" smtClean="0">
                <a:latin typeface="Times New Roman" pitchFamily="18" charset="0"/>
                <a:cs typeface="Times New Roman" pitchFamily="18" charset="0"/>
              </a:rPr>
              <a:t> </a:t>
            </a:r>
            <a:r>
              <a:rPr lang="el-GR" sz="1800" dirty="0" err="1" smtClean="0">
                <a:latin typeface="Times New Roman" pitchFamily="18" charset="0"/>
                <a:cs typeface="Times New Roman" pitchFamily="18" charset="0"/>
              </a:rPr>
              <a:t>Συμ</a:t>
            </a:r>
            <a:r>
              <a:rPr lang="el-GR" sz="1800" dirty="0" smtClean="0">
                <a:latin typeface="Times New Roman" pitchFamily="18" charset="0"/>
                <a:cs typeface="Times New Roman" pitchFamily="18" charset="0"/>
              </a:rPr>
              <a:t>. 9</a:t>
            </a:r>
          </a:p>
          <a:p>
            <a:pPr>
              <a:buNone/>
            </a:pPr>
            <a:endParaRPr lang="el-GR" sz="1900" dirty="0" smtClean="0">
              <a:latin typeface="Times New Roman" pitchFamily="18" charset="0"/>
              <a:cs typeface="Times New Roman" pitchFamily="18" charset="0"/>
            </a:endParaRPr>
          </a:p>
          <a:p>
            <a:pPr algn="just">
              <a:buNone/>
            </a:pPr>
            <a:endParaRPr lang="el-GR"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571472" y="500042"/>
            <a:ext cx="8286808" cy="6000792"/>
          </a:xfrm>
        </p:spPr>
        <p:txBody>
          <a:bodyPr>
            <a:normAutofit/>
          </a:bodyPr>
          <a:lstStyle/>
          <a:p>
            <a:pPr algn="just">
              <a:buFont typeface="Wingdings" pitchFamily="2" charset="2"/>
              <a:buChar char="q"/>
            </a:pPr>
            <a:r>
              <a:rPr lang="el-GR" sz="2000" b="1" dirty="0" smtClean="0">
                <a:latin typeface="Times New Roman" pitchFamily="18" charset="0"/>
                <a:cs typeface="Times New Roman" pitchFamily="18" charset="0"/>
              </a:rPr>
              <a:t>Εξάρτηση σε ουσίες</a:t>
            </a:r>
            <a:r>
              <a:rPr lang="el-GR" sz="2000" dirty="0" smtClean="0">
                <a:latin typeface="Times New Roman" pitchFamily="18" charset="0"/>
                <a:cs typeface="Times New Roman" pitchFamily="18" charset="0"/>
              </a:rPr>
              <a:t>:  τα παιδιά που εκδηλώνουν </a:t>
            </a:r>
            <a:r>
              <a:rPr lang="el-GR" sz="2000" dirty="0" err="1" smtClean="0">
                <a:latin typeface="Times New Roman" pitchFamily="18" charset="0"/>
                <a:cs typeface="Times New Roman" pitchFamily="18" charset="0"/>
              </a:rPr>
              <a:t>παραβατική</a:t>
            </a:r>
            <a:r>
              <a:rPr lang="el-GR" sz="2000" dirty="0" smtClean="0">
                <a:latin typeface="Times New Roman" pitchFamily="18" charset="0"/>
                <a:cs typeface="Times New Roman" pitchFamily="18" charset="0"/>
              </a:rPr>
              <a:t> συμπεριφορά στο σχολείο τους δεν εμπλέκονται σε κάποιου είδους εξάρτηση σε ουσίες και αυτό γιατί τα παιδιά του Δημοτικού είναι μικρά σε ηλικία και δεν τους ενδιαφέρει να εμπλακούν σε κάτι τέτοιο.</a:t>
            </a:r>
          </a:p>
          <a:p>
            <a:pPr>
              <a:buNone/>
            </a:pPr>
            <a:r>
              <a:rPr lang="el-GR" sz="1800" i="1" dirty="0" smtClean="0">
                <a:latin typeface="Times New Roman" pitchFamily="18" charset="0"/>
                <a:cs typeface="Times New Roman" pitchFamily="18" charset="0"/>
              </a:rPr>
              <a:t>    «Όχι. Τέτοια δεν έχουμε. Δεν τους ενδιαφέρει κιόλας.»</a:t>
            </a:r>
            <a:r>
              <a:rPr lang="el-GR" sz="1800" dirty="0" smtClean="0">
                <a:latin typeface="Times New Roman" pitchFamily="18" charset="0"/>
                <a:cs typeface="Times New Roman" pitchFamily="18" charset="0"/>
              </a:rPr>
              <a:t> </a:t>
            </a:r>
            <a:r>
              <a:rPr lang="el-GR" sz="1800" dirty="0" err="1" smtClean="0">
                <a:latin typeface="Times New Roman" pitchFamily="18" charset="0"/>
                <a:cs typeface="Times New Roman" pitchFamily="18" charset="0"/>
              </a:rPr>
              <a:t>Συμ</a:t>
            </a:r>
            <a:r>
              <a:rPr lang="el-GR" sz="1800" dirty="0" smtClean="0">
                <a:latin typeface="Times New Roman" pitchFamily="18" charset="0"/>
                <a:cs typeface="Times New Roman" pitchFamily="18" charset="0"/>
              </a:rPr>
              <a:t>. 2 </a:t>
            </a:r>
          </a:p>
          <a:p>
            <a:pPr>
              <a:buNone/>
            </a:pPr>
            <a:r>
              <a:rPr lang="el-GR" sz="1800" i="1" dirty="0" smtClean="0">
                <a:latin typeface="Times New Roman" pitchFamily="18" charset="0"/>
                <a:cs typeface="Times New Roman" pitchFamily="18" charset="0"/>
              </a:rPr>
              <a:t>     «Όχι, όχι. Τέτοια πράγματα όχι. Είναι μικρά τα παιδιά σε μας.»</a:t>
            </a:r>
            <a:r>
              <a:rPr lang="el-GR" sz="1800" dirty="0" smtClean="0">
                <a:latin typeface="Times New Roman" pitchFamily="18" charset="0"/>
                <a:cs typeface="Times New Roman" pitchFamily="18" charset="0"/>
              </a:rPr>
              <a:t> </a:t>
            </a:r>
            <a:r>
              <a:rPr lang="el-GR" sz="1800" dirty="0" err="1" smtClean="0">
                <a:latin typeface="Times New Roman" pitchFamily="18" charset="0"/>
                <a:cs typeface="Times New Roman" pitchFamily="18" charset="0"/>
              </a:rPr>
              <a:t>Συμ</a:t>
            </a:r>
            <a:r>
              <a:rPr lang="el-GR" sz="1800" dirty="0" smtClean="0">
                <a:latin typeface="Times New Roman" pitchFamily="18" charset="0"/>
                <a:cs typeface="Times New Roman" pitchFamily="18" charset="0"/>
              </a:rPr>
              <a:t>. 5 </a:t>
            </a:r>
          </a:p>
          <a:p>
            <a:pPr>
              <a:buNone/>
            </a:pPr>
            <a:endParaRPr lang="el-GR" sz="1800" dirty="0" smtClean="0">
              <a:latin typeface="Times New Roman" pitchFamily="18" charset="0"/>
              <a:cs typeface="Times New Roman" pitchFamily="18" charset="0"/>
            </a:endParaRPr>
          </a:p>
          <a:p>
            <a:pPr algn="just">
              <a:buFont typeface="Wingdings" pitchFamily="2" charset="2"/>
              <a:buChar char="q"/>
            </a:pPr>
            <a:r>
              <a:rPr lang="el-GR" sz="2000" b="1" dirty="0" err="1" smtClean="0">
                <a:latin typeface="Times New Roman" pitchFamily="18" charset="0"/>
                <a:cs typeface="Times New Roman" pitchFamily="18" charset="0"/>
              </a:rPr>
              <a:t>Ομοφοβικός</a:t>
            </a:r>
            <a:r>
              <a:rPr lang="el-GR" sz="2000" b="1" dirty="0" smtClean="0">
                <a:latin typeface="Times New Roman" pitchFamily="18" charset="0"/>
                <a:cs typeface="Times New Roman" pitchFamily="18" charset="0"/>
              </a:rPr>
              <a:t> εκφοβισμός</a:t>
            </a:r>
            <a:r>
              <a:rPr lang="el-GR" sz="2000" dirty="0" smtClean="0">
                <a:latin typeface="Times New Roman" pitchFamily="18" charset="0"/>
                <a:cs typeface="Times New Roman" pitchFamily="18" charset="0"/>
              </a:rPr>
              <a:t>: οι παραβάτες μαθητές δεν στρέφονται ενάντια σε άλλους μαθητές λόγω της σεξουαλικής τους ταυτότητας. Τόνισαν πως τα παιδιά του Δημοτικού σχολείου είναι πολύ μικρά ακόμη και σε αυτήν την ηλικία δεν έχει λάβει χώρα η συνειδητοποίηση της ταυτότητας του φύλου. Χαρακτηριστικά:</a:t>
            </a:r>
          </a:p>
          <a:p>
            <a:pPr algn="just">
              <a:buNone/>
            </a:pPr>
            <a:r>
              <a:rPr lang="el-GR" sz="1800" i="1" dirty="0" smtClean="0">
                <a:latin typeface="Times New Roman" pitchFamily="18" charset="0"/>
                <a:cs typeface="Times New Roman" pitchFamily="18" charset="0"/>
              </a:rPr>
              <a:t>     «Νομίζω πως όχι. Γιατί δεν έχουμε κάποια τέτοια ένδειξη τουλάχιστον. Ίσως είναι και νωρίς για να ξεκαθαρίσουν την σεξουαλική τους ταυτότητα.»</a:t>
            </a:r>
            <a:r>
              <a:rPr lang="el-GR" sz="1800" dirty="0" smtClean="0">
                <a:latin typeface="Times New Roman" pitchFamily="18" charset="0"/>
                <a:cs typeface="Times New Roman" pitchFamily="18" charset="0"/>
              </a:rPr>
              <a:t> </a:t>
            </a:r>
            <a:r>
              <a:rPr lang="el-GR" sz="1800" dirty="0" err="1" smtClean="0">
                <a:latin typeface="Times New Roman" pitchFamily="18" charset="0"/>
                <a:cs typeface="Times New Roman" pitchFamily="18" charset="0"/>
              </a:rPr>
              <a:t>Συμ</a:t>
            </a:r>
            <a:r>
              <a:rPr lang="el-GR" sz="1800" dirty="0" smtClean="0">
                <a:latin typeface="Times New Roman" pitchFamily="18" charset="0"/>
                <a:cs typeface="Times New Roman" pitchFamily="18" charset="0"/>
              </a:rPr>
              <a:t>. 12 </a:t>
            </a:r>
          </a:p>
          <a:p>
            <a:pPr algn="just">
              <a:buNone/>
            </a:pPr>
            <a:r>
              <a:rPr lang="el-GR" sz="1800" i="1" dirty="0" smtClean="0">
                <a:latin typeface="Times New Roman" pitchFamily="18" charset="0"/>
                <a:cs typeface="Times New Roman" pitchFamily="18" charset="0"/>
              </a:rPr>
              <a:t>     «Δεν έχει εκδηλωθεί η ταυτότητα των παιδιών ακόμη. Αν και εμείς μπορεί να υποψιαζόμαστε σε κάποια παιδιά, δεν νομίζω ότι είναι ικανός κάποιος να το καταλάβει, κάποιο από τα παιδιά να διαπιστώσει κάτι ούτε καν εμείς… κάποιοι υποθέτουμε κάτι για κάποια. Δεν είναι εμφανής η ταυτότητα.»</a:t>
            </a:r>
            <a:r>
              <a:rPr lang="el-GR" sz="1800" dirty="0" smtClean="0">
                <a:latin typeface="Times New Roman" pitchFamily="18" charset="0"/>
                <a:cs typeface="Times New Roman" pitchFamily="18" charset="0"/>
              </a:rPr>
              <a:t> </a:t>
            </a:r>
            <a:r>
              <a:rPr lang="el-GR" sz="1800" dirty="0" err="1" smtClean="0">
                <a:latin typeface="Times New Roman" pitchFamily="18" charset="0"/>
                <a:cs typeface="Times New Roman" pitchFamily="18" charset="0"/>
              </a:rPr>
              <a:t>Συμ</a:t>
            </a:r>
            <a:r>
              <a:rPr lang="el-GR" sz="1800" dirty="0" smtClean="0">
                <a:latin typeface="Times New Roman" pitchFamily="18" charset="0"/>
                <a:cs typeface="Times New Roman" pitchFamily="18" charset="0"/>
              </a:rPr>
              <a:t>. 14</a:t>
            </a:r>
          </a:p>
          <a:p>
            <a:pPr algn="just">
              <a:buFont typeface="Wingdings" pitchFamily="2" charset="2"/>
              <a:buChar char="q"/>
            </a:pPr>
            <a:endParaRPr lang="el-GR" sz="2000" dirty="0" smtClean="0">
              <a:latin typeface="Times New Roman" pitchFamily="18" charset="0"/>
              <a:cs typeface="Times New Roman" pitchFamily="18" charset="0"/>
            </a:endParaRPr>
          </a:p>
          <a:p>
            <a:pPr>
              <a:buFont typeface="Wingdings" pitchFamily="2" charset="2"/>
              <a:buChar char="q"/>
            </a:pPr>
            <a:endParaRPr lang="el-GR" sz="1800" dirty="0" smtClean="0">
              <a:latin typeface="Times New Roman" pitchFamily="18" charset="0"/>
              <a:cs typeface="Times New Roman" pitchFamily="18" charset="0"/>
            </a:endParaRPr>
          </a:p>
          <a:p>
            <a:pPr algn="just">
              <a:buNone/>
            </a:pPr>
            <a:endParaRPr lang="el-GR"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algn="ctr"/>
            <a:r>
              <a:rPr lang="el-GR" sz="2700" b="1" u="sng" dirty="0" smtClean="0">
                <a:solidFill>
                  <a:schemeClr val="tx1"/>
                </a:solidFill>
                <a:latin typeface="Times New Roman" pitchFamily="18" charset="0"/>
                <a:ea typeface="+mn-ea"/>
                <a:cs typeface="Times New Roman" pitchFamily="18" charset="0"/>
              </a:rPr>
              <a:t>τα αίτια </a:t>
            </a:r>
            <a:r>
              <a:rPr lang="el-GR" sz="2700" b="1" u="sng" dirty="0" err="1" smtClean="0">
                <a:solidFill>
                  <a:schemeClr val="tx1"/>
                </a:solidFill>
                <a:latin typeface="Times New Roman" pitchFamily="18" charset="0"/>
                <a:ea typeface="+mn-ea"/>
                <a:cs typeface="Times New Roman" pitchFamily="18" charset="0"/>
              </a:rPr>
              <a:t>τησ</a:t>
            </a:r>
            <a:r>
              <a:rPr lang="el-GR" sz="2700" b="1" u="sng" dirty="0" smtClean="0">
                <a:solidFill>
                  <a:schemeClr val="tx1"/>
                </a:solidFill>
                <a:latin typeface="Times New Roman" pitchFamily="18" charset="0"/>
                <a:ea typeface="+mn-ea"/>
                <a:cs typeface="Times New Roman" pitchFamily="18" charset="0"/>
              </a:rPr>
              <a:t> </a:t>
            </a:r>
            <a:r>
              <a:rPr lang="el-GR" sz="2700" b="1" u="sng" dirty="0" err="1" smtClean="0">
                <a:solidFill>
                  <a:schemeClr val="tx1"/>
                </a:solidFill>
                <a:latin typeface="Times New Roman" pitchFamily="18" charset="0"/>
                <a:ea typeface="+mn-ea"/>
                <a:cs typeface="Times New Roman" pitchFamily="18" charset="0"/>
              </a:rPr>
              <a:t>παραβατικησ</a:t>
            </a:r>
            <a:r>
              <a:rPr lang="el-GR" sz="2700" b="1" u="sng" dirty="0" smtClean="0">
                <a:solidFill>
                  <a:schemeClr val="tx1"/>
                </a:solidFill>
                <a:latin typeface="Times New Roman" pitchFamily="18" charset="0"/>
                <a:ea typeface="+mn-ea"/>
                <a:cs typeface="Times New Roman" pitchFamily="18" charset="0"/>
              </a:rPr>
              <a:t> </a:t>
            </a:r>
            <a:r>
              <a:rPr lang="el-GR" sz="2700" b="1" u="sng" dirty="0" err="1" smtClean="0">
                <a:solidFill>
                  <a:schemeClr val="tx1"/>
                </a:solidFill>
                <a:latin typeface="Times New Roman" pitchFamily="18" charset="0"/>
                <a:ea typeface="+mn-ea"/>
                <a:cs typeface="Times New Roman" pitchFamily="18" charset="0"/>
              </a:rPr>
              <a:t>συμπεριφοράσ</a:t>
            </a:r>
            <a:r>
              <a:rPr lang="el-GR" sz="2700" b="1" u="sng" dirty="0" smtClean="0">
                <a:solidFill>
                  <a:schemeClr val="tx1"/>
                </a:solidFill>
                <a:latin typeface="Times New Roman" pitchFamily="18" charset="0"/>
                <a:ea typeface="+mn-ea"/>
                <a:cs typeface="Times New Roman" pitchFamily="18" charset="0"/>
              </a:rPr>
              <a:t> των μαθητών στο σχολείο</a:t>
            </a:r>
            <a:r>
              <a:rPr lang="el-GR" dirty="0" smtClean="0"/>
              <a:t/>
            </a:r>
            <a:br>
              <a:rPr lang="el-GR" dirty="0" smtClean="0"/>
            </a:br>
            <a:endParaRPr lang="el-GR" dirty="0"/>
          </a:p>
        </p:txBody>
      </p:sp>
      <p:sp>
        <p:nvSpPr>
          <p:cNvPr id="3" name="2 - Θέση περιεχομένου"/>
          <p:cNvSpPr>
            <a:spLocks noGrp="1"/>
          </p:cNvSpPr>
          <p:nvPr>
            <p:ph sz="quarter" idx="1"/>
          </p:nvPr>
        </p:nvSpPr>
        <p:spPr>
          <a:xfrm>
            <a:off x="571472" y="1142984"/>
            <a:ext cx="8001056" cy="4873752"/>
          </a:xfrm>
        </p:spPr>
        <p:txBody>
          <a:bodyPr>
            <a:normAutofit lnSpcReduction="10000"/>
          </a:bodyPr>
          <a:lstStyle/>
          <a:p>
            <a:pPr algn="just">
              <a:buFont typeface="Wingdings" pitchFamily="2" charset="2"/>
              <a:buChar char="q"/>
            </a:pPr>
            <a:r>
              <a:rPr lang="el-GR" sz="2000" dirty="0" smtClean="0">
                <a:latin typeface="Times New Roman" pitchFamily="18" charset="0"/>
                <a:cs typeface="Times New Roman" pitchFamily="18" charset="0"/>
              </a:rPr>
              <a:t>Η </a:t>
            </a:r>
            <a:r>
              <a:rPr lang="el-GR" sz="2000" dirty="0" err="1" smtClean="0">
                <a:latin typeface="Times New Roman" pitchFamily="18" charset="0"/>
                <a:cs typeface="Times New Roman" pitchFamily="18" charset="0"/>
              </a:rPr>
              <a:t>παραβατική</a:t>
            </a:r>
            <a:r>
              <a:rPr lang="el-GR" sz="2000" dirty="0" smtClean="0">
                <a:latin typeface="Times New Roman" pitchFamily="18" charset="0"/>
                <a:cs typeface="Times New Roman" pitchFamily="18" charset="0"/>
              </a:rPr>
              <a:t> συμπεριφορά των μαθητών δεν αποτελεί ζήτημα βιολογικό αλλά </a:t>
            </a:r>
            <a:r>
              <a:rPr lang="el-GR" sz="2000" b="1" dirty="0" smtClean="0">
                <a:latin typeface="Times New Roman" pitchFamily="18" charset="0"/>
                <a:cs typeface="Times New Roman" pitchFamily="18" charset="0"/>
              </a:rPr>
              <a:t>περιβαλλοντικό.</a:t>
            </a:r>
          </a:p>
          <a:p>
            <a:pPr algn="just">
              <a:buNone/>
            </a:pPr>
            <a:endParaRPr lang="el-GR" sz="2000" b="1" dirty="0" smtClean="0">
              <a:latin typeface="Times New Roman" pitchFamily="18" charset="0"/>
              <a:cs typeface="Times New Roman" pitchFamily="18" charset="0"/>
            </a:endParaRPr>
          </a:p>
          <a:p>
            <a:pPr algn="just">
              <a:buFont typeface="Wingdings" pitchFamily="2" charset="2"/>
              <a:buChar char="q"/>
            </a:pPr>
            <a:r>
              <a:rPr lang="el-GR" sz="2000" b="1" dirty="0" smtClean="0">
                <a:latin typeface="Times New Roman" pitchFamily="18" charset="0"/>
                <a:cs typeface="Times New Roman" pitchFamily="18" charset="0"/>
              </a:rPr>
              <a:t>Οικογενειακό περιβάλλον</a:t>
            </a:r>
            <a:r>
              <a:rPr lang="el-GR" sz="2000" dirty="0" smtClean="0">
                <a:latin typeface="Times New Roman" pitchFamily="18" charset="0"/>
                <a:cs typeface="Times New Roman" pitchFamily="18" charset="0"/>
              </a:rPr>
              <a:t>: </a:t>
            </a:r>
          </a:p>
          <a:p>
            <a:pPr algn="just">
              <a:buFont typeface="Wingdings" pitchFamily="2" charset="2"/>
              <a:buChar char="ü"/>
            </a:pPr>
            <a:r>
              <a:rPr lang="el-GR" sz="2000" dirty="0" err="1" smtClean="0">
                <a:latin typeface="Times New Roman" pitchFamily="18" charset="0"/>
                <a:cs typeface="Times New Roman" pitchFamily="18" charset="0"/>
              </a:rPr>
              <a:t>μονογονεϊκές</a:t>
            </a:r>
            <a:r>
              <a:rPr lang="el-GR" sz="2000" dirty="0" smtClean="0">
                <a:latin typeface="Times New Roman" pitchFamily="18" charset="0"/>
                <a:cs typeface="Times New Roman" pitchFamily="18" charset="0"/>
              </a:rPr>
              <a:t> οικογένειες, </a:t>
            </a:r>
          </a:p>
          <a:p>
            <a:pPr algn="just">
              <a:buFont typeface="Wingdings" pitchFamily="2" charset="2"/>
              <a:buChar char="ü"/>
            </a:pPr>
            <a:r>
              <a:rPr lang="el-GR" sz="2000" dirty="0" smtClean="0">
                <a:latin typeface="Times New Roman" pitchFamily="18" charset="0"/>
                <a:cs typeface="Times New Roman" pitchFamily="18" charset="0"/>
              </a:rPr>
              <a:t>οικογένειες στις οποίες επικρατεί ενδοοικογενειακή βία,</a:t>
            </a:r>
          </a:p>
          <a:p>
            <a:pPr algn="just">
              <a:buFont typeface="Wingdings" pitchFamily="2" charset="2"/>
              <a:buChar char="ü"/>
            </a:pPr>
            <a:r>
              <a:rPr lang="el-GR" sz="2000" dirty="0" smtClean="0">
                <a:latin typeface="Times New Roman" pitchFamily="18" charset="0"/>
                <a:cs typeface="Times New Roman" pitchFamily="18" charset="0"/>
              </a:rPr>
              <a:t>οικογένειες με χαμηλό μορφωτικό και κοινωνικοοικονομικό επίπεδο</a:t>
            </a:r>
          </a:p>
          <a:p>
            <a:pPr algn="just">
              <a:buFont typeface="Wingdings" pitchFamily="2" charset="2"/>
              <a:buChar char="ü"/>
            </a:pPr>
            <a:r>
              <a:rPr lang="el-GR" sz="2000" dirty="0" smtClean="0">
                <a:latin typeface="Times New Roman" pitchFamily="18" charset="0"/>
                <a:cs typeface="Times New Roman" pitchFamily="18" charset="0"/>
              </a:rPr>
              <a:t>οικογένειες που αδυνατούν να συνεργαστούν με το προσωπικό του σχολείου. </a:t>
            </a:r>
          </a:p>
          <a:p>
            <a:pPr algn="just">
              <a:buNone/>
            </a:pPr>
            <a:r>
              <a:rPr lang="el-GR" sz="2000" dirty="0" smtClean="0">
                <a:latin typeface="Times New Roman" pitchFamily="18" charset="0"/>
                <a:cs typeface="Times New Roman" pitchFamily="18" charset="0"/>
              </a:rPr>
              <a:t>     Ειδικότερα:</a:t>
            </a:r>
          </a:p>
          <a:p>
            <a:pPr algn="just">
              <a:buNone/>
            </a:pPr>
            <a:r>
              <a:rPr lang="el-GR" sz="1900" i="1" dirty="0" smtClean="0">
                <a:latin typeface="Times New Roman" pitchFamily="18" charset="0"/>
                <a:cs typeface="Times New Roman" pitchFamily="18" charset="0"/>
              </a:rPr>
              <a:t>    «Συνήθως είναι από οικογένειες χαμηλότερου και μορφωτικού και οικονομικού επιπέδου είτε παιδιά από οικογένειες οι οποίες αν και βρίσκονται σε διάσταση οι γονείς ή έχουν χωρίσει δεν μπορούν να συνεννοηθούν οι γονείς που νομίζω ότι έχει να κάνει επίσης με το κοινωνικό επίπεδο του καθενός, με την κοινωνική μόρφωση τέλος πάντων του καθενός.»</a:t>
            </a:r>
            <a:r>
              <a:rPr lang="el-GR" sz="1900" dirty="0" smtClean="0">
                <a:latin typeface="Times New Roman" pitchFamily="18" charset="0"/>
                <a:cs typeface="Times New Roman" pitchFamily="18" charset="0"/>
              </a:rPr>
              <a:t> </a:t>
            </a:r>
            <a:r>
              <a:rPr lang="el-GR" sz="1900" dirty="0" err="1" smtClean="0">
                <a:latin typeface="Times New Roman" pitchFamily="18" charset="0"/>
                <a:cs typeface="Times New Roman" pitchFamily="18" charset="0"/>
              </a:rPr>
              <a:t>Συμ</a:t>
            </a:r>
            <a:r>
              <a:rPr lang="el-GR" sz="1900" dirty="0" smtClean="0">
                <a:latin typeface="Times New Roman" pitchFamily="18" charset="0"/>
                <a:cs typeface="Times New Roman" pitchFamily="18" charset="0"/>
              </a:rPr>
              <a:t>. 12</a:t>
            </a:r>
          </a:p>
          <a:p>
            <a:pPr algn="just">
              <a:buNone/>
            </a:pPr>
            <a:endParaRPr lang="el-GR" sz="20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642910" y="500042"/>
            <a:ext cx="7467600" cy="4873752"/>
          </a:xfrm>
        </p:spPr>
        <p:txBody>
          <a:bodyPr>
            <a:normAutofit fontScale="92500" lnSpcReduction="10000"/>
          </a:bodyPr>
          <a:lstStyle/>
          <a:p>
            <a:pPr>
              <a:buFont typeface="Wingdings" pitchFamily="2" charset="2"/>
              <a:buChar char="q"/>
            </a:pPr>
            <a:r>
              <a:rPr lang="el-GR" sz="2000" b="1" dirty="0" smtClean="0">
                <a:latin typeface="Times New Roman" pitchFamily="18" charset="0"/>
                <a:cs typeface="Times New Roman" pitchFamily="18" charset="0"/>
              </a:rPr>
              <a:t>Σχολικό περιβάλλον</a:t>
            </a:r>
            <a:r>
              <a:rPr lang="el-GR" sz="2000" dirty="0" smtClean="0">
                <a:latin typeface="Times New Roman" pitchFamily="18" charset="0"/>
                <a:cs typeface="Times New Roman" pitchFamily="18" charset="0"/>
              </a:rPr>
              <a:t>: κατέχει σημαντικό μερίδιο ευθύνης όταν:</a:t>
            </a:r>
          </a:p>
          <a:p>
            <a:pPr>
              <a:buFont typeface="Wingdings" pitchFamily="2" charset="2"/>
              <a:buChar char="ü"/>
            </a:pPr>
            <a:r>
              <a:rPr lang="el-GR" sz="2000" dirty="0" smtClean="0">
                <a:latin typeface="Times New Roman" pitchFamily="18" charset="0"/>
                <a:cs typeface="Times New Roman" pitchFamily="18" charset="0"/>
              </a:rPr>
              <a:t>δεν εξασφαλίζει την ισότητα</a:t>
            </a:r>
          </a:p>
          <a:p>
            <a:pPr>
              <a:buFont typeface="Wingdings" pitchFamily="2" charset="2"/>
              <a:buChar char="ü"/>
            </a:pPr>
            <a:r>
              <a:rPr lang="el-GR" sz="2000" dirty="0" smtClean="0">
                <a:latin typeface="Times New Roman" pitchFamily="18" charset="0"/>
                <a:cs typeface="Times New Roman" pitchFamily="18" charset="0"/>
              </a:rPr>
              <a:t>δεν δείχνει ενεργό ενδιαφέρον για το κάθε παιδί, </a:t>
            </a:r>
          </a:p>
          <a:p>
            <a:pPr>
              <a:buFont typeface="Wingdings" pitchFamily="2" charset="2"/>
              <a:buChar char="ü"/>
            </a:pPr>
            <a:r>
              <a:rPr lang="el-GR" sz="2000" dirty="0" smtClean="0">
                <a:latin typeface="Times New Roman" pitchFamily="18" charset="0"/>
                <a:cs typeface="Times New Roman" pitchFamily="18" charset="0"/>
              </a:rPr>
              <a:t>επιτρέπει συμπεριφορές προσβλητικές,</a:t>
            </a:r>
          </a:p>
          <a:p>
            <a:pPr>
              <a:buFont typeface="Wingdings" pitchFamily="2" charset="2"/>
              <a:buChar char="ü"/>
            </a:pPr>
            <a:r>
              <a:rPr lang="el-GR" sz="2000" dirty="0" smtClean="0">
                <a:latin typeface="Times New Roman" pitchFamily="18" charset="0"/>
                <a:cs typeface="Times New Roman" pitchFamily="18" charset="0"/>
              </a:rPr>
              <a:t>δεν τιμωρεί τους παραβάτες,</a:t>
            </a:r>
          </a:p>
          <a:p>
            <a:pPr>
              <a:buFont typeface="Wingdings" pitchFamily="2" charset="2"/>
              <a:buChar char="ü"/>
            </a:pPr>
            <a:r>
              <a:rPr lang="el-GR" sz="2000" dirty="0" smtClean="0">
                <a:latin typeface="Times New Roman" pitchFamily="18" charset="0"/>
                <a:cs typeface="Times New Roman" pitchFamily="18" charset="0"/>
              </a:rPr>
              <a:t>υπάρχει αδιαφορία προς αυτά τα παιδιά από τους εκπαιδευτικούς, </a:t>
            </a:r>
          </a:p>
          <a:p>
            <a:pPr>
              <a:buFont typeface="Wingdings" pitchFamily="2" charset="2"/>
              <a:buChar char="ü"/>
            </a:pPr>
            <a:r>
              <a:rPr lang="el-GR" sz="2000" dirty="0" smtClean="0">
                <a:latin typeface="Times New Roman" pitchFamily="18" charset="0"/>
                <a:cs typeface="Times New Roman" pitchFamily="18" charset="0"/>
              </a:rPr>
              <a:t>συντηρεί και αναδεικνύει στερεότυπα βίας</a:t>
            </a:r>
          </a:p>
          <a:p>
            <a:pPr>
              <a:buNone/>
            </a:pPr>
            <a:r>
              <a:rPr lang="el-GR" sz="2000" dirty="0" smtClean="0">
                <a:latin typeface="Times New Roman" pitchFamily="18" charset="0"/>
                <a:cs typeface="Times New Roman" pitchFamily="18" charset="0"/>
              </a:rPr>
              <a:t>     Συγκεκριμένα:</a:t>
            </a:r>
          </a:p>
          <a:p>
            <a:pPr algn="just">
              <a:buNone/>
            </a:pPr>
            <a:r>
              <a:rPr lang="el-GR" sz="1900" i="1" dirty="0" smtClean="0">
                <a:latin typeface="Times New Roman" pitchFamily="18" charset="0"/>
                <a:cs typeface="Times New Roman" pitchFamily="18" charset="0"/>
              </a:rPr>
              <a:t>    «Και το σχολικό περιβάλλον αν δεν προσέξει κάποια πράγματα και δεν εξασφαλίσει την ισότητα των μαθητών και δεν σκύψει πάνω από τα προβλήματα του καθενός παιδιού μπορεί να επιτείνει αυτές τις </a:t>
            </a:r>
            <a:r>
              <a:rPr lang="el-GR" sz="1900" i="1" dirty="0" err="1" smtClean="0">
                <a:latin typeface="Times New Roman" pitchFamily="18" charset="0"/>
                <a:cs typeface="Times New Roman" pitchFamily="18" charset="0"/>
              </a:rPr>
              <a:t>παραβατικές</a:t>
            </a:r>
            <a:r>
              <a:rPr lang="el-GR" sz="1900" i="1" dirty="0" smtClean="0">
                <a:latin typeface="Times New Roman" pitchFamily="18" charset="0"/>
                <a:cs typeface="Times New Roman" pitchFamily="18" charset="0"/>
              </a:rPr>
              <a:t> συμπεριφορές.»</a:t>
            </a:r>
            <a:r>
              <a:rPr lang="el-GR" sz="1900" dirty="0" smtClean="0">
                <a:latin typeface="Times New Roman" pitchFamily="18" charset="0"/>
                <a:cs typeface="Times New Roman" pitchFamily="18" charset="0"/>
              </a:rPr>
              <a:t> </a:t>
            </a:r>
            <a:r>
              <a:rPr lang="el-GR" sz="1900" dirty="0" err="1" smtClean="0">
                <a:latin typeface="Times New Roman" pitchFamily="18" charset="0"/>
                <a:cs typeface="Times New Roman" pitchFamily="18" charset="0"/>
              </a:rPr>
              <a:t>Συμ</a:t>
            </a:r>
            <a:r>
              <a:rPr lang="el-GR" sz="1900" dirty="0" smtClean="0">
                <a:latin typeface="Times New Roman" pitchFamily="18" charset="0"/>
                <a:cs typeface="Times New Roman" pitchFamily="18" charset="0"/>
              </a:rPr>
              <a:t>. 1</a:t>
            </a:r>
          </a:p>
          <a:p>
            <a:pPr algn="just">
              <a:buNone/>
            </a:pPr>
            <a:r>
              <a:rPr lang="el-GR" sz="1900" i="1" dirty="0" smtClean="0">
                <a:latin typeface="Times New Roman" pitchFamily="18" charset="0"/>
                <a:cs typeface="Times New Roman" pitchFamily="18" charset="0"/>
              </a:rPr>
              <a:t>    «Και το σχολικό περιβάλλον… </a:t>
            </a:r>
            <a:r>
              <a:rPr lang="el-GR" sz="1900" i="1" dirty="0" err="1" smtClean="0">
                <a:latin typeface="Times New Roman" pitchFamily="18" charset="0"/>
                <a:cs typeface="Times New Roman" pitchFamily="18" charset="0"/>
              </a:rPr>
              <a:t>εεε</a:t>
            </a:r>
            <a:r>
              <a:rPr lang="el-GR" sz="1900" i="1" dirty="0" smtClean="0">
                <a:latin typeface="Times New Roman" pitchFamily="18" charset="0"/>
                <a:cs typeface="Times New Roman" pitchFamily="18" charset="0"/>
              </a:rPr>
              <a:t>… η αδιαφορία είναι νομίζω ο σημαντικότερος παράγοντας για να ενισχύει αυτήν την συμπεριφορά… αδιαφορία από τους εκπαιδευτικούς.»</a:t>
            </a:r>
            <a:r>
              <a:rPr lang="el-GR" sz="1900" dirty="0" smtClean="0">
                <a:latin typeface="Times New Roman" pitchFamily="18" charset="0"/>
                <a:cs typeface="Times New Roman" pitchFamily="18" charset="0"/>
              </a:rPr>
              <a:t> </a:t>
            </a:r>
            <a:r>
              <a:rPr lang="el-GR" sz="1900" dirty="0" err="1" smtClean="0">
                <a:latin typeface="Times New Roman" pitchFamily="18" charset="0"/>
                <a:cs typeface="Times New Roman" pitchFamily="18" charset="0"/>
              </a:rPr>
              <a:t>Συμ</a:t>
            </a:r>
            <a:r>
              <a:rPr lang="el-GR" sz="1900" dirty="0" smtClean="0">
                <a:latin typeface="Times New Roman" pitchFamily="18" charset="0"/>
                <a:cs typeface="Times New Roman" pitchFamily="18" charset="0"/>
              </a:rPr>
              <a:t>. 8 </a:t>
            </a:r>
          </a:p>
          <a:p>
            <a:pPr>
              <a:buNone/>
            </a:pPr>
            <a:endParaRPr lang="el-GR"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00034" y="214290"/>
            <a:ext cx="7467600" cy="703282"/>
          </a:xfrm>
        </p:spPr>
        <p:txBody>
          <a:bodyPr>
            <a:normAutofit/>
          </a:bodyPr>
          <a:lstStyle/>
          <a:p>
            <a:pPr algn="ctr"/>
            <a:r>
              <a:rPr lang="el-GR" sz="3200" b="1" dirty="0" smtClean="0">
                <a:latin typeface="Times New Roman" pitchFamily="18" charset="0"/>
                <a:cs typeface="Times New Roman" pitchFamily="18" charset="0"/>
              </a:rPr>
              <a:t>ΕΡΕΥΝΗΤΙΚΟ ΠΡΟΒΛΗΜΑ</a:t>
            </a:r>
            <a:endParaRPr lang="el-GR" sz="3200" b="1" dirty="0">
              <a:latin typeface="Times New Roman" pitchFamily="18" charset="0"/>
              <a:cs typeface="Times New Roman" pitchFamily="18" charset="0"/>
            </a:endParaRPr>
          </a:p>
        </p:txBody>
      </p:sp>
      <p:sp>
        <p:nvSpPr>
          <p:cNvPr id="3" name="2 - Θέση περιεχομένου"/>
          <p:cNvSpPr>
            <a:spLocks noGrp="1"/>
          </p:cNvSpPr>
          <p:nvPr>
            <p:ph sz="quarter" idx="1"/>
          </p:nvPr>
        </p:nvSpPr>
        <p:spPr>
          <a:xfrm>
            <a:off x="214282" y="1071546"/>
            <a:ext cx="8686800" cy="5429288"/>
          </a:xfrm>
        </p:spPr>
        <p:txBody>
          <a:bodyPr>
            <a:noAutofit/>
          </a:bodyPr>
          <a:lstStyle/>
          <a:p>
            <a:pPr algn="just">
              <a:buFont typeface="Wingdings" pitchFamily="2" charset="2"/>
              <a:buChar char="v"/>
            </a:pPr>
            <a:r>
              <a:rPr lang="el-GR" sz="2000" dirty="0" smtClean="0">
                <a:latin typeface="Times New Roman" pitchFamily="18" charset="0"/>
                <a:cs typeface="Times New Roman" pitchFamily="18" charset="0"/>
              </a:rPr>
              <a:t>Σύνηθες φαινόμενο σε κάθε κοινωνία αποτελεί η καταπάτηση του νόμου από τη νεανική μερίδα του πληθυσμού. </a:t>
            </a:r>
          </a:p>
          <a:p>
            <a:pPr algn="just">
              <a:buFont typeface="Wingdings" pitchFamily="2" charset="2"/>
              <a:buChar char="v"/>
            </a:pPr>
            <a:r>
              <a:rPr lang="el-GR" sz="2000" dirty="0" smtClean="0">
                <a:latin typeface="Times New Roman" pitchFamily="18" charset="0"/>
                <a:cs typeface="Times New Roman" pitchFamily="18" charset="0"/>
              </a:rPr>
              <a:t>Η νεανική αυτή παραβατικότητα που πραγματοποιείται κατά τη περίοδο της παιδικής και εφηβικής ηλικίας συνιστά ένα φαινόμενο που δεν εξετάζεται τόσο συχνά και δεν λαμβάνεται σοβαρά υπόψη από την κοινωνία λόγω του νεαρού της ηλικίας των ατόμων που την επιτελούν. </a:t>
            </a:r>
          </a:p>
          <a:p>
            <a:pPr algn="just">
              <a:buFont typeface="Wingdings" pitchFamily="2" charset="2"/>
              <a:buChar char="v"/>
            </a:pPr>
            <a:r>
              <a:rPr lang="el-GR" sz="2000" dirty="0" smtClean="0">
                <a:latin typeface="Times New Roman" pitchFamily="18" charset="0"/>
                <a:cs typeface="Times New Roman" pitchFamily="18" charset="0"/>
              </a:rPr>
              <a:t>Πρόκειται για ένα </a:t>
            </a:r>
            <a:r>
              <a:rPr lang="el-GR" sz="2000" dirty="0" err="1" smtClean="0">
                <a:latin typeface="Times New Roman" pitchFamily="18" charset="0"/>
                <a:cs typeface="Times New Roman" pitchFamily="18" charset="0"/>
              </a:rPr>
              <a:t>πολυπαραγοντικό</a:t>
            </a:r>
            <a:r>
              <a:rPr lang="el-GR" sz="2000" dirty="0" smtClean="0">
                <a:latin typeface="Times New Roman" pitchFamily="18" charset="0"/>
                <a:cs typeface="Times New Roman" pitchFamily="18" charset="0"/>
              </a:rPr>
              <a:t> φαινόμενο που </a:t>
            </a:r>
            <a:r>
              <a:rPr lang="el-GR" sz="2000" dirty="0" err="1" smtClean="0">
                <a:latin typeface="Times New Roman" pitchFamily="18" charset="0"/>
                <a:cs typeface="Times New Roman" pitchFamily="18" charset="0"/>
              </a:rPr>
              <a:t>εκφαίνεται</a:t>
            </a:r>
            <a:r>
              <a:rPr lang="el-GR" sz="2000" dirty="0" smtClean="0">
                <a:latin typeface="Times New Roman" pitchFamily="18" charset="0"/>
                <a:cs typeface="Times New Roman" pitchFamily="18" charset="0"/>
              </a:rPr>
              <a:t> σε κάθε χώρο με τον οποίο σχετίζεται ο ανήλικος παραβάτης. </a:t>
            </a:r>
          </a:p>
          <a:p>
            <a:pPr algn="just">
              <a:buFont typeface="Wingdings" pitchFamily="2" charset="2"/>
              <a:buChar char="v"/>
            </a:pPr>
            <a:r>
              <a:rPr lang="el-GR" sz="2000" dirty="0" smtClean="0">
                <a:latin typeface="Times New Roman" pitchFamily="18" charset="0"/>
                <a:cs typeface="Times New Roman" pitchFamily="18" charset="0"/>
              </a:rPr>
              <a:t>Το σχολείο λοιπόν αποτελεί τον κατεξοχήν χώρο έκφανσης του φαινομένου καθώς είναι ο χώρος που ανήλικος παραβάτης υποχρεώνεται να περάσει το μεγαλύτερο μέρος της ημέρας του.</a:t>
            </a:r>
          </a:p>
          <a:p>
            <a:pPr algn="just">
              <a:buFont typeface="Wingdings" pitchFamily="2" charset="2"/>
              <a:buChar char="v"/>
            </a:pPr>
            <a:r>
              <a:rPr lang="el-GR" sz="2000" dirty="0" smtClean="0">
                <a:latin typeface="Times New Roman" pitchFamily="18" charset="0"/>
                <a:cs typeface="Times New Roman" pitchFamily="18" charset="0"/>
              </a:rPr>
              <a:t>Πολλές μελέτες έχουν διεξαχθεί για την διερεύνηση των αιτιών και των συνεπειών της παραβατικότητας των μαθητών στο σχολικό περιβάλλον. Ωστόσο είναι περιορισμένες οι έρευνες που εστιάζουν στη διερεύνηση των αντιλήψεων των διευθυντών για το σύνθετο αυτό φαινόμενο.</a:t>
            </a:r>
            <a:endParaRPr lang="el-GR"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214282" y="357166"/>
            <a:ext cx="8429684" cy="6500834"/>
          </a:xfrm>
        </p:spPr>
        <p:txBody>
          <a:bodyPr>
            <a:normAutofit/>
          </a:bodyPr>
          <a:lstStyle/>
          <a:p>
            <a:pPr algn="just">
              <a:buFont typeface="Wingdings" pitchFamily="2" charset="2"/>
              <a:buChar char="q"/>
            </a:pPr>
            <a:r>
              <a:rPr lang="el-GR" sz="2000" b="1" dirty="0" smtClean="0">
                <a:latin typeface="Times New Roman" pitchFamily="18" charset="0"/>
                <a:cs typeface="Times New Roman" pitchFamily="18" charset="0"/>
              </a:rPr>
              <a:t>Παρέες ομηλίκων</a:t>
            </a:r>
            <a:r>
              <a:rPr lang="el-GR" sz="2000" dirty="0" smtClean="0">
                <a:latin typeface="Times New Roman" pitchFamily="18" charset="0"/>
                <a:cs typeface="Times New Roman" pitchFamily="18" charset="0"/>
              </a:rPr>
              <a:t>: σχεδόν όλοι οι συμμετέχοντες απάντησαν πως οι </a:t>
            </a:r>
            <a:r>
              <a:rPr lang="el-GR" sz="2000" dirty="0" err="1" smtClean="0">
                <a:latin typeface="Times New Roman" pitchFamily="18" charset="0"/>
                <a:cs typeface="Times New Roman" pitchFamily="18" charset="0"/>
              </a:rPr>
              <a:t>παραβατικοί</a:t>
            </a:r>
            <a:r>
              <a:rPr lang="el-GR" sz="2000" dirty="0" smtClean="0">
                <a:latin typeface="Times New Roman" pitchFamily="18" charset="0"/>
                <a:cs typeface="Times New Roman" pitchFamily="18" charset="0"/>
              </a:rPr>
              <a:t> μαθητές εντάσσονται σε παρέες ομηλίκων και επεσήμαναν πως η ένταξη του </a:t>
            </a:r>
            <a:r>
              <a:rPr lang="el-GR" sz="2000" dirty="0" err="1" smtClean="0">
                <a:latin typeface="Times New Roman" pitchFamily="18" charset="0"/>
                <a:cs typeface="Times New Roman" pitchFamily="18" charset="0"/>
              </a:rPr>
              <a:t>παραβατικού</a:t>
            </a:r>
            <a:r>
              <a:rPr lang="el-GR" sz="2000" dirty="0" smtClean="0">
                <a:latin typeface="Times New Roman" pitchFamily="18" charset="0"/>
                <a:cs typeface="Times New Roman" pitchFamily="18" charset="0"/>
              </a:rPr>
              <a:t> παιδιού σε παρέες όπου θα τον αγαπούν και θα τον αποδέχονται αποτελεί πρωταρχική ανάγκη του παιδιού. Χαρακτηριστικά:</a:t>
            </a:r>
          </a:p>
          <a:p>
            <a:pPr>
              <a:buNone/>
            </a:pPr>
            <a:r>
              <a:rPr lang="el-GR" sz="1800" i="1" dirty="0" smtClean="0">
                <a:latin typeface="Times New Roman" pitchFamily="18" charset="0"/>
                <a:cs typeface="Times New Roman" pitchFamily="18" charset="0"/>
              </a:rPr>
              <a:t>    «Ναι συνήθως σε παρέες ομηλίκων εντάσσονται μάλιστα.»</a:t>
            </a:r>
            <a:r>
              <a:rPr lang="el-GR" sz="1800" dirty="0" smtClean="0">
                <a:latin typeface="Times New Roman" pitchFamily="18" charset="0"/>
                <a:cs typeface="Times New Roman" pitchFamily="18" charset="0"/>
              </a:rPr>
              <a:t> </a:t>
            </a:r>
            <a:r>
              <a:rPr lang="el-GR" sz="1800" dirty="0" err="1" smtClean="0">
                <a:latin typeface="Times New Roman" pitchFamily="18" charset="0"/>
                <a:cs typeface="Times New Roman" pitchFamily="18" charset="0"/>
              </a:rPr>
              <a:t>Συμ</a:t>
            </a:r>
            <a:r>
              <a:rPr lang="el-GR" sz="1800" dirty="0" smtClean="0">
                <a:latin typeface="Times New Roman" pitchFamily="18" charset="0"/>
                <a:cs typeface="Times New Roman" pitchFamily="18" charset="0"/>
              </a:rPr>
              <a:t>. 9</a:t>
            </a:r>
          </a:p>
          <a:p>
            <a:pPr>
              <a:buNone/>
            </a:pPr>
            <a:r>
              <a:rPr lang="el-GR" sz="1800" dirty="0" smtClean="0">
                <a:latin typeface="Times New Roman" pitchFamily="18" charset="0"/>
                <a:cs typeface="Times New Roman" pitchFamily="18" charset="0"/>
              </a:rPr>
              <a:t>    </a:t>
            </a:r>
            <a:r>
              <a:rPr lang="el-GR" sz="1800" i="1" dirty="0" smtClean="0">
                <a:latin typeface="Times New Roman" pitchFamily="18" charset="0"/>
                <a:cs typeface="Times New Roman" pitchFamily="18" charset="0"/>
              </a:rPr>
              <a:t>«Φυσικά. Να μην πω ότι ένα βασικό ζήτημα, μια βασική ανάγκη ενός παιδιού που κάνει τέτοιες άτσαλες ενέργειες είναι να εναχθεί κάπου που θα ανήκει, που θα τον αγαπούν, που θα τον αποδέχονται και θα αναγνωρίζουν την αξία του.»</a:t>
            </a:r>
            <a:r>
              <a:rPr lang="el-GR" sz="1800" dirty="0" smtClean="0">
                <a:latin typeface="Times New Roman" pitchFamily="18" charset="0"/>
                <a:cs typeface="Times New Roman" pitchFamily="18" charset="0"/>
              </a:rPr>
              <a:t> </a:t>
            </a:r>
            <a:r>
              <a:rPr lang="el-GR" sz="1800" dirty="0" err="1" smtClean="0">
                <a:latin typeface="Times New Roman" pitchFamily="18" charset="0"/>
                <a:cs typeface="Times New Roman" pitchFamily="18" charset="0"/>
              </a:rPr>
              <a:t>Συμ</a:t>
            </a:r>
            <a:r>
              <a:rPr lang="el-GR" sz="1800" dirty="0" smtClean="0">
                <a:latin typeface="Times New Roman" pitchFamily="18" charset="0"/>
                <a:cs typeface="Times New Roman" pitchFamily="18" charset="0"/>
              </a:rPr>
              <a:t>. 4</a:t>
            </a:r>
          </a:p>
          <a:p>
            <a:pPr>
              <a:buNone/>
            </a:pPr>
            <a:endParaRPr lang="el-GR" sz="1800" dirty="0" smtClean="0">
              <a:latin typeface="Times New Roman" pitchFamily="18" charset="0"/>
              <a:cs typeface="Times New Roman" pitchFamily="18" charset="0"/>
            </a:endParaRPr>
          </a:p>
          <a:p>
            <a:pPr>
              <a:buFont typeface="Wingdings" pitchFamily="2" charset="2"/>
              <a:buChar char="q"/>
            </a:pPr>
            <a:r>
              <a:rPr lang="el-GR" sz="2000" b="1" dirty="0" smtClean="0">
                <a:latin typeface="Times New Roman" pitchFamily="18" charset="0"/>
                <a:cs typeface="Times New Roman" pitchFamily="18" charset="0"/>
              </a:rPr>
              <a:t>Χαρακτηριστικά παρεών ομηλίκων</a:t>
            </a:r>
            <a:r>
              <a:rPr lang="el-GR" sz="2000" dirty="0" smtClean="0">
                <a:latin typeface="Times New Roman" pitchFamily="18" charset="0"/>
                <a:cs typeface="Times New Roman" pitchFamily="18" charset="0"/>
              </a:rPr>
              <a:t>:</a:t>
            </a:r>
          </a:p>
          <a:p>
            <a:pPr>
              <a:buFont typeface="Wingdings" pitchFamily="2" charset="2"/>
              <a:buChar char="ü"/>
            </a:pPr>
            <a:r>
              <a:rPr lang="el-GR" sz="2000" dirty="0" smtClean="0">
                <a:latin typeface="Times New Roman" pitchFamily="18" charset="0"/>
                <a:cs typeface="Times New Roman" pitchFamily="18" charset="0"/>
              </a:rPr>
              <a:t> ίδια οικογενειακά προβλήματα </a:t>
            </a:r>
          </a:p>
          <a:p>
            <a:pPr>
              <a:buFont typeface="Wingdings" pitchFamily="2" charset="2"/>
              <a:buChar char="ü"/>
            </a:pPr>
            <a:r>
              <a:rPr lang="el-GR" sz="2000" dirty="0" smtClean="0">
                <a:latin typeface="Times New Roman" pitchFamily="18" charset="0"/>
                <a:cs typeface="Times New Roman" pitchFamily="18" charset="0"/>
              </a:rPr>
              <a:t>χαμηλές επιδόσεις στα μαθήματα</a:t>
            </a:r>
          </a:p>
          <a:p>
            <a:pPr>
              <a:buFont typeface="Wingdings" pitchFamily="2" charset="2"/>
              <a:buChar char="ü"/>
            </a:pPr>
            <a:r>
              <a:rPr lang="el-GR" sz="2000" dirty="0" smtClean="0">
                <a:latin typeface="Times New Roman" pitchFamily="18" charset="0"/>
                <a:cs typeface="Times New Roman" pitchFamily="18" charset="0"/>
              </a:rPr>
              <a:t>δεν τους αποδέχεται η ευρύτερη ομάδα </a:t>
            </a:r>
          </a:p>
          <a:p>
            <a:pPr>
              <a:buFont typeface="Wingdings" pitchFamily="2" charset="2"/>
              <a:buChar char="ü"/>
            </a:pPr>
            <a:r>
              <a:rPr lang="el-GR" sz="2000" dirty="0" smtClean="0">
                <a:latin typeface="Times New Roman" pitchFamily="18" charset="0"/>
                <a:cs typeface="Times New Roman" pitchFamily="18" charset="0"/>
              </a:rPr>
              <a:t>επιθυμούν να </a:t>
            </a:r>
            <a:r>
              <a:rPr lang="el-GR" sz="2000" dirty="0" err="1" smtClean="0">
                <a:latin typeface="Times New Roman" pitchFamily="18" charset="0"/>
                <a:cs typeface="Times New Roman" pitchFamily="18" charset="0"/>
              </a:rPr>
              <a:t>στοχοποιούν</a:t>
            </a:r>
            <a:r>
              <a:rPr lang="el-GR" sz="2000" dirty="0" smtClean="0">
                <a:latin typeface="Times New Roman" pitchFamily="18" charset="0"/>
                <a:cs typeface="Times New Roman" pitchFamily="18" charset="0"/>
              </a:rPr>
              <a:t> κάποιους μαθητές</a:t>
            </a:r>
          </a:p>
          <a:p>
            <a:pPr>
              <a:buFont typeface="Wingdings" pitchFamily="2" charset="2"/>
              <a:buChar char="ü"/>
            </a:pPr>
            <a:r>
              <a:rPr lang="el-GR" sz="2000" dirty="0" smtClean="0">
                <a:latin typeface="Times New Roman" pitchFamily="18" charset="0"/>
                <a:cs typeface="Times New Roman" pitchFamily="18" charset="0"/>
              </a:rPr>
              <a:t>άτομα ζωηρά και επιρρεπή στο να κοροϊδεύουν άλλα παιδιά</a:t>
            </a:r>
          </a:p>
          <a:p>
            <a:pPr>
              <a:buFont typeface="Wingdings" pitchFamily="2" charset="2"/>
              <a:buChar char="ü"/>
            </a:pPr>
            <a:r>
              <a:rPr lang="el-GR" sz="2000" dirty="0" smtClean="0">
                <a:latin typeface="Times New Roman" pitchFamily="18" charset="0"/>
                <a:cs typeface="Times New Roman" pitchFamily="18" charset="0"/>
              </a:rPr>
              <a:t> αποσπούν χρήματα από άλλα παιδιά </a:t>
            </a:r>
          </a:p>
          <a:p>
            <a:pPr>
              <a:buFont typeface="Wingdings" pitchFamily="2" charset="2"/>
              <a:buChar char="ü"/>
            </a:pPr>
            <a:r>
              <a:rPr lang="el-GR" sz="2000" dirty="0" smtClean="0">
                <a:latin typeface="Times New Roman" pitchFamily="18" charset="0"/>
                <a:cs typeface="Times New Roman" pitchFamily="18" charset="0"/>
              </a:rPr>
              <a:t>βρίζουν άλλα παιδιά </a:t>
            </a:r>
          </a:p>
          <a:p>
            <a:pPr>
              <a:buFont typeface="Wingdings" pitchFamily="2" charset="2"/>
              <a:buChar char="ü"/>
            </a:pPr>
            <a:r>
              <a:rPr lang="el-GR" sz="2000" dirty="0" smtClean="0">
                <a:latin typeface="Times New Roman" pitchFamily="18" charset="0"/>
                <a:cs typeface="Times New Roman" pitchFamily="18" charset="0"/>
              </a:rPr>
              <a:t>πολύ καλά στο παιχνίδι. </a:t>
            </a:r>
            <a:endParaRPr lang="el-GR" sz="23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357158" y="0"/>
            <a:ext cx="8286808" cy="6429396"/>
          </a:xfrm>
        </p:spPr>
        <p:txBody>
          <a:bodyPr>
            <a:normAutofit/>
          </a:bodyPr>
          <a:lstStyle/>
          <a:p>
            <a:pPr algn="just">
              <a:buNone/>
            </a:pPr>
            <a:r>
              <a:rPr lang="el-GR" sz="1800" dirty="0" smtClean="0">
                <a:latin typeface="Times New Roman" pitchFamily="18" charset="0"/>
                <a:cs typeface="Times New Roman" pitchFamily="18" charset="0"/>
              </a:rPr>
              <a:t>   </a:t>
            </a:r>
          </a:p>
          <a:p>
            <a:pPr algn="just">
              <a:buFont typeface="Wingdings" pitchFamily="2" charset="2"/>
              <a:buChar char="q"/>
            </a:pPr>
            <a:r>
              <a:rPr lang="el-GR" sz="2000" b="1" dirty="0" smtClean="0">
                <a:latin typeface="Times New Roman" pitchFamily="18" charset="0"/>
                <a:cs typeface="Times New Roman" pitchFamily="18" charset="0"/>
              </a:rPr>
              <a:t>Οικονομικοί παράγοντες</a:t>
            </a:r>
            <a:r>
              <a:rPr lang="el-GR" sz="2000" dirty="0" smtClean="0">
                <a:latin typeface="Times New Roman" pitchFamily="18" charset="0"/>
                <a:cs typeface="Times New Roman" pitchFamily="18" charset="0"/>
              </a:rPr>
              <a:t>: </a:t>
            </a:r>
          </a:p>
          <a:p>
            <a:pPr algn="just">
              <a:buFont typeface="Wingdings" pitchFamily="2" charset="2"/>
              <a:buChar char="ü"/>
            </a:pPr>
            <a:r>
              <a:rPr lang="el-GR" sz="2000" dirty="0" smtClean="0">
                <a:latin typeface="Times New Roman" pitchFamily="18" charset="0"/>
                <a:cs typeface="Times New Roman" pitchFamily="18" charset="0"/>
              </a:rPr>
              <a:t>η ανεργία των γονέων</a:t>
            </a:r>
          </a:p>
          <a:p>
            <a:pPr algn="just">
              <a:buFont typeface="Wingdings" pitchFamily="2" charset="2"/>
              <a:buChar char="ü"/>
            </a:pPr>
            <a:r>
              <a:rPr lang="el-GR" sz="2000" dirty="0" smtClean="0">
                <a:latin typeface="Times New Roman" pitchFamily="18" charset="0"/>
                <a:cs typeface="Times New Roman" pitchFamily="18" charset="0"/>
              </a:rPr>
              <a:t> η φτώχεια</a:t>
            </a:r>
          </a:p>
          <a:p>
            <a:pPr algn="just">
              <a:buFont typeface="Wingdings" pitchFamily="2" charset="2"/>
              <a:buChar char="ü"/>
            </a:pPr>
            <a:r>
              <a:rPr lang="el-GR" sz="2000" dirty="0" smtClean="0">
                <a:latin typeface="Times New Roman" pitchFamily="18" charset="0"/>
                <a:cs typeface="Times New Roman" pitchFamily="18" charset="0"/>
              </a:rPr>
              <a:t>η στέρηση αγαθών</a:t>
            </a:r>
          </a:p>
          <a:p>
            <a:pPr algn="just">
              <a:buFont typeface="Wingdings" pitchFamily="2" charset="2"/>
              <a:buChar char="ü"/>
            </a:pPr>
            <a:r>
              <a:rPr lang="el-GR" sz="2000" dirty="0" smtClean="0">
                <a:latin typeface="Times New Roman" pitchFamily="18" charset="0"/>
                <a:cs typeface="Times New Roman" pitchFamily="18" charset="0"/>
              </a:rPr>
              <a:t>το χαμηλό οικονομικό </a:t>
            </a:r>
            <a:r>
              <a:rPr lang="en-US" sz="2000" dirty="0" smtClean="0">
                <a:latin typeface="Times New Roman" pitchFamily="18" charset="0"/>
                <a:cs typeface="Times New Roman" pitchFamily="18" charset="0"/>
              </a:rPr>
              <a:t>status </a:t>
            </a:r>
            <a:r>
              <a:rPr lang="el-GR" sz="2000" dirty="0" smtClean="0">
                <a:latin typeface="Times New Roman" pitchFamily="18" charset="0"/>
                <a:cs typeface="Times New Roman" pitchFamily="18" charset="0"/>
              </a:rPr>
              <a:t>της οικογένειας. </a:t>
            </a:r>
          </a:p>
          <a:p>
            <a:pPr algn="just">
              <a:buFont typeface="Wingdings" pitchFamily="2" charset="2"/>
              <a:buChar char="ü"/>
            </a:pPr>
            <a:r>
              <a:rPr lang="el-GR" sz="2000" dirty="0" smtClean="0">
                <a:latin typeface="Times New Roman" pitchFamily="18" charset="0"/>
                <a:cs typeface="Times New Roman" pitchFamily="18" charset="0"/>
              </a:rPr>
              <a:t>το οικονομικό επίπεδο της οικογένειας δρα με δύο τρόπους:</a:t>
            </a:r>
          </a:p>
          <a:p>
            <a:pPr algn="just">
              <a:buNone/>
            </a:pPr>
            <a:r>
              <a:rPr lang="el-GR" sz="2000" dirty="0" smtClean="0">
                <a:latin typeface="Times New Roman" pitchFamily="18" charset="0"/>
                <a:cs typeface="Times New Roman" pitchFamily="18" charset="0"/>
              </a:rPr>
              <a:t>     Είτε δηλαδή το οικονομικό επίπεδο της οικογένειας να είναι χαμηλό και οι γονείς δουλεύουν συνέχεια με αποτέλεσμα να μην ασχολούνται με τα παιδιά είτε το οικονομικό επίπεδο της οικογένειας να είναι υψηλό και οι γονείς να τους προσφέρουν τα πάντα με αποτέλεσμα τα παιδιά να μην έχουν όρια. Χαρακτηριστικά:</a:t>
            </a:r>
          </a:p>
          <a:p>
            <a:pPr algn="just">
              <a:buNone/>
            </a:pPr>
            <a:r>
              <a:rPr lang="el-GR" sz="1800" i="1" dirty="0" smtClean="0">
                <a:latin typeface="Times New Roman" pitchFamily="18" charset="0"/>
                <a:cs typeface="Times New Roman" pitchFamily="18" charset="0"/>
              </a:rPr>
              <a:t>    «Κοίταξε να δεις… το ένα είναι η οικογένεια. Και το επίπεδο της οικογένειας σαν οικονομικό έτσι; Δηλαδή αν είναι χαμηλό το οικονομικό επίπεδο οι γονείς αναγκάζονται μέρα νύχτα να δουλεύουν, τα παιδιά… δεν ασχολούνται καθόλου με τα παιδιά, τα παραμελούν και αυτά δεν ξέρεις που θα μπλέξουνε. Επίσης και το ανάποδο η πολύ παροχή χρημάτων που το παιδί πια δεν έχει τίποτα άλλο να ζητήσει του τα παρέχουν όλα και αρχίζει και ζητάει </a:t>
            </a:r>
            <a:r>
              <a:rPr lang="el-GR" sz="1800" i="1" dirty="0" err="1" smtClean="0">
                <a:latin typeface="Times New Roman" pitchFamily="18" charset="0"/>
                <a:cs typeface="Times New Roman" pitchFamily="18" charset="0"/>
              </a:rPr>
              <a:t>ό,τι</a:t>
            </a:r>
            <a:r>
              <a:rPr lang="el-GR" sz="1800" i="1" dirty="0" smtClean="0">
                <a:latin typeface="Times New Roman" pitchFamily="18" charset="0"/>
                <a:cs typeface="Times New Roman" pitchFamily="18" charset="0"/>
              </a:rPr>
              <a:t> του κατέβει…</a:t>
            </a:r>
          </a:p>
          <a:p>
            <a:pPr algn="just">
              <a:buNone/>
            </a:pPr>
            <a:endParaRPr lang="el-GR" sz="18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571472" y="0"/>
            <a:ext cx="8286808" cy="6858000"/>
          </a:xfrm>
        </p:spPr>
        <p:txBody>
          <a:bodyPr>
            <a:normAutofit fontScale="92500" lnSpcReduction="20000"/>
          </a:bodyPr>
          <a:lstStyle/>
          <a:p>
            <a:pPr algn="just">
              <a:buFont typeface="Wingdings" pitchFamily="2" charset="2"/>
              <a:buChar char="q"/>
            </a:pPr>
            <a:r>
              <a:rPr lang="el-GR" sz="2200" b="1" dirty="0" smtClean="0">
                <a:latin typeface="Times New Roman" pitchFamily="18" charset="0"/>
                <a:cs typeface="Times New Roman" pitchFamily="18" charset="0"/>
              </a:rPr>
              <a:t>Μέσα Μαζικής Ενημέρωσης</a:t>
            </a:r>
            <a:r>
              <a:rPr lang="el-GR" dirty="0" smtClean="0">
                <a:latin typeface="Times New Roman" pitchFamily="18" charset="0"/>
                <a:cs typeface="Times New Roman" pitchFamily="18" charset="0"/>
              </a:rPr>
              <a:t>:</a:t>
            </a:r>
          </a:p>
          <a:p>
            <a:pPr algn="just">
              <a:buFont typeface="Wingdings" pitchFamily="2" charset="2"/>
              <a:buChar char="ü"/>
            </a:pPr>
            <a:r>
              <a:rPr lang="el-GR" sz="2200" dirty="0" smtClean="0">
                <a:latin typeface="Times New Roman" pitchFamily="18" charset="0"/>
                <a:cs typeface="Times New Roman" pitchFamily="18" charset="0"/>
              </a:rPr>
              <a:t>αναδεικνύουν </a:t>
            </a:r>
            <a:r>
              <a:rPr lang="el-GR" sz="2200" dirty="0" err="1" smtClean="0">
                <a:latin typeface="Times New Roman" pitchFamily="18" charset="0"/>
                <a:cs typeface="Times New Roman" pitchFamily="18" charset="0"/>
              </a:rPr>
              <a:t>παραβατικές</a:t>
            </a:r>
            <a:r>
              <a:rPr lang="el-GR" sz="2200" dirty="0" smtClean="0">
                <a:latin typeface="Times New Roman" pitchFamily="18" charset="0"/>
                <a:cs typeface="Times New Roman" pitchFamily="18" charset="0"/>
              </a:rPr>
              <a:t> συμπεριφορές,</a:t>
            </a:r>
          </a:p>
          <a:p>
            <a:pPr algn="just">
              <a:buFont typeface="Wingdings" pitchFamily="2" charset="2"/>
              <a:buChar char="ü"/>
            </a:pPr>
            <a:r>
              <a:rPr lang="el-GR" sz="2200" dirty="0" smtClean="0">
                <a:latin typeface="Times New Roman" pitchFamily="18" charset="0"/>
                <a:cs typeface="Times New Roman" pitchFamily="18" charset="0"/>
              </a:rPr>
              <a:t>προβάλλουν λανθασμένα πρότυπα που τα παιδιά μιμούνται, </a:t>
            </a:r>
          </a:p>
          <a:p>
            <a:pPr algn="just">
              <a:buFont typeface="Wingdings" pitchFamily="2" charset="2"/>
              <a:buChar char="ü"/>
            </a:pPr>
            <a:r>
              <a:rPr lang="el-GR" sz="2200" dirty="0" err="1" smtClean="0">
                <a:latin typeface="Times New Roman" pitchFamily="18" charset="0"/>
                <a:cs typeface="Times New Roman" pitchFamily="18" charset="0"/>
              </a:rPr>
              <a:t>στοχοποιούν</a:t>
            </a:r>
            <a:r>
              <a:rPr lang="el-GR" sz="2200" dirty="0" smtClean="0">
                <a:latin typeface="Times New Roman" pitchFamily="18" charset="0"/>
                <a:cs typeface="Times New Roman" pitchFamily="18" charset="0"/>
              </a:rPr>
              <a:t> συγκεκριμένες ομάδες, </a:t>
            </a:r>
          </a:p>
          <a:p>
            <a:pPr algn="just">
              <a:buFont typeface="Wingdings" pitchFamily="2" charset="2"/>
              <a:buChar char="ü"/>
            </a:pPr>
            <a:r>
              <a:rPr lang="el-GR" sz="2200" dirty="0" smtClean="0">
                <a:latin typeface="Times New Roman" pitchFamily="18" charset="0"/>
                <a:cs typeface="Times New Roman" pitchFamily="18" charset="0"/>
              </a:rPr>
              <a:t>συμβάλλουν στις διακρίσεις σχετικά με την φυλετικότητα, τις </a:t>
            </a:r>
            <a:r>
              <a:rPr lang="el-GR" sz="2200" dirty="0" err="1" smtClean="0">
                <a:latin typeface="Times New Roman" pitchFamily="18" charset="0"/>
                <a:cs typeface="Times New Roman" pitchFamily="18" charset="0"/>
              </a:rPr>
              <a:t>διαφυλικές</a:t>
            </a:r>
            <a:r>
              <a:rPr lang="el-GR" sz="2200" dirty="0" smtClean="0">
                <a:latin typeface="Times New Roman" pitchFamily="18" charset="0"/>
                <a:cs typeface="Times New Roman" pitchFamily="18" charset="0"/>
              </a:rPr>
              <a:t> σχέσεις και </a:t>
            </a:r>
          </a:p>
          <a:p>
            <a:pPr algn="just">
              <a:buFont typeface="Wingdings" pitchFamily="2" charset="2"/>
              <a:buChar char="ü"/>
            </a:pPr>
            <a:r>
              <a:rPr lang="el-GR" sz="2200" dirty="0" smtClean="0">
                <a:latin typeface="Times New Roman" pitchFamily="18" charset="0"/>
                <a:cs typeface="Times New Roman" pitchFamily="18" charset="0"/>
              </a:rPr>
              <a:t>τονίζουν την ύπαρξη ομάδων ανθρώπων που θα πρέπει να έχουν μια συγκεκριμένη αντιμετώπιση και άλλων που πρέπει να τις ακολουθούμε. </a:t>
            </a:r>
          </a:p>
          <a:p>
            <a:pPr algn="just">
              <a:buFont typeface="Wingdings" pitchFamily="2" charset="2"/>
              <a:buChar char="ü"/>
            </a:pPr>
            <a:r>
              <a:rPr lang="el-GR" sz="2200" dirty="0" smtClean="0">
                <a:latin typeface="Times New Roman" pitchFamily="18" charset="0"/>
                <a:cs typeface="Times New Roman" pitchFamily="18" charset="0"/>
              </a:rPr>
              <a:t>προβάλλουν βίαιες σκηνές και ήρωες </a:t>
            </a:r>
            <a:r>
              <a:rPr lang="el-GR" sz="2200" dirty="0" err="1" smtClean="0">
                <a:latin typeface="Times New Roman" pitchFamily="18" charset="0"/>
                <a:cs typeface="Times New Roman" pitchFamily="18" charset="0"/>
              </a:rPr>
              <a:t>παραβατικούς</a:t>
            </a:r>
            <a:r>
              <a:rPr lang="el-GR" sz="2200" dirty="0" smtClean="0">
                <a:latin typeface="Times New Roman" pitchFamily="18" charset="0"/>
                <a:cs typeface="Times New Roman" pitchFamily="18" charset="0"/>
              </a:rPr>
              <a:t> που τα παιδιά επιθυμούν να μιμηθούν.</a:t>
            </a:r>
          </a:p>
          <a:p>
            <a:pPr algn="just">
              <a:buFont typeface="Wingdings" pitchFamily="2" charset="2"/>
              <a:buChar char="ü"/>
            </a:pPr>
            <a:r>
              <a:rPr lang="el-GR" sz="2200" dirty="0" smtClean="0">
                <a:latin typeface="Times New Roman" pitchFamily="18" charset="0"/>
                <a:cs typeface="Times New Roman" pitchFamily="18" charset="0"/>
              </a:rPr>
              <a:t>εναλλαγή των γρήγορων εικόνων, των ελκτικών γραφικών, </a:t>
            </a:r>
          </a:p>
          <a:p>
            <a:pPr algn="just">
              <a:buFont typeface="Wingdings" pitchFamily="2" charset="2"/>
              <a:buChar char="ü"/>
            </a:pPr>
            <a:r>
              <a:rPr lang="el-GR" sz="2200" dirty="0" smtClean="0">
                <a:latin typeface="Times New Roman" pitchFamily="18" charset="0"/>
                <a:cs typeface="Times New Roman" pitchFamily="18" charset="0"/>
              </a:rPr>
              <a:t>της επιβράβευσης της </a:t>
            </a:r>
            <a:r>
              <a:rPr lang="el-GR" sz="2200" dirty="0" err="1" smtClean="0">
                <a:latin typeface="Times New Roman" pitchFamily="18" charset="0"/>
                <a:cs typeface="Times New Roman" pitchFamily="18" charset="0"/>
              </a:rPr>
              <a:t>παραβατικής</a:t>
            </a:r>
            <a:r>
              <a:rPr lang="el-GR" sz="2200" dirty="0" smtClean="0">
                <a:latin typeface="Times New Roman" pitchFamily="18" charset="0"/>
                <a:cs typeface="Times New Roman" pitchFamily="18" charset="0"/>
              </a:rPr>
              <a:t> συμπεριφοράς και </a:t>
            </a:r>
          </a:p>
          <a:p>
            <a:pPr algn="just">
              <a:buFont typeface="Wingdings" pitchFamily="2" charset="2"/>
              <a:buChar char="ü"/>
            </a:pPr>
            <a:r>
              <a:rPr lang="el-GR" sz="2200" dirty="0" smtClean="0">
                <a:latin typeface="Times New Roman" pitchFamily="18" charset="0"/>
                <a:cs typeface="Times New Roman" pitchFamily="18" charset="0"/>
              </a:rPr>
              <a:t>της χρησιμοποίησης ακατάλληλων λέξεων για την αναγγελία των ειδήσεων που σχετίζονται με </a:t>
            </a:r>
            <a:r>
              <a:rPr lang="el-GR" sz="2200" dirty="0" err="1" smtClean="0">
                <a:latin typeface="Times New Roman" pitchFamily="18" charset="0"/>
                <a:cs typeface="Times New Roman" pitchFamily="18" charset="0"/>
              </a:rPr>
              <a:t>παραβατικές</a:t>
            </a:r>
            <a:r>
              <a:rPr lang="el-GR" sz="2200" dirty="0" smtClean="0">
                <a:latin typeface="Times New Roman" pitchFamily="18" charset="0"/>
                <a:cs typeface="Times New Roman" pitchFamily="18" charset="0"/>
              </a:rPr>
              <a:t> συμπεριφορές των μαθητών, καθώς και</a:t>
            </a:r>
          </a:p>
          <a:p>
            <a:pPr algn="just">
              <a:buFont typeface="Wingdings" pitchFamily="2" charset="2"/>
              <a:buChar char="ü"/>
            </a:pPr>
            <a:r>
              <a:rPr lang="el-GR" sz="2200" dirty="0" smtClean="0">
                <a:latin typeface="Times New Roman" pitchFamily="18" charset="0"/>
                <a:cs typeface="Times New Roman" pitchFamily="18" charset="0"/>
              </a:rPr>
              <a:t> η εύκολη δικαιολόγηση τους από τα Μέσα Ενημέρωσης</a:t>
            </a:r>
            <a:endParaRPr lang="el-GR" sz="2000" dirty="0" smtClean="0">
              <a:latin typeface="Times New Roman" pitchFamily="18" charset="0"/>
              <a:cs typeface="Times New Roman" pitchFamily="18" charset="0"/>
            </a:endParaRPr>
          </a:p>
          <a:p>
            <a:pPr algn="just">
              <a:buNone/>
            </a:pPr>
            <a:r>
              <a:rPr lang="el-GR" sz="1800" dirty="0" smtClean="0"/>
              <a:t>      Ειδικότερα:     </a:t>
            </a:r>
          </a:p>
          <a:p>
            <a:pPr algn="just">
              <a:buNone/>
            </a:pPr>
            <a:r>
              <a:rPr lang="el-GR" sz="1900" i="1" dirty="0" smtClean="0">
                <a:latin typeface="Times New Roman" pitchFamily="18" charset="0"/>
                <a:cs typeface="Times New Roman" pitchFamily="18" charset="0"/>
              </a:rPr>
              <a:t>    «Ε να… Ίσως και να συμβάλλουν λίγο στην </a:t>
            </a:r>
            <a:r>
              <a:rPr lang="el-GR" sz="1900" i="1" dirty="0" err="1" smtClean="0">
                <a:latin typeface="Times New Roman" pitchFamily="18" charset="0"/>
                <a:cs typeface="Times New Roman" pitchFamily="18" charset="0"/>
              </a:rPr>
              <a:t>στοχοποίηση</a:t>
            </a:r>
            <a:r>
              <a:rPr lang="el-GR" sz="1900" i="1" dirty="0" smtClean="0">
                <a:latin typeface="Times New Roman" pitchFamily="18" charset="0"/>
                <a:cs typeface="Times New Roman" pitchFamily="18" charset="0"/>
              </a:rPr>
              <a:t> συγκεκριμένων ομάδων, στρωμάτων κοινωνικών … </a:t>
            </a:r>
            <a:r>
              <a:rPr lang="el-GR" sz="1900" i="1" dirty="0" err="1" smtClean="0">
                <a:latin typeface="Times New Roman" pitchFamily="18" charset="0"/>
                <a:cs typeface="Times New Roman" pitchFamily="18" charset="0"/>
              </a:rPr>
              <a:t>εεε</a:t>
            </a:r>
            <a:r>
              <a:rPr lang="el-GR" sz="1900" i="1" dirty="0" smtClean="0">
                <a:latin typeface="Times New Roman" pitchFamily="18" charset="0"/>
                <a:cs typeface="Times New Roman" pitchFamily="18" charset="0"/>
              </a:rPr>
              <a:t>… να συμβάλλουν στις διακρίσεις που έχουν να κάνουν με φυλετικότητα, </a:t>
            </a:r>
            <a:r>
              <a:rPr lang="el-GR" sz="1900" i="1" dirty="0" err="1" smtClean="0">
                <a:latin typeface="Times New Roman" pitchFamily="18" charset="0"/>
                <a:cs typeface="Times New Roman" pitchFamily="18" charset="0"/>
              </a:rPr>
              <a:t>διαφυλικές</a:t>
            </a:r>
            <a:r>
              <a:rPr lang="el-GR" sz="1900" i="1" dirty="0" smtClean="0">
                <a:latin typeface="Times New Roman" pitchFamily="18" charset="0"/>
                <a:cs typeface="Times New Roman" pitchFamily="18" charset="0"/>
              </a:rPr>
              <a:t> σχέσεις και να τονίζουν αυτό το ότι υπάρχουν ομάδες ανθρώπων που έχουνε… που είναι γκέτο ας πούμε… που πρέπει να τους αντιμετωπίζουμε κάπως συγκεκριμένα ή πρέπει να τους αποφεύγουμε ή πρέπει να επιζητούμε την παρέα τους. Είναι ο καθρέφτης της ψυχοσύνθεσης της κοινωνίας τα Μέσα Ενημέρωσης. </a:t>
            </a:r>
            <a:r>
              <a:rPr lang="el-GR" sz="1800" dirty="0" err="1" smtClean="0"/>
              <a:t>Συμ</a:t>
            </a:r>
            <a:r>
              <a:rPr lang="el-GR" sz="1800" dirty="0" smtClean="0"/>
              <a:t>. 4 </a:t>
            </a:r>
            <a:endParaRPr lang="el-GR" sz="1800" dirty="0" smtClean="0">
              <a:latin typeface="Times New Roman" pitchFamily="18" charset="0"/>
              <a:cs typeface="Times New Roman" pitchFamily="18" charset="0"/>
            </a:endParaRPr>
          </a:p>
          <a:p>
            <a:endParaRPr lang="el-G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0" y="214290"/>
            <a:ext cx="9001156" cy="725470"/>
          </a:xfrm>
        </p:spPr>
        <p:txBody>
          <a:bodyPr>
            <a:normAutofit/>
          </a:bodyPr>
          <a:lstStyle/>
          <a:p>
            <a:pPr algn="ctr"/>
            <a:r>
              <a:rPr lang="el-GR" sz="2400" b="1" u="sng" dirty="0" smtClean="0">
                <a:solidFill>
                  <a:schemeClr val="tx1"/>
                </a:solidFill>
                <a:latin typeface="Times New Roman" pitchFamily="18" charset="0"/>
                <a:ea typeface="+mn-ea"/>
                <a:cs typeface="Times New Roman" pitchFamily="18" charset="0"/>
              </a:rPr>
              <a:t>ΟΙ ΣΥΝΕΠΕΙΕΣ ΤΗΣ ΠΑΡΑΒΑΤΙΚΟΤΗΤΑΣ ΤΩΝ ΜΑΘΗΤΩΝ </a:t>
            </a:r>
            <a:endParaRPr lang="el-GR" sz="2400" dirty="0"/>
          </a:p>
        </p:txBody>
      </p:sp>
      <p:sp>
        <p:nvSpPr>
          <p:cNvPr id="3" name="2 - Θέση περιεχομένου"/>
          <p:cNvSpPr>
            <a:spLocks noGrp="1"/>
          </p:cNvSpPr>
          <p:nvPr>
            <p:ph sz="quarter" idx="1"/>
          </p:nvPr>
        </p:nvSpPr>
        <p:spPr>
          <a:xfrm>
            <a:off x="1000100" y="1571612"/>
            <a:ext cx="6929486" cy="2643206"/>
          </a:xfrm>
        </p:spPr>
        <p:txBody>
          <a:bodyPr>
            <a:normAutofit fontScale="85000" lnSpcReduction="20000"/>
          </a:bodyPr>
          <a:lstStyle/>
          <a:p>
            <a:pPr>
              <a:buFont typeface="Wingdings" pitchFamily="2" charset="2"/>
              <a:buChar char="Ø"/>
            </a:pPr>
            <a:r>
              <a:rPr lang="el-GR" sz="2800" dirty="0" smtClean="0">
                <a:latin typeface="Times New Roman" pitchFamily="18" charset="0"/>
                <a:cs typeface="Times New Roman" pitchFamily="18" charset="0"/>
              </a:rPr>
              <a:t>Στους ίδιους τους μαθητές παραβάτες</a:t>
            </a:r>
          </a:p>
          <a:p>
            <a:pPr>
              <a:buNone/>
            </a:pPr>
            <a:endParaRPr lang="el-GR" sz="2800" dirty="0" smtClean="0">
              <a:latin typeface="Times New Roman" pitchFamily="18" charset="0"/>
              <a:cs typeface="Times New Roman" pitchFamily="18" charset="0"/>
            </a:endParaRPr>
          </a:p>
          <a:p>
            <a:pPr>
              <a:buFont typeface="Wingdings" pitchFamily="2" charset="2"/>
              <a:buChar char="Ø"/>
            </a:pPr>
            <a:r>
              <a:rPr lang="el-GR" sz="2800" dirty="0" smtClean="0">
                <a:latin typeface="Times New Roman" pitchFamily="18" charset="0"/>
                <a:cs typeface="Times New Roman" pitchFamily="18" charset="0"/>
              </a:rPr>
              <a:t>Στους συμμαθητές τους</a:t>
            </a:r>
          </a:p>
          <a:p>
            <a:pPr>
              <a:buFont typeface="Wingdings" pitchFamily="2" charset="2"/>
              <a:buChar char="Ø"/>
            </a:pPr>
            <a:endParaRPr lang="el-GR" sz="2800" dirty="0" smtClean="0">
              <a:latin typeface="Times New Roman" pitchFamily="18" charset="0"/>
              <a:cs typeface="Times New Roman" pitchFamily="18" charset="0"/>
            </a:endParaRPr>
          </a:p>
          <a:p>
            <a:pPr>
              <a:buFont typeface="Wingdings" pitchFamily="2" charset="2"/>
              <a:buChar char="Ø"/>
            </a:pPr>
            <a:r>
              <a:rPr lang="el-GR" sz="2800" dirty="0" smtClean="0">
                <a:latin typeface="Times New Roman" pitchFamily="18" charset="0"/>
                <a:cs typeface="Times New Roman" pitchFamily="18" charset="0"/>
              </a:rPr>
              <a:t>Στους εκπαιδευτικούς</a:t>
            </a:r>
          </a:p>
          <a:p>
            <a:pPr>
              <a:buFont typeface="Wingdings" pitchFamily="2" charset="2"/>
              <a:buChar char="Ø"/>
            </a:pPr>
            <a:endParaRPr lang="el-GR" sz="2800" dirty="0" smtClean="0">
              <a:latin typeface="Times New Roman" pitchFamily="18" charset="0"/>
              <a:cs typeface="Times New Roman" pitchFamily="18" charset="0"/>
            </a:endParaRPr>
          </a:p>
          <a:p>
            <a:pPr>
              <a:buFont typeface="Wingdings" pitchFamily="2" charset="2"/>
              <a:buChar char="Ø"/>
            </a:pPr>
            <a:r>
              <a:rPr lang="el-GR" sz="2800" dirty="0" smtClean="0">
                <a:latin typeface="Times New Roman" pitchFamily="18" charset="0"/>
                <a:cs typeface="Times New Roman" pitchFamily="18" charset="0"/>
              </a:rPr>
              <a:t>Στους διευθυντές</a:t>
            </a:r>
            <a:endParaRPr lang="el-GR"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285720" y="0"/>
            <a:ext cx="8572560" cy="6858000"/>
          </a:xfrm>
        </p:spPr>
        <p:txBody>
          <a:bodyPr>
            <a:normAutofit/>
          </a:bodyPr>
          <a:lstStyle/>
          <a:p>
            <a:pPr>
              <a:buFont typeface="Wingdings" pitchFamily="2" charset="2"/>
              <a:buChar char="v"/>
            </a:pPr>
            <a:r>
              <a:rPr lang="el-GR" sz="2000" b="1" u="sng" dirty="0" smtClean="0">
                <a:latin typeface="Times New Roman" pitchFamily="18" charset="0"/>
                <a:cs typeface="Times New Roman" pitchFamily="18" charset="0"/>
              </a:rPr>
              <a:t>Στους ίδιους τους μαθητές</a:t>
            </a:r>
          </a:p>
          <a:p>
            <a:pPr algn="just">
              <a:buFont typeface="Wingdings" pitchFamily="2" charset="2"/>
              <a:buChar char="ü"/>
            </a:pPr>
            <a:r>
              <a:rPr lang="el-GR" sz="2000" dirty="0" smtClean="0">
                <a:latin typeface="Times New Roman" pitchFamily="18" charset="0"/>
                <a:cs typeface="Times New Roman" pitchFamily="18" charset="0"/>
              </a:rPr>
              <a:t>κακή συναισθηματική κατάσταση</a:t>
            </a:r>
          </a:p>
          <a:p>
            <a:pPr algn="just">
              <a:buFont typeface="Wingdings" pitchFamily="2" charset="2"/>
              <a:buChar char="ü"/>
            </a:pPr>
            <a:r>
              <a:rPr lang="el-GR" sz="2000" dirty="0" smtClean="0">
                <a:latin typeface="Times New Roman" pitchFamily="18" charset="0"/>
                <a:cs typeface="Times New Roman" pitchFamily="18" charset="0"/>
              </a:rPr>
              <a:t>τάσεις αυτοκαταστροφής</a:t>
            </a:r>
          </a:p>
          <a:p>
            <a:pPr algn="just">
              <a:buFont typeface="Wingdings" pitchFamily="2" charset="2"/>
              <a:buChar char="ü"/>
            </a:pPr>
            <a:r>
              <a:rPr lang="el-GR" sz="2000" dirty="0" smtClean="0">
                <a:latin typeface="Times New Roman" pitchFamily="18" charset="0"/>
                <a:cs typeface="Times New Roman" pitchFamily="18" charset="0"/>
              </a:rPr>
              <a:t>χαμηλή αυτοεκτίμηση </a:t>
            </a:r>
          </a:p>
          <a:p>
            <a:pPr algn="just">
              <a:buFont typeface="Wingdings" pitchFamily="2" charset="2"/>
              <a:buChar char="ü"/>
            </a:pPr>
            <a:r>
              <a:rPr lang="el-GR" sz="2000" dirty="0" smtClean="0">
                <a:latin typeface="Times New Roman" pitchFamily="18" charset="0"/>
                <a:cs typeface="Times New Roman" pitchFamily="18" charset="0"/>
              </a:rPr>
              <a:t>απόσυρση από το σχολείο και αργότερα από την κοινωνία</a:t>
            </a:r>
          </a:p>
          <a:p>
            <a:pPr algn="just">
              <a:buFont typeface="Wingdings" pitchFamily="2" charset="2"/>
              <a:buChar char="ü"/>
            </a:pPr>
            <a:r>
              <a:rPr lang="el-GR" sz="2000" dirty="0" smtClean="0">
                <a:latin typeface="Times New Roman" pitchFamily="18" charset="0"/>
                <a:cs typeface="Times New Roman" pitchFamily="18" charset="0"/>
              </a:rPr>
              <a:t>προβλήματα στις κοινωνικές τους σχέσεις</a:t>
            </a:r>
          </a:p>
          <a:p>
            <a:pPr algn="just">
              <a:buFont typeface="Wingdings" pitchFamily="2" charset="2"/>
              <a:buChar char="ü"/>
            </a:pPr>
            <a:r>
              <a:rPr lang="el-GR" sz="2000" dirty="0" smtClean="0">
                <a:latin typeface="Times New Roman" pitchFamily="18" charset="0"/>
                <a:cs typeface="Times New Roman" pitchFamily="18" charset="0"/>
              </a:rPr>
              <a:t> κακές επιδόσεις στα μαθήματα  </a:t>
            </a:r>
          </a:p>
          <a:p>
            <a:pPr algn="just">
              <a:buFont typeface="Wingdings" pitchFamily="2" charset="2"/>
              <a:buChar char="ü"/>
            </a:pPr>
            <a:r>
              <a:rPr lang="el-GR" sz="2000" dirty="0" smtClean="0">
                <a:latin typeface="Times New Roman" pitchFamily="18" charset="0"/>
                <a:cs typeface="Times New Roman" pitchFamily="18" charset="0"/>
              </a:rPr>
              <a:t>αδυναμία να σταματήσουν αυτήν συμπεριφορά</a:t>
            </a:r>
          </a:p>
          <a:p>
            <a:pPr algn="just">
              <a:buFont typeface="Wingdings" pitchFamily="2" charset="2"/>
              <a:buChar char="ü"/>
            </a:pPr>
            <a:r>
              <a:rPr lang="el-GR" sz="2000" dirty="0" smtClean="0">
                <a:latin typeface="Times New Roman" pitchFamily="18" charset="0"/>
                <a:cs typeface="Times New Roman" pitchFamily="18" charset="0"/>
              </a:rPr>
              <a:t>καταστροφή της προσωπικότητας και του χαρακτήρα τους </a:t>
            </a:r>
          </a:p>
          <a:p>
            <a:pPr algn="just">
              <a:buFont typeface="Wingdings" pitchFamily="2" charset="2"/>
              <a:buChar char="ü"/>
            </a:pPr>
            <a:r>
              <a:rPr lang="el-GR" sz="2000" dirty="0" smtClean="0">
                <a:latin typeface="Times New Roman" pitchFamily="18" charset="0"/>
                <a:cs typeface="Times New Roman" pitchFamily="18" charset="0"/>
              </a:rPr>
              <a:t>στασιμότητα</a:t>
            </a:r>
          </a:p>
          <a:p>
            <a:pPr algn="just">
              <a:buFont typeface="Wingdings" pitchFamily="2" charset="2"/>
              <a:buChar char="ü"/>
            </a:pPr>
            <a:r>
              <a:rPr lang="el-GR" sz="2000" dirty="0" err="1" smtClean="0">
                <a:latin typeface="Times New Roman" pitchFamily="18" charset="0"/>
                <a:cs typeface="Times New Roman" pitchFamily="18" charset="0"/>
              </a:rPr>
              <a:t>προτυπώνεται</a:t>
            </a:r>
            <a:r>
              <a:rPr lang="el-GR" sz="2000" dirty="0" smtClean="0">
                <a:latin typeface="Times New Roman" pitchFamily="18" charset="0"/>
                <a:cs typeface="Times New Roman" pitchFamily="18" charset="0"/>
              </a:rPr>
              <a:t> και η μεταγενέστερη ζωή τους καθώς θα περιθωριοποιηθούν και θα υιοθετήσουν λανθασμένες πρακτικές προκειμένου να ενταχθούν σε μεγαλύτερα σύνολα</a:t>
            </a:r>
          </a:p>
          <a:p>
            <a:pPr algn="just">
              <a:buNone/>
            </a:pPr>
            <a:r>
              <a:rPr lang="el-GR" sz="2000" dirty="0" smtClean="0">
                <a:latin typeface="Times New Roman" pitchFamily="18" charset="0"/>
                <a:cs typeface="Times New Roman" pitchFamily="18" charset="0"/>
              </a:rPr>
              <a:t>     Χαρακτηριστικά:</a:t>
            </a:r>
          </a:p>
          <a:p>
            <a:pPr algn="just">
              <a:buNone/>
            </a:pPr>
            <a:r>
              <a:rPr lang="el-GR" sz="1900" i="1" dirty="0" smtClean="0">
                <a:latin typeface="Times New Roman" pitchFamily="18" charset="0"/>
                <a:cs typeface="Times New Roman" pitchFamily="18" charset="0"/>
              </a:rPr>
              <a:t>     «Το κυριότερο είναι ότι η συναισθηματική τους κατάσταση δεν είναι σε καλά επίπεδα και επιπλέον βέβαια ότι η επίδοση τους στο σχολείο πέφτει αρκετά και δεν μπορούν να ανταπεξέλθουν στα μαθησιακά μέρη του σχολείου. Αυτό»</a:t>
            </a:r>
            <a:r>
              <a:rPr lang="el-GR" sz="1900" dirty="0" smtClean="0">
                <a:latin typeface="Times New Roman" pitchFamily="18" charset="0"/>
                <a:cs typeface="Times New Roman" pitchFamily="18" charset="0"/>
              </a:rPr>
              <a:t> </a:t>
            </a:r>
            <a:r>
              <a:rPr lang="el-GR" sz="1900" dirty="0" err="1" smtClean="0">
                <a:latin typeface="Times New Roman" pitchFamily="18" charset="0"/>
                <a:cs typeface="Times New Roman" pitchFamily="18" charset="0"/>
              </a:rPr>
              <a:t>Συμ</a:t>
            </a:r>
            <a:r>
              <a:rPr lang="el-GR" sz="1900" dirty="0" smtClean="0">
                <a:latin typeface="Times New Roman" pitchFamily="18" charset="0"/>
                <a:cs typeface="Times New Roman" pitchFamily="18" charset="0"/>
              </a:rPr>
              <a:t>. 1</a:t>
            </a:r>
          </a:p>
          <a:p>
            <a:pPr algn="just">
              <a:buNone/>
            </a:pPr>
            <a:r>
              <a:rPr lang="el-GR" sz="1900" i="1" dirty="0" smtClean="0">
                <a:latin typeface="Times New Roman" pitchFamily="18" charset="0"/>
                <a:cs typeface="Times New Roman" pitchFamily="18" charset="0"/>
              </a:rPr>
              <a:t>     «Η αυτοκαταστροφή. Η χαμηλή αυτοεκτίμηση και απόσυρση από το σχολείο μετά και από την κοινωνία νομίζω γενικότερα.» </a:t>
            </a:r>
            <a:r>
              <a:rPr lang="el-GR" sz="1900" dirty="0" err="1" smtClean="0">
                <a:latin typeface="Times New Roman" pitchFamily="18" charset="0"/>
                <a:cs typeface="Times New Roman" pitchFamily="18" charset="0"/>
              </a:rPr>
              <a:t>Συμ</a:t>
            </a:r>
            <a:r>
              <a:rPr lang="el-GR" sz="1900" dirty="0" smtClean="0">
                <a:latin typeface="Times New Roman" pitchFamily="18" charset="0"/>
                <a:cs typeface="Times New Roman" pitchFamily="18" charset="0"/>
              </a:rPr>
              <a:t>. 3</a:t>
            </a:r>
          </a:p>
          <a:p>
            <a:pPr algn="just">
              <a:buNone/>
            </a:pPr>
            <a:endParaRPr lang="el-GR" sz="2000" dirty="0" smtClean="0">
              <a:latin typeface="Times New Roman" pitchFamily="18" charset="0"/>
              <a:cs typeface="Times New Roman" pitchFamily="18" charset="0"/>
            </a:endParaRPr>
          </a:p>
          <a:p>
            <a:pPr algn="just">
              <a:buNone/>
            </a:pPr>
            <a:endParaRPr lang="el-GR"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428596" y="500042"/>
            <a:ext cx="8143932" cy="5429288"/>
          </a:xfrm>
        </p:spPr>
        <p:txBody>
          <a:bodyPr/>
          <a:lstStyle/>
          <a:p>
            <a:pPr>
              <a:buFont typeface="Wingdings" pitchFamily="2" charset="2"/>
              <a:buChar char="v"/>
            </a:pPr>
            <a:r>
              <a:rPr lang="el-GR" sz="2000" b="1" dirty="0" smtClean="0">
                <a:latin typeface="Times New Roman" pitchFamily="18" charset="0"/>
                <a:cs typeface="Times New Roman" pitchFamily="18" charset="0"/>
              </a:rPr>
              <a:t>Συνέπειες στην σχολική επίδοση των μαθητών</a:t>
            </a:r>
          </a:p>
          <a:p>
            <a:pPr algn="just">
              <a:buFont typeface="Wingdings" pitchFamily="2" charset="2"/>
              <a:buChar char="ü"/>
            </a:pPr>
            <a:r>
              <a:rPr lang="el-GR" sz="2000" dirty="0" smtClean="0">
                <a:latin typeface="Times New Roman" pitchFamily="18" charset="0"/>
                <a:cs typeface="Times New Roman" pitchFamily="18" charset="0"/>
              </a:rPr>
              <a:t>χαμηλές επιδόσεις στα μαθήματα </a:t>
            </a:r>
          </a:p>
          <a:p>
            <a:pPr algn="just">
              <a:buFont typeface="Wingdings" pitchFamily="2" charset="2"/>
              <a:buChar char="ü"/>
            </a:pPr>
            <a:r>
              <a:rPr lang="el-GR" sz="2000" dirty="0" smtClean="0">
                <a:latin typeface="Times New Roman" pitchFamily="18" charset="0"/>
                <a:cs typeface="Times New Roman" pitchFamily="18" charset="0"/>
              </a:rPr>
              <a:t>χαμηλές βαθμολογίες</a:t>
            </a:r>
          </a:p>
          <a:p>
            <a:pPr algn="just">
              <a:buFont typeface="Wingdings" pitchFamily="2" charset="2"/>
              <a:buChar char="ü"/>
            </a:pPr>
            <a:r>
              <a:rPr lang="el-GR" sz="2000" dirty="0" smtClean="0">
                <a:latin typeface="Times New Roman" pitchFamily="18" charset="0"/>
                <a:cs typeface="Times New Roman" pitchFamily="18" charset="0"/>
              </a:rPr>
              <a:t>απουσία ενδιαφέροντος για το μάθημα</a:t>
            </a:r>
          </a:p>
          <a:p>
            <a:pPr algn="just">
              <a:buFont typeface="Wingdings" pitchFamily="2" charset="2"/>
              <a:buChar char="ü"/>
            </a:pPr>
            <a:r>
              <a:rPr lang="el-GR" sz="2000" dirty="0" smtClean="0">
                <a:latin typeface="Times New Roman" pitchFamily="18" charset="0"/>
                <a:cs typeface="Times New Roman" pitchFamily="18" charset="0"/>
              </a:rPr>
              <a:t> μετέπειτα στο Γυμνάσιο την σχολική διαρροή</a:t>
            </a:r>
          </a:p>
          <a:p>
            <a:pPr algn="just">
              <a:buFont typeface="Wingdings" pitchFamily="2" charset="2"/>
              <a:buChar char="ü"/>
            </a:pPr>
            <a:r>
              <a:rPr lang="el-GR" sz="2000" dirty="0" smtClean="0">
                <a:latin typeface="Times New Roman" pitchFamily="18" charset="0"/>
                <a:cs typeface="Times New Roman" pitchFamily="18" charset="0"/>
              </a:rPr>
              <a:t>δημιουργία δικών τους ομάδων για να μην συμμετέχουν στην υπόλοιπη μεγάλη ομάδα της τάξης. </a:t>
            </a:r>
          </a:p>
          <a:p>
            <a:pPr algn="just">
              <a:buNone/>
            </a:pPr>
            <a:endParaRPr lang="el-GR" sz="1800" dirty="0" smtClean="0">
              <a:latin typeface="Times New Roman" pitchFamily="18" charset="0"/>
              <a:cs typeface="Times New Roman" pitchFamily="18" charset="0"/>
            </a:endParaRPr>
          </a:p>
          <a:p>
            <a:pPr algn="just">
              <a:buNone/>
            </a:pPr>
            <a:r>
              <a:rPr lang="el-GR" sz="1800" dirty="0" smtClean="0">
                <a:latin typeface="Times New Roman" pitchFamily="18" charset="0"/>
                <a:cs typeface="Times New Roman" pitchFamily="18" charset="0"/>
              </a:rPr>
              <a:t>Ειδικότερα:</a:t>
            </a:r>
          </a:p>
          <a:p>
            <a:pPr algn="just">
              <a:buNone/>
            </a:pPr>
            <a:r>
              <a:rPr lang="el-GR" sz="1800" dirty="0" smtClean="0">
                <a:latin typeface="Times New Roman" pitchFamily="18" charset="0"/>
                <a:cs typeface="Times New Roman" pitchFamily="18" charset="0"/>
              </a:rPr>
              <a:t>    </a:t>
            </a:r>
            <a:r>
              <a:rPr lang="el-GR" sz="1800" i="1" dirty="0" smtClean="0">
                <a:latin typeface="Times New Roman" pitchFamily="18" charset="0"/>
                <a:cs typeface="Times New Roman" pitchFamily="18" charset="0"/>
              </a:rPr>
              <a:t>«Συνήθως οι συνέπειες… </a:t>
            </a:r>
            <a:r>
              <a:rPr lang="el-GR" sz="1800" i="1" dirty="0" err="1" smtClean="0">
                <a:latin typeface="Times New Roman" pitchFamily="18" charset="0"/>
                <a:cs typeface="Times New Roman" pitchFamily="18" charset="0"/>
              </a:rPr>
              <a:t>εε</a:t>
            </a:r>
            <a:r>
              <a:rPr lang="el-GR" sz="1800" i="1" dirty="0" smtClean="0">
                <a:latin typeface="Times New Roman" pitchFamily="18" charset="0"/>
                <a:cs typeface="Times New Roman" pitchFamily="18" charset="0"/>
              </a:rPr>
              <a:t>… είναι αρνητικές στην σχολική τους επίδοση. Χαμηλές βαθμολογίες, μη ύπαρξη ενδιαφέροντος για το μάθημα.»</a:t>
            </a:r>
            <a:r>
              <a:rPr lang="el-GR" sz="1800" dirty="0" smtClean="0">
                <a:latin typeface="Times New Roman" pitchFamily="18" charset="0"/>
                <a:cs typeface="Times New Roman" pitchFamily="18" charset="0"/>
              </a:rPr>
              <a:t> </a:t>
            </a:r>
            <a:r>
              <a:rPr lang="el-GR" sz="1800" dirty="0" err="1" smtClean="0">
                <a:latin typeface="Times New Roman" pitchFamily="18" charset="0"/>
                <a:cs typeface="Times New Roman" pitchFamily="18" charset="0"/>
              </a:rPr>
              <a:t>Συμ</a:t>
            </a:r>
            <a:r>
              <a:rPr lang="el-GR" sz="1800" dirty="0" smtClean="0">
                <a:latin typeface="Times New Roman" pitchFamily="18" charset="0"/>
                <a:cs typeface="Times New Roman" pitchFamily="18" charset="0"/>
              </a:rPr>
              <a:t>. 7</a:t>
            </a:r>
          </a:p>
          <a:p>
            <a:pPr algn="just">
              <a:buNone/>
            </a:pPr>
            <a:r>
              <a:rPr lang="el-GR" sz="1800" dirty="0" smtClean="0">
                <a:latin typeface="Times New Roman" pitchFamily="18" charset="0"/>
                <a:cs typeface="Times New Roman" pitchFamily="18" charset="0"/>
              </a:rPr>
              <a:t>     </a:t>
            </a:r>
            <a:r>
              <a:rPr lang="el-GR" sz="1800" i="1" dirty="0" smtClean="0">
                <a:latin typeface="Times New Roman" pitchFamily="18" charset="0"/>
                <a:cs typeface="Times New Roman" pitchFamily="18" charset="0"/>
              </a:rPr>
              <a:t>«Είναι χαμηλή η σχολική τους επίδοση. Δεν ασχολούνται με τα μαθήματα τους. Δεν διαβάζουνε. Δεν κάνουν τις ασκήσεις και τις εργασίες που τους βάζουν οι δάσκαλοί τους. Δεν ενδιαφέρονται για την γνώση γενικότερα. Ενδιαφέρονται πως… επειδή είναι υποχρεωτικό το σχολείο έρχονται εδώ πέρα και δεν προσπαθούνε να κάνουνε τίποτα απολύτως.»</a:t>
            </a:r>
            <a:r>
              <a:rPr lang="el-GR" sz="1800" dirty="0" smtClean="0">
                <a:latin typeface="Times New Roman" pitchFamily="18" charset="0"/>
                <a:cs typeface="Times New Roman" pitchFamily="18" charset="0"/>
              </a:rPr>
              <a:t> </a:t>
            </a:r>
            <a:r>
              <a:rPr lang="el-GR" sz="1800" dirty="0" err="1" smtClean="0">
                <a:latin typeface="Times New Roman" pitchFamily="18" charset="0"/>
                <a:cs typeface="Times New Roman" pitchFamily="18" charset="0"/>
              </a:rPr>
              <a:t>Συμ</a:t>
            </a:r>
            <a:r>
              <a:rPr lang="el-GR" sz="1800" dirty="0" smtClean="0">
                <a:latin typeface="Times New Roman" pitchFamily="18" charset="0"/>
                <a:cs typeface="Times New Roman" pitchFamily="18" charset="0"/>
              </a:rPr>
              <a:t>. 10 </a:t>
            </a:r>
          </a:p>
          <a:p>
            <a:pPr algn="just">
              <a:buNone/>
            </a:pPr>
            <a:endParaRPr lang="el-GR" sz="1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428596" y="500042"/>
            <a:ext cx="8358246" cy="6357958"/>
          </a:xfrm>
        </p:spPr>
        <p:txBody>
          <a:bodyPr/>
          <a:lstStyle/>
          <a:p>
            <a:pPr>
              <a:buFont typeface="Wingdings" pitchFamily="2" charset="2"/>
              <a:buChar char="v"/>
            </a:pPr>
            <a:r>
              <a:rPr lang="el-GR" sz="2000" b="1" dirty="0" smtClean="0">
                <a:latin typeface="Times New Roman" pitchFamily="18" charset="0"/>
                <a:cs typeface="Times New Roman" pitchFamily="18" charset="0"/>
              </a:rPr>
              <a:t>Συνέπειες στην εκπαιδευτική τους πορεία και εξέλιξη</a:t>
            </a:r>
          </a:p>
          <a:p>
            <a:pPr algn="just">
              <a:buFont typeface="Wingdings" pitchFamily="2" charset="2"/>
              <a:buChar char="ü"/>
            </a:pPr>
            <a:r>
              <a:rPr lang="el-GR" sz="2000" dirty="0" smtClean="0">
                <a:latin typeface="Times New Roman" pitchFamily="18" charset="0"/>
                <a:cs typeface="Times New Roman" pitchFamily="18" charset="0"/>
              </a:rPr>
              <a:t>δεν μπορούν να εξελιχθούν τόσο ως άνθρωποι όσο και εκπαιδευτικά καθώς και να ακολουθήσουν την φυσική εκπαιδευτική πορεία που είναι Δημοτικό, Γυμνάσιο, Λύκειο και Πανεπιστήμιο.</a:t>
            </a:r>
          </a:p>
          <a:p>
            <a:pPr algn="just">
              <a:buNone/>
            </a:pPr>
            <a:endParaRPr lang="el-GR" sz="2000" dirty="0" smtClean="0">
              <a:latin typeface="Times New Roman" pitchFamily="18" charset="0"/>
              <a:cs typeface="Times New Roman" pitchFamily="18" charset="0"/>
            </a:endParaRPr>
          </a:p>
          <a:p>
            <a:pPr algn="just">
              <a:buNone/>
            </a:pPr>
            <a:r>
              <a:rPr lang="el-GR" sz="2000" dirty="0" smtClean="0">
                <a:latin typeface="Times New Roman" pitchFamily="18" charset="0"/>
                <a:cs typeface="Times New Roman" pitchFamily="18" charset="0"/>
              </a:rPr>
              <a:t>Χαρακτηριστικά:</a:t>
            </a:r>
          </a:p>
          <a:p>
            <a:pPr>
              <a:buNone/>
            </a:pPr>
            <a:r>
              <a:rPr lang="el-GR" sz="1800" i="1" dirty="0" smtClean="0">
                <a:latin typeface="Times New Roman" pitchFamily="18" charset="0"/>
                <a:cs typeface="Times New Roman" pitchFamily="18" charset="0"/>
              </a:rPr>
              <a:t>    «Έχει να κάνει φυσικά με την σχολική επίδοση και η εκπαιδευτική πορεία δηλαδή ένας </a:t>
            </a:r>
            <a:r>
              <a:rPr lang="el-GR" sz="1800" i="1" dirty="0" err="1" smtClean="0">
                <a:latin typeface="Times New Roman" pitchFamily="18" charset="0"/>
                <a:cs typeface="Times New Roman" pitchFamily="18" charset="0"/>
              </a:rPr>
              <a:t>παραβατικός</a:t>
            </a:r>
            <a:r>
              <a:rPr lang="el-GR" sz="1800" i="1" dirty="0" smtClean="0">
                <a:latin typeface="Times New Roman" pitchFamily="18" charset="0"/>
                <a:cs typeface="Times New Roman" pitchFamily="18" charset="0"/>
              </a:rPr>
              <a:t> μαθητής </a:t>
            </a:r>
            <a:r>
              <a:rPr lang="el-GR" sz="1800" i="1" dirty="0" err="1" smtClean="0">
                <a:latin typeface="Times New Roman" pitchFamily="18" charset="0"/>
                <a:cs typeface="Times New Roman" pitchFamily="18" charset="0"/>
              </a:rPr>
              <a:t>εεε</a:t>
            </a:r>
            <a:r>
              <a:rPr lang="el-GR" sz="1800" i="1" dirty="0" smtClean="0">
                <a:latin typeface="Times New Roman" pitchFamily="18" charset="0"/>
                <a:cs typeface="Times New Roman" pitchFamily="18" charset="0"/>
              </a:rPr>
              <a:t>… αποκλείεται να έχει μια καλή εκπαιδευτική πορεία και εξέλιξη. Είναι αντιστρόφως λοιπόν ανάλογα.» </a:t>
            </a:r>
            <a:r>
              <a:rPr lang="el-GR" sz="1800" dirty="0" err="1" smtClean="0">
                <a:latin typeface="Times New Roman" pitchFamily="18" charset="0"/>
                <a:cs typeface="Times New Roman" pitchFamily="18" charset="0"/>
              </a:rPr>
              <a:t>Συμ</a:t>
            </a:r>
            <a:r>
              <a:rPr lang="el-GR" sz="1800" dirty="0" smtClean="0">
                <a:latin typeface="Times New Roman" pitchFamily="18" charset="0"/>
                <a:cs typeface="Times New Roman" pitchFamily="18" charset="0"/>
              </a:rPr>
              <a:t>. 9</a:t>
            </a:r>
          </a:p>
          <a:p>
            <a:pPr>
              <a:buNone/>
            </a:pPr>
            <a:r>
              <a:rPr lang="el-GR" sz="1800" i="1" dirty="0" smtClean="0">
                <a:latin typeface="Times New Roman" pitchFamily="18" charset="0"/>
                <a:cs typeface="Times New Roman" pitchFamily="18" charset="0"/>
              </a:rPr>
              <a:t>     «Νομίζω ότι όλα αυτά είναι μαζί. Και τα τρία το ίδιο είναι ότι δεν μπορούν να εξελιχθούν όπως είπα και παραπάνω όχι μόνο σαν άνθρωποι αλλά και εκπαιδευτικά και να ακολουθήσουν την φυσική πορεία που είναι Δημοτικό, γυμνάσιο και ίσως παραπέρα, κάποια επαγγελματική αποκατάσταση μετά. Οπότε νομίζω ότι είναι αλυσίδα αυτό. Δεν πάει… </a:t>
            </a:r>
            <a:r>
              <a:rPr lang="el-GR" sz="1800" i="1" dirty="0" err="1" smtClean="0">
                <a:latin typeface="Times New Roman" pitchFamily="18" charset="0"/>
                <a:cs typeface="Times New Roman" pitchFamily="18" charset="0"/>
              </a:rPr>
              <a:t>εε</a:t>
            </a:r>
            <a:r>
              <a:rPr lang="el-GR" sz="1800" i="1" dirty="0" smtClean="0">
                <a:latin typeface="Times New Roman" pitchFamily="18" charset="0"/>
                <a:cs typeface="Times New Roman" pitchFamily="18" charset="0"/>
              </a:rPr>
              <a:t>… δεν μπορούμε να το ξεχωρίσουμε.» </a:t>
            </a:r>
            <a:r>
              <a:rPr lang="el-GR" sz="1800" dirty="0" err="1" smtClean="0">
                <a:latin typeface="Times New Roman" pitchFamily="18" charset="0"/>
                <a:cs typeface="Times New Roman" pitchFamily="18" charset="0"/>
              </a:rPr>
              <a:t>Συμ</a:t>
            </a:r>
            <a:r>
              <a:rPr lang="el-GR" sz="1800" dirty="0" smtClean="0">
                <a:latin typeface="Times New Roman" pitchFamily="18" charset="0"/>
                <a:cs typeface="Times New Roman" pitchFamily="18" charset="0"/>
              </a:rPr>
              <a:t>. 12</a:t>
            </a:r>
          </a:p>
          <a:p>
            <a:pPr algn="just">
              <a:buNone/>
            </a:pPr>
            <a:endParaRPr lang="el-GR"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500034" y="642918"/>
            <a:ext cx="8215370" cy="6000792"/>
          </a:xfrm>
        </p:spPr>
        <p:txBody>
          <a:bodyPr>
            <a:normAutofit/>
          </a:bodyPr>
          <a:lstStyle/>
          <a:p>
            <a:pPr>
              <a:buFont typeface="Wingdings" pitchFamily="2" charset="2"/>
              <a:buChar char="v"/>
            </a:pPr>
            <a:r>
              <a:rPr lang="el-GR" sz="2000" b="1" u="sng" dirty="0" smtClean="0">
                <a:latin typeface="Times New Roman" pitchFamily="18" charset="0"/>
                <a:cs typeface="Times New Roman" pitchFamily="18" charset="0"/>
              </a:rPr>
              <a:t>Στους συμμαθητές τους</a:t>
            </a:r>
          </a:p>
          <a:p>
            <a:pPr>
              <a:buFont typeface="Wingdings" pitchFamily="2" charset="2"/>
              <a:buChar char="ü"/>
            </a:pPr>
            <a:r>
              <a:rPr lang="el-GR" sz="2000" dirty="0" smtClean="0">
                <a:latin typeface="Times New Roman" pitchFamily="18" charset="0"/>
                <a:cs typeface="Times New Roman" pitchFamily="18" charset="0"/>
              </a:rPr>
              <a:t>νιώθουν ανασφάλεια στο χώρο του σχολείου</a:t>
            </a:r>
          </a:p>
          <a:p>
            <a:pPr>
              <a:buFont typeface="Wingdings" pitchFamily="2" charset="2"/>
              <a:buChar char="ü"/>
            </a:pPr>
            <a:r>
              <a:rPr lang="el-GR" sz="2000" dirty="0" smtClean="0">
                <a:latin typeface="Times New Roman" pitchFamily="18" charset="0"/>
                <a:cs typeface="Times New Roman" pitchFamily="18" charset="0"/>
              </a:rPr>
              <a:t>πέφτουν στις επιδόσεις τους στα μαθήματα </a:t>
            </a:r>
          </a:p>
          <a:p>
            <a:pPr>
              <a:buFont typeface="Wingdings" pitchFamily="2" charset="2"/>
              <a:buChar char="ü"/>
            </a:pPr>
            <a:r>
              <a:rPr lang="el-GR" sz="2000" dirty="0" smtClean="0">
                <a:latin typeface="Times New Roman" pitchFamily="18" charset="0"/>
                <a:cs typeface="Times New Roman" pitchFamily="18" charset="0"/>
              </a:rPr>
              <a:t>επιβαρύνονται συναισθηματικά και ψυχολογικά </a:t>
            </a:r>
          </a:p>
          <a:p>
            <a:pPr>
              <a:buFont typeface="Wingdings" pitchFamily="2" charset="2"/>
              <a:buChar char="ü"/>
            </a:pPr>
            <a:r>
              <a:rPr lang="el-GR" sz="2000" dirty="0" smtClean="0">
                <a:latin typeface="Times New Roman" pitchFamily="18" charset="0"/>
                <a:cs typeface="Times New Roman" pitchFamily="18" charset="0"/>
              </a:rPr>
              <a:t>δεν θέλουν να κάνουν παρέα τον </a:t>
            </a:r>
            <a:r>
              <a:rPr lang="el-GR" sz="2000" dirty="0" err="1" smtClean="0">
                <a:latin typeface="Times New Roman" pitchFamily="18" charset="0"/>
                <a:cs typeface="Times New Roman" pitchFamily="18" charset="0"/>
              </a:rPr>
              <a:t>παραβατικό</a:t>
            </a:r>
            <a:r>
              <a:rPr lang="el-GR" sz="2000" dirty="0" smtClean="0">
                <a:latin typeface="Times New Roman" pitchFamily="18" charset="0"/>
                <a:cs typeface="Times New Roman" pitchFamily="18" charset="0"/>
              </a:rPr>
              <a:t> μαθητή και τον περιθωριοποιούν </a:t>
            </a:r>
          </a:p>
          <a:p>
            <a:pPr>
              <a:buFont typeface="Wingdings" pitchFamily="2" charset="2"/>
              <a:buChar char="ü"/>
            </a:pPr>
            <a:r>
              <a:rPr lang="el-GR" sz="2000" dirty="0" smtClean="0">
                <a:latin typeface="Times New Roman" pitchFamily="18" charset="0"/>
                <a:cs typeface="Times New Roman" pitchFamily="18" charset="0"/>
              </a:rPr>
              <a:t>γίνονται αποδέκτες βίας και χειρισμού</a:t>
            </a:r>
          </a:p>
          <a:p>
            <a:pPr>
              <a:buFont typeface="Wingdings" pitchFamily="2" charset="2"/>
              <a:buChar char="ü"/>
            </a:pPr>
            <a:r>
              <a:rPr lang="el-GR" sz="2000" dirty="0" smtClean="0">
                <a:latin typeface="Times New Roman" pitchFamily="18" charset="0"/>
                <a:cs typeface="Times New Roman" pitchFamily="18" charset="0"/>
              </a:rPr>
              <a:t>δεν επιθυμούν να πηγαίνουν στο σχολείο</a:t>
            </a:r>
          </a:p>
          <a:p>
            <a:pPr>
              <a:buFont typeface="Wingdings" pitchFamily="2" charset="2"/>
              <a:buChar char="ü"/>
            </a:pPr>
            <a:r>
              <a:rPr lang="el-GR" sz="2000" dirty="0" smtClean="0">
                <a:latin typeface="Times New Roman" pitchFamily="18" charset="0"/>
                <a:cs typeface="Times New Roman" pitchFamily="18" charset="0"/>
              </a:rPr>
              <a:t>αρκετοί επηρεάζονται, πάνε πίσω στην πρόοδο τους και προσπαθούνε να τους μοιάσουνε. </a:t>
            </a:r>
          </a:p>
          <a:p>
            <a:pPr>
              <a:buNone/>
            </a:pPr>
            <a:r>
              <a:rPr lang="el-GR" sz="2000" dirty="0" smtClean="0">
                <a:latin typeface="Times New Roman" pitchFamily="18" charset="0"/>
                <a:cs typeface="Times New Roman" pitchFamily="18" charset="0"/>
              </a:rPr>
              <a:t>     Χαρακτηριστικά:</a:t>
            </a:r>
          </a:p>
          <a:p>
            <a:pPr algn="just">
              <a:buNone/>
            </a:pPr>
            <a:r>
              <a:rPr lang="el-GR" sz="1800" i="1" dirty="0" smtClean="0">
                <a:latin typeface="Times New Roman" pitchFamily="18" charset="0"/>
                <a:cs typeface="Times New Roman" pitchFamily="18" charset="0"/>
              </a:rPr>
              <a:t>     «Το κυριότερο είναι η ανασφάλεια που νιώθουν στο χώρο του σχολείου αν υπάρχουν τέτοιες </a:t>
            </a:r>
            <a:r>
              <a:rPr lang="el-GR" sz="1800" i="1" dirty="0" err="1" smtClean="0">
                <a:latin typeface="Times New Roman" pitchFamily="18" charset="0"/>
                <a:cs typeface="Times New Roman" pitchFamily="18" charset="0"/>
              </a:rPr>
              <a:t>παραβατικές</a:t>
            </a:r>
            <a:r>
              <a:rPr lang="el-GR" sz="1800" i="1" dirty="0" smtClean="0">
                <a:latin typeface="Times New Roman" pitchFamily="18" charset="0"/>
                <a:cs typeface="Times New Roman" pitchFamily="18" charset="0"/>
              </a:rPr>
              <a:t> συμπεριφορές. Πολλοί από αυτούς μπορεί να πέσουν και στις επιδόσεις τους στα μαθήματα, πέφτει η αυτοεκτίμηση τους και προς το χώρο του σχολείου αν δεν επιλυθούν σύντομα τέτοια προβλήματα και αρχίζουν και οι ίδιοι ίσως να έχουν ψυχολογικά θέματα και περίεργες συμπεριφορές. Και θέματα υγείας ίσως καμιά φορά.»</a:t>
            </a:r>
            <a:r>
              <a:rPr lang="el-GR" sz="1800" dirty="0" smtClean="0">
                <a:latin typeface="Times New Roman" pitchFamily="18" charset="0"/>
                <a:cs typeface="Times New Roman" pitchFamily="18" charset="0"/>
              </a:rPr>
              <a:t> </a:t>
            </a:r>
            <a:r>
              <a:rPr lang="el-GR" sz="1800" dirty="0" err="1" smtClean="0">
                <a:latin typeface="Times New Roman" pitchFamily="18" charset="0"/>
                <a:cs typeface="Times New Roman" pitchFamily="18" charset="0"/>
              </a:rPr>
              <a:t>Συμ</a:t>
            </a:r>
            <a:r>
              <a:rPr lang="el-GR" sz="1800" dirty="0" smtClean="0">
                <a:latin typeface="Times New Roman" pitchFamily="18" charset="0"/>
                <a:cs typeface="Times New Roman" pitchFamily="18" charset="0"/>
              </a:rPr>
              <a:t>. 1</a:t>
            </a:r>
          </a:p>
          <a:p>
            <a:pPr>
              <a:buNone/>
            </a:pPr>
            <a:endParaRPr lang="el-GR"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357158" y="214290"/>
            <a:ext cx="8429684" cy="6429420"/>
          </a:xfrm>
        </p:spPr>
        <p:txBody>
          <a:bodyPr>
            <a:normAutofit/>
          </a:bodyPr>
          <a:lstStyle/>
          <a:p>
            <a:pPr>
              <a:buFont typeface="Wingdings" pitchFamily="2" charset="2"/>
              <a:buChar char="v"/>
            </a:pPr>
            <a:r>
              <a:rPr lang="el-GR" sz="2000" b="1" u="sng" dirty="0" smtClean="0">
                <a:latin typeface="Times New Roman" pitchFamily="18" charset="0"/>
                <a:cs typeface="Times New Roman" pitchFamily="18" charset="0"/>
              </a:rPr>
              <a:t>Στους εκπαιδευτικούς</a:t>
            </a:r>
          </a:p>
          <a:p>
            <a:pPr algn="just">
              <a:buFont typeface="Wingdings" pitchFamily="2" charset="2"/>
              <a:buChar char="ü"/>
            </a:pPr>
            <a:r>
              <a:rPr lang="el-GR" sz="1900" dirty="0" smtClean="0">
                <a:latin typeface="Times New Roman" pitchFamily="18" charset="0"/>
                <a:cs typeface="Times New Roman" pitchFamily="18" charset="0"/>
              </a:rPr>
              <a:t>αγωνιούν</a:t>
            </a:r>
          </a:p>
          <a:p>
            <a:pPr algn="just">
              <a:buFont typeface="Wingdings" pitchFamily="2" charset="2"/>
              <a:buChar char="ü"/>
            </a:pPr>
            <a:r>
              <a:rPr lang="el-GR" sz="1900" dirty="0" smtClean="0">
                <a:latin typeface="Times New Roman" pitchFamily="18" charset="0"/>
                <a:cs typeface="Times New Roman" pitchFamily="18" charset="0"/>
              </a:rPr>
              <a:t>αγχώνονται</a:t>
            </a:r>
          </a:p>
          <a:p>
            <a:pPr algn="just">
              <a:buFont typeface="Wingdings" pitchFamily="2" charset="2"/>
              <a:buChar char="ü"/>
            </a:pPr>
            <a:r>
              <a:rPr lang="el-GR" sz="1900" dirty="0" smtClean="0">
                <a:latin typeface="Times New Roman" pitchFamily="18" charset="0"/>
                <a:cs typeface="Times New Roman" pitchFamily="18" charset="0"/>
              </a:rPr>
              <a:t>σκέφτονται τρόπους και μέσα επίλυσης αυτής της συμπεριφοράς </a:t>
            </a:r>
          </a:p>
          <a:p>
            <a:pPr algn="just">
              <a:buFont typeface="Wingdings" pitchFamily="2" charset="2"/>
              <a:buChar char="ü"/>
            </a:pPr>
            <a:r>
              <a:rPr lang="el-GR" sz="1900" dirty="0" smtClean="0">
                <a:latin typeface="Times New Roman" pitchFamily="18" charset="0"/>
                <a:cs typeface="Times New Roman" pitchFamily="18" charset="0"/>
              </a:rPr>
              <a:t>χάνουν αρκετό χρόνο από την εκπαιδευτική διαδικασία </a:t>
            </a:r>
          </a:p>
          <a:p>
            <a:pPr algn="just">
              <a:buFont typeface="Wingdings" pitchFamily="2" charset="2"/>
              <a:buChar char="ü"/>
            </a:pPr>
            <a:r>
              <a:rPr lang="el-GR" sz="1900" dirty="0" smtClean="0">
                <a:latin typeface="Times New Roman" pitchFamily="18" charset="0"/>
                <a:cs typeface="Times New Roman" pitchFamily="18" charset="0"/>
              </a:rPr>
              <a:t>επιβαρύνονται ψυχικά</a:t>
            </a:r>
          </a:p>
          <a:p>
            <a:pPr algn="just">
              <a:buFont typeface="Wingdings" pitchFamily="2" charset="2"/>
              <a:buChar char="ü"/>
            </a:pPr>
            <a:r>
              <a:rPr lang="el-GR" sz="1900" dirty="0" smtClean="0">
                <a:latin typeface="Times New Roman" pitchFamily="18" charset="0"/>
                <a:cs typeface="Times New Roman" pitchFamily="18" charset="0"/>
              </a:rPr>
              <a:t>φτάνουν στα πρόθυρα της εξάντλησης και της εξουθένωσης (</a:t>
            </a:r>
            <a:r>
              <a:rPr lang="en-US" sz="1900" dirty="0" smtClean="0">
                <a:latin typeface="Times New Roman" pitchFamily="18" charset="0"/>
                <a:cs typeface="Times New Roman" pitchFamily="18" charset="0"/>
              </a:rPr>
              <a:t>burnout</a:t>
            </a:r>
            <a:r>
              <a:rPr lang="el-GR" sz="1900" dirty="0" smtClean="0">
                <a:latin typeface="Times New Roman" pitchFamily="18" charset="0"/>
                <a:cs typeface="Times New Roman" pitchFamily="18" charset="0"/>
              </a:rPr>
              <a:t>)</a:t>
            </a:r>
          </a:p>
          <a:p>
            <a:pPr algn="just">
              <a:buFont typeface="Wingdings" pitchFamily="2" charset="2"/>
              <a:buChar char="ü"/>
            </a:pPr>
            <a:r>
              <a:rPr lang="el-GR" sz="1900" dirty="0" smtClean="0">
                <a:latin typeface="Times New Roman" pitchFamily="18" charset="0"/>
                <a:cs typeface="Times New Roman" pitchFamily="18" charset="0"/>
              </a:rPr>
              <a:t>χάνουν την συνεργασία και την επικοινωνία με τους μαθητές τους</a:t>
            </a:r>
          </a:p>
          <a:p>
            <a:pPr algn="just">
              <a:buFont typeface="Wingdings" pitchFamily="2" charset="2"/>
              <a:buChar char="ü"/>
            </a:pPr>
            <a:r>
              <a:rPr lang="el-GR" sz="1900" dirty="0" smtClean="0">
                <a:latin typeface="Times New Roman" pitchFamily="18" charset="0"/>
                <a:cs typeface="Times New Roman" pitchFamily="18" charset="0"/>
              </a:rPr>
              <a:t>ασχολούνται συνεχώς με τους </a:t>
            </a:r>
            <a:r>
              <a:rPr lang="el-GR" sz="1900" dirty="0" err="1" smtClean="0">
                <a:latin typeface="Times New Roman" pitchFamily="18" charset="0"/>
                <a:cs typeface="Times New Roman" pitchFamily="18" charset="0"/>
              </a:rPr>
              <a:t>παραβατικούς</a:t>
            </a:r>
            <a:r>
              <a:rPr lang="el-GR" sz="1900" dirty="0" smtClean="0">
                <a:latin typeface="Times New Roman" pitchFamily="18" charset="0"/>
                <a:cs typeface="Times New Roman" pitchFamily="18" charset="0"/>
              </a:rPr>
              <a:t> μαθητές</a:t>
            </a:r>
          </a:p>
          <a:p>
            <a:pPr algn="just">
              <a:buFont typeface="Wingdings" pitchFamily="2" charset="2"/>
              <a:buChar char="ü"/>
            </a:pPr>
            <a:r>
              <a:rPr lang="el-GR" sz="1900" dirty="0" smtClean="0">
                <a:latin typeface="Times New Roman" pitchFamily="18" charset="0"/>
                <a:cs typeface="Times New Roman" pitchFamily="18" charset="0"/>
              </a:rPr>
              <a:t>διερευνούν συνεχώς τα περιστατικά παραβατικότητας</a:t>
            </a:r>
          </a:p>
          <a:p>
            <a:pPr algn="just">
              <a:buFont typeface="Wingdings" pitchFamily="2" charset="2"/>
              <a:buChar char="ü"/>
            </a:pPr>
            <a:r>
              <a:rPr lang="el-GR" sz="1900" dirty="0" smtClean="0">
                <a:latin typeface="Times New Roman" pitchFamily="18" charset="0"/>
                <a:cs typeface="Times New Roman" pitchFamily="18" charset="0"/>
              </a:rPr>
              <a:t>διακόπτουν συνεχώς το μάθημα για να κάνουν παρεμβάσεις</a:t>
            </a:r>
          </a:p>
          <a:p>
            <a:pPr algn="just">
              <a:buFont typeface="Wingdings" pitchFamily="2" charset="2"/>
              <a:buChar char="ü"/>
            </a:pPr>
            <a:r>
              <a:rPr lang="el-GR" sz="1900" dirty="0" smtClean="0">
                <a:latin typeface="Times New Roman" pitchFamily="18" charset="0"/>
                <a:cs typeface="Times New Roman" pitchFamily="18" charset="0"/>
              </a:rPr>
              <a:t> γίνονται πιο άγριοι για να αντιμετωπίσουν τα περιστατικά παραβατικότητας</a:t>
            </a:r>
          </a:p>
          <a:p>
            <a:pPr algn="just">
              <a:buFont typeface="Wingdings" pitchFamily="2" charset="2"/>
              <a:buChar char="ü"/>
            </a:pPr>
            <a:r>
              <a:rPr lang="el-GR" sz="1900" dirty="0" smtClean="0">
                <a:latin typeface="Times New Roman" pitchFamily="18" charset="0"/>
                <a:cs typeface="Times New Roman" pitchFamily="18" charset="0"/>
              </a:rPr>
              <a:t>χάνουν τον ειρμό της εκπαιδευτικής διαδικασίας</a:t>
            </a:r>
          </a:p>
          <a:p>
            <a:pPr algn="just">
              <a:buFont typeface="Wingdings" pitchFamily="2" charset="2"/>
              <a:buChar char="ü"/>
            </a:pPr>
            <a:r>
              <a:rPr lang="el-GR" sz="1900" dirty="0" smtClean="0">
                <a:latin typeface="Times New Roman" pitchFamily="18" charset="0"/>
                <a:cs typeface="Times New Roman" pitchFamily="18" charset="0"/>
              </a:rPr>
              <a:t>δεν αποδίδουν στο μάθημα όσο θα ήθελαν με αποτέλεσμα την παραμέληση της εκπαιδευτικής διαδικασίας </a:t>
            </a:r>
          </a:p>
          <a:p>
            <a:pPr algn="just">
              <a:buFont typeface="Wingdings" pitchFamily="2" charset="2"/>
              <a:buChar char="ü"/>
            </a:pPr>
            <a:r>
              <a:rPr lang="el-GR" sz="1900" dirty="0" smtClean="0">
                <a:latin typeface="Times New Roman" pitchFamily="18" charset="0"/>
                <a:cs typeface="Times New Roman" pitchFamily="18" charset="0"/>
              </a:rPr>
              <a:t>προσέχουν περισσότερο τους </a:t>
            </a:r>
            <a:r>
              <a:rPr lang="el-GR" sz="1900" dirty="0" err="1" smtClean="0">
                <a:latin typeface="Times New Roman" pitchFamily="18" charset="0"/>
                <a:cs typeface="Times New Roman" pitchFamily="18" charset="0"/>
              </a:rPr>
              <a:t>παραβατικούς</a:t>
            </a:r>
            <a:r>
              <a:rPr lang="el-GR" sz="1900" dirty="0" smtClean="0">
                <a:latin typeface="Times New Roman" pitchFamily="18" charset="0"/>
                <a:cs typeface="Times New Roman" pitchFamily="18" charset="0"/>
              </a:rPr>
              <a:t> μαθητές και τους ελέγχουν περισσότερο για να προλάβουν μην συμβεί το οτιδήποτε δυσάρεστο με αποτέλεσμα να προκαλείται δυσφορία στους εκπαιδευτικούς</a:t>
            </a:r>
            <a:endParaRPr lang="el-GR" sz="1900" b="1" u="sng"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571472" y="714356"/>
            <a:ext cx="7467600" cy="4873752"/>
          </a:xfrm>
        </p:spPr>
        <p:txBody>
          <a:bodyPr>
            <a:noAutofit/>
          </a:bodyPr>
          <a:lstStyle/>
          <a:p>
            <a:pPr>
              <a:buNone/>
            </a:pPr>
            <a:r>
              <a:rPr lang="el-GR" sz="2000" dirty="0" smtClean="0">
                <a:latin typeface="Times New Roman" pitchFamily="18" charset="0"/>
                <a:cs typeface="Times New Roman" pitchFamily="18" charset="0"/>
              </a:rPr>
              <a:t>Ειδικότερα:</a:t>
            </a:r>
          </a:p>
          <a:p>
            <a:pPr algn="just">
              <a:buNone/>
            </a:pPr>
            <a:r>
              <a:rPr lang="el-GR" sz="2000" i="1" dirty="0" smtClean="0">
                <a:latin typeface="Times New Roman" pitchFamily="18" charset="0"/>
                <a:cs typeface="Times New Roman" pitchFamily="18" charset="0"/>
              </a:rPr>
              <a:t>    «Νομίζω τους κάνει πιο άγριους. Δηλαδή όταν έχουν ένα </a:t>
            </a:r>
            <a:r>
              <a:rPr lang="el-GR" sz="2000" i="1" dirty="0" err="1" smtClean="0">
                <a:latin typeface="Times New Roman" pitchFamily="18" charset="0"/>
                <a:cs typeface="Times New Roman" pitchFamily="18" charset="0"/>
              </a:rPr>
              <a:t>παραβατικό</a:t>
            </a:r>
            <a:r>
              <a:rPr lang="el-GR" sz="2000" i="1" dirty="0" smtClean="0">
                <a:latin typeface="Times New Roman" pitchFamily="18" charset="0"/>
                <a:cs typeface="Times New Roman" pitchFamily="18" charset="0"/>
              </a:rPr>
              <a:t> μαθητή θα αναγκαστεί ο εκπαιδευτικός να φωνάξει, θα αναγκαστεί να χτυπήσει και το χέρι του στην έδρα, να βγει εκτός εαυτού, να χάσει την ηρεμία του και την σκέψη του πάνω στην εκπαιδευτική διαδικασία, να μην μπορεί να αποδώσει στο μάθημα του, να είναι απασχολημένος συνέχεια με τον </a:t>
            </a:r>
            <a:r>
              <a:rPr lang="el-GR" sz="2000" i="1" dirty="0" err="1" smtClean="0">
                <a:latin typeface="Times New Roman" pitchFamily="18" charset="0"/>
                <a:cs typeface="Times New Roman" pitchFamily="18" charset="0"/>
              </a:rPr>
              <a:t>παραβατικό</a:t>
            </a:r>
            <a:r>
              <a:rPr lang="el-GR" sz="2000" i="1" dirty="0" smtClean="0">
                <a:latin typeface="Times New Roman" pitchFamily="18" charset="0"/>
                <a:cs typeface="Times New Roman" pitchFamily="18" charset="0"/>
              </a:rPr>
              <a:t> μαθητή πως θα τον συνεφέρει και θα τον φέρει στον σωστό τρόπο συμπεριφοράς και θα παραμελήσει κάπως την εκπαιδευτική διαδικασία.»</a:t>
            </a:r>
            <a:r>
              <a:rPr lang="el-GR" sz="2000" dirty="0" smtClean="0">
                <a:latin typeface="Times New Roman" pitchFamily="18" charset="0"/>
                <a:cs typeface="Times New Roman" pitchFamily="18" charset="0"/>
              </a:rPr>
              <a:t> </a:t>
            </a:r>
            <a:r>
              <a:rPr lang="el-GR" sz="2000" dirty="0" err="1" smtClean="0">
                <a:latin typeface="Times New Roman" pitchFamily="18" charset="0"/>
                <a:cs typeface="Times New Roman" pitchFamily="18" charset="0"/>
              </a:rPr>
              <a:t>Συμ</a:t>
            </a:r>
            <a:r>
              <a:rPr lang="el-GR" sz="2000" dirty="0" smtClean="0">
                <a:latin typeface="Times New Roman" pitchFamily="18" charset="0"/>
                <a:cs typeface="Times New Roman" pitchFamily="18" charset="0"/>
              </a:rPr>
              <a:t>. 10</a:t>
            </a:r>
          </a:p>
          <a:p>
            <a:pPr algn="just">
              <a:buNone/>
            </a:pPr>
            <a:r>
              <a:rPr lang="el-GR" sz="2000" i="1" dirty="0" smtClean="0">
                <a:latin typeface="Times New Roman" pitchFamily="18" charset="0"/>
                <a:cs typeface="Times New Roman" pitchFamily="18" charset="0"/>
              </a:rPr>
              <a:t>    «Τους κάνει δύσκολη τη ζωή. Δηλαδή γίνονται δύσκολες οι εργασιακές τους συνθήκες, γίνονται δύσκολες και το γεγονός ότι τελικά δεν μπορούν να δώσουν και αυτά που θα έδιναν σε άλλη περίπτωση δηλαδή με βάση τον κόπο που κάνουν θα έπρεπε να μπορούν να έχουνε πιο… να προσφέρουν περισσότερα στους μαθητές και το θέλουν αυτό αλλά εμποδίζονται από το να προσπαθούν συνέχεια και το να ασχολούνται με αυτούς.»</a:t>
            </a:r>
            <a:r>
              <a:rPr lang="el-GR" sz="2000" dirty="0" smtClean="0">
                <a:latin typeface="Times New Roman" pitchFamily="18" charset="0"/>
                <a:cs typeface="Times New Roman" pitchFamily="18" charset="0"/>
              </a:rPr>
              <a:t> </a:t>
            </a:r>
            <a:r>
              <a:rPr lang="el-GR" sz="2000" dirty="0" err="1" smtClean="0">
                <a:latin typeface="Times New Roman" pitchFamily="18" charset="0"/>
                <a:cs typeface="Times New Roman" pitchFamily="18" charset="0"/>
              </a:rPr>
              <a:t>Συμ</a:t>
            </a:r>
            <a:r>
              <a:rPr lang="el-GR" sz="2000" dirty="0" smtClean="0">
                <a:latin typeface="Times New Roman" pitchFamily="18" charset="0"/>
                <a:cs typeface="Times New Roman" pitchFamily="18" charset="0"/>
              </a:rPr>
              <a:t>. 14</a:t>
            </a:r>
            <a:endParaRPr lang="el-GR"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00034" y="0"/>
            <a:ext cx="7467600" cy="1143000"/>
          </a:xfrm>
        </p:spPr>
        <p:txBody>
          <a:bodyPr>
            <a:normAutofit/>
          </a:bodyPr>
          <a:lstStyle/>
          <a:p>
            <a:pPr algn="ctr"/>
            <a:r>
              <a:rPr lang="el-GR" sz="2800" b="1" u="sng" dirty="0" smtClean="0">
                <a:latin typeface="Times New Roman" pitchFamily="18" charset="0"/>
                <a:cs typeface="Times New Roman" pitchFamily="18" charset="0"/>
              </a:rPr>
              <a:t>ΣΚΟΠΟΣ ΕΡΕΥΝΑΣ</a:t>
            </a:r>
            <a:endParaRPr lang="el-GR" sz="2800" b="1" u="sng" dirty="0">
              <a:latin typeface="Times New Roman" pitchFamily="18" charset="0"/>
              <a:cs typeface="Times New Roman" pitchFamily="18" charset="0"/>
            </a:endParaRPr>
          </a:p>
        </p:txBody>
      </p:sp>
      <p:sp>
        <p:nvSpPr>
          <p:cNvPr id="3" name="2 - Θέση περιεχομένου"/>
          <p:cNvSpPr>
            <a:spLocks noGrp="1"/>
          </p:cNvSpPr>
          <p:nvPr>
            <p:ph sz="quarter" idx="1"/>
          </p:nvPr>
        </p:nvSpPr>
        <p:spPr>
          <a:xfrm>
            <a:off x="642910" y="1357298"/>
            <a:ext cx="7467600" cy="1685924"/>
          </a:xfrm>
        </p:spPr>
        <p:txBody>
          <a:bodyPr>
            <a:normAutofit/>
          </a:bodyPr>
          <a:lstStyle/>
          <a:p>
            <a:pPr algn="just">
              <a:buNone/>
            </a:pPr>
            <a:r>
              <a:rPr lang="el-GR" dirty="0" smtClean="0">
                <a:latin typeface="Times New Roman" pitchFamily="18" charset="0"/>
                <a:cs typeface="Times New Roman" pitchFamily="18" charset="0"/>
              </a:rPr>
              <a:t>    Η διερεύνηση των αντιλήψεων των διευθυντών πρωτοβάθμιας εκπαίδευσης του νομού Αττικής σχετικά με την παραβατικότητα των μαθητών στο σχολικό περιβάλλον.</a:t>
            </a:r>
            <a:endParaRPr lang="el-GR" dirty="0">
              <a:latin typeface="Times New Roman" pitchFamily="18" charset="0"/>
              <a:cs typeface="Times New Roman" pitchFamily="18" charset="0"/>
            </a:endParaRPr>
          </a:p>
        </p:txBody>
      </p:sp>
      <p:sp>
        <p:nvSpPr>
          <p:cNvPr id="4" name="3 - TextBox"/>
          <p:cNvSpPr txBox="1"/>
          <p:nvPr/>
        </p:nvSpPr>
        <p:spPr>
          <a:xfrm>
            <a:off x="1285852" y="3214686"/>
            <a:ext cx="6429420" cy="523220"/>
          </a:xfrm>
          <a:prstGeom prst="rect">
            <a:avLst/>
          </a:prstGeom>
          <a:noFill/>
        </p:spPr>
        <p:txBody>
          <a:bodyPr wrap="square" rtlCol="0">
            <a:spAutoFit/>
          </a:bodyPr>
          <a:lstStyle/>
          <a:p>
            <a:pPr algn="ctr"/>
            <a:r>
              <a:rPr lang="el-GR" sz="2800" b="1" u="sng" dirty="0" smtClean="0">
                <a:solidFill>
                  <a:schemeClr val="tx1">
                    <a:lumMod val="65000"/>
                    <a:lumOff val="35000"/>
                  </a:schemeClr>
                </a:solidFill>
                <a:latin typeface="Times New Roman" pitchFamily="18" charset="0"/>
                <a:cs typeface="Times New Roman" pitchFamily="18" charset="0"/>
              </a:rPr>
              <a:t>ΕΡΕΥΝΗΤΙΚΑ ΕΡΩΤΗΜΑΤΑ</a:t>
            </a:r>
          </a:p>
        </p:txBody>
      </p:sp>
      <p:sp>
        <p:nvSpPr>
          <p:cNvPr id="5122" name="Rectangle 2"/>
          <p:cNvSpPr>
            <a:spLocks noChangeArrowheads="1"/>
          </p:cNvSpPr>
          <p:nvPr/>
        </p:nvSpPr>
        <p:spPr bwMode="auto">
          <a:xfrm>
            <a:off x="214282" y="3811012"/>
            <a:ext cx="8429684" cy="24622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0" indent="-457200" algn="just" defTabSz="914400" rtl="0" eaLnBrk="1" fontAlgn="base" latinLnBrk="0" hangingPunct="1">
              <a:lnSpc>
                <a:spcPct val="100000"/>
              </a:lnSpc>
              <a:spcBef>
                <a:spcPct val="0"/>
              </a:spcBef>
              <a:spcAft>
                <a:spcPct val="0"/>
              </a:spcAft>
              <a:buClrTx/>
              <a:buSzTx/>
              <a:buFont typeface="+mj-lt"/>
              <a:buAutoNum type="arabicPeriod"/>
              <a:tabLst/>
            </a:pPr>
            <a:r>
              <a:rPr kumimoji="0" lang="el-G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Με ποιους τρόπους εκδηλώνεται η </a:t>
            </a:r>
            <a:r>
              <a:rPr kumimoji="0" lang="el-GR" sz="22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παραβατική</a:t>
            </a:r>
            <a:r>
              <a:rPr kumimoji="0" lang="el-G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συμπεριφορά των μαθητών στο σχολείο;</a:t>
            </a:r>
          </a:p>
          <a:p>
            <a:pPr marL="457200" marR="0" lvl="0" indent="-457200" algn="just" defTabSz="914400" rtl="0" eaLnBrk="1" fontAlgn="base" latinLnBrk="0" hangingPunct="1">
              <a:lnSpc>
                <a:spcPct val="100000"/>
              </a:lnSpc>
              <a:spcBef>
                <a:spcPct val="0"/>
              </a:spcBef>
              <a:spcAft>
                <a:spcPct val="0"/>
              </a:spcAft>
              <a:buClrTx/>
              <a:buSzTx/>
              <a:buFont typeface="+mj-lt"/>
              <a:buAutoNum type="arabicPeriod"/>
              <a:tabLst/>
            </a:pPr>
            <a:endParaRPr kumimoji="0" lang="el-GR" sz="2200" b="0" i="0" u="none" strike="noStrike" cap="none" normalizeH="0" baseline="0" dirty="0" smtClean="0">
              <a:ln>
                <a:noFill/>
              </a:ln>
              <a:solidFill>
                <a:schemeClr val="tx1"/>
              </a:solidFill>
              <a:effectLst/>
              <a:latin typeface="Times New Roman" pitchFamily="18" charset="0"/>
              <a:cs typeface="Times New Roman" pitchFamily="18" charset="0"/>
            </a:endParaRPr>
          </a:p>
          <a:p>
            <a:pPr marL="457200" marR="0" lvl="0" indent="-457200" algn="just" defTabSz="914400" rtl="0" eaLnBrk="0" fontAlgn="base" latinLnBrk="0" hangingPunct="0">
              <a:lnSpc>
                <a:spcPct val="100000"/>
              </a:lnSpc>
              <a:spcBef>
                <a:spcPct val="0"/>
              </a:spcBef>
              <a:spcAft>
                <a:spcPct val="0"/>
              </a:spcAft>
              <a:buClrTx/>
              <a:buSzTx/>
              <a:buFont typeface="+mj-lt"/>
              <a:buAutoNum type="arabicPeriod"/>
              <a:tabLst/>
            </a:pPr>
            <a:r>
              <a:rPr kumimoji="0" lang="el-G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Ποια τα αίτια της </a:t>
            </a:r>
            <a:r>
              <a:rPr kumimoji="0" lang="el-GR" sz="22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παραβατικής</a:t>
            </a:r>
            <a:r>
              <a:rPr kumimoji="0" lang="el-G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συμπεριφοράς των μαθητών στο σχολείο;</a:t>
            </a:r>
          </a:p>
          <a:p>
            <a:pPr marL="457200" marR="0" lvl="0" indent="-457200" algn="just" defTabSz="914400" rtl="0" eaLnBrk="0" fontAlgn="base" latinLnBrk="0" hangingPunct="0">
              <a:lnSpc>
                <a:spcPct val="100000"/>
              </a:lnSpc>
              <a:spcBef>
                <a:spcPct val="0"/>
              </a:spcBef>
              <a:spcAft>
                <a:spcPct val="0"/>
              </a:spcAft>
              <a:buClrTx/>
              <a:buSzTx/>
              <a:buFont typeface="+mj-lt"/>
              <a:buAutoNum type="arabicPeriod"/>
              <a:tabLst/>
            </a:pPr>
            <a:endParaRPr kumimoji="0" lang="el-GR" sz="2200" b="0" i="0" u="none" strike="noStrike" cap="none" normalizeH="0" baseline="0" dirty="0" smtClean="0">
              <a:ln>
                <a:noFill/>
              </a:ln>
              <a:solidFill>
                <a:schemeClr val="tx1"/>
              </a:solidFill>
              <a:effectLst/>
              <a:latin typeface="Times New Roman" pitchFamily="18" charset="0"/>
              <a:cs typeface="Times New Roman" pitchFamily="18" charset="0"/>
            </a:endParaRPr>
          </a:p>
          <a:p>
            <a:pPr marL="457200" marR="0" lvl="0" indent="-457200" algn="just" defTabSz="914400" rtl="0" eaLnBrk="0" fontAlgn="base" latinLnBrk="0" hangingPunct="0">
              <a:lnSpc>
                <a:spcPct val="100000"/>
              </a:lnSpc>
              <a:spcBef>
                <a:spcPct val="0"/>
              </a:spcBef>
              <a:spcAft>
                <a:spcPct val="0"/>
              </a:spcAft>
              <a:buClrTx/>
              <a:buSzTx/>
              <a:buFont typeface="+mj-lt"/>
              <a:buAutoNum type="arabicPeriod"/>
              <a:tabLst/>
            </a:pPr>
            <a:r>
              <a:rPr kumimoji="0" lang="el-G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Ποιες οι συνέπειες της </a:t>
            </a:r>
            <a:r>
              <a:rPr kumimoji="0" lang="el-GR" sz="22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παραβατικής</a:t>
            </a:r>
            <a:r>
              <a:rPr kumimoji="0" lang="el-G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συμπεριφοράς των μαθητών;</a:t>
            </a:r>
            <a:endParaRPr kumimoji="0" lang="el-GR" sz="2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428596" y="357166"/>
            <a:ext cx="8286808" cy="6500834"/>
          </a:xfrm>
        </p:spPr>
        <p:txBody>
          <a:bodyPr>
            <a:normAutofit fontScale="92500" lnSpcReduction="10000"/>
          </a:bodyPr>
          <a:lstStyle/>
          <a:p>
            <a:pPr algn="just">
              <a:buFont typeface="Wingdings" pitchFamily="2" charset="2"/>
              <a:buChar char="v"/>
            </a:pPr>
            <a:r>
              <a:rPr lang="el-GR" sz="2000" b="1" u="sng" dirty="0" smtClean="0">
                <a:latin typeface="Times New Roman" pitchFamily="18" charset="0"/>
                <a:cs typeface="Times New Roman" pitchFamily="18" charset="0"/>
              </a:rPr>
              <a:t>Στους διευθυντές</a:t>
            </a:r>
          </a:p>
          <a:p>
            <a:pPr algn="just">
              <a:buFont typeface="Wingdings" pitchFamily="2" charset="2"/>
              <a:buChar char="ü"/>
            </a:pPr>
            <a:r>
              <a:rPr lang="el-GR" sz="2200" dirty="0" smtClean="0">
                <a:latin typeface="Times New Roman" pitchFamily="18" charset="0"/>
                <a:cs typeface="Times New Roman" pitchFamily="18" charset="0"/>
              </a:rPr>
              <a:t>καλούνται να επιλύσουν άμεσα τα θέματα που προκύπτουν από την παραβατικότητα των μαθητών</a:t>
            </a:r>
          </a:p>
          <a:p>
            <a:pPr algn="just">
              <a:buFont typeface="Wingdings" pitchFamily="2" charset="2"/>
              <a:buChar char="ü"/>
            </a:pPr>
            <a:r>
              <a:rPr lang="el-GR" sz="2200" dirty="0" smtClean="0">
                <a:latin typeface="Times New Roman" pitchFamily="18" charset="0"/>
                <a:cs typeface="Times New Roman" pitchFamily="18" charset="0"/>
              </a:rPr>
              <a:t>τους δημιουργείται άγχος </a:t>
            </a:r>
          </a:p>
          <a:p>
            <a:pPr algn="just">
              <a:buFont typeface="Wingdings" pitchFamily="2" charset="2"/>
              <a:buChar char="ü"/>
            </a:pPr>
            <a:r>
              <a:rPr lang="el-GR" sz="2200" dirty="0" smtClean="0">
                <a:latin typeface="Times New Roman" pitchFamily="18" charset="0"/>
                <a:cs typeface="Times New Roman" pitchFamily="18" charset="0"/>
              </a:rPr>
              <a:t>ασχολούνται συνεχώς με τους </a:t>
            </a:r>
            <a:r>
              <a:rPr lang="el-GR" sz="2200" dirty="0" err="1" smtClean="0">
                <a:latin typeface="Times New Roman" pitchFamily="18" charset="0"/>
                <a:cs typeface="Times New Roman" pitchFamily="18" charset="0"/>
              </a:rPr>
              <a:t>παραβατικούς</a:t>
            </a:r>
            <a:r>
              <a:rPr lang="el-GR" sz="2200" dirty="0" smtClean="0">
                <a:latin typeface="Times New Roman" pitchFamily="18" charset="0"/>
                <a:cs typeface="Times New Roman" pitchFamily="18" charset="0"/>
              </a:rPr>
              <a:t> μαθητές</a:t>
            </a:r>
          </a:p>
          <a:p>
            <a:pPr algn="just">
              <a:buFont typeface="Wingdings" pitchFamily="2" charset="2"/>
              <a:buChar char="ü"/>
            </a:pPr>
            <a:r>
              <a:rPr lang="el-GR" sz="2200" dirty="0" smtClean="0">
                <a:latin typeface="Times New Roman" pitchFamily="18" charset="0"/>
                <a:cs typeface="Times New Roman" pitchFamily="18" charset="0"/>
              </a:rPr>
              <a:t>ενημερώνουν τους συναδέλφους για την συμπεριφορά των παιδιών για να τα ελέγχουν στις εφημερίες τους</a:t>
            </a:r>
          </a:p>
          <a:p>
            <a:pPr algn="just">
              <a:buFont typeface="Wingdings" pitchFamily="2" charset="2"/>
              <a:buChar char="ü"/>
            </a:pPr>
            <a:r>
              <a:rPr lang="el-GR" sz="2200" dirty="0" smtClean="0">
                <a:latin typeface="Times New Roman" pitchFamily="18" charset="0"/>
                <a:cs typeface="Times New Roman" pitchFamily="18" charset="0"/>
              </a:rPr>
              <a:t>έρχονται αντιμέτωποι με τους υπόλοιπους γονείς</a:t>
            </a:r>
          </a:p>
          <a:p>
            <a:pPr algn="just">
              <a:buFont typeface="Wingdings" pitchFamily="2" charset="2"/>
              <a:buChar char="ü"/>
            </a:pPr>
            <a:r>
              <a:rPr lang="el-GR" sz="2200" dirty="0" smtClean="0">
                <a:latin typeface="Times New Roman" pitchFamily="18" charset="0"/>
                <a:cs typeface="Times New Roman" pitchFamily="18" charset="0"/>
              </a:rPr>
              <a:t>ασχολούνται συνεχώς μαζί τους ακόμη και πέραν του ωραρίου τους</a:t>
            </a:r>
          </a:p>
          <a:p>
            <a:pPr algn="just">
              <a:buFont typeface="Wingdings" pitchFamily="2" charset="2"/>
              <a:buChar char="ü"/>
            </a:pPr>
            <a:r>
              <a:rPr lang="el-GR" sz="2200" dirty="0" smtClean="0">
                <a:latin typeface="Times New Roman" pitchFamily="18" charset="0"/>
                <a:cs typeface="Times New Roman" pitchFamily="18" charset="0"/>
              </a:rPr>
              <a:t>χάνουν πολύτιμο χρόνο από την ενασχόληση με άλλα πράγματα</a:t>
            </a:r>
          </a:p>
          <a:p>
            <a:pPr algn="just">
              <a:buFont typeface="Wingdings" pitchFamily="2" charset="2"/>
              <a:buChar char="ü"/>
            </a:pPr>
            <a:r>
              <a:rPr lang="el-GR" sz="2200" dirty="0" smtClean="0">
                <a:latin typeface="Times New Roman" pitchFamily="18" charset="0"/>
                <a:cs typeface="Times New Roman" pitchFamily="18" charset="0"/>
              </a:rPr>
              <a:t>επιβαρύνονται συναισθηματικά</a:t>
            </a:r>
          </a:p>
          <a:p>
            <a:pPr algn="just">
              <a:buFont typeface="Wingdings" pitchFamily="2" charset="2"/>
              <a:buChar char="ü"/>
            </a:pPr>
            <a:r>
              <a:rPr lang="el-GR" sz="2200" dirty="0" smtClean="0">
                <a:latin typeface="Times New Roman" pitchFamily="18" charset="0"/>
                <a:cs typeface="Times New Roman" pitchFamily="18" charset="0"/>
              </a:rPr>
              <a:t>νιώθουν έντονη κούραση</a:t>
            </a:r>
          </a:p>
          <a:p>
            <a:pPr algn="just">
              <a:buFont typeface="Wingdings" pitchFamily="2" charset="2"/>
              <a:buChar char="ü"/>
            </a:pPr>
            <a:r>
              <a:rPr lang="el-GR" sz="2200" dirty="0" smtClean="0">
                <a:latin typeface="Times New Roman" pitchFamily="18" charset="0"/>
                <a:cs typeface="Times New Roman" pitchFamily="18" charset="0"/>
              </a:rPr>
              <a:t>κανονίζουν την συνάντηση με τους γονείς ή με κάποιο εξειδικευμένο κέντρο, με κάποιον ψυχολόγο ή ειδικό παιδαγωγό </a:t>
            </a:r>
          </a:p>
          <a:p>
            <a:pPr algn="just">
              <a:buFont typeface="Wingdings" pitchFamily="2" charset="2"/>
              <a:buChar char="ü"/>
            </a:pPr>
            <a:r>
              <a:rPr lang="el-GR" sz="2200" dirty="0" smtClean="0">
                <a:latin typeface="Times New Roman" pitchFamily="18" charset="0"/>
                <a:cs typeface="Times New Roman" pitchFamily="18" charset="0"/>
              </a:rPr>
              <a:t>κατευθύνουν τους γονείς </a:t>
            </a:r>
          </a:p>
          <a:p>
            <a:pPr algn="just">
              <a:buFont typeface="Wingdings" pitchFamily="2" charset="2"/>
              <a:buChar char="ü"/>
            </a:pPr>
            <a:r>
              <a:rPr lang="el-GR" sz="2200" dirty="0" smtClean="0">
                <a:latin typeface="Times New Roman" pitchFamily="18" charset="0"/>
                <a:cs typeface="Times New Roman" pitchFamily="18" charset="0"/>
              </a:rPr>
              <a:t>εφαρμόζουν πρωτόκολλα για να εξασφαλίσουν την εύρυθμη λειτουργία του σχολείου τους</a:t>
            </a:r>
          </a:p>
          <a:p>
            <a:pPr algn="just">
              <a:buFont typeface="Wingdings" pitchFamily="2" charset="2"/>
              <a:buChar char="ü"/>
            </a:pPr>
            <a:r>
              <a:rPr lang="el-GR" sz="2200" dirty="0" smtClean="0">
                <a:latin typeface="Times New Roman" pitchFamily="18" charset="0"/>
                <a:cs typeface="Times New Roman" pitchFamily="18" charset="0"/>
              </a:rPr>
              <a:t>λειτουργούν ως διαμεσολαβητές ανάμεσα σε γονείς, παιδιά και γονείς άλλων παιδιών</a:t>
            </a:r>
            <a:endParaRPr lang="el-GR" sz="2200" b="1" u="sng"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214282" y="714356"/>
            <a:ext cx="8572560" cy="5357850"/>
          </a:xfrm>
        </p:spPr>
        <p:txBody>
          <a:bodyPr>
            <a:normAutofit/>
          </a:bodyPr>
          <a:lstStyle/>
          <a:p>
            <a:pPr>
              <a:buNone/>
            </a:pPr>
            <a:r>
              <a:rPr lang="el-GR" sz="2000" dirty="0" smtClean="0">
                <a:latin typeface="Times New Roman" pitchFamily="18" charset="0"/>
                <a:cs typeface="Times New Roman" pitchFamily="18" charset="0"/>
              </a:rPr>
              <a:t>Χαρακτηριστικά</a:t>
            </a:r>
            <a:r>
              <a:rPr lang="el-GR" sz="2200" dirty="0" smtClean="0">
                <a:latin typeface="Times New Roman" pitchFamily="18" charset="0"/>
                <a:cs typeface="Times New Roman" pitchFamily="18" charset="0"/>
              </a:rPr>
              <a:t>:</a:t>
            </a:r>
          </a:p>
          <a:p>
            <a:pPr algn="just">
              <a:buNone/>
            </a:pPr>
            <a:r>
              <a:rPr lang="el-GR" sz="1800" dirty="0" smtClean="0">
                <a:latin typeface="Times New Roman" pitchFamily="18" charset="0"/>
                <a:cs typeface="Times New Roman" pitchFamily="18" charset="0"/>
              </a:rPr>
              <a:t>     </a:t>
            </a:r>
            <a:r>
              <a:rPr lang="el-GR" sz="1800" i="1" dirty="0" smtClean="0">
                <a:latin typeface="Times New Roman" pitchFamily="18" charset="0"/>
                <a:cs typeface="Times New Roman" pitchFamily="18" charset="0"/>
              </a:rPr>
              <a:t>«Με την έννοια ότι πρέπει να ασχολούνται συνέχεια και να έχουνε το νου τους κάθε φορά που γίνονται παιδαγωγικές συναντήσεις, να ενημερώνουν τους συναδέλφους για τη συμπεριφορά των παιδιών ούτως ώστε στις εφημερίες τους να τους ελέγχουν περισσότερο.»</a:t>
            </a:r>
            <a:r>
              <a:rPr lang="el-GR" sz="1800" dirty="0" smtClean="0">
                <a:latin typeface="Times New Roman" pitchFamily="18" charset="0"/>
                <a:cs typeface="Times New Roman" pitchFamily="18" charset="0"/>
              </a:rPr>
              <a:t> </a:t>
            </a:r>
            <a:r>
              <a:rPr lang="el-GR" sz="1800" dirty="0" err="1" smtClean="0">
                <a:latin typeface="Times New Roman" pitchFamily="18" charset="0"/>
                <a:cs typeface="Times New Roman" pitchFamily="18" charset="0"/>
              </a:rPr>
              <a:t>Συμ</a:t>
            </a:r>
            <a:r>
              <a:rPr lang="el-GR" sz="1800" dirty="0" smtClean="0">
                <a:latin typeface="Times New Roman" pitchFamily="18" charset="0"/>
                <a:cs typeface="Times New Roman" pitchFamily="18" charset="0"/>
              </a:rPr>
              <a:t>. 2</a:t>
            </a:r>
          </a:p>
          <a:p>
            <a:pPr algn="just">
              <a:buNone/>
            </a:pPr>
            <a:endParaRPr lang="el-GR" sz="1800" dirty="0" smtClean="0">
              <a:latin typeface="Times New Roman" pitchFamily="18" charset="0"/>
              <a:cs typeface="Times New Roman" pitchFamily="18" charset="0"/>
            </a:endParaRPr>
          </a:p>
          <a:p>
            <a:pPr algn="just">
              <a:buNone/>
            </a:pPr>
            <a:r>
              <a:rPr lang="el-GR" sz="1800" i="1" dirty="0" smtClean="0">
                <a:latin typeface="Times New Roman" pitchFamily="18" charset="0"/>
                <a:cs typeface="Times New Roman" pitchFamily="18" charset="0"/>
              </a:rPr>
              <a:t>     «Με πολλούς. </a:t>
            </a:r>
            <a:r>
              <a:rPr lang="el-GR" sz="1800" i="1" dirty="0" err="1" smtClean="0">
                <a:latin typeface="Times New Roman" pitchFamily="18" charset="0"/>
                <a:cs typeface="Times New Roman" pitchFamily="18" charset="0"/>
              </a:rPr>
              <a:t>Εε</a:t>
            </a:r>
            <a:r>
              <a:rPr lang="el-GR" sz="1800" i="1" dirty="0" smtClean="0">
                <a:latin typeface="Times New Roman" pitchFamily="18" charset="0"/>
                <a:cs typeface="Times New Roman" pitchFamily="18" charset="0"/>
              </a:rPr>
              <a:t>… πρώτα από όλα είσαι σε συνεχή, συνεχή όμως … πολλές φορές φεύγει το ωράριο και μένεις εδώ για άλλες τόσες ώρες μαζί με την οικογένεια για να μιλήσεις, περνάν τα διαλείμματα και δεν προλαβαίνεις να πας ούτε στο μπάνιο. Παράπλευρες ας πούμε απώλειες του τύπου κάποιοι ειδικά νέοι συνάδελφοι δεν έχουν πως αλλιώς να διαχειριστούν κάτι οπότε σε χρησιμοποιούν ως τον μπαμπούλα του σχολείου και λένε θα σε πάω στην διευθύντρια οπότε αυτό επιβαρύνει συναισθηματικά θες δεν θες. Γενικά σου δημιουργεί μια κούραση άνευ προηγουμένου. Έχω κάνει τη δουλειά αυτή πολλά χρόνια και τη δουλειά της δασκάλας πολλά χρόνια και οι δυο είναι πολύ κουραστικές δουλειές αλλά η δουλειά της διευθύντριας είναι δυο φορές κουραστική γιατί έχεις και ευθύνη.»</a:t>
            </a:r>
            <a:r>
              <a:rPr lang="el-GR" sz="1800" dirty="0" smtClean="0">
                <a:latin typeface="Times New Roman" pitchFamily="18" charset="0"/>
                <a:cs typeface="Times New Roman" pitchFamily="18" charset="0"/>
              </a:rPr>
              <a:t> </a:t>
            </a:r>
            <a:r>
              <a:rPr lang="el-GR" sz="1800" dirty="0" err="1" smtClean="0">
                <a:latin typeface="Times New Roman" pitchFamily="18" charset="0"/>
                <a:cs typeface="Times New Roman" pitchFamily="18" charset="0"/>
              </a:rPr>
              <a:t>Συμ</a:t>
            </a:r>
            <a:r>
              <a:rPr lang="el-GR" sz="1800" dirty="0" smtClean="0">
                <a:latin typeface="Times New Roman" pitchFamily="18" charset="0"/>
                <a:cs typeface="Times New Roman" pitchFamily="18" charset="0"/>
              </a:rPr>
              <a:t>. 4</a:t>
            </a:r>
          </a:p>
          <a:p>
            <a:pPr>
              <a:buNone/>
            </a:pPr>
            <a:endParaRPr lang="el-GR"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214282" y="428604"/>
            <a:ext cx="8929718" cy="6429396"/>
          </a:xfrm>
        </p:spPr>
        <p:txBody>
          <a:bodyPr>
            <a:normAutofit fontScale="92500" lnSpcReduction="10000"/>
          </a:bodyPr>
          <a:lstStyle/>
          <a:p>
            <a:pPr algn="ctr">
              <a:buNone/>
            </a:pPr>
            <a:r>
              <a:rPr lang="el-GR" b="1" u="sng" dirty="0" smtClean="0">
                <a:latin typeface="Times New Roman" pitchFamily="18" charset="0"/>
                <a:cs typeface="Times New Roman" pitchFamily="18" charset="0"/>
              </a:rPr>
              <a:t>ΤΡΟΠΟΙ ΑΝΤΙΜΕΤΩΠΙΣΗΣ ΤΗΣ ΠΑΡΑΒΑΤΙΚΟΤΗΤΑΣ</a:t>
            </a:r>
          </a:p>
          <a:p>
            <a:pPr algn="just">
              <a:buFont typeface="Wingdings" pitchFamily="2" charset="2"/>
              <a:buChar char="v"/>
            </a:pPr>
            <a:r>
              <a:rPr lang="el-GR" dirty="0" smtClean="0">
                <a:latin typeface="Times New Roman" pitchFamily="18" charset="0"/>
                <a:cs typeface="Times New Roman" pitchFamily="18" charset="0"/>
              </a:rPr>
              <a:t>πρόληψη </a:t>
            </a:r>
          </a:p>
          <a:p>
            <a:pPr algn="just">
              <a:buFont typeface="Wingdings" pitchFamily="2" charset="2"/>
              <a:buChar char="v"/>
            </a:pPr>
            <a:r>
              <a:rPr lang="el-GR" dirty="0" smtClean="0">
                <a:latin typeface="Times New Roman" pitchFamily="18" charset="0"/>
                <a:cs typeface="Times New Roman" pitchFamily="18" charset="0"/>
              </a:rPr>
              <a:t> διεξαγωγή προγραμμάτων συναισθηματικής διαχείρισης </a:t>
            </a:r>
          </a:p>
          <a:p>
            <a:pPr algn="just">
              <a:buFont typeface="Wingdings" pitchFamily="2" charset="2"/>
              <a:buChar char="v"/>
            </a:pPr>
            <a:r>
              <a:rPr lang="el-GR" dirty="0" smtClean="0">
                <a:latin typeface="Times New Roman" pitchFamily="18" charset="0"/>
                <a:cs typeface="Times New Roman" pitchFamily="18" charset="0"/>
              </a:rPr>
              <a:t>άμεση επίλυση</a:t>
            </a:r>
          </a:p>
          <a:p>
            <a:pPr algn="just">
              <a:buFont typeface="Wingdings" pitchFamily="2" charset="2"/>
              <a:buChar char="v"/>
            </a:pPr>
            <a:r>
              <a:rPr lang="el-GR" dirty="0" smtClean="0">
                <a:latin typeface="Times New Roman" pitchFamily="18" charset="0"/>
                <a:cs typeface="Times New Roman" pitchFamily="18" charset="0"/>
              </a:rPr>
              <a:t>σύσταση κατάλληλων ομάδων για την διαχείριση τέτοιων προβλημάτων </a:t>
            </a:r>
          </a:p>
          <a:p>
            <a:pPr algn="just">
              <a:buFont typeface="Wingdings" pitchFamily="2" charset="2"/>
              <a:buChar char="v"/>
            </a:pPr>
            <a:r>
              <a:rPr lang="el-GR" dirty="0" smtClean="0">
                <a:latin typeface="Times New Roman" pitchFamily="18" charset="0"/>
                <a:cs typeface="Times New Roman" pitchFamily="18" charset="0"/>
              </a:rPr>
              <a:t>συνεργασία με όλους τους εμπλεκόμενους φορείς</a:t>
            </a:r>
          </a:p>
          <a:p>
            <a:pPr algn="just">
              <a:buFont typeface="Wingdings" pitchFamily="2" charset="2"/>
              <a:buChar char="v"/>
            </a:pPr>
            <a:r>
              <a:rPr lang="el-GR" dirty="0" smtClean="0">
                <a:latin typeface="Times New Roman" pitchFamily="18" charset="0"/>
                <a:cs typeface="Times New Roman" pitchFamily="18" charset="0"/>
              </a:rPr>
              <a:t>συνεχής ενημέρωση – επιμόρφωση μέσω προγραμμάτων αγωγής υγείας και κατόπιν ενημέρωση των εκπαιδευτικών της σχολικής κοινότητας</a:t>
            </a:r>
          </a:p>
          <a:p>
            <a:pPr algn="just">
              <a:buFont typeface="Wingdings" pitchFamily="2" charset="2"/>
              <a:buChar char="v"/>
            </a:pPr>
            <a:r>
              <a:rPr lang="el-GR" dirty="0" smtClean="0">
                <a:latin typeface="Times New Roman" pitchFamily="18" charset="0"/>
                <a:cs typeface="Times New Roman" pitchFamily="18" charset="0"/>
              </a:rPr>
              <a:t>προσωπική επικοινωνία με τα παιδιά και τις οικογένειες τους </a:t>
            </a:r>
          </a:p>
          <a:p>
            <a:pPr algn="just">
              <a:buFont typeface="Wingdings" pitchFamily="2" charset="2"/>
              <a:buChar char="v"/>
            </a:pPr>
            <a:r>
              <a:rPr lang="el-GR" dirty="0" smtClean="0">
                <a:latin typeface="Times New Roman" pitchFamily="18" charset="0"/>
                <a:cs typeface="Times New Roman" pitchFamily="18" charset="0"/>
              </a:rPr>
              <a:t>διεξαγωγή προγραμμάτων σχετικών με το σχολικό εκφοβισμό ή προγραμμάτων που ενισχύουν την ομαδική εργασία</a:t>
            </a:r>
          </a:p>
          <a:p>
            <a:pPr algn="just">
              <a:buFont typeface="Wingdings" pitchFamily="2" charset="2"/>
              <a:buChar char="v"/>
            </a:pPr>
            <a:r>
              <a:rPr lang="el-GR" dirty="0" smtClean="0">
                <a:latin typeface="Times New Roman" pitchFamily="18" charset="0"/>
                <a:cs typeface="Times New Roman" pitchFamily="18" charset="0"/>
              </a:rPr>
              <a:t>παροχή συμβουλευτικής υποστήριξης στα παιδιά και τις οικογένειες τους, </a:t>
            </a:r>
          </a:p>
          <a:p>
            <a:pPr algn="just">
              <a:buFont typeface="Wingdings" pitchFamily="2" charset="2"/>
              <a:buChar char="v"/>
            </a:pPr>
            <a:r>
              <a:rPr lang="el-GR" dirty="0" smtClean="0">
                <a:latin typeface="Times New Roman" pitchFamily="18" charset="0"/>
                <a:cs typeface="Times New Roman" pitchFamily="18" charset="0"/>
              </a:rPr>
              <a:t>συνεργασία με τους γονείς, τους εκπαιδευτικούς και τις κατάλληλες υπηρεσίες</a:t>
            </a:r>
          </a:p>
          <a:p>
            <a:pPr algn="just">
              <a:buFont typeface="Wingdings" pitchFamily="2" charset="2"/>
              <a:buChar char="v"/>
            </a:pPr>
            <a:r>
              <a:rPr lang="el-GR" dirty="0" smtClean="0">
                <a:latin typeface="Times New Roman" pitchFamily="18" charset="0"/>
                <a:cs typeface="Times New Roman" pitchFamily="18" charset="0"/>
              </a:rPr>
              <a:t>συζήτηση με τα παιδιά στην αρχή της εκδήλωσης κάποιας </a:t>
            </a:r>
            <a:r>
              <a:rPr lang="el-GR" dirty="0" err="1" smtClean="0">
                <a:latin typeface="Times New Roman" pitchFamily="18" charset="0"/>
                <a:cs typeface="Times New Roman" pitchFamily="18" charset="0"/>
              </a:rPr>
              <a:t>παραβατικής</a:t>
            </a:r>
            <a:r>
              <a:rPr lang="el-GR" dirty="0" smtClean="0">
                <a:latin typeface="Times New Roman" pitchFamily="18" charset="0"/>
                <a:cs typeface="Times New Roman" pitchFamily="18" charset="0"/>
              </a:rPr>
              <a:t> συμπεριφοράς αλλά και των συστάσεων και της επιβολής τιμωριών από μέρους τους. </a:t>
            </a:r>
            <a:endParaRPr lang="el-GR" b="1" u="sng" dirty="0" smtClean="0">
              <a:latin typeface="Times New Roman" pitchFamily="18" charset="0"/>
              <a:cs typeface="Times New Roman"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00034" y="0"/>
            <a:ext cx="7467600" cy="1143000"/>
          </a:xfrm>
        </p:spPr>
        <p:txBody>
          <a:bodyPr>
            <a:normAutofit/>
          </a:bodyPr>
          <a:lstStyle/>
          <a:p>
            <a:pPr algn="ctr"/>
            <a:r>
              <a:rPr lang="el-GR" sz="2800" b="1" dirty="0" smtClean="0">
                <a:latin typeface="Times New Roman" pitchFamily="18" charset="0"/>
                <a:cs typeface="Times New Roman" pitchFamily="18" charset="0"/>
              </a:rPr>
              <a:t>ΣΥΜΠΕΡΑΣΜΑΤΑ</a:t>
            </a:r>
            <a:endParaRPr lang="el-GR" sz="2800" b="1" dirty="0">
              <a:latin typeface="Times New Roman" pitchFamily="18" charset="0"/>
              <a:cs typeface="Times New Roman" pitchFamily="18" charset="0"/>
            </a:endParaRPr>
          </a:p>
        </p:txBody>
      </p:sp>
      <p:sp>
        <p:nvSpPr>
          <p:cNvPr id="3" name="2 - Θέση περιεχομένου"/>
          <p:cNvSpPr>
            <a:spLocks noGrp="1"/>
          </p:cNvSpPr>
          <p:nvPr>
            <p:ph sz="quarter" idx="1"/>
          </p:nvPr>
        </p:nvSpPr>
        <p:spPr>
          <a:xfrm>
            <a:off x="285720" y="1214422"/>
            <a:ext cx="8501122" cy="5429288"/>
          </a:xfrm>
        </p:spPr>
        <p:txBody>
          <a:bodyPr>
            <a:normAutofit/>
          </a:bodyPr>
          <a:lstStyle/>
          <a:p>
            <a:pPr algn="just">
              <a:buFont typeface="Wingdings" pitchFamily="2" charset="2"/>
              <a:buChar char="q"/>
            </a:pPr>
            <a:r>
              <a:rPr lang="el-GR" sz="2000" b="1" dirty="0" err="1" smtClean="0">
                <a:latin typeface="Times New Roman" pitchFamily="18" charset="0"/>
                <a:cs typeface="Times New Roman" pitchFamily="18" charset="0"/>
              </a:rPr>
              <a:t>Πολυπαραγοντικότητα</a:t>
            </a:r>
            <a:r>
              <a:rPr lang="el-GR" sz="2000" dirty="0" smtClean="0">
                <a:latin typeface="Times New Roman" pitchFamily="18" charset="0"/>
                <a:cs typeface="Times New Roman" pitchFamily="18" charset="0"/>
              </a:rPr>
              <a:t>, </a:t>
            </a:r>
            <a:r>
              <a:rPr lang="el-GR" sz="2000" b="1" dirty="0" smtClean="0">
                <a:latin typeface="Times New Roman" pitchFamily="18" charset="0"/>
                <a:cs typeface="Times New Roman" pitchFamily="18" charset="0"/>
              </a:rPr>
              <a:t>σχετικότητα</a:t>
            </a:r>
            <a:r>
              <a:rPr lang="el-GR" sz="2000" dirty="0" smtClean="0">
                <a:latin typeface="Times New Roman" pitchFamily="18" charset="0"/>
                <a:cs typeface="Times New Roman" pitchFamily="18" charset="0"/>
              </a:rPr>
              <a:t> και </a:t>
            </a:r>
            <a:r>
              <a:rPr lang="el-GR" sz="2000" b="1" dirty="0" err="1" smtClean="0">
                <a:latin typeface="Times New Roman" pitchFamily="18" charset="0"/>
                <a:cs typeface="Times New Roman" pitchFamily="18" charset="0"/>
              </a:rPr>
              <a:t>συνθετότητα</a:t>
            </a:r>
            <a:r>
              <a:rPr lang="el-GR" sz="2000" dirty="0" smtClean="0">
                <a:latin typeface="Times New Roman" pitchFamily="18" charset="0"/>
                <a:cs typeface="Times New Roman" pitchFamily="18" charset="0"/>
              </a:rPr>
              <a:t> του φαινομένου καθώς οι συμμετέχοντες εκλαμβάνουν την υποκειμενικότητα και την μοναδικότητα του κάθε παιδιού ως καταλυτικό παράγοντα για την ανάδυση και την εξέλιξη του φαινομένου. </a:t>
            </a:r>
          </a:p>
          <a:p>
            <a:pPr algn="just">
              <a:buFont typeface="Wingdings" pitchFamily="2" charset="2"/>
              <a:buChar char="q"/>
            </a:pPr>
            <a:r>
              <a:rPr lang="el-GR" sz="2000" dirty="0" smtClean="0">
                <a:latin typeface="Times New Roman" pitchFamily="18" charset="0"/>
                <a:cs typeface="Times New Roman" pitchFamily="18" charset="0"/>
              </a:rPr>
              <a:t>Οι </a:t>
            </a:r>
            <a:r>
              <a:rPr lang="el-GR" sz="2000" dirty="0" err="1" smtClean="0">
                <a:latin typeface="Times New Roman" pitchFamily="18" charset="0"/>
                <a:cs typeface="Times New Roman" pitchFamily="18" charset="0"/>
              </a:rPr>
              <a:t>παραβατικοί</a:t>
            </a:r>
            <a:r>
              <a:rPr lang="el-GR" sz="2000" dirty="0" smtClean="0">
                <a:latin typeface="Times New Roman" pitchFamily="18" charset="0"/>
                <a:cs typeface="Times New Roman" pitchFamily="18" charset="0"/>
              </a:rPr>
              <a:t> μαθητές είναι </a:t>
            </a:r>
            <a:r>
              <a:rPr lang="el-GR" sz="2000" b="1" dirty="0" smtClean="0">
                <a:latin typeface="Times New Roman" pitchFamily="18" charset="0"/>
                <a:cs typeface="Times New Roman" pitchFamily="18" charset="0"/>
              </a:rPr>
              <a:t>αγόρια</a:t>
            </a:r>
            <a:r>
              <a:rPr lang="el-GR" sz="2000" dirty="0" smtClean="0">
                <a:latin typeface="Times New Roman" pitchFamily="18" charset="0"/>
                <a:cs typeface="Times New Roman" pitchFamily="18" charset="0"/>
              </a:rPr>
              <a:t>/ αν και το φαινόμενο αφορά και </a:t>
            </a:r>
            <a:r>
              <a:rPr lang="el-GR" sz="2000" b="1" dirty="0" smtClean="0">
                <a:latin typeface="Times New Roman" pitchFamily="18" charset="0"/>
                <a:cs typeface="Times New Roman" pitchFamily="18" charset="0"/>
              </a:rPr>
              <a:t>τα δυο φύλα</a:t>
            </a:r>
          </a:p>
          <a:p>
            <a:pPr algn="just">
              <a:buFont typeface="Wingdings" pitchFamily="2" charset="2"/>
              <a:buChar char="q"/>
            </a:pPr>
            <a:r>
              <a:rPr lang="el-GR" sz="2000" dirty="0" smtClean="0">
                <a:latin typeface="Times New Roman" pitchFamily="18" charset="0"/>
                <a:cs typeface="Times New Roman" pitchFamily="18" charset="0"/>
              </a:rPr>
              <a:t>Κυριότεροι </a:t>
            </a:r>
            <a:r>
              <a:rPr lang="el-GR" sz="2000" b="1" dirty="0" smtClean="0">
                <a:latin typeface="Times New Roman" pitchFamily="18" charset="0"/>
                <a:cs typeface="Times New Roman" pitchFamily="18" charset="0"/>
              </a:rPr>
              <a:t>τρόποι εκδήλωσης της </a:t>
            </a:r>
            <a:r>
              <a:rPr lang="el-GR" sz="2000" b="1" dirty="0" err="1" smtClean="0">
                <a:latin typeface="Times New Roman" pitchFamily="18" charset="0"/>
                <a:cs typeface="Times New Roman" pitchFamily="18" charset="0"/>
              </a:rPr>
              <a:t>παραβατικής</a:t>
            </a:r>
            <a:r>
              <a:rPr lang="el-GR" sz="2000" b="1" dirty="0" smtClean="0">
                <a:latin typeface="Times New Roman" pitchFamily="18" charset="0"/>
                <a:cs typeface="Times New Roman" pitchFamily="18" charset="0"/>
              </a:rPr>
              <a:t> συμπεριφοράς </a:t>
            </a:r>
            <a:r>
              <a:rPr lang="el-GR" sz="2000" dirty="0" smtClean="0">
                <a:latin typeface="Times New Roman" pitchFamily="18" charset="0"/>
                <a:cs typeface="Times New Roman" pitchFamily="18" charset="0"/>
              </a:rPr>
              <a:t>στο σχολείο είναι η λεκτική και σωματική βία, η κλοπή αντικειμένων, η χειροδικία, η αυθάδεια και η απείθεια απέναντι στους εκπαιδευτικούς, η ενόχληση και η </a:t>
            </a:r>
            <a:r>
              <a:rPr lang="el-GR" sz="2000" dirty="0" err="1" smtClean="0">
                <a:latin typeface="Times New Roman" pitchFamily="18" charset="0"/>
                <a:cs typeface="Times New Roman" pitchFamily="18" charset="0"/>
              </a:rPr>
              <a:t>στοχοποίηση</a:t>
            </a:r>
            <a:r>
              <a:rPr lang="el-GR" sz="2000" dirty="0" smtClean="0">
                <a:latin typeface="Times New Roman" pitchFamily="18" charset="0"/>
                <a:cs typeface="Times New Roman" pitchFamily="18" charset="0"/>
              </a:rPr>
              <a:t> συγκεκριμένων συμμαθητών τους, καθώς και η σύσταση ομάδων και ο εκφοβισμός σε άλλους μαθητές. </a:t>
            </a:r>
          </a:p>
          <a:p>
            <a:pPr algn="just">
              <a:buFont typeface="Wingdings" pitchFamily="2" charset="2"/>
              <a:buChar char="q"/>
            </a:pPr>
            <a:r>
              <a:rPr lang="el-GR" sz="2000" b="1" dirty="0" smtClean="0">
                <a:latin typeface="Times New Roman" pitchFamily="18" charset="0"/>
                <a:cs typeface="Times New Roman" pitchFamily="18" charset="0"/>
              </a:rPr>
              <a:t>Βασικά αίτια</a:t>
            </a:r>
            <a:r>
              <a:rPr lang="el-GR" sz="2000" dirty="0" smtClean="0"/>
              <a:t>: το οικογενειακό και το σχολικό περιβάλλον, οι παρέες ομηλίκων και τα Μέσα Μαζικής Ενημέρωσης</a:t>
            </a:r>
          </a:p>
          <a:p>
            <a:pPr algn="just">
              <a:buFont typeface="Wingdings" pitchFamily="2" charset="2"/>
              <a:buChar char="q"/>
            </a:pPr>
            <a:r>
              <a:rPr lang="el-GR" sz="2000" b="1" dirty="0" smtClean="0">
                <a:latin typeface="Times New Roman" pitchFamily="18" charset="0"/>
                <a:cs typeface="Times New Roman" pitchFamily="18" charset="0"/>
              </a:rPr>
              <a:t>Συνέπειες καθοριστικές σε όλους τους εμπλεκόμενους φορείς της εκπαιδευτικής διαδικασίας</a:t>
            </a:r>
            <a:r>
              <a:rPr lang="el-GR" sz="2000" dirty="0" smtClean="0">
                <a:latin typeface="Times New Roman" pitchFamily="18" charset="0"/>
                <a:cs typeface="Times New Roman" pitchFamily="18" charset="0"/>
              </a:rPr>
              <a:t> (παραβάτες μαθητές, συμμαθητές, εκπαιδευτικούς και διευθυντές) </a:t>
            </a:r>
          </a:p>
          <a:p>
            <a:pPr algn="just">
              <a:buFont typeface="Wingdings" pitchFamily="2" charset="2"/>
              <a:buChar char="q"/>
            </a:pPr>
            <a:endParaRPr lang="el-GR"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214282" y="642918"/>
            <a:ext cx="8286808" cy="5500726"/>
          </a:xfrm>
        </p:spPr>
        <p:txBody>
          <a:bodyPr>
            <a:normAutofit fontScale="92500" lnSpcReduction="10000"/>
          </a:bodyPr>
          <a:lstStyle/>
          <a:p>
            <a:pPr algn="just">
              <a:buFont typeface="Wingdings" pitchFamily="2" charset="2"/>
              <a:buChar char="q"/>
            </a:pPr>
            <a:r>
              <a:rPr lang="el-GR" b="1" u="sng" dirty="0" smtClean="0"/>
              <a:t>Συνέπειες στους ίδιους τους μαθητές</a:t>
            </a:r>
            <a:r>
              <a:rPr lang="el-GR" dirty="0" smtClean="0"/>
              <a:t>: κακή συναισθηματική κατάσταση, απόσυρση από το σχολείο και αργότερα από την κοινωνία, προβλήματα στις κοινωνικές τους σχέσεις και κακές επιδόσεις στα μαθήματα</a:t>
            </a:r>
          </a:p>
          <a:p>
            <a:pPr algn="just">
              <a:buFont typeface="Wingdings" pitchFamily="2" charset="2"/>
              <a:buChar char="q"/>
            </a:pPr>
            <a:r>
              <a:rPr lang="el-GR" dirty="0" smtClean="0"/>
              <a:t> </a:t>
            </a:r>
            <a:r>
              <a:rPr lang="el-GR" b="1" u="sng" dirty="0" smtClean="0"/>
              <a:t>Συνέπειες στους συμμαθητές</a:t>
            </a:r>
            <a:r>
              <a:rPr lang="el-GR" dirty="0" smtClean="0"/>
              <a:t>: νιώθουν ανασφάλεια στο χώρο του σχολείου, επιβαρύνονται συναισθηματικά και ψυχολογικά. </a:t>
            </a:r>
          </a:p>
          <a:p>
            <a:pPr algn="just">
              <a:buFont typeface="Wingdings" pitchFamily="2" charset="2"/>
              <a:buChar char="q"/>
            </a:pPr>
            <a:r>
              <a:rPr lang="el-GR" b="1" u="sng" dirty="0" smtClean="0"/>
              <a:t>Συνέπειες στους εκπαιδευτικούς</a:t>
            </a:r>
            <a:r>
              <a:rPr lang="el-GR" dirty="0" smtClean="0"/>
              <a:t>: αγωνιούν, αγχώνονται, σκέφτονται τρόπους και μέσα επίλυσης αυτής της συμπεριφοράς και χάνουν αρκετό χρόνο από την εκπαιδευτική διαδικασία στην διαχείριση της εν λόγω συμπεριφοράς. </a:t>
            </a:r>
          </a:p>
          <a:p>
            <a:pPr algn="just">
              <a:buFont typeface="Wingdings" pitchFamily="2" charset="2"/>
              <a:buChar char="q"/>
            </a:pPr>
            <a:r>
              <a:rPr lang="el-GR" b="1" u="sng" dirty="0" smtClean="0"/>
              <a:t>Συνέπειες στους διευθυντές</a:t>
            </a:r>
            <a:r>
              <a:rPr lang="el-GR" dirty="0" smtClean="0"/>
              <a:t>: καλούνται να επιλύσουν άμεσα τα θέματα που προκύπτουν από την παραβατικότητα των μαθητών και σε αρκετές περιπτώσεις νιώθουν άγχος και επιβαρύνονται συναισθηματικά.</a:t>
            </a:r>
          </a:p>
          <a:p>
            <a:pPr>
              <a:buFont typeface="Wingdings" pitchFamily="2" charset="2"/>
              <a:buChar char="q"/>
            </a:pPr>
            <a:endParaRPr lang="el-GR"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ctr"/>
            <a:r>
              <a:rPr lang="el-GR" sz="2800" b="1" u="sng" dirty="0" smtClean="0">
                <a:latin typeface="Times New Roman" pitchFamily="18" charset="0"/>
                <a:cs typeface="Times New Roman" pitchFamily="18" charset="0"/>
              </a:rPr>
              <a:t>ΔΥΣΚΟΛΙΕΣ</a:t>
            </a:r>
            <a:endParaRPr lang="el-GR" sz="2800" b="1" u="sng" dirty="0">
              <a:latin typeface="Times New Roman" pitchFamily="18" charset="0"/>
              <a:cs typeface="Times New Roman" pitchFamily="18" charset="0"/>
            </a:endParaRPr>
          </a:p>
        </p:txBody>
      </p:sp>
      <p:sp>
        <p:nvSpPr>
          <p:cNvPr id="3" name="2 - Θέση περιεχομένου"/>
          <p:cNvSpPr>
            <a:spLocks noGrp="1"/>
          </p:cNvSpPr>
          <p:nvPr>
            <p:ph sz="quarter" idx="1"/>
          </p:nvPr>
        </p:nvSpPr>
        <p:spPr/>
        <p:txBody>
          <a:bodyPr/>
          <a:lstStyle/>
          <a:p>
            <a:pPr algn="just">
              <a:buFont typeface="Wingdings" pitchFamily="2" charset="2"/>
              <a:buChar char="v"/>
            </a:pPr>
            <a:r>
              <a:rPr lang="el-GR" dirty="0" smtClean="0">
                <a:latin typeface="Times New Roman" pitchFamily="18" charset="0"/>
                <a:cs typeface="Times New Roman" pitchFamily="18" charset="0"/>
              </a:rPr>
              <a:t>Δυσκολία πρόσβασης σε βιβλιοθήκες λόγω πανδημίας</a:t>
            </a:r>
          </a:p>
          <a:p>
            <a:pPr algn="just">
              <a:buFont typeface="Wingdings" pitchFamily="2" charset="2"/>
              <a:buChar char="v"/>
            </a:pPr>
            <a:endParaRPr lang="el-GR" dirty="0" smtClean="0">
              <a:latin typeface="Times New Roman" pitchFamily="18" charset="0"/>
              <a:cs typeface="Times New Roman" pitchFamily="18" charset="0"/>
            </a:endParaRPr>
          </a:p>
          <a:p>
            <a:pPr algn="just">
              <a:buFont typeface="Wingdings" pitchFamily="2" charset="2"/>
              <a:buChar char="v"/>
            </a:pPr>
            <a:r>
              <a:rPr lang="el-GR" dirty="0" smtClean="0">
                <a:latin typeface="Times New Roman" pitchFamily="18" charset="0"/>
                <a:cs typeface="Times New Roman" pitchFamily="18" charset="0"/>
              </a:rPr>
              <a:t>Πολλοί διευθυντές αρνητικοί στην συμμετοχή τους στην έρευνα λόγω αντιμετώπισης των δύσκολων συνθηκών που προέκυψαν στην σχολικής τους μονάδα από την πανδημία</a:t>
            </a:r>
            <a:endParaRPr lang="el-G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ctr"/>
            <a:r>
              <a:rPr lang="el-GR" sz="2800" b="1" dirty="0" smtClean="0">
                <a:latin typeface="Times New Roman" pitchFamily="18" charset="0"/>
                <a:cs typeface="Times New Roman" pitchFamily="18" charset="0"/>
              </a:rPr>
              <a:t>ΠΡΟΤΑΣΕΙΣ</a:t>
            </a:r>
            <a:endParaRPr lang="el-GR" sz="2800" b="1" dirty="0">
              <a:latin typeface="Times New Roman" pitchFamily="18" charset="0"/>
              <a:cs typeface="Times New Roman" pitchFamily="18" charset="0"/>
            </a:endParaRPr>
          </a:p>
        </p:txBody>
      </p:sp>
      <p:sp>
        <p:nvSpPr>
          <p:cNvPr id="3" name="2 - Θέση περιεχομένου"/>
          <p:cNvSpPr>
            <a:spLocks noGrp="1"/>
          </p:cNvSpPr>
          <p:nvPr>
            <p:ph sz="quarter" idx="1"/>
          </p:nvPr>
        </p:nvSpPr>
        <p:spPr>
          <a:xfrm>
            <a:off x="457200" y="1600200"/>
            <a:ext cx="8186766" cy="4873752"/>
          </a:xfrm>
        </p:spPr>
        <p:txBody>
          <a:bodyPr/>
          <a:lstStyle/>
          <a:p>
            <a:pPr>
              <a:buFont typeface="Wingdings" pitchFamily="2" charset="2"/>
              <a:buChar char="q"/>
            </a:pPr>
            <a:r>
              <a:rPr lang="el-GR" b="1" dirty="0" smtClean="0">
                <a:latin typeface="Times New Roman" pitchFamily="18" charset="0"/>
                <a:cs typeface="Times New Roman" pitchFamily="18" charset="0"/>
              </a:rPr>
              <a:t>Οικογένεια</a:t>
            </a:r>
            <a:r>
              <a:rPr lang="el-GR" dirty="0" smtClean="0">
                <a:latin typeface="Times New Roman" pitchFamily="18" charset="0"/>
                <a:cs typeface="Times New Roman" pitchFamily="18" charset="0"/>
              </a:rPr>
              <a:t> </a:t>
            </a:r>
          </a:p>
          <a:p>
            <a:pPr marL="457200" indent="-457200">
              <a:buFont typeface="Wingdings" pitchFamily="2" charset="2"/>
              <a:buChar char="Ø"/>
            </a:pPr>
            <a:r>
              <a:rPr lang="el-GR" dirty="0" smtClean="0">
                <a:latin typeface="Times New Roman" pitchFamily="18" charset="0"/>
                <a:cs typeface="Times New Roman" pitchFamily="18" charset="0"/>
              </a:rPr>
              <a:t>Ομάδες γονέων</a:t>
            </a:r>
          </a:p>
          <a:p>
            <a:pPr marL="457200" indent="-457200">
              <a:buNone/>
            </a:pPr>
            <a:endParaRPr lang="el-GR" dirty="0" smtClean="0">
              <a:latin typeface="Times New Roman" pitchFamily="18" charset="0"/>
              <a:cs typeface="Times New Roman" pitchFamily="18" charset="0"/>
            </a:endParaRPr>
          </a:p>
          <a:p>
            <a:pPr>
              <a:buFont typeface="Wingdings" pitchFamily="2" charset="2"/>
              <a:buChar char="q"/>
            </a:pPr>
            <a:r>
              <a:rPr lang="el-GR" b="1" dirty="0" smtClean="0">
                <a:latin typeface="Times New Roman" pitchFamily="18" charset="0"/>
                <a:cs typeface="Times New Roman" pitchFamily="18" charset="0"/>
              </a:rPr>
              <a:t>Σχολείο</a:t>
            </a:r>
          </a:p>
          <a:p>
            <a:pPr>
              <a:buFont typeface="Wingdings" pitchFamily="2" charset="2"/>
              <a:buChar char="Ø"/>
            </a:pPr>
            <a:r>
              <a:rPr lang="el-GR" dirty="0" smtClean="0">
                <a:latin typeface="Times New Roman" pitchFamily="18" charset="0"/>
                <a:cs typeface="Times New Roman" pitchFamily="18" charset="0"/>
              </a:rPr>
              <a:t>Στήριξη και βοήθεια ανήλικου και οικογένειας</a:t>
            </a:r>
          </a:p>
          <a:p>
            <a:pPr>
              <a:buFont typeface="Wingdings" pitchFamily="2" charset="2"/>
              <a:buChar char="Ø"/>
            </a:pPr>
            <a:r>
              <a:rPr lang="el-GR" dirty="0" smtClean="0">
                <a:latin typeface="Times New Roman" pitchFamily="18" charset="0"/>
                <a:cs typeface="Times New Roman" pitchFamily="18" charset="0"/>
              </a:rPr>
              <a:t>Κατάρτιση επαγγελματικού δυναμικού</a:t>
            </a:r>
          </a:p>
          <a:p>
            <a:pPr>
              <a:buFont typeface="Wingdings" pitchFamily="2" charset="2"/>
              <a:buChar char="Ø"/>
            </a:pPr>
            <a:r>
              <a:rPr lang="el-GR" dirty="0" smtClean="0">
                <a:latin typeface="Times New Roman" pitchFamily="18" charset="0"/>
                <a:cs typeface="Times New Roman" pitchFamily="18" charset="0"/>
              </a:rPr>
              <a:t>Διεξαγωγή σεμιναρίων για εκπαιδευτικούς</a:t>
            </a:r>
          </a:p>
          <a:p>
            <a:pPr>
              <a:buFont typeface="Wingdings" pitchFamily="2" charset="2"/>
              <a:buChar char="Ø"/>
            </a:pPr>
            <a:r>
              <a:rPr lang="el-GR" dirty="0" smtClean="0">
                <a:latin typeface="Times New Roman" pitchFamily="18" charset="0"/>
                <a:cs typeface="Times New Roman" pitchFamily="18" charset="0"/>
              </a:rPr>
              <a:t>Υποστήριξη και βοήθεια από το κράτος</a:t>
            </a:r>
          </a:p>
          <a:p>
            <a:pPr>
              <a:buFont typeface="Wingdings" pitchFamily="2" charset="2"/>
              <a:buChar char="Ø"/>
            </a:pPr>
            <a:r>
              <a:rPr lang="el-GR" dirty="0" smtClean="0">
                <a:latin typeface="Times New Roman" pitchFamily="18" charset="0"/>
                <a:cs typeface="Times New Roman" pitchFamily="18" charset="0"/>
              </a:rPr>
              <a:t>Αναγνώριση, Πρόληψη και Αντιμετώπιση</a:t>
            </a:r>
            <a:endParaRPr lang="el-G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642910" y="2571744"/>
            <a:ext cx="7467600" cy="1000132"/>
          </a:xfrm>
        </p:spPr>
        <p:txBody>
          <a:bodyPr>
            <a:normAutofit fontScale="92500"/>
          </a:bodyPr>
          <a:lstStyle/>
          <a:p>
            <a:pPr algn="ctr">
              <a:buNone/>
            </a:pPr>
            <a:r>
              <a:rPr lang="el-GR" sz="4000" b="1" u="sng" dirty="0" smtClean="0">
                <a:solidFill>
                  <a:schemeClr val="accent1">
                    <a:lumMod val="75000"/>
                  </a:schemeClr>
                </a:solidFill>
                <a:latin typeface="Times New Roman" pitchFamily="18" charset="0"/>
                <a:cs typeface="Times New Roman" pitchFamily="18" charset="0"/>
              </a:rPr>
              <a:t>Ευχαριστώ για την προσοχή σας!!!</a:t>
            </a:r>
            <a:endParaRPr lang="el-GR" sz="4000" b="1" u="sng" dirty="0">
              <a:solidFill>
                <a:schemeClr val="accent1">
                  <a:lumMod val="75000"/>
                </a:schemeClr>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642910" y="0"/>
            <a:ext cx="7467600" cy="1143000"/>
          </a:xfrm>
        </p:spPr>
        <p:txBody>
          <a:bodyPr>
            <a:normAutofit/>
          </a:bodyPr>
          <a:lstStyle/>
          <a:p>
            <a:pPr algn="ctr"/>
            <a:r>
              <a:rPr lang="el-GR" sz="2800" b="1" u="sng" dirty="0" smtClean="0">
                <a:latin typeface="Times New Roman" pitchFamily="18" charset="0"/>
                <a:cs typeface="Times New Roman" pitchFamily="18" charset="0"/>
              </a:rPr>
              <a:t>ΕΝΝΟΙΟΛΟΓΙΚΟΙ ΟΡΙΣΜΟΙ</a:t>
            </a:r>
            <a:endParaRPr lang="el-GR" sz="2800" b="1" u="sng" dirty="0">
              <a:latin typeface="Times New Roman" pitchFamily="18" charset="0"/>
              <a:cs typeface="Times New Roman" pitchFamily="18" charset="0"/>
            </a:endParaRPr>
          </a:p>
        </p:txBody>
      </p:sp>
      <p:sp>
        <p:nvSpPr>
          <p:cNvPr id="3" name="2 - Θέση περιεχομένου"/>
          <p:cNvSpPr>
            <a:spLocks noGrp="1"/>
          </p:cNvSpPr>
          <p:nvPr>
            <p:ph sz="quarter" idx="1"/>
          </p:nvPr>
        </p:nvSpPr>
        <p:spPr>
          <a:xfrm>
            <a:off x="428596" y="1357298"/>
            <a:ext cx="8329642" cy="5214974"/>
          </a:xfrm>
        </p:spPr>
        <p:txBody>
          <a:bodyPr>
            <a:normAutofit lnSpcReduction="10000"/>
          </a:bodyPr>
          <a:lstStyle/>
          <a:p>
            <a:pPr>
              <a:buFont typeface="Wingdings" pitchFamily="2" charset="2"/>
              <a:buChar char="Ø"/>
            </a:pPr>
            <a:r>
              <a:rPr lang="el-GR" dirty="0" smtClean="0">
                <a:latin typeface="Times New Roman" pitchFamily="18" charset="0"/>
                <a:cs typeface="Times New Roman" pitchFamily="18" charset="0"/>
              </a:rPr>
              <a:t>Ανήλικοι Παραβάτες</a:t>
            </a:r>
          </a:p>
          <a:p>
            <a:pPr algn="just">
              <a:buNone/>
            </a:pPr>
            <a:r>
              <a:rPr lang="el-GR" sz="1800" dirty="0" smtClean="0">
                <a:latin typeface="Times New Roman" pitchFamily="18" charset="0"/>
                <a:cs typeface="Times New Roman" pitchFamily="18" charset="0"/>
              </a:rPr>
              <a:t>      Ν. 3860/2010. Ως ανήλικοι παραβάτες θεωρούνται πλέον αυτοί που, κατά το χρόνο τέλεσης της αξιόποινης πράξης, έχουν ηλικία μεταξύ του 8</a:t>
            </a:r>
            <a:r>
              <a:rPr lang="el-GR" sz="1800" baseline="30000" dirty="0" smtClean="0">
                <a:latin typeface="Times New Roman" pitchFamily="18" charset="0"/>
                <a:cs typeface="Times New Roman" pitchFamily="18" charset="0"/>
              </a:rPr>
              <a:t>ου</a:t>
            </a:r>
            <a:r>
              <a:rPr lang="el-GR" sz="1800" dirty="0" smtClean="0">
                <a:latin typeface="Times New Roman" pitchFamily="18" charset="0"/>
                <a:cs typeface="Times New Roman" pitchFamily="18" charset="0"/>
              </a:rPr>
              <a:t> και του 18</a:t>
            </a:r>
            <a:r>
              <a:rPr lang="el-GR" sz="1800" baseline="30000" dirty="0" smtClean="0">
                <a:latin typeface="Times New Roman" pitchFamily="18" charset="0"/>
                <a:cs typeface="Times New Roman" pitchFamily="18" charset="0"/>
              </a:rPr>
              <a:t>ου</a:t>
            </a:r>
            <a:r>
              <a:rPr lang="el-GR" sz="1800" dirty="0" smtClean="0">
                <a:latin typeface="Times New Roman" pitchFamily="18" charset="0"/>
                <a:cs typeface="Times New Roman" pitchFamily="18" charset="0"/>
              </a:rPr>
              <a:t> (συμπληρωμένων), ενώ ο όρος «ανήλικος εγκληματίας» απαλείφεται. (Θάνος &amp; </a:t>
            </a:r>
            <a:r>
              <a:rPr lang="el-GR" sz="1800" dirty="0" err="1" smtClean="0">
                <a:latin typeface="Times New Roman" pitchFamily="18" charset="0"/>
                <a:cs typeface="Times New Roman" pitchFamily="18" charset="0"/>
              </a:rPr>
              <a:t>Κουρκούτας</a:t>
            </a:r>
            <a:r>
              <a:rPr lang="el-GR" sz="1800" dirty="0" smtClean="0">
                <a:latin typeface="Times New Roman" pitchFamily="18" charset="0"/>
                <a:cs typeface="Times New Roman" pitchFamily="18" charset="0"/>
              </a:rPr>
              <a:t>, 2013)</a:t>
            </a:r>
          </a:p>
          <a:p>
            <a:pPr algn="just">
              <a:buNone/>
            </a:pPr>
            <a:endParaRPr lang="el-GR" sz="1800" dirty="0" smtClean="0">
              <a:latin typeface="Times New Roman" pitchFamily="18" charset="0"/>
              <a:cs typeface="Times New Roman" pitchFamily="18" charset="0"/>
            </a:endParaRPr>
          </a:p>
          <a:p>
            <a:pPr>
              <a:buFont typeface="Wingdings" pitchFamily="2" charset="2"/>
              <a:buChar char="Ø"/>
            </a:pPr>
            <a:r>
              <a:rPr lang="el-GR" dirty="0" smtClean="0">
                <a:latin typeface="Times New Roman" pitchFamily="18" charset="0"/>
                <a:cs typeface="Times New Roman" pitchFamily="18" charset="0"/>
              </a:rPr>
              <a:t>Παραβατικότητα Ανηλίκων</a:t>
            </a:r>
          </a:p>
          <a:p>
            <a:pPr algn="just">
              <a:buNone/>
            </a:pPr>
            <a:r>
              <a:rPr lang="el-GR" dirty="0" smtClean="0"/>
              <a:t>   </a:t>
            </a:r>
            <a:r>
              <a:rPr lang="el-GR" sz="1700" dirty="0" smtClean="0">
                <a:latin typeface="Times New Roman" pitchFamily="18" charset="0"/>
                <a:cs typeface="Times New Roman" pitchFamily="18" charset="0"/>
              </a:rPr>
              <a:t>Ως </a:t>
            </a:r>
            <a:r>
              <a:rPr lang="el-GR" sz="1700" dirty="0" err="1" smtClean="0">
                <a:latin typeface="Times New Roman" pitchFamily="18" charset="0"/>
                <a:cs typeface="Times New Roman" pitchFamily="18" charset="0"/>
              </a:rPr>
              <a:t>παραβατική</a:t>
            </a:r>
            <a:r>
              <a:rPr lang="el-GR" sz="1700" dirty="0" smtClean="0">
                <a:latin typeface="Times New Roman" pitchFamily="18" charset="0"/>
                <a:cs typeface="Times New Roman" pitchFamily="18" charset="0"/>
              </a:rPr>
              <a:t> χαρακτηρίζεται η συμπεριφορά που παρεκκλίνει από τους κοινωνικούς κανόνες και δημιουργεί προβλήματα στο κοινωνικό σύνολο. Η </a:t>
            </a:r>
            <a:r>
              <a:rPr lang="el-GR" sz="1700" dirty="0" err="1" smtClean="0">
                <a:latin typeface="Times New Roman" pitchFamily="18" charset="0"/>
                <a:cs typeface="Times New Roman" pitchFamily="18" charset="0"/>
              </a:rPr>
              <a:t>παραβατική</a:t>
            </a:r>
            <a:r>
              <a:rPr lang="el-GR" sz="1700" dirty="0" smtClean="0">
                <a:latin typeface="Times New Roman" pitchFamily="18" charset="0"/>
                <a:cs typeface="Times New Roman" pitchFamily="18" charset="0"/>
              </a:rPr>
              <a:t> συμπεριφορά έχει ποικίλες συνιστώσες και διαφορετικούς βαθμούς εκδήλωσης. Ο όρος παραβατικότητα είναι κοινωνικό – νομικός όρος, που αντικατοπτρίζει μια μορφή αποκλίνουσας συμπεριφοράς μεταξύ άλλων, η οποία όμως συνιστά παράβαση νομικού κανόνα</a:t>
            </a:r>
            <a:r>
              <a:rPr lang="el-GR" sz="1700" dirty="0" smtClean="0"/>
              <a:t>.</a:t>
            </a:r>
            <a:r>
              <a:rPr lang="el-GR" sz="1600" dirty="0" smtClean="0">
                <a:latin typeface="Times New Roman" pitchFamily="18" charset="0"/>
                <a:cs typeface="Times New Roman" pitchFamily="18" charset="0"/>
              </a:rPr>
              <a:t> (Θάνος &amp; </a:t>
            </a:r>
            <a:r>
              <a:rPr lang="el-GR" sz="1600" dirty="0" err="1" smtClean="0">
                <a:latin typeface="Times New Roman" pitchFamily="18" charset="0"/>
                <a:cs typeface="Times New Roman" pitchFamily="18" charset="0"/>
              </a:rPr>
              <a:t>Κουρκούτας</a:t>
            </a:r>
            <a:r>
              <a:rPr lang="el-GR" sz="1600" dirty="0" smtClean="0">
                <a:latin typeface="Times New Roman" pitchFamily="18" charset="0"/>
                <a:cs typeface="Times New Roman" pitchFamily="18" charset="0"/>
              </a:rPr>
              <a:t>, 2013)</a:t>
            </a:r>
          </a:p>
          <a:p>
            <a:pPr algn="just">
              <a:buNone/>
            </a:pPr>
            <a:endParaRPr lang="el-GR" sz="1700" dirty="0" smtClean="0">
              <a:latin typeface="Times New Roman" pitchFamily="18" charset="0"/>
              <a:cs typeface="Times New Roman" pitchFamily="18" charset="0"/>
            </a:endParaRPr>
          </a:p>
          <a:p>
            <a:pPr>
              <a:buFont typeface="Wingdings" pitchFamily="2" charset="2"/>
              <a:buChar char="Ø"/>
            </a:pPr>
            <a:r>
              <a:rPr lang="el-GR" dirty="0" smtClean="0">
                <a:latin typeface="Times New Roman" pitchFamily="18" charset="0"/>
                <a:cs typeface="Times New Roman" pitchFamily="18" charset="0"/>
              </a:rPr>
              <a:t>Αποκλίνουσα Συμπεριφορά/ Απόκλιση</a:t>
            </a:r>
          </a:p>
          <a:p>
            <a:pPr algn="just">
              <a:buNone/>
            </a:pPr>
            <a:r>
              <a:rPr lang="el-GR" sz="1600" dirty="0" smtClean="0">
                <a:latin typeface="Times New Roman" pitchFamily="18" charset="0"/>
                <a:cs typeface="Times New Roman" pitchFamily="18" charset="0"/>
              </a:rPr>
              <a:t>      Η παράβαση κανόνων δικαίου μιας κοινωνίας με την ευρεία έννοια. (Ιωαννίδη &amp; </a:t>
            </a:r>
            <a:r>
              <a:rPr lang="el-GR" sz="1600" dirty="0" err="1" smtClean="0">
                <a:latin typeface="Times New Roman" pitchFamily="18" charset="0"/>
                <a:cs typeface="Times New Roman" pitchFamily="18" charset="0"/>
              </a:rPr>
              <a:t>Μπαλτόπουλος</a:t>
            </a:r>
            <a:r>
              <a:rPr lang="el-GR" sz="1600" dirty="0" smtClean="0">
                <a:latin typeface="Times New Roman" pitchFamily="18" charset="0"/>
                <a:cs typeface="Times New Roman" pitchFamily="18" charset="0"/>
              </a:rPr>
              <a:t>, 2008)</a:t>
            </a:r>
          </a:p>
          <a:p>
            <a:pPr>
              <a:buFont typeface="Wingdings" pitchFamily="2" charset="2"/>
              <a:buChar char="Ø"/>
            </a:pPr>
            <a:endParaRPr lang="el-G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555674" y="643596"/>
            <a:ext cx="8088292" cy="5571486"/>
          </a:xfrm>
        </p:spPr>
        <p:txBody>
          <a:bodyPr>
            <a:normAutofit/>
          </a:bodyPr>
          <a:lstStyle/>
          <a:p>
            <a:pPr>
              <a:buFont typeface="Wingdings" pitchFamily="2" charset="2"/>
              <a:buChar char="Ø"/>
            </a:pPr>
            <a:r>
              <a:rPr lang="el-GR" dirty="0" err="1" smtClean="0">
                <a:latin typeface="Times New Roman" pitchFamily="18" charset="0"/>
                <a:cs typeface="Times New Roman" pitchFamily="18" charset="0"/>
              </a:rPr>
              <a:t>Παρεκλίνουσα</a:t>
            </a:r>
            <a:r>
              <a:rPr lang="el-GR" dirty="0" smtClean="0">
                <a:latin typeface="Times New Roman" pitchFamily="18" charset="0"/>
                <a:cs typeface="Times New Roman" pitchFamily="18" charset="0"/>
              </a:rPr>
              <a:t> Συμπεριφορά / Παρέκκλιση</a:t>
            </a:r>
          </a:p>
          <a:p>
            <a:pPr algn="just">
              <a:buNone/>
            </a:pPr>
            <a:r>
              <a:rPr lang="el-GR" dirty="0" smtClean="0"/>
              <a:t>   </a:t>
            </a:r>
            <a:r>
              <a:rPr lang="el-GR" sz="1600" dirty="0" smtClean="0">
                <a:latin typeface="Times New Roman" pitchFamily="18" charset="0"/>
                <a:cs typeface="Times New Roman" pitchFamily="18" charset="0"/>
              </a:rPr>
              <a:t>Η απόκλιση/ παρέκκλιση αναφέρεται γενικά σε συμπεριφορές που, ενώ δεν γίνονται κοινωνικά αποδεκτές, δεν αποτελούν και παράβαση του νομικού κανόνα π.χ. χρήση ναρκωτικών ουσιών, κλοπές, φυγή από το σπίτι, απουσίες από το σχολείο κ.λπ. (Ιωαννίδη &amp; </a:t>
            </a:r>
            <a:r>
              <a:rPr lang="el-GR" sz="1600" dirty="0" err="1" smtClean="0">
                <a:latin typeface="Times New Roman" pitchFamily="18" charset="0"/>
                <a:cs typeface="Times New Roman" pitchFamily="18" charset="0"/>
              </a:rPr>
              <a:t>Μπαλτόπουλος</a:t>
            </a:r>
            <a:r>
              <a:rPr lang="el-GR" sz="1600" dirty="0" smtClean="0">
                <a:latin typeface="Times New Roman" pitchFamily="18" charset="0"/>
                <a:cs typeface="Times New Roman" pitchFamily="18" charset="0"/>
              </a:rPr>
              <a:t>, 2008)</a:t>
            </a:r>
          </a:p>
          <a:p>
            <a:pPr>
              <a:buNone/>
            </a:pPr>
            <a:endParaRPr lang="el-GR" sz="1600" dirty="0" smtClean="0">
              <a:latin typeface="Times New Roman" pitchFamily="18" charset="0"/>
              <a:cs typeface="Times New Roman" pitchFamily="18" charset="0"/>
            </a:endParaRPr>
          </a:p>
          <a:p>
            <a:pPr>
              <a:buNone/>
            </a:pPr>
            <a:endParaRPr lang="el-GR" sz="1600" dirty="0" smtClean="0">
              <a:latin typeface="Times New Roman" pitchFamily="18" charset="0"/>
              <a:cs typeface="Times New Roman" pitchFamily="18" charset="0"/>
            </a:endParaRPr>
          </a:p>
          <a:p>
            <a:pPr>
              <a:buFont typeface="Wingdings" pitchFamily="2" charset="2"/>
              <a:buChar char="Ø"/>
            </a:pPr>
            <a:r>
              <a:rPr lang="el-GR" dirty="0" smtClean="0"/>
              <a:t>Προβλήματα Συμπεριφοράς</a:t>
            </a:r>
          </a:p>
          <a:p>
            <a:pPr algn="just">
              <a:buNone/>
            </a:pPr>
            <a:r>
              <a:rPr lang="el-GR" sz="1600" dirty="0" smtClean="0">
                <a:latin typeface="Times New Roman" pitchFamily="18" charset="0"/>
                <a:cs typeface="Times New Roman" pitchFamily="18" charset="0"/>
              </a:rPr>
              <a:t>     Τα παιδιά με συναισθηματικά και </a:t>
            </a:r>
            <a:r>
              <a:rPr lang="el-GR" sz="1600" dirty="0" err="1" smtClean="0">
                <a:latin typeface="Times New Roman" pitchFamily="18" charset="0"/>
                <a:cs typeface="Times New Roman" pitchFamily="18" charset="0"/>
              </a:rPr>
              <a:t>συμπεριφορικά</a:t>
            </a:r>
            <a:r>
              <a:rPr lang="el-GR" sz="1600" dirty="0" smtClean="0">
                <a:latin typeface="Times New Roman" pitchFamily="18" charset="0"/>
                <a:cs typeface="Times New Roman" pitchFamily="18" charset="0"/>
              </a:rPr>
              <a:t> προβλήματα μελετώνται από τον τομέα της παιδικής ψυχοπαθολογίας και διακρίνονται </a:t>
            </a:r>
            <a:r>
              <a:rPr lang="el-GR" sz="1600" dirty="0" err="1" smtClean="0">
                <a:latin typeface="Times New Roman" pitchFamily="18" charset="0"/>
                <a:cs typeface="Times New Roman" pitchFamily="18" charset="0"/>
              </a:rPr>
              <a:t>εσωτερικευμένα</a:t>
            </a:r>
            <a:r>
              <a:rPr lang="el-GR" sz="1600" dirty="0" smtClean="0">
                <a:latin typeface="Times New Roman" pitchFamily="18" charset="0"/>
                <a:cs typeface="Times New Roman" pitchFamily="18" charset="0"/>
              </a:rPr>
              <a:t> και εξωτερικευμένα προβλήματα.</a:t>
            </a:r>
            <a:r>
              <a:rPr lang="en-US" sz="1600" dirty="0" smtClean="0"/>
              <a:t> </a:t>
            </a:r>
            <a:r>
              <a:rPr lang="el-GR" sz="1600" dirty="0" smtClean="0"/>
              <a:t>(</a:t>
            </a:r>
            <a:r>
              <a:rPr lang="en-US" sz="1600" dirty="0" err="1" smtClean="0"/>
              <a:t>Beesley</a:t>
            </a:r>
            <a:r>
              <a:rPr lang="el-GR" sz="1600" dirty="0" smtClean="0"/>
              <a:t>, </a:t>
            </a:r>
            <a:r>
              <a:rPr lang="en-US" sz="1600" dirty="0" smtClean="0"/>
              <a:t>Carson</a:t>
            </a:r>
            <a:r>
              <a:rPr lang="el-GR" sz="1600" dirty="0" smtClean="0"/>
              <a:t>, </a:t>
            </a:r>
            <a:r>
              <a:rPr lang="en-US" sz="1600" dirty="0" smtClean="0"/>
              <a:t>Hill</a:t>
            </a:r>
            <a:r>
              <a:rPr lang="el-GR" sz="1600" dirty="0" smtClean="0"/>
              <a:t>, </a:t>
            </a:r>
            <a:r>
              <a:rPr lang="en-US" sz="1600" dirty="0" smtClean="0"/>
              <a:t>Mullins</a:t>
            </a:r>
            <a:r>
              <a:rPr lang="el-GR" sz="1600" dirty="0" smtClean="0"/>
              <a:t> &amp; </a:t>
            </a:r>
            <a:r>
              <a:rPr lang="en-US" sz="1600" dirty="0" smtClean="0"/>
              <a:t>Pace</a:t>
            </a:r>
            <a:r>
              <a:rPr lang="el-GR" sz="1600" dirty="0" smtClean="0"/>
              <a:t>, 1999)</a:t>
            </a:r>
          </a:p>
          <a:p>
            <a:pPr algn="just">
              <a:buNone/>
            </a:pPr>
            <a:endParaRPr lang="el-GR" sz="1600" dirty="0" smtClean="0"/>
          </a:p>
          <a:p>
            <a:pPr algn="just">
              <a:buNone/>
            </a:pPr>
            <a:endParaRPr lang="el-GR" sz="1600" dirty="0" smtClean="0"/>
          </a:p>
          <a:p>
            <a:pPr>
              <a:buFont typeface="Wingdings" pitchFamily="2" charset="2"/>
              <a:buChar char="Ø"/>
            </a:pPr>
            <a:r>
              <a:rPr lang="el-GR" dirty="0" smtClean="0">
                <a:latin typeface="Times New Roman" pitchFamily="18" charset="0"/>
                <a:cs typeface="Times New Roman" pitchFamily="18" charset="0"/>
              </a:rPr>
              <a:t>Σχολική Βία</a:t>
            </a:r>
          </a:p>
          <a:p>
            <a:pPr algn="just">
              <a:buNone/>
            </a:pPr>
            <a:r>
              <a:rPr lang="el-GR" dirty="0" smtClean="0">
                <a:latin typeface="Times New Roman" pitchFamily="18" charset="0"/>
                <a:cs typeface="Times New Roman" pitchFamily="18" charset="0"/>
              </a:rPr>
              <a:t>    </a:t>
            </a:r>
            <a:r>
              <a:rPr lang="el-GR" sz="1600" dirty="0" smtClean="0">
                <a:latin typeface="Times New Roman" pitchFamily="18" charset="0"/>
                <a:cs typeface="Times New Roman" pitchFamily="18" charset="0"/>
              </a:rPr>
              <a:t>Η μορφή συμπεριφοράς ενός ατόμου, το οποίο με πρόθεση απειλεί ή πράγματι προξενεί φυσική ή ψυχολογική βλάβη σε τρίτον ή και στον εαυτό του ή επιδιώκει την καταστροφή πραγμάτων. </a:t>
            </a:r>
            <a:r>
              <a:rPr lang="el-GR" sz="1600" dirty="0" smtClean="0"/>
              <a:t>(Θάνος &amp; </a:t>
            </a:r>
            <a:r>
              <a:rPr lang="el-GR" sz="1600" dirty="0" err="1" smtClean="0"/>
              <a:t>Κουρκούτας</a:t>
            </a:r>
            <a:r>
              <a:rPr lang="el-GR" sz="1600" dirty="0" smtClean="0"/>
              <a:t>, 2013)</a:t>
            </a:r>
            <a:endParaRPr lang="el-GR" sz="16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00034" y="428604"/>
            <a:ext cx="7467600" cy="631844"/>
          </a:xfrm>
        </p:spPr>
        <p:txBody>
          <a:bodyPr>
            <a:normAutofit/>
          </a:bodyPr>
          <a:lstStyle/>
          <a:p>
            <a:pPr algn="ctr"/>
            <a:r>
              <a:rPr lang="el-GR" sz="2400" b="1" dirty="0" smtClean="0">
                <a:latin typeface="Times New Roman" pitchFamily="18" charset="0"/>
                <a:cs typeface="Times New Roman" pitchFamily="18" charset="0"/>
              </a:rPr>
              <a:t>ΘΕΩΡΗΤΙΚΟ ΠΛΑΙΣΙΟ</a:t>
            </a:r>
            <a:endParaRPr lang="el-GR" sz="2400" b="1" dirty="0">
              <a:latin typeface="Times New Roman" pitchFamily="18" charset="0"/>
              <a:cs typeface="Times New Roman" pitchFamily="18" charset="0"/>
            </a:endParaRPr>
          </a:p>
        </p:txBody>
      </p:sp>
      <p:sp>
        <p:nvSpPr>
          <p:cNvPr id="3" name="2 - Θέση περιεχομένου"/>
          <p:cNvSpPr>
            <a:spLocks noGrp="1"/>
          </p:cNvSpPr>
          <p:nvPr>
            <p:ph sz="quarter" idx="1"/>
          </p:nvPr>
        </p:nvSpPr>
        <p:spPr>
          <a:xfrm>
            <a:off x="428596" y="1214422"/>
            <a:ext cx="8215370" cy="5357850"/>
          </a:xfrm>
        </p:spPr>
        <p:txBody>
          <a:bodyPr/>
          <a:lstStyle/>
          <a:p>
            <a:pPr>
              <a:buFont typeface="Wingdings" pitchFamily="2" charset="2"/>
              <a:buChar char="q"/>
            </a:pPr>
            <a:r>
              <a:rPr lang="el-GR" sz="2000" b="1" dirty="0" smtClean="0">
                <a:latin typeface="Times New Roman" pitchFamily="18" charset="0"/>
                <a:cs typeface="Times New Roman" pitchFamily="18" charset="0"/>
              </a:rPr>
              <a:t>Χαρακτηριστικά του ανήλικου παραβάτη</a:t>
            </a:r>
          </a:p>
          <a:p>
            <a:pPr algn="just">
              <a:buFont typeface="Wingdings" pitchFamily="2" charset="2"/>
              <a:buChar char="ü"/>
            </a:pPr>
            <a:r>
              <a:rPr lang="el-GR" sz="2000" dirty="0" err="1" smtClean="0">
                <a:latin typeface="Times New Roman" pitchFamily="18" charset="0"/>
                <a:cs typeface="Times New Roman" pitchFamily="18" charset="0"/>
              </a:rPr>
              <a:t>Εσωτερικευμένες</a:t>
            </a:r>
            <a:r>
              <a:rPr lang="el-GR" sz="2000" dirty="0" smtClean="0">
                <a:latin typeface="Times New Roman" pitchFamily="18" charset="0"/>
                <a:cs typeface="Times New Roman" pitchFamily="18" charset="0"/>
              </a:rPr>
              <a:t> ψυχικές διαταραχές (άγχος, κατάθλιψη, αυτοκτονικός ιδεασμός, ψύχωση) (</a:t>
            </a:r>
            <a:r>
              <a:rPr lang="en-US" sz="2000" dirty="0" err="1" smtClean="0">
                <a:latin typeface="Times New Roman" pitchFamily="18" charset="0"/>
                <a:cs typeface="Times New Roman" pitchFamily="18" charset="0"/>
              </a:rPr>
              <a:t>Corneau</a:t>
            </a:r>
            <a:r>
              <a:rPr lang="en-US" sz="2000" dirty="0" smtClean="0">
                <a:latin typeface="Times New Roman" pitchFamily="18" charset="0"/>
                <a:cs typeface="Times New Roman" pitchFamily="18" charset="0"/>
              </a:rPr>
              <a:t> </a:t>
            </a:r>
            <a:r>
              <a:rPr lang="el-GR" sz="2000" dirty="0" smtClean="0">
                <a:latin typeface="Times New Roman" pitchFamily="18" charset="0"/>
                <a:cs typeface="Times New Roman" pitchFamily="18" charset="0"/>
              </a:rPr>
              <a:t>και </a:t>
            </a:r>
            <a:r>
              <a:rPr lang="en-US" sz="2000" dirty="0" err="1" smtClean="0">
                <a:latin typeface="Times New Roman" pitchFamily="18" charset="0"/>
                <a:cs typeface="Times New Roman" pitchFamily="18" charset="0"/>
              </a:rPr>
              <a:t>Lanctot</a:t>
            </a:r>
            <a:r>
              <a:rPr lang="el-GR" sz="2000" dirty="0" smtClean="0">
                <a:latin typeface="Times New Roman" pitchFamily="18" charset="0"/>
                <a:cs typeface="Times New Roman" pitchFamily="18" charset="0"/>
              </a:rPr>
              <a:t>, 2004) </a:t>
            </a:r>
          </a:p>
          <a:p>
            <a:pPr algn="just">
              <a:buFont typeface="Wingdings" pitchFamily="2" charset="2"/>
              <a:buChar char="ü"/>
            </a:pPr>
            <a:r>
              <a:rPr lang="el-GR" sz="2000" dirty="0" smtClean="0">
                <a:latin typeface="Times New Roman" pitchFamily="18" charset="0"/>
                <a:cs typeface="Times New Roman" pitchFamily="18" charset="0"/>
              </a:rPr>
              <a:t>Εξωτερικευμένα προβλήματα όπως ΔΕΠ-Υ, επιθετική συμπεριφορά, Εναντιωματική Προκλητική Διαταραχή και Διαταραχή Διαγωγής  (Θάνος και </a:t>
            </a:r>
            <a:r>
              <a:rPr lang="el-GR" sz="2000" dirty="0" err="1" smtClean="0">
                <a:latin typeface="Times New Roman" pitchFamily="18" charset="0"/>
                <a:cs typeface="Times New Roman" pitchFamily="18" charset="0"/>
              </a:rPr>
              <a:t>Κουρκούτας</a:t>
            </a:r>
            <a:r>
              <a:rPr lang="el-GR" sz="2000" dirty="0" smtClean="0">
                <a:latin typeface="Times New Roman" pitchFamily="18" charset="0"/>
                <a:cs typeface="Times New Roman" pitchFamily="18" charset="0"/>
              </a:rPr>
              <a:t>, 2013)</a:t>
            </a:r>
          </a:p>
          <a:p>
            <a:pPr algn="just">
              <a:buFont typeface="Wingdings" pitchFamily="2" charset="2"/>
              <a:buChar char="ü"/>
            </a:pPr>
            <a:r>
              <a:rPr lang="el-GR" sz="2000" dirty="0" smtClean="0">
                <a:latin typeface="Times New Roman" pitchFamily="18" charset="0"/>
                <a:cs typeface="Times New Roman" pitchFamily="18" charset="0"/>
              </a:rPr>
              <a:t>Ελλείμματα στις κοινωνικές δεξιότητες (</a:t>
            </a:r>
            <a:r>
              <a:rPr lang="el-GR" sz="2000" dirty="0" err="1" smtClean="0">
                <a:latin typeface="Times New Roman" pitchFamily="18" charset="0"/>
                <a:cs typeface="Times New Roman" pitchFamily="18" charset="0"/>
              </a:rPr>
              <a:t>Brigham</a:t>
            </a:r>
            <a:r>
              <a:rPr lang="el-GR" sz="2000" dirty="0" smtClean="0">
                <a:latin typeface="Times New Roman" pitchFamily="18" charset="0"/>
                <a:cs typeface="Times New Roman" pitchFamily="18" charset="0"/>
              </a:rPr>
              <a:t>, </a:t>
            </a:r>
            <a:r>
              <a:rPr lang="el-GR" sz="2000" dirty="0" err="1" smtClean="0">
                <a:latin typeface="Times New Roman" pitchFamily="18" charset="0"/>
                <a:cs typeface="Times New Roman" pitchFamily="18" charset="0"/>
              </a:rPr>
              <a:t>Forness</a:t>
            </a:r>
            <a:r>
              <a:rPr lang="el-GR" sz="2000" dirty="0" smtClean="0">
                <a:latin typeface="Times New Roman" pitchFamily="18" charset="0"/>
                <a:cs typeface="Times New Roman" pitchFamily="18" charset="0"/>
              </a:rPr>
              <a:t>, </a:t>
            </a:r>
            <a:r>
              <a:rPr lang="el-GR" sz="2000" dirty="0" err="1" smtClean="0">
                <a:latin typeface="Times New Roman" pitchFamily="18" charset="0"/>
                <a:cs typeface="Times New Roman" pitchFamily="18" charset="0"/>
              </a:rPr>
              <a:t>Siperstein</a:t>
            </a:r>
            <a:r>
              <a:rPr lang="el-GR" sz="2000" dirty="0" smtClean="0">
                <a:latin typeface="Times New Roman" pitchFamily="18" charset="0"/>
                <a:cs typeface="Times New Roman" pitchFamily="18" charset="0"/>
              </a:rPr>
              <a:t> &amp; </a:t>
            </a:r>
            <a:r>
              <a:rPr lang="el-GR" sz="2000" dirty="0" err="1" smtClean="0">
                <a:latin typeface="Times New Roman" pitchFamily="18" charset="0"/>
                <a:cs typeface="Times New Roman" pitchFamily="18" charset="0"/>
              </a:rPr>
              <a:t>Wiley</a:t>
            </a:r>
            <a:r>
              <a:rPr lang="el-GR" sz="2000" dirty="0" smtClean="0">
                <a:latin typeface="Times New Roman" pitchFamily="18" charset="0"/>
                <a:cs typeface="Times New Roman" pitchFamily="18" charset="0"/>
              </a:rPr>
              <a:t>, 2010)</a:t>
            </a:r>
          </a:p>
          <a:p>
            <a:pPr algn="just">
              <a:buFont typeface="Wingdings" pitchFamily="2" charset="2"/>
              <a:buChar char="ü"/>
            </a:pPr>
            <a:r>
              <a:rPr lang="el-GR" sz="2000" dirty="0" smtClean="0">
                <a:latin typeface="Times New Roman" pitchFamily="18" charset="0"/>
                <a:cs typeface="Times New Roman" pitchFamily="18" charset="0"/>
              </a:rPr>
              <a:t>Χαμηλή αυτοεκτίμηση (</a:t>
            </a:r>
            <a:r>
              <a:rPr lang="el-GR" sz="2000" dirty="0" err="1" smtClean="0">
                <a:latin typeface="Times New Roman" pitchFamily="18" charset="0"/>
                <a:cs typeface="Times New Roman" pitchFamily="18" charset="0"/>
              </a:rPr>
              <a:t>Rosenberg</a:t>
            </a:r>
            <a:r>
              <a:rPr lang="el-GR" sz="2000" dirty="0" smtClean="0">
                <a:latin typeface="Times New Roman" pitchFamily="18" charset="0"/>
                <a:cs typeface="Times New Roman" pitchFamily="18" charset="0"/>
              </a:rPr>
              <a:t> &amp; </a:t>
            </a:r>
            <a:r>
              <a:rPr lang="el-GR" sz="2000" dirty="0" err="1" smtClean="0">
                <a:latin typeface="Times New Roman" pitchFamily="18" charset="0"/>
                <a:cs typeface="Times New Roman" pitchFamily="18" charset="0"/>
              </a:rPr>
              <a:t>Rosenberg</a:t>
            </a:r>
            <a:r>
              <a:rPr lang="el-GR" sz="2000" dirty="0" smtClean="0">
                <a:latin typeface="Times New Roman" pitchFamily="18" charset="0"/>
                <a:cs typeface="Times New Roman" pitchFamily="18" charset="0"/>
              </a:rPr>
              <a:t>, 1978)</a:t>
            </a:r>
          </a:p>
          <a:p>
            <a:pPr algn="just">
              <a:buFont typeface="Wingdings" pitchFamily="2" charset="2"/>
              <a:buChar char="ü"/>
            </a:pPr>
            <a:r>
              <a:rPr lang="el-GR" sz="2000" dirty="0" smtClean="0">
                <a:latin typeface="Times New Roman" pitchFamily="18" charset="0"/>
                <a:cs typeface="Times New Roman" pitchFamily="18" charset="0"/>
              </a:rPr>
              <a:t>Ναρκισσισμός (</a:t>
            </a:r>
            <a:r>
              <a:rPr lang="el-GR" sz="2000" dirty="0" err="1" smtClean="0">
                <a:latin typeface="Times New Roman" pitchFamily="18" charset="0"/>
                <a:cs typeface="Times New Roman" pitchFamily="18" charset="0"/>
              </a:rPr>
              <a:t>Caspi</a:t>
            </a:r>
            <a:r>
              <a:rPr lang="el-GR" sz="2000" dirty="0" smtClean="0">
                <a:latin typeface="Times New Roman" pitchFamily="18" charset="0"/>
                <a:cs typeface="Times New Roman" pitchFamily="18" charset="0"/>
              </a:rPr>
              <a:t> </a:t>
            </a:r>
            <a:r>
              <a:rPr lang="el-GR" sz="2000" dirty="0" err="1" smtClean="0">
                <a:latin typeface="Times New Roman" pitchFamily="18" charset="0"/>
                <a:cs typeface="Times New Roman" pitchFamily="18" charset="0"/>
              </a:rPr>
              <a:t>κ.συν</a:t>
            </a:r>
            <a:r>
              <a:rPr lang="el-GR" sz="2000" dirty="0" smtClean="0">
                <a:latin typeface="Times New Roman" pitchFamily="18" charset="0"/>
                <a:cs typeface="Times New Roman" pitchFamily="18" charset="0"/>
              </a:rPr>
              <a:t>., 2005, σελ. 333)</a:t>
            </a:r>
          </a:p>
          <a:p>
            <a:pPr algn="just">
              <a:buFont typeface="Wingdings" pitchFamily="2" charset="2"/>
              <a:buChar char="ü"/>
            </a:pPr>
            <a:r>
              <a:rPr lang="el-GR" sz="2000" dirty="0" smtClean="0">
                <a:latin typeface="Times New Roman" pitchFamily="18" charset="0"/>
                <a:cs typeface="Times New Roman" pitchFamily="18" charset="0"/>
              </a:rPr>
              <a:t>Μαθησιακές δυσκολίες (</a:t>
            </a:r>
            <a:r>
              <a:rPr lang="el-GR" sz="2000" dirty="0" err="1" smtClean="0">
                <a:latin typeface="Times New Roman" pitchFamily="18" charset="0"/>
                <a:cs typeface="Times New Roman" pitchFamily="18" charset="0"/>
              </a:rPr>
              <a:t>Winters</a:t>
            </a:r>
            <a:r>
              <a:rPr lang="el-GR" sz="2000" dirty="0" smtClean="0">
                <a:latin typeface="Times New Roman" pitchFamily="18" charset="0"/>
                <a:cs typeface="Times New Roman" pitchFamily="18" charset="0"/>
              </a:rPr>
              <a:t>, 1997)</a:t>
            </a:r>
          </a:p>
          <a:p>
            <a:pPr algn="just">
              <a:buFont typeface="Wingdings" pitchFamily="2" charset="2"/>
              <a:buChar char="ü"/>
            </a:pPr>
            <a:r>
              <a:rPr lang="el-GR" sz="2000" dirty="0" smtClean="0">
                <a:latin typeface="Times New Roman" pitchFamily="18" charset="0"/>
                <a:cs typeface="Times New Roman" pitchFamily="18" charset="0"/>
              </a:rPr>
              <a:t>Χρήση ουσιών (Θάνος &amp; </a:t>
            </a:r>
            <a:r>
              <a:rPr lang="el-GR" sz="2000" dirty="0" err="1" smtClean="0">
                <a:latin typeface="Times New Roman" pitchFamily="18" charset="0"/>
                <a:cs typeface="Times New Roman" pitchFamily="18" charset="0"/>
              </a:rPr>
              <a:t>Κουρκούτας</a:t>
            </a:r>
            <a:r>
              <a:rPr lang="el-GR" sz="2000" dirty="0" smtClean="0">
                <a:latin typeface="Times New Roman" pitchFamily="18" charset="0"/>
                <a:cs typeface="Times New Roman" pitchFamily="18" charset="0"/>
              </a:rPr>
              <a:t>, 2013)</a:t>
            </a:r>
          </a:p>
          <a:p>
            <a:pPr algn="just">
              <a:buFont typeface="Wingdings" pitchFamily="2" charset="2"/>
              <a:buChar char="ü"/>
            </a:pPr>
            <a:endParaRPr lang="el-GR" sz="1800" dirty="0" smtClean="0">
              <a:latin typeface="Times New Roman" pitchFamily="18" charset="0"/>
              <a:cs typeface="Times New Roman" pitchFamily="18" charset="0"/>
            </a:endParaRPr>
          </a:p>
          <a:p>
            <a:pPr>
              <a:buNone/>
            </a:pPr>
            <a:endParaRPr lang="el-G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500034" y="857232"/>
            <a:ext cx="7467600" cy="4873752"/>
          </a:xfrm>
        </p:spPr>
        <p:txBody>
          <a:bodyPr>
            <a:normAutofit/>
          </a:bodyPr>
          <a:lstStyle/>
          <a:p>
            <a:pPr>
              <a:buFont typeface="Wingdings" pitchFamily="2" charset="2"/>
              <a:buChar char="q"/>
            </a:pPr>
            <a:r>
              <a:rPr lang="el-GR" sz="2000" b="1" dirty="0" smtClean="0">
                <a:latin typeface="Times New Roman" pitchFamily="18" charset="0"/>
                <a:cs typeface="Times New Roman" pitchFamily="18" charset="0"/>
              </a:rPr>
              <a:t>Τρόποι εκδήλωσης παραβατικότητας στο σχολείο</a:t>
            </a:r>
          </a:p>
          <a:p>
            <a:pPr>
              <a:buFont typeface="Wingdings" pitchFamily="2" charset="2"/>
              <a:buChar char="ü"/>
            </a:pPr>
            <a:r>
              <a:rPr lang="el-GR" sz="2000" dirty="0" smtClean="0">
                <a:latin typeface="Times New Roman" pitchFamily="18" charset="0"/>
                <a:cs typeface="Times New Roman" pitchFamily="18" charset="0"/>
              </a:rPr>
              <a:t>Σχολικός εκφοβισμός (</a:t>
            </a:r>
            <a:r>
              <a:rPr lang="el-GR" sz="2000" dirty="0" err="1" smtClean="0">
                <a:latin typeface="Times New Roman" pitchFamily="18" charset="0"/>
                <a:cs typeface="Times New Roman" pitchFamily="18" charset="0"/>
              </a:rPr>
              <a:t>Kennedy</a:t>
            </a:r>
            <a:r>
              <a:rPr lang="el-GR" sz="2000" dirty="0" smtClean="0">
                <a:latin typeface="Times New Roman" pitchFamily="18" charset="0"/>
                <a:cs typeface="Times New Roman" pitchFamily="18" charset="0"/>
              </a:rPr>
              <a:t>, </a:t>
            </a:r>
            <a:r>
              <a:rPr lang="el-GR" sz="2000" dirty="0" err="1" smtClean="0">
                <a:latin typeface="Times New Roman" pitchFamily="18" charset="0"/>
                <a:cs typeface="Times New Roman" pitchFamily="18" charset="0"/>
              </a:rPr>
              <a:t>Kevorkian</a:t>
            </a:r>
            <a:r>
              <a:rPr lang="el-GR" sz="2000" dirty="0" smtClean="0">
                <a:latin typeface="Times New Roman" pitchFamily="18" charset="0"/>
                <a:cs typeface="Times New Roman" pitchFamily="18" charset="0"/>
              </a:rPr>
              <a:t> και </a:t>
            </a:r>
            <a:r>
              <a:rPr lang="el-GR" sz="2000" dirty="0" err="1" smtClean="0">
                <a:latin typeface="Times New Roman" pitchFamily="18" charset="0"/>
                <a:cs typeface="Times New Roman" pitchFamily="18" charset="0"/>
              </a:rPr>
              <a:t>Russom</a:t>
            </a:r>
            <a:r>
              <a:rPr lang="el-GR" sz="2000" dirty="0" smtClean="0">
                <a:latin typeface="Times New Roman" pitchFamily="18" charset="0"/>
                <a:cs typeface="Times New Roman" pitchFamily="18" charset="0"/>
              </a:rPr>
              <a:t>, 2012)</a:t>
            </a:r>
          </a:p>
          <a:p>
            <a:pPr>
              <a:buFont typeface="Wingdings" pitchFamily="2" charset="2"/>
              <a:buChar char="ü"/>
            </a:pPr>
            <a:r>
              <a:rPr lang="el-GR" sz="2000" dirty="0" smtClean="0">
                <a:latin typeface="Times New Roman" pitchFamily="18" charset="0"/>
                <a:cs typeface="Times New Roman" pitchFamily="18" charset="0"/>
              </a:rPr>
              <a:t>Διαδικτυακός εκφοβισμός (</a:t>
            </a:r>
            <a:r>
              <a:rPr lang="el-GR" sz="2000" dirty="0" err="1" smtClean="0">
                <a:latin typeface="Times New Roman" pitchFamily="18" charset="0"/>
                <a:cs typeface="Times New Roman" pitchFamily="18" charset="0"/>
              </a:rPr>
              <a:t>Chan</a:t>
            </a:r>
            <a:r>
              <a:rPr lang="el-GR" sz="2000" dirty="0" smtClean="0">
                <a:latin typeface="Times New Roman" pitchFamily="18" charset="0"/>
                <a:cs typeface="Times New Roman" pitchFamily="18" charset="0"/>
              </a:rPr>
              <a:t>, </a:t>
            </a:r>
            <a:r>
              <a:rPr lang="el-GR" sz="2000" dirty="0" err="1" smtClean="0">
                <a:latin typeface="Times New Roman" pitchFamily="18" charset="0"/>
                <a:cs typeface="Times New Roman" pitchFamily="18" charset="0"/>
              </a:rPr>
              <a:t>Cheng</a:t>
            </a:r>
            <a:r>
              <a:rPr lang="el-GR" sz="2000" dirty="0" smtClean="0">
                <a:latin typeface="Times New Roman" pitchFamily="18" charset="0"/>
                <a:cs typeface="Times New Roman" pitchFamily="18" charset="0"/>
              </a:rPr>
              <a:t> &amp; </a:t>
            </a:r>
            <a:r>
              <a:rPr lang="el-GR" sz="2000" dirty="0" err="1" smtClean="0">
                <a:latin typeface="Times New Roman" pitchFamily="18" charset="0"/>
                <a:cs typeface="Times New Roman" pitchFamily="18" charset="0"/>
              </a:rPr>
              <a:t>Wong</a:t>
            </a:r>
            <a:r>
              <a:rPr lang="el-GR" sz="2000" dirty="0" smtClean="0">
                <a:latin typeface="Times New Roman" pitchFamily="18" charset="0"/>
                <a:cs typeface="Times New Roman" pitchFamily="18" charset="0"/>
              </a:rPr>
              <a:t>, 2013)</a:t>
            </a:r>
          </a:p>
          <a:p>
            <a:pPr>
              <a:buFont typeface="Wingdings" pitchFamily="2" charset="2"/>
              <a:buChar char="ü"/>
            </a:pPr>
            <a:r>
              <a:rPr lang="el-GR" sz="2000" dirty="0" smtClean="0">
                <a:latin typeface="Times New Roman" pitchFamily="18" charset="0"/>
                <a:cs typeface="Times New Roman" pitchFamily="18" charset="0"/>
              </a:rPr>
              <a:t>Ρατσιστικός εκφοβισμός (Θάνος &amp; </a:t>
            </a:r>
            <a:r>
              <a:rPr lang="el-GR" sz="2000" dirty="0" err="1" smtClean="0">
                <a:latin typeface="Times New Roman" pitchFamily="18" charset="0"/>
                <a:cs typeface="Times New Roman" pitchFamily="18" charset="0"/>
              </a:rPr>
              <a:t>Κουρκούτας</a:t>
            </a:r>
            <a:r>
              <a:rPr lang="el-GR" sz="2000" dirty="0" smtClean="0">
                <a:latin typeface="Times New Roman" pitchFamily="18" charset="0"/>
                <a:cs typeface="Times New Roman" pitchFamily="18" charset="0"/>
              </a:rPr>
              <a:t>, 2013)</a:t>
            </a:r>
          </a:p>
          <a:p>
            <a:pPr>
              <a:buFont typeface="Wingdings" pitchFamily="2" charset="2"/>
              <a:buChar char="ü"/>
            </a:pPr>
            <a:r>
              <a:rPr lang="el-GR" sz="2000" dirty="0" err="1" smtClean="0">
                <a:latin typeface="Times New Roman" pitchFamily="18" charset="0"/>
                <a:cs typeface="Times New Roman" pitchFamily="18" charset="0"/>
              </a:rPr>
              <a:t>Ομοφοβικός</a:t>
            </a:r>
            <a:r>
              <a:rPr lang="el-GR" sz="2000" dirty="0" smtClean="0">
                <a:latin typeface="Times New Roman" pitchFamily="18" charset="0"/>
                <a:cs typeface="Times New Roman" pitchFamily="18" charset="0"/>
              </a:rPr>
              <a:t> εκφοβισμός (</a:t>
            </a:r>
            <a:r>
              <a:rPr lang="el-GR" sz="2000" dirty="0" err="1" smtClean="0">
                <a:latin typeface="Times New Roman" pitchFamily="18" charset="0"/>
                <a:cs typeface="Times New Roman" pitchFamily="18" charset="0"/>
              </a:rPr>
              <a:t>Antonio</a:t>
            </a:r>
            <a:r>
              <a:rPr lang="el-GR" sz="2000" dirty="0" smtClean="0">
                <a:latin typeface="Times New Roman" pitchFamily="18" charset="0"/>
                <a:cs typeface="Times New Roman" pitchFamily="18" charset="0"/>
              </a:rPr>
              <a:t> &amp; </a:t>
            </a:r>
            <a:r>
              <a:rPr lang="el-GR" sz="2000" dirty="0" err="1" smtClean="0">
                <a:latin typeface="Times New Roman" pitchFamily="18" charset="0"/>
                <a:cs typeface="Times New Roman" pitchFamily="18" charset="0"/>
              </a:rPr>
              <a:t>Moleiro</a:t>
            </a:r>
            <a:r>
              <a:rPr lang="el-GR" sz="2000" dirty="0" smtClean="0">
                <a:latin typeface="Times New Roman" pitchFamily="18" charset="0"/>
                <a:cs typeface="Times New Roman" pitchFamily="18" charset="0"/>
              </a:rPr>
              <a:t>, 2015)</a:t>
            </a:r>
          </a:p>
          <a:p>
            <a:pPr>
              <a:buFont typeface="Wingdings" pitchFamily="2" charset="2"/>
              <a:buChar char="ü"/>
            </a:pPr>
            <a:r>
              <a:rPr lang="el-GR" sz="2000" dirty="0" smtClean="0">
                <a:latin typeface="Times New Roman" pitchFamily="18" charset="0"/>
                <a:cs typeface="Times New Roman" pitchFamily="18" charset="0"/>
              </a:rPr>
              <a:t>Σχολική Διαρροή (</a:t>
            </a:r>
            <a:r>
              <a:rPr lang="el-GR" sz="2000" dirty="0" err="1" smtClean="0">
                <a:latin typeface="Times New Roman" pitchFamily="18" charset="0"/>
                <a:cs typeface="Times New Roman" pitchFamily="18" charset="0"/>
              </a:rPr>
              <a:t>Figueira</a:t>
            </a:r>
            <a:r>
              <a:rPr lang="el-GR" sz="2000" dirty="0" smtClean="0">
                <a:latin typeface="Times New Roman" pitchFamily="18" charset="0"/>
                <a:cs typeface="Times New Roman" pitchFamily="18" charset="0"/>
              </a:rPr>
              <a:t> – </a:t>
            </a:r>
            <a:r>
              <a:rPr lang="el-GR" sz="2000" dirty="0" err="1" smtClean="0">
                <a:latin typeface="Times New Roman" pitchFamily="18" charset="0"/>
                <a:cs typeface="Times New Roman" pitchFamily="18" charset="0"/>
              </a:rPr>
              <a:t>McDonough</a:t>
            </a:r>
            <a:r>
              <a:rPr lang="el-GR" sz="2000" dirty="0" smtClean="0">
                <a:latin typeface="Times New Roman" pitchFamily="18" charset="0"/>
                <a:cs typeface="Times New Roman" pitchFamily="18" charset="0"/>
              </a:rPr>
              <a:t>, 1993)</a:t>
            </a:r>
          </a:p>
          <a:p>
            <a:pPr>
              <a:buFont typeface="Wingdings" pitchFamily="2" charset="2"/>
              <a:buChar char="ü"/>
            </a:pPr>
            <a:r>
              <a:rPr lang="el-GR" sz="2000" dirty="0" smtClean="0">
                <a:latin typeface="Times New Roman" pitchFamily="18" charset="0"/>
                <a:cs typeface="Times New Roman" pitchFamily="18" charset="0"/>
              </a:rPr>
              <a:t>Εξάρτηση σε ουσίες (</a:t>
            </a:r>
            <a:r>
              <a:rPr lang="el-GR" sz="2000" dirty="0" err="1" smtClean="0">
                <a:latin typeface="Times New Roman" pitchFamily="18" charset="0"/>
                <a:cs typeface="Times New Roman" pitchFamily="18" charset="0"/>
              </a:rPr>
              <a:t>Wilmshurst</a:t>
            </a:r>
            <a:r>
              <a:rPr lang="el-GR" sz="2000" dirty="0" smtClean="0">
                <a:latin typeface="Times New Roman" pitchFamily="18" charset="0"/>
                <a:cs typeface="Times New Roman" pitchFamily="18" charset="0"/>
              </a:rPr>
              <a:t>, 2011)</a:t>
            </a:r>
          </a:p>
          <a:p>
            <a:pPr>
              <a:buFont typeface="Wingdings" pitchFamily="2" charset="2"/>
              <a:buChar char="ü"/>
            </a:pPr>
            <a:r>
              <a:rPr lang="el-GR" sz="2000" dirty="0" smtClean="0">
                <a:latin typeface="Times New Roman" pitchFamily="18" charset="0"/>
                <a:cs typeface="Times New Roman" pitchFamily="18" charset="0"/>
              </a:rPr>
              <a:t>Καταστροφή περιουσίας (</a:t>
            </a:r>
            <a:r>
              <a:rPr lang="el-GR" sz="2000" dirty="0" err="1" smtClean="0">
                <a:latin typeface="Times New Roman" pitchFamily="18" charset="0"/>
                <a:cs typeface="Times New Roman" pitchFamily="18" charset="0"/>
              </a:rPr>
              <a:t>Stromquist</a:t>
            </a:r>
            <a:r>
              <a:rPr lang="el-GR" sz="2000" dirty="0" smtClean="0">
                <a:latin typeface="Times New Roman" pitchFamily="18" charset="0"/>
                <a:cs typeface="Times New Roman" pitchFamily="18" charset="0"/>
              </a:rPr>
              <a:t> &amp; </a:t>
            </a:r>
            <a:r>
              <a:rPr lang="el-GR" sz="2000" dirty="0" err="1" smtClean="0">
                <a:latin typeface="Times New Roman" pitchFamily="18" charset="0"/>
                <a:cs typeface="Times New Roman" pitchFamily="18" charset="0"/>
              </a:rPr>
              <a:t>Vigil</a:t>
            </a:r>
            <a:r>
              <a:rPr lang="el-GR" sz="2000" dirty="0" smtClean="0">
                <a:latin typeface="Times New Roman" pitchFamily="18" charset="0"/>
                <a:cs typeface="Times New Roman" pitchFamily="18" charset="0"/>
              </a:rPr>
              <a:t>, 1996) </a:t>
            </a:r>
          </a:p>
          <a:p>
            <a:pPr>
              <a:buFont typeface="Wingdings" pitchFamily="2" charset="2"/>
              <a:buChar char="ü"/>
            </a:pPr>
            <a:endParaRPr lang="el-GR"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571472" y="571480"/>
            <a:ext cx="7467600" cy="5572164"/>
          </a:xfrm>
        </p:spPr>
        <p:txBody>
          <a:bodyPr>
            <a:normAutofit/>
          </a:bodyPr>
          <a:lstStyle/>
          <a:p>
            <a:pPr>
              <a:buFont typeface="Wingdings" pitchFamily="2" charset="2"/>
              <a:buChar char="q"/>
            </a:pPr>
            <a:r>
              <a:rPr lang="el-GR" sz="2000" b="1" dirty="0" smtClean="0">
                <a:latin typeface="Times New Roman" pitchFamily="18" charset="0"/>
                <a:cs typeface="Times New Roman" pitchFamily="18" charset="0"/>
              </a:rPr>
              <a:t>Αιτιολογικοί Παράγοντες Παραβατικότητας</a:t>
            </a:r>
          </a:p>
          <a:p>
            <a:pPr algn="just">
              <a:buFont typeface="Wingdings" pitchFamily="2" charset="2"/>
              <a:buChar char="ü"/>
            </a:pPr>
            <a:r>
              <a:rPr lang="el-GR" sz="2000" dirty="0" smtClean="0">
                <a:latin typeface="Times New Roman" pitchFamily="18" charset="0"/>
                <a:cs typeface="Times New Roman" pitchFamily="18" charset="0"/>
              </a:rPr>
              <a:t>Οικογενειακό περιβάλλον (</a:t>
            </a:r>
            <a:r>
              <a:rPr lang="el-GR" sz="2000" dirty="0" err="1" smtClean="0">
                <a:latin typeface="Times New Roman" pitchFamily="18" charset="0"/>
                <a:cs typeface="Times New Roman" pitchFamily="18" charset="0"/>
              </a:rPr>
              <a:t>Krebs</a:t>
            </a:r>
            <a:r>
              <a:rPr lang="el-GR" sz="2000" dirty="0" smtClean="0">
                <a:latin typeface="Times New Roman" pitchFamily="18" charset="0"/>
                <a:cs typeface="Times New Roman" pitchFamily="18" charset="0"/>
              </a:rPr>
              <a:t>, 1980/Vodnik, 2019/Stromquist και </a:t>
            </a:r>
            <a:r>
              <a:rPr lang="el-GR" sz="2000" dirty="0" err="1" smtClean="0">
                <a:latin typeface="Times New Roman" pitchFamily="18" charset="0"/>
                <a:cs typeface="Times New Roman" pitchFamily="18" charset="0"/>
              </a:rPr>
              <a:t>Vigil</a:t>
            </a:r>
            <a:r>
              <a:rPr lang="el-GR" sz="2000" dirty="0" smtClean="0">
                <a:latin typeface="Times New Roman" pitchFamily="18" charset="0"/>
                <a:cs typeface="Times New Roman" pitchFamily="18" charset="0"/>
              </a:rPr>
              <a:t> ,1996/Nurjannah, </a:t>
            </a:r>
            <a:r>
              <a:rPr lang="el-GR" sz="2000" dirty="0" err="1" smtClean="0">
                <a:latin typeface="Times New Roman" pitchFamily="18" charset="0"/>
                <a:cs typeface="Times New Roman" pitchFamily="18" charset="0"/>
              </a:rPr>
              <a:t>Sumarni</a:t>
            </a:r>
            <a:r>
              <a:rPr lang="el-GR" sz="2000" dirty="0" smtClean="0">
                <a:latin typeface="Times New Roman" pitchFamily="18" charset="0"/>
                <a:cs typeface="Times New Roman" pitchFamily="18" charset="0"/>
              </a:rPr>
              <a:t> &amp; </a:t>
            </a:r>
            <a:r>
              <a:rPr lang="el-GR" sz="2000" dirty="0" err="1" smtClean="0">
                <a:latin typeface="Times New Roman" pitchFamily="18" charset="0"/>
                <a:cs typeface="Times New Roman" pitchFamily="18" charset="0"/>
              </a:rPr>
              <a:t>Thoyibah</a:t>
            </a:r>
            <a:r>
              <a:rPr lang="el-GR" sz="2000" dirty="0" smtClean="0">
                <a:latin typeface="Times New Roman" pitchFamily="18" charset="0"/>
                <a:cs typeface="Times New Roman" pitchFamily="18" charset="0"/>
              </a:rPr>
              <a:t>, 2017/ )</a:t>
            </a:r>
          </a:p>
          <a:p>
            <a:pPr algn="just">
              <a:buFont typeface="Wingdings" pitchFamily="2" charset="2"/>
              <a:buChar char="ü"/>
            </a:pPr>
            <a:r>
              <a:rPr lang="el-GR" sz="2000" dirty="0" smtClean="0">
                <a:latin typeface="Times New Roman" pitchFamily="18" charset="0"/>
                <a:cs typeface="Times New Roman" pitchFamily="18" charset="0"/>
              </a:rPr>
              <a:t>Σχολικό περιβάλλον (</a:t>
            </a:r>
            <a:r>
              <a:rPr lang="el-GR" sz="2000" dirty="0" err="1" smtClean="0">
                <a:latin typeface="Times New Roman" pitchFamily="18" charset="0"/>
                <a:cs typeface="Times New Roman" pitchFamily="18" charset="0"/>
              </a:rPr>
              <a:t>Beesley</a:t>
            </a:r>
            <a:r>
              <a:rPr lang="el-GR" sz="2000" dirty="0" smtClean="0">
                <a:latin typeface="Times New Roman" pitchFamily="18" charset="0"/>
                <a:cs typeface="Times New Roman" pitchFamily="18" charset="0"/>
              </a:rPr>
              <a:t>, </a:t>
            </a:r>
            <a:r>
              <a:rPr lang="el-GR" sz="2000" dirty="0" err="1" smtClean="0">
                <a:latin typeface="Times New Roman" pitchFamily="18" charset="0"/>
                <a:cs typeface="Times New Roman" pitchFamily="18" charset="0"/>
              </a:rPr>
              <a:t>Carson</a:t>
            </a:r>
            <a:r>
              <a:rPr lang="el-GR" sz="2000" dirty="0" smtClean="0">
                <a:latin typeface="Times New Roman" pitchFamily="18" charset="0"/>
                <a:cs typeface="Times New Roman" pitchFamily="18" charset="0"/>
              </a:rPr>
              <a:t>, </a:t>
            </a:r>
            <a:r>
              <a:rPr lang="el-GR" sz="2000" dirty="0" err="1" smtClean="0">
                <a:latin typeface="Times New Roman" pitchFamily="18" charset="0"/>
                <a:cs typeface="Times New Roman" pitchFamily="18" charset="0"/>
              </a:rPr>
              <a:t>Hill</a:t>
            </a:r>
            <a:r>
              <a:rPr lang="el-GR" sz="2000" dirty="0" smtClean="0">
                <a:latin typeface="Times New Roman" pitchFamily="18" charset="0"/>
                <a:cs typeface="Times New Roman" pitchFamily="18" charset="0"/>
              </a:rPr>
              <a:t>, </a:t>
            </a:r>
            <a:r>
              <a:rPr lang="el-GR" sz="2000" dirty="0" err="1" smtClean="0">
                <a:latin typeface="Times New Roman" pitchFamily="18" charset="0"/>
                <a:cs typeface="Times New Roman" pitchFamily="18" charset="0"/>
              </a:rPr>
              <a:t>Mullins</a:t>
            </a:r>
            <a:r>
              <a:rPr lang="el-GR" sz="2000" dirty="0" smtClean="0">
                <a:latin typeface="Times New Roman" pitchFamily="18" charset="0"/>
                <a:cs typeface="Times New Roman" pitchFamily="18" charset="0"/>
              </a:rPr>
              <a:t> &amp; </a:t>
            </a:r>
            <a:r>
              <a:rPr lang="el-GR" sz="2000" dirty="0" err="1" smtClean="0">
                <a:latin typeface="Times New Roman" pitchFamily="18" charset="0"/>
                <a:cs typeface="Times New Roman" pitchFamily="18" charset="0"/>
              </a:rPr>
              <a:t>Pace</a:t>
            </a:r>
            <a:r>
              <a:rPr lang="el-GR" sz="2000" dirty="0" smtClean="0">
                <a:latin typeface="Times New Roman" pitchFamily="18" charset="0"/>
                <a:cs typeface="Times New Roman" pitchFamily="18" charset="0"/>
              </a:rPr>
              <a:t>, 1999/Schiff &amp; </a:t>
            </a:r>
            <a:r>
              <a:rPr lang="el-GR" sz="2000" dirty="0" err="1" smtClean="0">
                <a:latin typeface="Times New Roman" pitchFamily="18" charset="0"/>
                <a:cs typeface="Times New Roman" pitchFamily="18" charset="0"/>
              </a:rPr>
              <a:t>BarGil</a:t>
            </a:r>
            <a:r>
              <a:rPr lang="el-GR" sz="2000" dirty="0" smtClean="0">
                <a:latin typeface="Times New Roman" pitchFamily="18" charset="0"/>
                <a:cs typeface="Times New Roman" pitchFamily="18" charset="0"/>
              </a:rPr>
              <a:t>, 2004)</a:t>
            </a:r>
          </a:p>
          <a:p>
            <a:pPr algn="just">
              <a:buFont typeface="Wingdings" pitchFamily="2" charset="2"/>
              <a:buChar char="ü"/>
            </a:pPr>
            <a:r>
              <a:rPr lang="el-GR" sz="2000" dirty="0" smtClean="0">
                <a:latin typeface="Times New Roman" pitchFamily="18" charset="0"/>
                <a:cs typeface="Times New Roman" pitchFamily="18" charset="0"/>
              </a:rPr>
              <a:t>Παρέες ομηλίκων (</a:t>
            </a:r>
            <a:r>
              <a:rPr lang="el-GR" sz="2000" dirty="0" err="1" smtClean="0">
                <a:latin typeface="Times New Roman" pitchFamily="18" charset="0"/>
                <a:cs typeface="Times New Roman" pitchFamily="18" charset="0"/>
              </a:rPr>
              <a:t>Huttunen</a:t>
            </a:r>
            <a:r>
              <a:rPr lang="el-GR" sz="2000" dirty="0" smtClean="0">
                <a:latin typeface="Times New Roman" pitchFamily="18" charset="0"/>
                <a:cs typeface="Times New Roman" pitchFamily="18" charset="0"/>
              </a:rPr>
              <a:t>, </a:t>
            </a:r>
            <a:r>
              <a:rPr lang="el-GR" sz="2000" dirty="0" err="1" smtClean="0">
                <a:latin typeface="Times New Roman" pitchFamily="18" charset="0"/>
                <a:cs typeface="Times New Roman" pitchFamily="18" charset="0"/>
              </a:rPr>
              <a:t>Lagerspetz</a:t>
            </a:r>
            <a:r>
              <a:rPr lang="el-GR" sz="2000" dirty="0" smtClean="0">
                <a:latin typeface="Times New Roman" pitchFamily="18" charset="0"/>
                <a:cs typeface="Times New Roman" pitchFamily="18" charset="0"/>
              </a:rPr>
              <a:t> και </a:t>
            </a:r>
            <a:r>
              <a:rPr lang="el-GR" sz="2000" dirty="0" err="1" smtClean="0">
                <a:latin typeface="Times New Roman" pitchFamily="18" charset="0"/>
                <a:cs typeface="Times New Roman" pitchFamily="18" charset="0"/>
              </a:rPr>
              <a:t>Salmivalli</a:t>
            </a:r>
            <a:r>
              <a:rPr lang="el-GR" sz="2000" dirty="0" smtClean="0">
                <a:latin typeface="Times New Roman" pitchFamily="18" charset="0"/>
                <a:cs typeface="Times New Roman" pitchFamily="18" charset="0"/>
              </a:rPr>
              <a:t> (1997)/</a:t>
            </a:r>
            <a:r>
              <a:rPr lang="el-GR" sz="2000" dirty="0" err="1" smtClean="0">
                <a:latin typeface="Times New Roman" pitchFamily="18" charset="0"/>
                <a:cs typeface="Times New Roman" pitchFamily="18" charset="0"/>
              </a:rPr>
              <a:t>Rigby</a:t>
            </a:r>
            <a:r>
              <a:rPr lang="el-GR" sz="2000" dirty="0" smtClean="0">
                <a:latin typeface="Times New Roman" pitchFamily="18" charset="0"/>
                <a:cs typeface="Times New Roman" pitchFamily="18" charset="0"/>
              </a:rPr>
              <a:t>, 2004/Felix, </a:t>
            </a:r>
            <a:r>
              <a:rPr lang="el-GR" sz="2000" dirty="0" err="1" smtClean="0">
                <a:latin typeface="Times New Roman" pitchFamily="18" charset="0"/>
                <a:cs typeface="Times New Roman" pitchFamily="18" charset="0"/>
              </a:rPr>
              <a:t>Griffths</a:t>
            </a:r>
            <a:r>
              <a:rPr lang="el-GR" sz="2000" dirty="0" smtClean="0">
                <a:latin typeface="Times New Roman" pitchFamily="18" charset="0"/>
                <a:cs typeface="Times New Roman" pitchFamily="18" charset="0"/>
              </a:rPr>
              <a:t>, </a:t>
            </a:r>
            <a:r>
              <a:rPr lang="el-GR" sz="2000" dirty="0" err="1" smtClean="0">
                <a:latin typeface="Times New Roman" pitchFamily="18" charset="0"/>
                <a:cs typeface="Times New Roman" pitchFamily="18" charset="0"/>
              </a:rPr>
              <a:t>Morrison</a:t>
            </a:r>
            <a:r>
              <a:rPr lang="el-GR" sz="2000" dirty="0" smtClean="0">
                <a:latin typeface="Times New Roman" pitchFamily="18" charset="0"/>
                <a:cs typeface="Times New Roman" pitchFamily="18" charset="0"/>
              </a:rPr>
              <a:t>, </a:t>
            </a:r>
            <a:r>
              <a:rPr lang="el-GR" sz="2000" dirty="0" err="1" smtClean="0">
                <a:latin typeface="Times New Roman" pitchFamily="18" charset="0"/>
                <a:cs typeface="Times New Roman" pitchFamily="18" charset="0"/>
              </a:rPr>
              <a:t>Sharkey</a:t>
            </a:r>
            <a:r>
              <a:rPr lang="el-GR" sz="2000" dirty="0" smtClean="0">
                <a:latin typeface="Times New Roman" pitchFamily="18" charset="0"/>
                <a:cs typeface="Times New Roman" pitchFamily="18" charset="0"/>
              </a:rPr>
              <a:t>, </a:t>
            </a:r>
            <a:r>
              <a:rPr lang="el-GR" sz="2000" dirty="0" err="1" smtClean="0">
                <a:latin typeface="Times New Roman" pitchFamily="18" charset="0"/>
                <a:cs typeface="Times New Roman" pitchFamily="18" charset="0"/>
              </a:rPr>
              <a:t>You</a:t>
            </a:r>
            <a:r>
              <a:rPr lang="el-GR" sz="2000" dirty="0" smtClean="0">
                <a:latin typeface="Times New Roman" pitchFamily="18" charset="0"/>
                <a:cs typeface="Times New Roman" pitchFamily="18" charset="0"/>
              </a:rPr>
              <a:t>, 2012)</a:t>
            </a:r>
          </a:p>
          <a:p>
            <a:pPr>
              <a:buFont typeface="Wingdings" pitchFamily="2" charset="2"/>
              <a:buChar char="ü"/>
            </a:pPr>
            <a:r>
              <a:rPr lang="el-GR" sz="2000" dirty="0" smtClean="0">
                <a:latin typeface="Times New Roman" pitchFamily="18" charset="0"/>
                <a:cs typeface="Times New Roman" pitchFamily="18" charset="0"/>
              </a:rPr>
              <a:t>Συμμορίες Ανηλίκων (Θάνος &amp; </a:t>
            </a:r>
            <a:r>
              <a:rPr lang="el-GR" sz="2000" dirty="0" err="1" smtClean="0">
                <a:latin typeface="Times New Roman" pitchFamily="18" charset="0"/>
                <a:cs typeface="Times New Roman" pitchFamily="18" charset="0"/>
              </a:rPr>
              <a:t>Κουρκούτας</a:t>
            </a:r>
            <a:r>
              <a:rPr lang="el-GR" sz="2000" dirty="0" smtClean="0">
                <a:latin typeface="Times New Roman" pitchFamily="18" charset="0"/>
                <a:cs typeface="Times New Roman" pitchFamily="18" charset="0"/>
              </a:rPr>
              <a:t>, 2013)</a:t>
            </a:r>
          </a:p>
          <a:p>
            <a:pPr algn="just">
              <a:buFont typeface="Wingdings" pitchFamily="2" charset="2"/>
              <a:buChar char="ü"/>
            </a:pPr>
            <a:r>
              <a:rPr lang="el-GR" sz="2000" dirty="0" smtClean="0">
                <a:latin typeface="Times New Roman" pitchFamily="18" charset="0"/>
                <a:cs typeface="Times New Roman" pitchFamily="18" charset="0"/>
              </a:rPr>
              <a:t>Γενετικοί Παράγοντες (Θάνος &amp; </a:t>
            </a:r>
            <a:r>
              <a:rPr lang="el-GR" sz="2000" dirty="0" err="1" smtClean="0">
                <a:latin typeface="Times New Roman" pitchFamily="18" charset="0"/>
                <a:cs typeface="Times New Roman" pitchFamily="18" charset="0"/>
              </a:rPr>
              <a:t>Κουρκούτας</a:t>
            </a:r>
            <a:r>
              <a:rPr lang="el-GR" sz="2000" dirty="0" smtClean="0">
                <a:latin typeface="Times New Roman" pitchFamily="18" charset="0"/>
                <a:cs typeface="Times New Roman" pitchFamily="18" charset="0"/>
              </a:rPr>
              <a:t>, 2013/ </a:t>
            </a:r>
            <a:r>
              <a:rPr lang="el-GR" sz="2000" dirty="0" err="1" smtClean="0">
                <a:latin typeface="Times New Roman" pitchFamily="18" charset="0"/>
                <a:cs typeface="Times New Roman" pitchFamily="18" charset="0"/>
              </a:rPr>
              <a:t>Wilmshurst</a:t>
            </a:r>
            <a:r>
              <a:rPr lang="el-GR" sz="2000" dirty="0" smtClean="0">
                <a:latin typeface="Times New Roman" pitchFamily="18" charset="0"/>
                <a:cs typeface="Times New Roman" pitchFamily="18" charset="0"/>
              </a:rPr>
              <a:t>, 2011)</a:t>
            </a:r>
          </a:p>
          <a:p>
            <a:pPr>
              <a:buFont typeface="Wingdings" pitchFamily="2" charset="2"/>
              <a:buChar char="ü"/>
            </a:pPr>
            <a:r>
              <a:rPr lang="el-GR" sz="2000" dirty="0" smtClean="0">
                <a:latin typeface="Times New Roman" pitchFamily="18" charset="0"/>
                <a:cs typeface="Times New Roman" pitchFamily="18" charset="0"/>
              </a:rPr>
              <a:t>Κοινωνικοί Παράγοντες (</a:t>
            </a:r>
            <a:r>
              <a:rPr lang="el-GR" sz="2000" dirty="0" err="1" smtClean="0">
                <a:latin typeface="Times New Roman" pitchFamily="18" charset="0"/>
                <a:cs typeface="Times New Roman" pitchFamily="18" charset="0"/>
              </a:rPr>
              <a:t>Φαρσεδάκης</a:t>
            </a:r>
            <a:r>
              <a:rPr lang="el-GR" sz="2000" dirty="0" smtClean="0">
                <a:latin typeface="Times New Roman" pitchFamily="18" charset="0"/>
                <a:cs typeface="Times New Roman" pitchFamily="18" charset="0"/>
              </a:rPr>
              <a:t>, 2005/ </a:t>
            </a:r>
            <a:r>
              <a:rPr lang="el-GR" sz="2000" dirty="0" err="1" smtClean="0">
                <a:latin typeface="Times New Roman" pitchFamily="18" charset="0"/>
                <a:cs typeface="Times New Roman" pitchFamily="18" charset="0"/>
              </a:rPr>
              <a:t>Κατσίρας</a:t>
            </a:r>
            <a:r>
              <a:rPr lang="el-GR" sz="2000" dirty="0" smtClean="0">
                <a:latin typeface="Times New Roman" pitchFamily="18" charset="0"/>
                <a:cs typeface="Times New Roman" pitchFamily="18" charset="0"/>
              </a:rPr>
              <a:t>, 2008)</a:t>
            </a:r>
          </a:p>
          <a:p>
            <a:pPr>
              <a:buFont typeface="Wingdings" pitchFamily="2" charset="2"/>
              <a:buChar char="ü"/>
            </a:pPr>
            <a:r>
              <a:rPr lang="el-GR" sz="2000" dirty="0" smtClean="0">
                <a:latin typeface="Times New Roman" pitchFamily="18" charset="0"/>
                <a:cs typeface="Times New Roman" pitchFamily="18" charset="0"/>
              </a:rPr>
              <a:t>Οικονομικοί Παράγοντες (</a:t>
            </a:r>
            <a:r>
              <a:rPr lang="el-GR" sz="2000" dirty="0" err="1" smtClean="0"/>
              <a:t>Κατσίρας</a:t>
            </a:r>
            <a:r>
              <a:rPr lang="el-GR" sz="2000" dirty="0" smtClean="0"/>
              <a:t>, 2008)</a:t>
            </a:r>
            <a:endParaRPr lang="el-GR" sz="2000" dirty="0" smtClean="0">
              <a:latin typeface="Times New Roman" pitchFamily="18" charset="0"/>
              <a:cs typeface="Times New Roman" pitchFamily="18" charset="0"/>
            </a:endParaRPr>
          </a:p>
          <a:p>
            <a:pPr algn="just">
              <a:buFont typeface="Wingdings" pitchFamily="2" charset="2"/>
              <a:buChar char="ü"/>
            </a:pPr>
            <a:r>
              <a:rPr lang="el-GR" sz="2000" dirty="0" smtClean="0">
                <a:latin typeface="Times New Roman" pitchFamily="18" charset="0"/>
                <a:cs typeface="Times New Roman" pitchFamily="18" charset="0"/>
              </a:rPr>
              <a:t>Μέσα Μαζικής Ενημέρωσης (</a:t>
            </a:r>
            <a:r>
              <a:rPr lang="en-US" sz="2000" dirty="0" smtClean="0">
                <a:latin typeface="Times New Roman" pitchFamily="18" charset="0"/>
                <a:cs typeface="Times New Roman" pitchFamily="18" charset="0"/>
              </a:rPr>
              <a:t>Denmark</a:t>
            </a:r>
            <a:r>
              <a:rPr lang="el-GR" sz="2000" dirty="0" smtClean="0">
                <a:latin typeface="Times New Roman" pitchFamily="18" charset="0"/>
                <a:cs typeface="Times New Roman" pitchFamily="18" charset="0"/>
              </a:rPr>
              <a:t>,</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Gielen</a:t>
            </a:r>
            <a:r>
              <a:rPr lang="en-US" sz="2000" dirty="0" smtClean="0">
                <a:latin typeface="Times New Roman" pitchFamily="18" charset="0"/>
                <a:cs typeface="Times New Roman" pitchFamily="18" charset="0"/>
              </a:rPr>
              <a:t>, Krauss, </a:t>
            </a:r>
            <a:r>
              <a:rPr lang="en-US" sz="2000" dirty="0" err="1" smtClean="0">
                <a:latin typeface="Times New Roman" pitchFamily="18" charset="0"/>
                <a:cs typeface="Times New Roman" pitchFamily="18" charset="0"/>
              </a:rPr>
              <a:t>Midlarsky</a:t>
            </a:r>
            <a:r>
              <a:rPr lang="el-GR" sz="2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&amp; </a:t>
            </a:r>
            <a:r>
              <a:rPr lang="en-US" sz="2000" dirty="0" err="1" smtClean="0">
                <a:latin typeface="Times New Roman" pitchFamily="18" charset="0"/>
                <a:cs typeface="Times New Roman" pitchFamily="18" charset="0"/>
              </a:rPr>
              <a:t>Wesner</a:t>
            </a:r>
            <a:r>
              <a:rPr lang="en-US" sz="2000" dirty="0" smtClean="0">
                <a:latin typeface="Times New Roman" pitchFamily="18" charset="0"/>
                <a:cs typeface="Times New Roman" pitchFamily="18" charset="0"/>
              </a:rPr>
              <a:t>, 2005</a:t>
            </a:r>
            <a:r>
              <a:rPr lang="el-GR" sz="2000" dirty="0" smtClean="0">
                <a:latin typeface="Times New Roman" pitchFamily="18" charset="0"/>
                <a:cs typeface="Times New Roman" pitchFamily="18" charset="0"/>
              </a:rPr>
              <a:t>/ </a:t>
            </a:r>
            <a:r>
              <a:rPr lang="el-GR" sz="2000" dirty="0" err="1" smtClean="0">
                <a:latin typeface="Times New Roman" pitchFamily="18" charset="0"/>
                <a:cs typeface="Times New Roman" pitchFamily="18" charset="0"/>
              </a:rPr>
              <a:t>Stromquist</a:t>
            </a:r>
            <a:r>
              <a:rPr lang="el-GR" sz="2000" dirty="0" smtClean="0">
                <a:latin typeface="Times New Roman" pitchFamily="18" charset="0"/>
                <a:cs typeface="Times New Roman" pitchFamily="18" charset="0"/>
              </a:rPr>
              <a:t> &amp; </a:t>
            </a:r>
            <a:r>
              <a:rPr lang="el-GR" sz="2000" dirty="0" err="1" smtClean="0">
                <a:latin typeface="Times New Roman" pitchFamily="18" charset="0"/>
                <a:cs typeface="Times New Roman" pitchFamily="18" charset="0"/>
              </a:rPr>
              <a:t>Vigil</a:t>
            </a:r>
            <a:r>
              <a:rPr lang="el-GR" sz="2000" dirty="0" smtClean="0">
                <a:latin typeface="Times New Roman" pitchFamily="18" charset="0"/>
                <a:cs typeface="Times New Roman" pitchFamily="18" charset="0"/>
              </a:rPr>
              <a:t>, 1996/ </a:t>
            </a:r>
            <a:r>
              <a:rPr lang="el-GR" sz="2000" dirty="0" err="1" smtClean="0">
                <a:latin typeface="Times New Roman" pitchFamily="18" charset="0"/>
                <a:cs typeface="Times New Roman" pitchFamily="18" charset="0"/>
              </a:rPr>
              <a:t>Ismail</a:t>
            </a:r>
            <a:r>
              <a:rPr lang="el-GR" sz="2000" dirty="0" smtClean="0">
                <a:latin typeface="Times New Roman" pitchFamily="18" charset="0"/>
                <a:cs typeface="Times New Roman" pitchFamily="18" charset="0"/>
              </a:rPr>
              <a:t> &amp; </a:t>
            </a:r>
            <a:r>
              <a:rPr lang="el-GR" sz="2000" dirty="0" err="1" smtClean="0">
                <a:latin typeface="Times New Roman" pitchFamily="18" charset="0"/>
                <a:cs typeface="Times New Roman" pitchFamily="18" charset="0"/>
              </a:rPr>
              <a:t>Rahman</a:t>
            </a:r>
            <a:r>
              <a:rPr lang="el-GR" sz="2000" dirty="0" smtClean="0">
                <a:latin typeface="Times New Roman" pitchFamily="18" charset="0"/>
                <a:cs typeface="Times New Roman" pitchFamily="18" charset="0"/>
              </a:rPr>
              <a:t>, 2012)</a:t>
            </a:r>
          </a:p>
          <a:p>
            <a:pPr>
              <a:buFont typeface="Wingdings" pitchFamily="2" charset="2"/>
              <a:buChar char="ü"/>
            </a:pPr>
            <a:endParaRPr lang="el-GR"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285720" y="285704"/>
            <a:ext cx="8429684" cy="6572296"/>
          </a:xfrm>
        </p:spPr>
        <p:txBody>
          <a:bodyPr>
            <a:normAutofit fontScale="92500" lnSpcReduction="20000"/>
          </a:bodyPr>
          <a:lstStyle/>
          <a:p>
            <a:pPr>
              <a:buFont typeface="Wingdings" pitchFamily="2" charset="2"/>
              <a:buChar char="q"/>
            </a:pPr>
            <a:r>
              <a:rPr lang="el-GR" sz="2000" b="1" dirty="0" smtClean="0">
                <a:latin typeface="Times New Roman" pitchFamily="18" charset="0"/>
                <a:cs typeface="Times New Roman" pitchFamily="18" charset="0"/>
              </a:rPr>
              <a:t>Συνέπειες της παραβατικότητας</a:t>
            </a:r>
          </a:p>
          <a:p>
            <a:pPr>
              <a:buFont typeface="Wingdings" pitchFamily="2" charset="2"/>
              <a:buChar char="ü"/>
            </a:pPr>
            <a:r>
              <a:rPr lang="el-GR" sz="2000" b="1" i="1" dirty="0" smtClean="0">
                <a:latin typeface="Times New Roman" pitchFamily="18" charset="0"/>
                <a:cs typeface="Times New Roman" pitchFamily="18" charset="0"/>
              </a:rPr>
              <a:t>Στον ανήλικο παραβάτη</a:t>
            </a:r>
          </a:p>
          <a:p>
            <a:pPr algn="just">
              <a:buNone/>
            </a:pPr>
            <a:r>
              <a:rPr lang="el-GR" sz="2000" dirty="0" smtClean="0">
                <a:latin typeface="Times New Roman" pitchFamily="18" charset="0"/>
                <a:cs typeface="Times New Roman" pitchFamily="18" charset="0"/>
              </a:rPr>
              <a:t>    1. στίγμα του «βίαιου/ </a:t>
            </a:r>
            <a:r>
              <a:rPr lang="el-GR" sz="2000" dirty="0" err="1" smtClean="0">
                <a:latin typeface="Times New Roman" pitchFamily="18" charset="0"/>
                <a:cs typeface="Times New Roman" pitchFamily="18" charset="0"/>
              </a:rPr>
              <a:t>παραβατικού</a:t>
            </a:r>
            <a:r>
              <a:rPr lang="el-GR" sz="2000" dirty="0" smtClean="0">
                <a:latin typeface="Times New Roman" pitchFamily="18" charset="0"/>
                <a:cs typeface="Times New Roman" pitchFamily="18" charset="0"/>
              </a:rPr>
              <a:t>» παιδιού </a:t>
            </a:r>
          </a:p>
          <a:p>
            <a:pPr algn="just">
              <a:buNone/>
            </a:pPr>
            <a:r>
              <a:rPr lang="el-GR" sz="2000" dirty="0" smtClean="0">
                <a:latin typeface="Times New Roman" pitchFamily="18" charset="0"/>
                <a:cs typeface="Times New Roman" pitchFamily="18" charset="0"/>
              </a:rPr>
              <a:t>    2. εξωθείται να εγκαταλείψει το σχολείο</a:t>
            </a:r>
          </a:p>
          <a:p>
            <a:pPr algn="just">
              <a:buNone/>
            </a:pPr>
            <a:r>
              <a:rPr lang="el-GR" sz="2000" dirty="0" smtClean="0">
                <a:latin typeface="Times New Roman" pitchFamily="18" charset="0"/>
                <a:cs typeface="Times New Roman" pitchFamily="18" charset="0"/>
              </a:rPr>
              <a:t>    3. περισσότερες πιθανότητες να τραυματιστούν σε κάποια συμπλοκή, επιφέροντας μόνιμες βλάβες ή ακόμη και το θάνατο. </a:t>
            </a:r>
          </a:p>
          <a:p>
            <a:pPr algn="just">
              <a:buNone/>
            </a:pPr>
            <a:r>
              <a:rPr lang="el-GR" sz="2000" dirty="0" smtClean="0">
                <a:latin typeface="Times New Roman" pitchFamily="18" charset="0"/>
                <a:cs typeface="Times New Roman" pitchFamily="18" charset="0"/>
              </a:rPr>
              <a:t>    4. χαμηλές επιδόσεις (</a:t>
            </a:r>
            <a:r>
              <a:rPr lang="el-GR" sz="2000" dirty="0" err="1" smtClean="0">
                <a:latin typeface="Times New Roman" pitchFamily="18" charset="0"/>
                <a:cs typeface="Times New Roman" pitchFamily="18" charset="0"/>
              </a:rPr>
              <a:t>Τρίγκα</a:t>
            </a:r>
            <a:r>
              <a:rPr lang="el-GR" sz="2000" dirty="0" smtClean="0">
                <a:latin typeface="Times New Roman" pitchFamily="18" charset="0"/>
                <a:cs typeface="Times New Roman" pitchFamily="18" charset="0"/>
              </a:rPr>
              <a:t> – </a:t>
            </a:r>
            <a:r>
              <a:rPr lang="el-GR" sz="2000" dirty="0" err="1" smtClean="0">
                <a:latin typeface="Times New Roman" pitchFamily="18" charset="0"/>
                <a:cs typeface="Times New Roman" pitchFamily="18" charset="0"/>
              </a:rPr>
              <a:t>Μερτίκα</a:t>
            </a:r>
            <a:r>
              <a:rPr lang="el-GR" sz="2000" dirty="0" smtClean="0">
                <a:latin typeface="Times New Roman" pitchFamily="18" charset="0"/>
                <a:cs typeface="Times New Roman" pitchFamily="18" charset="0"/>
              </a:rPr>
              <a:t>, 2015)</a:t>
            </a:r>
          </a:p>
          <a:p>
            <a:pPr>
              <a:buFont typeface="Wingdings" pitchFamily="2" charset="2"/>
              <a:buChar char="ü"/>
            </a:pPr>
            <a:r>
              <a:rPr lang="el-GR" sz="2000" b="1" i="1" dirty="0" smtClean="0">
                <a:latin typeface="Times New Roman" pitchFamily="18" charset="0"/>
                <a:cs typeface="Times New Roman" pitchFamily="18" charset="0"/>
              </a:rPr>
              <a:t>Στους συμμαθητές του</a:t>
            </a:r>
          </a:p>
          <a:p>
            <a:pPr algn="just">
              <a:buNone/>
            </a:pPr>
            <a:r>
              <a:rPr lang="el-GR" sz="2000" dirty="0" smtClean="0">
                <a:latin typeface="Times New Roman" pitchFamily="18" charset="0"/>
                <a:cs typeface="Times New Roman" pitchFamily="18" charset="0"/>
              </a:rPr>
              <a:t>     1. απουσιάζουν από το σχολείο επειδή φοβούνται πως θα εκφοβιστούν</a:t>
            </a:r>
          </a:p>
          <a:p>
            <a:pPr algn="just">
              <a:buNone/>
            </a:pPr>
            <a:r>
              <a:rPr lang="el-GR" sz="2000" dirty="0" smtClean="0">
                <a:latin typeface="Times New Roman" pitchFamily="18" charset="0"/>
                <a:cs typeface="Times New Roman" pitchFamily="18" charset="0"/>
              </a:rPr>
              <a:t>     2. περισσότερο αγχωμένα και ανασφαλή</a:t>
            </a:r>
          </a:p>
          <a:p>
            <a:pPr algn="just">
              <a:buNone/>
            </a:pPr>
            <a:r>
              <a:rPr lang="el-GR" sz="2000" dirty="0" smtClean="0">
                <a:latin typeface="Times New Roman" pitchFamily="18" charset="0"/>
                <a:cs typeface="Times New Roman" pitchFamily="18" charset="0"/>
              </a:rPr>
              <a:t>     3. χαμηλή αυτοεκτίμηση</a:t>
            </a:r>
          </a:p>
          <a:p>
            <a:pPr algn="just">
              <a:buNone/>
            </a:pPr>
            <a:r>
              <a:rPr lang="el-GR" sz="2000" dirty="0" smtClean="0">
                <a:latin typeface="Times New Roman" pitchFamily="18" charset="0"/>
                <a:cs typeface="Times New Roman" pitchFamily="18" charset="0"/>
              </a:rPr>
              <a:t>     4. είναι μοναχικά</a:t>
            </a:r>
          </a:p>
          <a:p>
            <a:pPr algn="just">
              <a:buNone/>
            </a:pPr>
            <a:r>
              <a:rPr lang="el-GR" sz="2000" dirty="0" smtClean="0">
                <a:latin typeface="Times New Roman" pitchFamily="18" charset="0"/>
                <a:cs typeface="Times New Roman" pitchFamily="18" charset="0"/>
              </a:rPr>
              <a:t>     5. είναι περισσότερο πιθανό να απορριφθούν από τους ομότιμους </a:t>
            </a:r>
          </a:p>
          <a:p>
            <a:pPr algn="just">
              <a:buNone/>
            </a:pPr>
            <a:r>
              <a:rPr lang="el-GR" sz="2000" dirty="0" smtClean="0">
                <a:latin typeface="Times New Roman" pitchFamily="18" charset="0"/>
                <a:cs typeface="Times New Roman" pitchFamily="18" charset="0"/>
              </a:rPr>
              <a:t>     6. είναι περισσότερο καταθλιπτικά (</a:t>
            </a:r>
            <a:r>
              <a:rPr lang="el-GR" sz="2000" dirty="0" err="1" smtClean="0">
                <a:latin typeface="Times New Roman" pitchFamily="18" charset="0"/>
                <a:cs typeface="Times New Roman" pitchFamily="18" charset="0"/>
              </a:rPr>
              <a:t>Asagwara</a:t>
            </a:r>
            <a:r>
              <a:rPr lang="el-GR" sz="2000" dirty="0" smtClean="0">
                <a:latin typeface="Times New Roman" pitchFamily="18" charset="0"/>
                <a:cs typeface="Times New Roman" pitchFamily="18" charset="0"/>
              </a:rPr>
              <a:t>, </a:t>
            </a:r>
            <a:r>
              <a:rPr lang="el-GR" sz="2000" dirty="0" err="1" smtClean="0">
                <a:latin typeface="Times New Roman" pitchFamily="18" charset="0"/>
                <a:cs typeface="Times New Roman" pitchFamily="18" charset="0"/>
              </a:rPr>
              <a:t>Ibu</a:t>
            </a:r>
            <a:r>
              <a:rPr lang="el-GR" sz="2000" dirty="0" smtClean="0">
                <a:latin typeface="Times New Roman" pitchFamily="18" charset="0"/>
                <a:cs typeface="Times New Roman" pitchFamily="18" charset="0"/>
              </a:rPr>
              <a:t> &amp; </a:t>
            </a:r>
            <a:r>
              <a:rPr lang="el-GR" sz="2000" dirty="0" err="1" smtClean="0">
                <a:latin typeface="Times New Roman" pitchFamily="18" charset="0"/>
                <a:cs typeface="Times New Roman" pitchFamily="18" charset="0"/>
              </a:rPr>
              <a:t>Maliki</a:t>
            </a:r>
            <a:r>
              <a:rPr lang="el-GR" sz="2000" dirty="0" smtClean="0">
                <a:latin typeface="Times New Roman" pitchFamily="18" charset="0"/>
                <a:cs typeface="Times New Roman" pitchFamily="18" charset="0"/>
              </a:rPr>
              <a:t>, 2009)</a:t>
            </a:r>
          </a:p>
          <a:p>
            <a:pPr>
              <a:buFont typeface="Wingdings" pitchFamily="2" charset="2"/>
              <a:buChar char="ü"/>
            </a:pPr>
            <a:r>
              <a:rPr lang="el-GR" sz="2000" b="1" i="1" dirty="0" smtClean="0">
                <a:latin typeface="Times New Roman" pitchFamily="18" charset="0"/>
                <a:cs typeface="Times New Roman" pitchFamily="18" charset="0"/>
              </a:rPr>
              <a:t>Στους εκπαιδευτικούς</a:t>
            </a:r>
          </a:p>
          <a:p>
            <a:pPr algn="just">
              <a:buNone/>
            </a:pPr>
            <a:r>
              <a:rPr lang="el-GR" sz="2100" dirty="0" smtClean="0">
                <a:latin typeface="Times New Roman" pitchFamily="18" charset="0"/>
                <a:cs typeface="Times New Roman" pitchFamily="18" charset="0"/>
              </a:rPr>
              <a:t>     1. ανάλωση μεγάλου μέρους του εκπαιδευτικού και διοικητικού χρόνου</a:t>
            </a:r>
          </a:p>
          <a:p>
            <a:pPr algn="just">
              <a:buNone/>
            </a:pPr>
            <a:r>
              <a:rPr lang="el-GR" sz="2100" dirty="0" smtClean="0">
                <a:latin typeface="Times New Roman" pitchFamily="18" charset="0"/>
                <a:cs typeface="Times New Roman" pitchFamily="18" charset="0"/>
              </a:rPr>
              <a:t>     2. παράγοντας άγχους</a:t>
            </a:r>
          </a:p>
          <a:p>
            <a:pPr algn="just">
              <a:buNone/>
            </a:pPr>
            <a:r>
              <a:rPr lang="el-GR" sz="2100" dirty="0" smtClean="0">
                <a:latin typeface="Times New Roman" pitchFamily="18" charset="0"/>
                <a:cs typeface="Times New Roman" pitchFamily="18" charset="0"/>
              </a:rPr>
              <a:t>     3. υψηλότερα επίπεδα στρες και συναισθηματικής εξάντλησης (</a:t>
            </a:r>
            <a:r>
              <a:rPr lang="el-GR" sz="2100" dirty="0" err="1" smtClean="0">
                <a:latin typeface="Times New Roman" pitchFamily="18" charset="0"/>
                <a:cs typeface="Times New Roman" pitchFamily="18" charset="0"/>
              </a:rPr>
              <a:t>Μαυραντζά</a:t>
            </a:r>
            <a:r>
              <a:rPr lang="el-GR" sz="2100" dirty="0" smtClean="0">
                <a:latin typeface="Times New Roman" pitchFamily="18" charset="0"/>
                <a:cs typeface="Times New Roman" pitchFamily="18" charset="0"/>
              </a:rPr>
              <a:t>, 2011)</a:t>
            </a:r>
          </a:p>
          <a:p>
            <a:pPr algn="just">
              <a:buNone/>
            </a:pPr>
            <a:r>
              <a:rPr lang="el-GR" sz="2100" dirty="0" smtClean="0">
                <a:latin typeface="Times New Roman" pitchFamily="18" charset="0"/>
                <a:cs typeface="Times New Roman" pitchFamily="18" charset="0"/>
              </a:rPr>
              <a:t>     4. χαμηλότερα επίπεδα ακαδημαϊκής εμπλοκής (</a:t>
            </a:r>
            <a:r>
              <a:rPr lang="el-GR" sz="2100" dirty="0" err="1" smtClean="0">
                <a:latin typeface="Times New Roman" pitchFamily="18" charset="0"/>
                <a:cs typeface="Times New Roman" pitchFamily="18" charset="0"/>
              </a:rPr>
              <a:t>Gottfredson</a:t>
            </a:r>
            <a:r>
              <a:rPr lang="el-GR" sz="2100" dirty="0" smtClean="0">
                <a:latin typeface="Times New Roman" pitchFamily="18" charset="0"/>
                <a:cs typeface="Times New Roman" pitchFamily="18" charset="0"/>
              </a:rPr>
              <a:t>, </a:t>
            </a:r>
            <a:r>
              <a:rPr lang="el-GR" sz="2100" dirty="0" err="1" smtClean="0">
                <a:latin typeface="Times New Roman" pitchFamily="18" charset="0"/>
                <a:cs typeface="Times New Roman" pitchFamily="18" charset="0"/>
              </a:rPr>
              <a:t>Gottfredson</a:t>
            </a:r>
            <a:r>
              <a:rPr lang="el-GR" sz="2100" dirty="0" smtClean="0">
                <a:latin typeface="Times New Roman" pitchFamily="18" charset="0"/>
                <a:cs typeface="Times New Roman" pitchFamily="18" charset="0"/>
              </a:rPr>
              <a:t> &amp; </a:t>
            </a:r>
            <a:r>
              <a:rPr lang="el-GR" sz="2100" dirty="0" err="1" smtClean="0">
                <a:latin typeface="Times New Roman" pitchFamily="18" charset="0"/>
                <a:cs typeface="Times New Roman" pitchFamily="18" charset="0"/>
              </a:rPr>
              <a:t>Payne</a:t>
            </a:r>
            <a:r>
              <a:rPr lang="el-GR" sz="2100" dirty="0" smtClean="0">
                <a:latin typeface="Times New Roman" pitchFamily="18" charset="0"/>
                <a:cs typeface="Times New Roman" pitchFamily="18" charset="0"/>
              </a:rPr>
              <a:t>, 2003)</a:t>
            </a:r>
          </a:p>
          <a:p>
            <a:pPr>
              <a:buNone/>
            </a:pPr>
            <a:endParaRPr lang="el-GR" sz="2000" dirty="0" smtClean="0">
              <a:latin typeface="Times New Roman" pitchFamily="18" charset="0"/>
              <a:cs typeface="Times New Roman" pitchFamily="18" charset="0"/>
            </a:endParaRPr>
          </a:p>
          <a:p>
            <a:pPr>
              <a:buNone/>
            </a:pPr>
            <a:endParaRPr lang="el-GR"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Προεξοχή">
  <a:themeElements>
    <a:clrScheme name="Προεξοχή">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Προεξοχή">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Προεξοχή">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1045</TotalTime>
  <Words>4724</Words>
  <Application>Microsoft Office PowerPoint</Application>
  <PresentationFormat>On-screen Show (4:3)</PresentationFormat>
  <Paragraphs>490</Paragraphs>
  <Slides>37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37</vt:i4>
      </vt:variant>
    </vt:vector>
  </HeadingPairs>
  <TitlesOfParts>
    <vt:vector size="43" baseType="lpstr">
      <vt:lpstr>Calibri</vt:lpstr>
      <vt:lpstr>Century Schoolbook</vt:lpstr>
      <vt:lpstr>Times New Roman</vt:lpstr>
      <vt:lpstr>Wingdings</vt:lpstr>
      <vt:lpstr>Wingdings 2</vt:lpstr>
      <vt:lpstr>Προεξοχή</vt:lpstr>
      <vt:lpstr>ΕΘΝΙΚΟ ΚΑΙ ΚΑΠΟΔΙΣΤΡΙΑΚΟ ΠΑΝΕΠΙΣΤΗΜΙΟ ΑΘΗΝΩΝ ΤΜΗΜΑ Φ.Π.Ψ. ΤΟΜΕΑΣ ΠΑΙΔΑΓΩΓΙΚΗΣ Π.Μ.Σ. ΠΟΛΙΤΙΚΗ ΔΙΟΙΚΗΣΗ ΚΑΙ ΑΞΙΟΛΟΓΗΣΗ ΣΤΗΝ ΕΚΠΑΙΔΕΥΣΗ ΚΑΤΕΥΘΥΝΣΗ: ΠΟΛΙΤΙΚΗ ΚΑΙ ΔΙΟΙΚΗΣΗ ΣΤΗΝ ΕΚΠΑΙΔΕΥΣΗ </vt:lpstr>
      <vt:lpstr>ΕΡΕΥΝΗΤΙΚΟ ΠΡΟΒΛΗΜΑ</vt:lpstr>
      <vt:lpstr>ΣΚΟΠΟΣ ΕΡΕΥΝΑΣ</vt:lpstr>
      <vt:lpstr>ΕΝΝΟΙΟΛΟΓΙΚΟΙ ΟΡΙΣΜΟΙ</vt:lpstr>
      <vt:lpstr>PowerPoint Presentation</vt:lpstr>
      <vt:lpstr>ΘΕΩΡΗΤΙΚΟ ΠΛΑΙΣΙΟ</vt:lpstr>
      <vt:lpstr>PowerPoint Presentation</vt:lpstr>
      <vt:lpstr>PowerPoint Presentation</vt:lpstr>
      <vt:lpstr>PowerPoint Presentation</vt:lpstr>
      <vt:lpstr>ΜΕΘΟΔΟΛΟΓΙΑ</vt:lpstr>
      <vt:lpstr>PowerPoint Presentation</vt:lpstr>
      <vt:lpstr>ΕΥΡΗΜΑΤΑ</vt:lpstr>
      <vt:lpstr>PowerPoint Presentation</vt:lpstr>
      <vt:lpstr>PowerPoint Presentation</vt:lpstr>
      <vt:lpstr>PowerPoint Presentation</vt:lpstr>
      <vt:lpstr>PowerPoint Presentation</vt:lpstr>
      <vt:lpstr>PowerPoint Presentation</vt:lpstr>
      <vt:lpstr>τα αίτια τησ παραβατικησ συμπεριφοράσ των μαθητών στο σχολείο </vt:lpstr>
      <vt:lpstr>PowerPoint Presentation</vt:lpstr>
      <vt:lpstr>PowerPoint Presentation</vt:lpstr>
      <vt:lpstr>PowerPoint Presentation</vt:lpstr>
      <vt:lpstr>PowerPoint Presentation</vt:lpstr>
      <vt:lpstr>ΟΙ ΣΥΝΕΠΕΙΕΣ ΤΗΣ ΠΑΡΑΒΑΤΙΚΟΤΗΤΑΣ ΤΩΝ ΜΑΘΗΤΩΝ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ΣΥΜΠΕΡΑΣΜΑΤΑ</vt:lpstr>
      <vt:lpstr>PowerPoint Presentation</vt:lpstr>
      <vt:lpstr>ΔΥΣΚΟΛΙΕΣ</vt:lpstr>
      <vt:lpstr>ΠΡΟΤΑΣΕΙΣ</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ΕΘΝΙΚΟ ΚΑΙ ΚΑΠΟΔΙΣΤΡΙΑΚΟ ΠΑΝΕΠΙΣΤΗΜΙΟ ΑΘΗΝΩΝ ΤΜΗΜΑ Φ.Π.Ψ. ΤΟΜΕΑΣ ΠΑΙΔΑΓΩΓΙΚΗΣ Π.Μ.Σ. ΠΟΛΙΤΙΚΗ ΔΙΟΙΚΗΣΗ ΚΑΙ ΑΞΙΟΛΟΓΗΣΗ ΣΤΗΝ ΕΚΠΑΙΔΕΥΣΗ ΚΑΤΕΥΘΥΝΣΗ: ΠΟΛΙΤΙΚΗ ΚΑΙ ΔΙΟΙΚΗΣΗ ΣΤΗΝ ΕΚΠΑΙΔΕΥΣΗ</dc:title>
  <dc:creator>ΕΛΕΝΗ</dc:creator>
  <cp:lastModifiedBy>ΔΗΜΗΤΡΙΟΣ ΔΡΟΓΙΔΗΣ</cp:lastModifiedBy>
  <cp:revision>50</cp:revision>
  <dcterms:created xsi:type="dcterms:W3CDTF">2021-02-23T19:11:56Z</dcterms:created>
  <dcterms:modified xsi:type="dcterms:W3CDTF">2021-03-24T10:44:33Z</dcterms:modified>
</cp:coreProperties>
</file>