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84"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3/30/2021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85800"/>
            <a:ext cx="12192000" cy="2971800"/>
          </a:xfrm>
        </p:spPr>
        <p:txBody>
          <a:bodyPr>
            <a:normAutofit/>
          </a:bodyPr>
          <a:lstStyle/>
          <a:p>
            <a:pPr algn="ctr"/>
            <a:r>
              <a:rPr lang="el-GR" i="1" dirty="0" smtClean="0"/>
              <a:t>Αναζητωντασ την παιδαγωγικη ηγεσια: η διαχειριση κρισεων στην εκπαιδευση</a:t>
            </a:r>
            <a:r>
              <a:rPr lang="el-GR" dirty="0" smtClean="0"/>
              <a:t> / </a:t>
            </a:r>
            <a:r>
              <a:rPr lang="el-GR" sz="3100" dirty="0" smtClean="0"/>
              <a:t>εκπαιδευτικη πολιτικη</a:t>
            </a:r>
            <a:endParaRPr lang="el-GR" sz="3100" dirty="0"/>
          </a:p>
        </p:txBody>
      </p:sp>
      <p:sp>
        <p:nvSpPr>
          <p:cNvPr id="3" name="Subtitle 2"/>
          <p:cNvSpPr>
            <a:spLocks noGrp="1"/>
          </p:cNvSpPr>
          <p:nvPr>
            <p:ph type="subTitle" idx="4294967295"/>
          </p:nvPr>
        </p:nvSpPr>
        <p:spPr>
          <a:xfrm>
            <a:off x="0" y="3490913"/>
            <a:ext cx="7869238" cy="3179762"/>
          </a:xfrm>
        </p:spPr>
        <p:txBody>
          <a:bodyPr>
            <a:normAutofit lnSpcReduction="10000"/>
          </a:bodyPr>
          <a:lstStyle/>
          <a:p>
            <a:pPr algn="ctr"/>
            <a:r>
              <a:rPr lang="el-GR" b="1" dirty="0" smtClean="0">
                <a:solidFill>
                  <a:schemeClr val="tx1"/>
                </a:solidFill>
              </a:rPr>
              <a:t>«ΠΤΥΧΕΣ ΤΟΥ ΝΕΟΕΛΛΗΝΙΚΟΥ ΔΙΑΦΩΤΙΣΜΟΥ. ΤΟ ΟΡΑΜΑ ΤΗΣ ΑΝΑΓΕΝΝΗΣΗΣ ΤΗΣ ΠΑΙΔΕΙΑΣ ΣΤΗΝ ΠΡΟΕΠΑΝΑΣΤΑΤΙΚΗ ΕΛΛΑΔΑ»</a:t>
            </a:r>
          </a:p>
          <a:p>
            <a:pPr algn="ctr"/>
            <a:r>
              <a:rPr lang="el-GR" dirty="0" smtClean="0">
                <a:solidFill>
                  <a:schemeClr val="tx1"/>
                </a:solidFill>
              </a:rPr>
              <a:t>Γκουτζιαμάνη Καλλιόπη</a:t>
            </a:r>
          </a:p>
          <a:p>
            <a:pPr algn="ctr"/>
            <a:r>
              <a:rPr lang="el-GR" dirty="0" smtClean="0">
                <a:solidFill>
                  <a:schemeClr val="tx1"/>
                </a:solidFill>
              </a:rPr>
              <a:t>Εκπαιδευτικός ΠΕ05-ΓΑΛΛΙΚΗΣ</a:t>
            </a:r>
          </a:p>
          <a:p>
            <a:pPr algn="ctr"/>
            <a:r>
              <a:rPr lang="el-GR" dirty="0" smtClean="0">
                <a:solidFill>
                  <a:schemeClr val="tx1"/>
                </a:solidFill>
              </a:rPr>
              <a:t>Μ.Α. </a:t>
            </a:r>
            <a:r>
              <a:rPr lang="el-GR" dirty="0">
                <a:solidFill>
                  <a:schemeClr val="tx1"/>
                </a:solidFill>
              </a:rPr>
              <a:t>σ</a:t>
            </a:r>
            <a:r>
              <a:rPr lang="el-GR" dirty="0" smtClean="0">
                <a:solidFill>
                  <a:schemeClr val="tx1"/>
                </a:solidFill>
              </a:rPr>
              <a:t>την Ιστορία Λογοτεχνίας</a:t>
            </a:r>
          </a:p>
          <a:p>
            <a:pPr algn="ctr"/>
            <a:r>
              <a:rPr lang="el-GR" dirty="0" smtClean="0">
                <a:solidFill>
                  <a:schemeClr val="tx1"/>
                </a:solidFill>
              </a:rPr>
              <a:t>Τ. Υπότροφος Ι.Κ.Υ.</a:t>
            </a:r>
          </a:p>
          <a:p>
            <a:pPr algn="ctr"/>
            <a:r>
              <a:rPr lang="el-GR" dirty="0" smtClean="0">
                <a:solidFill>
                  <a:schemeClr val="tx1"/>
                </a:solidFill>
              </a:rPr>
              <a:t>Φοιτήτρια Ελληνικού Πολιτισμού (Ε.Α.Π.)</a:t>
            </a:r>
          </a:p>
          <a:p>
            <a:endParaRPr lang="el-GR" dirty="0">
              <a:solidFill>
                <a:schemeClr val="tx1"/>
              </a:solidFill>
            </a:endParaRPr>
          </a:p>
        </p:txBody>
      </p:sp>
      <p:pic>
        <p:nvPicPr>
          <p:cNvPr id="4" name="Picture 3"/>
          <p:cNvPicPr>
            <a:picLocks noChangeAspect="1"/>
          </p:cNvPicPr>
          <p:nvPr/>
        </p:nvPicPr>
        <p:blipFill>
          <a:blip r:embed="rId2"/>
          <a:stretch>
            <a:fillRect/>
          </a:stretch>
        </p:blipFill>
        <p:spPr>
          <a:xfrm>
            <a:off x="7818103" y="2698029"/>
            <a:ext cx="2212516" cy="3159377"/>
          </a:xfrm>
          <a:prstGeom prst="rect">
            <a:avLst/>
          </a:prstGeom>
        </p:spPr>
      </p:pic>
      <p:pic>
        <p:nvPicPr>
          <p:cNvPr id="6" name="Picture 5"/>
          <p:cNvPicPr>
            <a:picLocks noChangeAspect="1"/>
          </p:cNvPicPr>
          <p:nvPr/>
        </p:nvPicPr>
        <p:blipFill>
          <a:blip r:embed="rId3"/>
          <a:stretch>
            <a:fillRect/>
          </a:stretch>
        </p:blipFill>
        <p:spPr>
          <a:xfrm>
            <a:off x="6818929" y="5857407"/>
            <a:ext cx="5276914" cy="1110064"/>
          </a:xfrm>
          <a:prstGeom prst="rect">
            <a:avLst/>
          </a:prstGeom>
        </p:spPr>
      </p:pic>
    </p:spTree>
    <p:extLst>
      <p:ext uri="{BB962C8B-B14F-4D97-AF65-F5344CB8AC3E}">
        <p14:creationId xmlns:p14="http://schemas.microsoft.com/office/powerpoint/2010/main" val="2807179539"/>
      </p:ext>
    </p:extLst>
  </p:cSld>
  <p:clrMapOvr>
    <a:masterClrMapping/>
  </p:clrMapOvr>
  <mc:AlternateContent xmlns:mc="http://schemas.openxmlformats.org/markup-compatibility/2006" xmlns:p14="http://schemas.microsoft.com/office/powerpoint/2010/main">
    <mc:Choice Requires="p14">
      <p:transition spd="slow" p14:dur="2000" advTm="792"/>
    </mc:Choice>
    <mc:Fallback xmlns="">
      <p:transition spd="slow" advTm="7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67425"/>
            <a:ext cx="6019800" cy="1133341"/>
          </a:xfrm>
        </p:spPr>
        <p:txBody>
          <a:bodyPr/>
          <a:lstStyle/>
          <a:p>
            <a:pPr algn="ctr"/>
            <a:r>
              <a:rPr lang="el-GR" sz="2500" dirty="0">
                <a:solidFill>
                  <a:prstClr val="white"/>
                </a:solidFill>
              </a:rPr>
              <a:t>Παραγοντεσ γενεσησ του νεοελληνικου διαφωτισμου</a:t>
            </a:r>
            <a:endParaRPr lang="el-GR"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722812" y="1532586"/>
            <a:ext cx="7074236" cy="3293413"/>
          </a:xfrm>
        </p:spPr>
        <p:txBody>
          <a:bodyPr/>
          <a:lstStyle/>
          <a:p>
            <a:pPr marL="285750" indent="-285750">
              <a:buFont typeface="Arial" panose="020B0604020202020204" pitchFamily="34" charset="0"/>
              <a:buChar char="•"/>
            </a:pPr>
            <a:r>
              <a:rPr lang="el-GR" dirty="0" smtClean="0"/>
              <a:t>Ανάπτυξη </a:t>
            </a:r>
            <a:r>
              <a:rPr lang="el-GR" dirty="0"/>
              <a:t>εμπορίου/ναυτιλίας        </a:t>
            </a:r>
            <a:r>
              <a:rPr lang="el-GR" dirty="0" smtClean="0"/>
              <a:t>  καραβοκύρηδες </a:t>
            </a:r>
            <a:r>
              <a:rPr lang="el-GR" dirty="0"/>
              <a:t>(νησιά)</a:t>
            </a:r>
          </a:p>
          <a:p>
            <a:r>
              <a:rPr lang="el-GR" dirty="0"/>
              <a:t> </a:t>
            </a:r>
            <a:r>
              <a:rPr lang="el-GR" dirty="0" smtClean="0"/>
              <a:t>                        </a:t>
            </a:r>
            <a:endParaRPr lang="el-GR" dirty="0"/>
          </a:p>
        </p:txBody>
      </p:sp>
      <p:pic>
        <p:nvPicPr>
          <p:cNvPr id="5" name="Picture 4"/>
          <p:cNvPicPr>
            <a:picLocks noChangeAspect="1"/>
          </p:cNvPicPr>
          <p:nvPr/>
        </p:nvPicPr>
        <p:blipFill>
          <a:blip r:embed="rId2"/>
          <a:stretch>
            <a:fillRect/>
          </a:stretch>
        </p:blipFill>
        <p:spPr>
          <a:xfrm>
            <a:off x="8504629" y="1495507"/>
            <a:ext cx="396274" cy="536494"/>
          </a:xfrm>
          <a:prstGeom prst="rect">
            <a:avLst/>
          </a:prstGeom>
        </p:spPr>
      </p:pic>
      <p:pic>
        <p:nvPicPr>
          <p:cNvPr id="6" name="Picture 5"/>
          <p:cNvPicPr>
            <a:picLocks noChangeAspect="1"/>
          </p:cNvPicPr>
          <p:nvPr/>
        </p:nvPicPr>
        <p:blipFill>
          <a:blip r:embed="rId3"/>
          <a:stretch>
            <a:fillRect/>
          </a:stretch>
        </p:blipFill>
        <p:spPr>
          <a:xfrm>
            <a:off x="6223124" y="1901646"/>
            <a:ext cx="536494" cy="1359526"/>
          </a:xfrm>
          <a:prstGeom prst="rect">
            <a:avLst/>
          </a:prstGeom>
        </p:spPr>
      </p:pic>
      <p:sp>
        <p:nvSpPr>
          <p:cNvPr id="7" name="Rectangle 6"/>
          <p:cNvSpPr/>
          <p:nvPr/>
        </p:nvSpPr>
        <p:spPr>
          <a:xfrm>
            <a:off x="4945487" y="3244334"/>
            <a:ext cx="4121240" cy="369332"/>
          </a:xfrm>
          <a:prstGeom prst="rect">
            <a:avLst/>
          </a:prstGeom>
        </p:spPr>
        <p:txBody>
          <a:bodyPr wrap="square">
            <a:spAutoFit/>
          </a:bodyPr>
          <a:lstStyle/>
          <a:p>
            <a:r>
              <a:rPr lang="el-GR" dirty="0" smtClean="0">
                <a:solidFill>
                  <a:schemeClr val="bg1"/>
                </a:solidFill>
                <a:ea typeface="Times New Roman" panose="02020603050405020304" pitchFamily="18" charset="0"/>
              </a:rPr>
              <a:t> Έμποροι της </a:t>
            </a:r>
            <a:r>
              <a:rPr lang="el-GR" dirty="0">
                <a:solidFill>
                  <a:schemeClr val="bg1"/>
                </a:solidFill>
                <a:ea typeface="Times New Roman" panose="02020603050405020304" pitchFamily="18" charset="0"/>
              </a:rPr>
              <a:t>ηπειρωτικής Ελλάδας</a:t>
            </a:r>
            <a:endParaRPr lang="el-GR" dirty="0">
              <a:solidFill>
                <a:schemeClr val="bg1"/>
              </a:solidFill>
            </a:endParaRPr>
          </a:p>
        </p:txBody>
      </p:sp>
      <p:pic>
        <p:nvPicPr>
          <p:cNvPr id="8" name="Picture 7"/>
          <p:cNvPicPr>
            <a:picLocks noChangeAspect="1"/>
          </p:cNvPicPr>
          <p:nvPr/>
        </p:nvPicPr>
        <p:blipFill>
          <a:blip r:embed="rId4"/>
          <a:stretch>
            <a:fillRect/>
          </a:stretch>
        </p:blipFill>
        <p:spPr>
          <a:xfrm>
            <a:off x="989011" y="914400"/>
            <a:ext cx="3621626" cy="4571999"/>
          </a:xfrm>
          <a:prstGeom prst="rect">
            <a:avLst/>
          </a:prstGeom>
        </p:spPr>
      </p:pic>
    </p:spTree>
    <p:extLst>
      <p:ext uri="{BB962C8B-B14F-4D97-AF65-F5344CB8AC3E}">
        <p14:creationId xmlns:p14="http://schemas.microsoft.com/office/powerpoint/2010/main" val="337379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90152"/>
            <a:ext cx="8534401" cy="1287887"/>
          </a:xfrm>
        </p:spPr>
        <p:txBody>
          <a:bodyPr/>
          <a:lstStyle/>
          <a:p>
            <a:pPr algn="ctr"/>
            <a:r>
              <a:rPr lang="el-GR" dirty="0">
                <a:solidFill>
                  <a:prstClr val="white"/>
                </a:solidFill>
              </a:rPr>
              <a:t>Παραγοντεσ γενεσησ του νεοελληνικου διαφωτισμου</a:t>
            </a:r>
            <a:endParaRPr lang="el-GR" dirty="0"/>
          </a:p>
        </p:txBody>
      </p:sp>
      <p:sp>
        <p:nvSpPr>
          <p:cNvPr id="3" name="Text Placeholder 2"/>
          <p:cNvSpPr>
            <a:spLocks noGrp="1"/>
          </p:cNvSpPr>
          <p:nvPr>
            <p:ph type="body" idx="1"/>
          </p:nvPr>
        </p:nvSpPr>
        <p:spPr>
          <a:xfrm>
            <a:off x="684212" y="1378039"/>
            <a:ext cx="8534400" cy="4590603"/>
          </a:xfrm>
        </p:spPr>
        <p:txBody>
          <a:bodyPr/>
          <a:lstStyle/>
          <a:p>
            <a:pPr marL="285750" indent="-285750">
              <a:buFont typeface="Wingdings" panose="05000000000000000000" pitchFamily="2" charset="2"/>
              <a:buChar char="§"/>
            </a:pPr>
            <a:r>
              <a:rPr lang="el-GR" dirty="0">
                <a:solidFill>
                  <a:schemeClr val="tx1"/>
                </a:solidFill>
              </a:rPr>
              <a:t>η κρίση που ξέσπασε στην πολιτική ηγεσία της Οθωμανικής αυτοκρατορίας ανάμεσα στους διαδόχους του θρόνου μετά τον θάνατο του Σουλεϊμάν του Α΄</a:t>
            </a:r>
            <a:r>
              <a:rPr lang="el-GR" dirty="0" smtClean="0">
                <a:solidFill>
                  <a:schemeClr val="tx1"/>
                </a:solidFill>
              </a:rPr>
              <a:t>,</a:t>
            </a:r>
          </a:p>
          <a:p>
            <a:pPr marL="285750" indent="-285750">
              <a:buFont typeface="Wingdings" panose="05000000000000000000" pitchFamily="2" charset="2"/>
              <a:buChar char="§"/>
            </a:pPr>
            <a:r>
              <a:rPr lang="el-GR" dirty="0">
                <a:solidFill>
                  <a:schemeClr val="tx1"/>
                </a:solidFill>
              </a:rPr>
              <a:t>οι συνθήκες του Κιουτσούκ Καϊναρτζή και του Πασσάροβιτς</a:t>
            </a:r>
            <a:r>
              <a:rPr lang="el-GR" dirty="0" smtClean="0">
                <a:solidFill>
                  <a:schemeClr val="tx1"/>
                </a:solidFill>
              </a:rPr>
              <a:t>,</a:t>
            </a:r>
          </a:p>
          <a:p>
            <a:pPr marL="285750" indent="-285750">
              <a:buFont typeface="Wingdings" panose="05000000000000000000" pitchFamily="2" charset="2"/>
              <a:buChar char="§"/>
            </a:pPr>
            <a:r>
              <a:rPr lang="el-GR" dirty="0">
                <a:solidFill>
                  <a:schemeClr val="tx1"/>
                </a:solidFill>
              </a:rPr>
              <a:t>οι εξεγέρσεις στη Βαλκανική κατά του Οθωμανικού </a:t>
            </a:r>
            <a:r>
              <a:rPr lang="el-GR" dirty="0" smtClean="0">
                <a:solidFill>
                  <a:schemeClr val="tx1"/>
                </a:solidFill>
              </a:rPr>
              <a:t>Ζυγού</a:t>
            </a:r>
          </a:p>
          <a:p>
            <a:pPr marL="285750" indent="-285750">
              <a:buFont typeface="Wingdings" panose="05000000000000000000" pitchFamily="2" charset="2"/>
              <a:buChar char="§"/>
            </a:pPr>
            <a:r>
              <a:rPr lang="el-GR" dirty="0">
                <a:solidFill>
                  <a:schemeClr val="tx1"/>
                </a:solidFill>
              </a:rPr>
              <a:t>ο διακαής πόθος των μορφωμένων Ελλήνων, κυρίως του Φαναρίου και της Διασποράς, για έξοδο του Γένους από το σκοτάδι της αμάθειας και της </a:t>
            </a:r>
            <a:r>
              <a:rPr lang="el-GR" dirty="0" smtClean="0">
                <a:solidFill>
                  <a:schemeClr val="tx1"/>
                </a:solidFill>
              </a:rPr>
              <a:t>καταπίεσης</a:t>
            </a:r>
          </a:p>
          <a:p>
            <a:pPr marL="285750" indent="-285750">
              <a:buFont typeface="Wingdings" panose="05000000000000000000" pitchFamily="2" charset="2"/>
              <a:buChar char="§"/>
            </a:pPr>
            <a:r>
              <a:rPr lang="el-GR" i="1" dirty="0">
                <a:solidFill>
                  <a:schemeClr val="tx1"/>
                </a:solidFill>
              </a:rPr>
              <a:t>ο </a:t>
            </a:r>
            <a:r>
              <a:rPr lang="el-GR" b="1" i="1" dirty="0">
                <a:solidFill>
                  <a:schemeClr val="tx1"/>
                </a:solidFill>
              </a:rPr>
              <a:t>ε</a:t>
            </a:r>
            <a:r>
              <a:rPr lang="el-GR" i="1" dirty="0">
                <a:solidFill>
                  <a:schemeClr val="tx1"/>
                </a:solidFill>
              </a:rPr>
              <a:t>λληνικός κόσμος είναι κληρονόμος ενός αρχαίου πολιτισμού που βαραίνει αποφασιστικά στην ιδιοσυγκρασία των μεταγενέστερων γενεών</a:t>
            </a:r>
            <a:r>
              <a:rPr lang="el-GR" dirty="0">
                <a:solidFill>
                  <a:schemeClr val="tx1"/>
                </a:solidFill>
              </a:rPr>
              <a:t>,</a:t>
            </a:r>
          </a:p>
        </p:txBody>
      </p:sp>
    </p:spTree>
    <p:extLst>
      <p:ext uri="{BB962C8B-B14F-4D97-AF65-F5344CB8AC3E}">
        <p14:creationId xmlns:p14="http://schemas.microsoft.com/office/powerpoint/2010/main" val="199765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smtClean="0"/>
              <a:t>Θεόφιλοσ Σκορδαλοσ </a:t>
            </a:r>
            <a:r>
              <a:rPr lang="el-GR" dirty="0"/>
              <a:t>ή </a:t>
            </a:r>
            <a:r>
              <a:rPr lang="el-GR" dirty="0" smtClean="0"/>
              <a:t>Κορυδαλ(λ)εασ(1570/1-1645/6)</a:t>
            </a:r>
            <a:endParaRPr lang="el-GR"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5503472" y="2756078"/>
            <a:ext cx="5701147" cy="3966693"/>
          </a:xfrm>
        </p:spPr>
        <p:txBody>
          <a:bodyPr>
            <a:normAutofit/>
          </a:bodyPr>
          <a:lstStyle/>
          <a:p>
            <a:pPr marL="285750" indent="-285750">
              <a:buFont typeface="Wingdings" panose="05000000000000000000" pitchFamily="2" charset="2"/>
              <a:buChar char="q"/>
            </a:pPr>
            <a:r>
              <a:rPr lang="el-GR" dirty="0">
                <a:solidFill>
                  <a:schemeClr val="bg1"/>
                </a:solidFill>
              </a:rPr>
              <a:t>θεολογικές σπουδές στο Ποντιφίκιο Κολλέγιο του Αγίου Αθανασίου στη </a:t>
            </a:r>
            <a:r>
              <a:rPr lang="el-GR" dirty="0" smtClean="0">
                <a:solidFill>
                  <a:schemeClr val="bg1"/>
                </a:solidFill>
              </a:rPr>
              <a:t>Ρώμη</a:t>
            </a:r>
          </a:p>
          <a:p>
            <a:pPr marL="285750" indent="-285750">
              <a:buFont typeface="Wingdings" panose="05000000000000000000" pitchFamily="2" charset="2"/>
              <a:buChar char="q"/>
            </a:pPr>
            <a:r>
              <a:rPr lang="el-GR" dirty="0" smtClean="0">
                <a:solidFill>
                  <a:schemeClr val="bg1"/>
                </a:solidFill>
              </a:rPr>
              <a:t>σπουδές </a:t>
            </a:r>
            <a:r>
              <a:rPr lang="el-GR" dirty="0">
                <a:solidFill>
                  <a:schemeClr val="bg1"/>
                </a:solidFill>
              </a:rPr>
              <a:t>πάνω στην ιατρική και τη φιλοσοφία στο Πανεπιστήμιο της Πάδοβα, </a:t>
            </a:r>
            <a:endParaRPr lang="el-GR" dirty="0" smtClean="0">
              <a:solidFill>
                <a:schemeClr val="bg1"/>
              </a:solidFill>
            </a:endParaRPr>
          </a:p>
          <a:p>
            <a:pPr marL="285750" indent="-285750">
              <a:buFont typeface="Wingdings" panose="05000000000000000000" pitchFamily="2" charset="2"/>
              <a:buChar char="q"/>
            </a:pPr>
            <a:r>
              <a:rPr lang="el-GR" dirty="0" smtClean="0">
                <a:solidFill>
                  <a:schemeClr val="bg1"/>
                </a:solidFill>
              </a:rPr>
              <a:t>διδάκτορας </a:t>
            </a:r>
            <a:r>
              <a:rPr lang="el-GR" dirty="0">
                <a:solidFill>
                  <a:schemeClr val="bg1"/>
                </a:solidFill>
              </a:rPr>
              <a:t>τον Ιούνιο του 1613. </a:t>
            </a:r>
            <a:endParaRPr lang="el-GR" dirty="0" smtClean="0">
              <a:solidFill>
                <a:schemeClr val="bg1"/>
              </a:solidFill>
            </a:endParaRPr>
          </a:p>
          <a:p>
            <a:pPr marL="285750" indent="-285750">
              <a:buFont typeface="Wingdings" panose="05000000000000000000" pitchFamily="2" charset="2"/>
              <a:buChar char="q"/>
            </a:pPr>
            <a:r>
              <a:rPr lang="el-GR" dirty="0">
                <a:solidFill>
                  <a:schemeClr val="bg1"/>
                </a:solidFill>
              </a:rPr>
              <a:t>διδάσκει στην </a:t>
            </a:r>
            <a:r>
              <a:rPr lang="el-GR" dirty="0" smtClean="0">
                <a:solidFill>
                  <a:schemeClr val="bg1"/>
                </a:solidFill>
              </a:rPr>
              <a:t>Αθήνα </a:t>
            </a:r>
            <a:r>
              <a:rPr lang="el-GR" dirty="0">
                <a:solidFill>
                  <a:schemeClr val="bg1"/>
                </a:solidFill>
              </a:rPr>
              <a:t>και στα </a:t>
            </a:r>
            <a:r>
              <a:rPr lang="el-GR" dirty="0" smtClean="0">
                <a:solidFill>
                  <a:schemeClr val="bg1"/>
                </a:solidFill>
              </a:rPr>
              <a:t>Επτάνησα</a:t>
            </a:r>
            <a:endParaRPr lang="en-US" dirty="0" smtClean="0">
              <a:solidFill>
                <a:schemeClr val="bg1"/>
              </a:solidFill>
            </a:endParaRPr>
          </a:p>
          <a:p>
            <a:pPr marL="285750" indent="-285750">
              <a:buFont typeface="Wingdings" panose="05000000000000000000" pitchFamily="2" charset="2"/>
              <a:buChar char="q"/>
            </a:pPr>
            <a:r>
              <a:rPr lang="el-GR" dirty="0" smtClean="0">
                <a:solidFill>
                  <a:schemeClr val="bg1"/>
                </a:solidFill>
              </a:rPr>
              <a:t>Κύριος εκφραστής της ορθόδοξης νεοαριστοτελικής τάσης            νεοπλατωνισμος Πλήθωνα (νεοπαγανισμός)</a:t>
            </a:r>
          </a:p>
          <a:p>
            <a:pPr marL="285750" indent="-285750">
              <a:buFont typeface="Wingdings" panose="05000000000000000000" pitchFamily="2" charset="2"/>
              <a:buChar char="q"/>
            </a:pPr>
            <a:r>
              <a:rPr lang="el-GR" dirty="0" smtClean="0">
                <a:solidFill>
                  <a:schemeClr val="bg1"/>
                </a:solidFill>
              </a:rPr>
              <a:t>Διευθυντής Πατριαρχικής ακαδημίας</a:t>
            </a:r>
          </a:p>
          <a:p>
            <a:pPr marL="285750" indent="-285750">
              <a:buFont typeface="Wingdings" panose="05000000000000000000" pitchFamily="2" charset="2"/>
              <a:buChar char="q"/>
            </a:pPr>
            <a:r>
              <a:rPr lang="el-GR" dirty="0">
                <a:solidFill>
                  <a:schemeClr val="bg1"/>
                </a:solidFill>
              </a:rPr>
              <a:t>οι θέσεις του θεωρήθηκαν αιρετικές</a:t>
            </a:r>
          </a:p>
        </p:txBody>
      </p:sp>
      <p:pic>
        <p:nvPicPr>
          <p:cNvPr id="1026" name="Picture 2" descr="Η πορεία προς τον ελληνικό διαφωτισμό: Θεόφιλος Κορυδαλλέας, Αλέξ. &amp; Νικ.  Μαυροκορδάτος – Cognosco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36" y="819379"/>
            <a:ext cx="3333750" cy="4667021"/>
          </a:xfrm>
          <a:prstGeom prst="rect">
            <a:avLst/>
          </a:prstGeom>
          <a:noFill/>
          <a:extLst>
            <a:ext uri="{909E8E84-426E-40DD-AFC4-6F175D3DCCD1}">
              <a14:hiddenFill xmlns:a14="http://schemas.microsoft.com/office/drawing/2010/main">
                <a:solidFill>
                  <a:srgbClr val="FFFFFF"/>
                </a:solidFill>
              </a14:hiddenFill>
            </a:ext>
          </a:extLst>
        </p:spPr>
      </p:pic>
      <p:sp>
        <p:nvSpPr>
          <p:cNvPr id="5" name="Not Equal 4"/>
          <p:cNvSpPr/>
          <p:nvPr/>
        </p:nvSpPr>
        <p:spPr>
          <a:xfrm>
            <a:off x="8453341" y="5299657"/>
            <a:ext cx="780811" cy="186743"/>
          </a:xfrm>
          <a:prstGeom prst="mathNotEqual">
            <a:avLst>
              <a:gd name="adj1" fmla="val 23520"/>
              <a:gd name="adj2" fmla="val 4200000"/>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24416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κορυδαλλισμοσ</a:t>
            </a:r>
            <a:endParaRPr lang="el-GR" dirty="0"/>
          </a:p>
        </p:txBody>
      </p:sp>
      <p:sp>
        <p:nvSpPr>
          <p:cNvPr id="3" name="Text Placeholder 2"/>
          <p:cNvSpPr>
            <a:spLocks noGrp="1"/>
          </p:cNvSpPr>
          <p:nvPr>
            <p:ph type="body" sz="quarter" idx="13"/>
          </p:nvPr>
        </p:nvSpPr>
        <p:spPr>
          <a:xfrm>
            <a:off x="1446212" y="2318197"/>
            <a:ext cx="8534400" cy="1982869"/>
          </a:xfrm>
        </p:spPr>
        <p:txBody>
          <a:bodyPr>
            <a:normAutofit/>
          </a:bodyPr>
          <a:lstStyle/>
          <a:p>
            <a:pPr marL="342900" indent="-342900">
              <a:buFont typeface="Wingdings" panose="05000000000000000000" pitchFamily="2" charset="2"/>
              <a:buChar char="§"/>
            </a:pPr>
            <a:r>
              <a:rPr lang="el-GR" b="1" dirty="0" smtClean="0"/>
              <a:t>Σχολαστικισμός</a:t>
            </a:r>
          </a:p>
          <a:p>
            <a:pPr marL="342900" indent="-342900">
              <a:buFont typeface="Wingdings" panose="05000000000000000000" pitchFamily="2" charset="2"/>
              <a:buChar char="§"/>
            </a:pPr>
            <a:r>
              <a:rPr lang="el-GR" b="1" dirty="0" smtClean="0"/>
              <a:t>Βάση της ανώτερης παιδείας στα χρόνια του Οθωμανικού ζυγού</a:t>
            </a:r>
            <a:endParaRPr lang="el-GR" b="1" dirty="0"/>
          </a:p>
        </p:txBody>
      </p:sp>
      <p:sp>
        <p:nvSpPr>
          <p:cNvPr id="4" name="Text Placeholder 3"/>
          <p:cNvSpPr>
            <a:spLocks noGrp="1"/>
          </p:cNvSpPr>
          <p:nvPr>
            <p:ph type="body" idx="1"/>
          </p:nvPr>
        </p:nvSpPr>
        <p:spPr/>
        <p:txBody>
          <a:bodyPr/>
          <a:lstStyle/>
          <a:p>
            <a:pPr algn="just"/>
            <a:r>
              <a:rPr lang="el-GR" b="1" dirty="0" smtClean="0">
                <a:solidFill>
                  <a:schemeClr val="tx1"/>
                </a:solidFill>
              </a:rPr>
              <a:t>Ο υπομνηματισμός </a:t>
            </a:r>
            <a:r>
              <a:rPr lang="el-GR" b="1" dirty="0">
                <a:solidFill>
                  <a:schemeClr val="tx1"/>
                </a:solidFill>
              </a:rPr>
              <a:t>του Κορυδαλέα στο έργο του Αριστοτέλη διακρίνεται από πρωτοτυπία και προετοιμάζει το έδαφος για αυτόνομο φιλοσοφικό στοχασμό και προοδευτική ανεξαρτητοποίηση της φιλοσοφίας και των επιστημών από την θεολογία</a:t>
            </a:r>
          </a:p>
        </p:txBody>
      </p:sp>
      <p:pic>
        <p:nvPicPr>
          <p:cNvPr id="5" name="Picture 4"/>
          <p:cNvPicPr>
            <a:picLocks noChangeAspect="1"/>
          </p:cNvPicPr>
          <p:nvPr/>
        </p:nvPicPr>
        <p:blipFill>
          <a:blip r:embed="rId2"/>
          <a:stretch>
            <a:fillRect/>
          </a:stretch>
        </p:blipFill>
        <p:spPr>
          <a:xfrm>
            <a:off x="8456612" y="221422"/>
            <a:ext cx="3048000" cy="1495425"/>
          </a:xfrm>
          <a:prstGeom prst="rect">
            <a:avLst/>
          </a:prstGeom>
        </p:spPr>
      </p:pic>
    </p:spTree>
    <p:extLst>
      <p:ext uri="{BB962C8B-B14F-4D97-AF65-F5344CB8AC3E}">
        <p14:creationId xmlns:p14="http://schemas.microsoft.com/office/powerpoint/2010/main" val="532641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67425"/>
            <a:ext cx="8001000" cy="1519707"/>
          </a:xfrm>
        </p:spPr>
        <p:txBody>
          <a:bodyPr>
            <a:normAutofit/>
          </a:bodyPr>
          <a:lstStyle/>
          <a:p>
            <a:pPr algn="ctr"/>
            <a:r>
              <a:rPr lang="el-GR" sz="3600" dirty="0" smtClean="0"/>
              <a:t>Περιοδολογηση νεοελληνικου διαφωτισμου</a:t>
            </a:r>
            <a:endParaRPr lang="el-GR" sz="3600" dirty="0"/>
          </a:p>
        </p:txBody>
      </p:sp>
      <p:sp>
        <p:nvSpPr>
          <p:cNvPr id="3" name="Subtitle 2"/>
          <p:cNvSpPr>
            <a:spLocks noGrp="1"/>
          </p:cNvSpPr>
          <p:nvPr>
            <p:ph type="subTitle" idx="1"/>
          </p:nvPr>
        </p:nvSpPr>
        <p:spPr>
          <a:xfrm>
            <a:off x="684212" y="1687133"/>
            <a:ext cx="6400800" cy="4104068"/>
          </a:xfrm>
        </p:spPr>
        <p:txBody>
          <a:bodyPr/>
          <a:lstStyle/>
          <a:p>
            <a:pPr marL="342900" indent="-342900">
              <a:buFont typeface="Wingdings" panose="05000000000000000000" pitchFamily="2" charset="2"/>
              <a:buChar char="§"/>
            </a:pPr>
            <a:r>
              <a:rPr lang="el-GR" dirty="0" smtClean="0"/>
              <a:t>Προκορυδαλλική περίοδος 1453-1600</a:t>
            </a:r>
          </a:p>
          <a:p>
            <a:pPr marL="342900" indent="-342900">
              <a:buFont typeface="Wingdings" panose="05000000000000000000" pitchFamily="2" charset="2"/>
              <a:buChar char="v"/>
            </a:pPr>
            <a:r>
              <a:rPr lang="el-GR" dirty="0"/>
              <a:t>ανάπτυξη περίτεχνων θεολογικών και φιλοσοφικών </a:t>
            </a:r>
            <a:r>
              <a:rPr lang="el-GR" dirty="0" smtClean="0"/>
              <a:t>επιχειρημάτων</a:t>
            </a:r>
          </a:p>
          <a:p>
            <a:pPr marL="342900" indent="-342900">
              <a:buFont typeface="Wingdings" panose="05000000000000000000" pitchFamily="2" charset="2"/>
              <a:buChar char="v"/>
            </a:pPr>
            <a:r>
              <a:rPr lang="el-GR" dirty="0"/>
              <a:t>διάσταση απόψεων μεταξύ της πλατωνίζουσας Δύσης και της αριστοτελίζουσας </a:t>
            </a:r>
            <a:r>
              <a:rPr lang="el-GR" dirty="0" smtClean="0"/>
              <a:t>Ανατολής</a:t>
            </a:r>
          </a:p>
          <a:p>
            <a:pPr marL="342900" indent="-342900">
              <a:buFont typeface="Wingdings" panose="05000000000000000000" pitchFamily="2" charset="2"/>
              <a:buChar char="v"/>
            </a:pPr>
            <a:r>
              <a:rPr lang="el-GR" dirty="0"/>
              <a:t>φιλοσοφία </a:t>
            </a:r>
            <a:r>
              <a:rPr lang="el-GR" dirty="0" smtClean="0"/>
              <a:t>: θεραπαινίδα </a:t>
            </a:r>
            <a:r>
              <a:rPr lang="el-GR" dirty="0"/>
              <a:t>της </a:t>
            </a:r>
            <a:r>
              <a:rPr lang="el-GR" dirty="0" smtClean="0"/>
              <a:t>θεολογίας</a:t>
            </a:r>
          </a:p>
          <a:p>
            <a:pPr marL="342900" indent="-342900">
              <a:buFont typeface="Wingdings" panose="05000000000000000000" pitchFamily="2" charset="2"/>
              <a:buChar char="v"/>
            </a:pPr>
            <a:r>
              <a:rPr lang="el-GR" dirty="0"/>
              <a:t>εξοικείωση των Ελλήνων λογίων με τα φιλοσοφικά έργα της κλασικής αρχαιότητας.</a:t>
            </a:r>
          </a:p>
        </p:txBody>
      </p:sp>
    </p:spTree>
    <p:extLst>
      <p:ext uri="{BB962C8B-B14F-4D97-AF65-F5344CB8AC3E}">
        <p14:creationId xmlns:p14="http://schemas.microsoft.com/office/powerpoint/2010/main" val="232707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6670"/>
            <a:ext cx="8534400" cy="1532586"/>
          </a:xfrm>
        </p:spPr>
        <p:txBody>
          <a:bodyPr/>
          <a:lstStyle/>
          <a:p>
            <a:pPr algn="ctr"/>
            <a:r>
              <a:rPr lang="el-GR" sz="3600" dirty="0">
                <a:solidFill>
                  <a:prstClr val="white"/>
                </a:solidFill>
              </a:rPr>
              <a:t>Περιοδολογηση νεοελληνικου διαφωτισμου</a:t>
            </a:r>
            <a:endParaRPr lang="el-GR" dirty="0"/>
          </a:p>
        </p:txBody>
      </p:sp>
      <p:sp>
        <p:nvSpPr>
          <p:cNvPr id="3" name="Text Placeholder 2"/>
          <p:cNvSpPr>
            <a:spLocks noGrp="1"/>
          </p:cNvSpPr>
          <p:nvPr>
            <p:ph type="body" idx="1"/>
          </p:nvPr>
        </p:nvSpPr>
        <p:spPr>
          <a:xfrm>
            <a:off x="684211" y="2099256"/>
            <a:ext cx="10301468" cy="4662152"/>
          </a:xfrm>
        </p:spPr>
        <p:txBody>
          <a:bodyPr/>
          <a:lstStyle/>
          <a:p>
            <a:pPr marL="342900" indent="-342900">
              <a:buFont typeface="Arial" panose="020B0604020202020204" pitchFamily="34" charset="0"/>
              <a:buChar char="•"/>
            </a:pPr>
            <a:r>
              <a:rPr lang="el-GR" dirty="0" smtClean="0">
                <a:solidFill>
                  <a:schemeClr val="tx1"/>
                </a:solidFill>
              </a:rPr>
              <a:t>Κορυδαλική περίοδος </a:t>
            </a:r>
            <a:r>
              <a:rPr lang="el-GR" dirty="0">
                <a:solidFill>
                  <a:schemeClr val="tx1"/>
                </a:solidFill>
              </a:rPr>
              <a:t>(1600-1700) </a:t>
            </a:r>
            <a:endParaRPr lang="el-GR" dirty="0" smtClean="0">
              <a:solidFill>
                <a:schemeClr val="tx1"/>
              </a:solidFill>
            </a:endParaRPr>
          </a:p>
          <a:p>
            <a:pPr marL="342900" indent="-342900">
              <a:buFont typeface="Wingdings" panose="05000000000000000000" pitchFamily="2" charset="2"/>
              <a:buChar char="v"/>
            </a:pPr>
            <a:r>
              <a:rPr lang="el-GR" dirty="0">
                <a:solidFill>
                  <a:schemeClr val="tx1"/>
                </a:solidFill>
              </a:rPr>
              <a:t>εποχή του θρησκευτικού </a:t>
            </a:r>
            <a:r>
              <a:rPr lang="el-GR" dirty="0" smtClean="0">
                <a:solidFill>
                  <a:schemeClr val="tx1"/>
                </a:solidFill>
              </a:rPr>
              <a:t>ουμανισμού/ανθρωπισμού</a:t>
            </a:r>
          </a:p>
          <a:p>
            <a:pPr marL="342900" indent="-342900">
              <a:buFont typeface="Wingdings" panose="05000000000000000000" pitchFamily="2" charset="2"/>
              <a:buChar char="v"/>
            </a:pPr>
            <a:r>
              <a:rPr lang="el-GR" dirty="0" smtClean="0">
                <a:solidFill>
                  <a:schemeClr val="tx1"/>
                </a:solidFill>
              </a:rPr>
              <a:t>εδραίωση </a:t>
            </a:r>
            <a:r>
              <a:rPr lang="el-GR" dirty="0">
                <a:solidFill>
                  <a:schemeClr val="tx1"/>
                </a:solidFill>
              </a:rPr>
              <a:t>του νεοαριστοτελισμού στον ελληνικό </a:t>
            </a:r>
            <a:r>
              <a:rPr lang="el-GR" dirty="0" smtClean="0">
                <a:solidFill>
                  <a:schemeClr val="tx1"/>
                </a:solidFill>
              </a:rPr>
              <a:t>χώρο</a:t>
            </a:r>
          </a:p>
          <a:p>
            <a:pPr marL="342900" indent="-342900">
              <a:buFont typeface="Arial" panose="020B0604020202020204" pitchFamily="34" charset="0"/>
              <a:buChar char="•"/>
            </a:pPr>
            <a:r>
              <a:rPr lang="el-GR" dirty="0" smtClean="0">
                <a:solidFill>
                  <a:schemeClr val="tx1"/>
                </a:solidFill>
              </a:rPr>
              <a:t>Μετακορυδαλική περίοδος(1700-1821/30</a:t>
            </a:r>
            <a:r>
              <a:rPr lang="el-GR" dirty="0">
                <a:solidFill>
                  <a:schemeClr val="tx1"/>
                </a:solidFill>
              </a:rPr>
              <a:t>): </a:t>
            </a:r>
            <a:r>
              <a:rPr lang="el-GR" dirty="0" smtClean="0">
                <a:solidFill>
                  <a:schemeClr val="tx1"/>
                </a:solidFill>
              </a:rPr>
              <a:t>‘</a:t>
            </a:r>
          </a:p>
          <a:p>
            <a:pPr marL="342900" indent="-342900">
              <a:buFont typeface="Wingdings" panose="05000000000000000000" pitchFamily="2" charset="2"/>
              <a:buChar char="v"/>
            </a:pPr>
            <a:r>
              <a:rPr lang="el-GR" dirty="0" smtClean="0">
                <a:solidFill>
                  <a:schemeClr val="tx1"/>
                </a:solidFill>
              </a:rPr>
              <a:t>ακμή </a:t>
            </a:r>
            <a:r>
              <a:rPr lang="el-GR" dirty="0">
                <a:solidFill>
                  <a:schemeClr val="tx1"/>
                </a:solidFill>
              </a:rPr>
              <a:t>του Νεοελληνικού Διαφωτισμού</a:t>
            </a:r>
            <a:r>
              <a:rPr lang="el-GR" dirty="0" smtClean="0">
                <a:solidFill>
                  <a:schemeClr val="tx1"/>
                </a:solidFill>
              </a:rPr>
              <a:t>. </a:t>
            </a:r>
          </a:p>
          <a:p>
            <a:pPr marL="342900" indent="-342900">
              <a:buFont typeface="Wingdings" panose="05000000000000000000" pitchFamily="2" charset="2"/>
              <a:buChar char="v"/>
            </a:pPr>
            <a:r>
              <a:rPr lang="el-GR" dirty="0" smtClean="0">
                <a:solidFill>
                  <a:schemeClr val="tx1"/>
                </a:solidFill>
              </a:rPr>
              <a:t>Χωρίζεται σε 3 υποπεριόδους</a:t>
            </a:r>
          </a:p>
          <a:p>
            <a:pPr marL="457200" indent="-457200">
              <a:buFont typeface="+mj-lt"/>
              <a:buAutoNum type="arabicPeriod"/>
            </a:pPr>
            <a:r>
              <a:rPr lang="el-GR" dirty="0">
                <a:solidFill>
                  <a:schemeClr val="tx1"/>
                </a:solidFill>
              </a:rPr>
              <a:t>1700-1750 : η εποχή των </a:t>
            </a:r>
            <a:r>
              <a:rPr lang="el-GR" dirty="0" smtClean="0">
                <a:solidFill>
                  <a:schemeClr val="tx1"/>
                </a:solidFill>
              </a:rPr>
              <a:t>Φαναριωτών/ Ευρώπη: η εποχή του Βολταίρου</a:t>
            </a:r>
          </a:p>
          <a:p>
            <a:pPr marL="457200" indent="-457200">
              <a:buFont typeface="+mj-lt"/>
              <a:buAutoNum type="arabicPeriod"/>
            </a:pPr>
            <a:r>
              <a:rPr lang="el-GR" dirty="0">
                <a:solidFill>
                  <a:schemeClr val="tx1"/>
                </a:solidFill>
              </a:rPr>
              <a:t>1750-1800: είναι η εποχή κατά την οποία εισάγονται στην Ελλάδα επιστημονικές κατακτήσεις της φωτισμένης </a:t>
            </a:r>
            <a:r>
              <a:rPr lang="el-GR" dirty="0" smtClean="0">
                <a:solidFill>
                  <a:schemeClr val="tx1"/>
                </a:solidFill>
              </a:rPr>
              <a:t>Ευρώπης</a:t>
            </a:r>
            <a:r>
              <a:rPr lang="el-GR" dirty="0">
                <a:solidFill>
                  <a:schemeClr val="tx1"/>
                </a:solidFill>
              </a:rPr>
              <a:t> </a:t>
            </a:r>
            <a:r>
              <a:rPr lang="el-GR" dirty="0" smtClean="0">
                <a:solidFill>
                  <a:schemeClr val="tx1"/>
                </a:solidFill>
              </a:rPr>
              <a:t>/ Ευρώπη: η εποχή των Ριζοσπαστικών</a:t>
            </a:r>
          </a:p>
          <a:p>
            <a:pPr marL="457200" indent="-457200">
              <a:buFont typeface="+mj-lt"/>
              <a:buAutoNum type="arabicPeriod"/>
            </a:pPr>
            <a:r>
              <a:rPr lang="el-GR" dirty="0">
                <a:solidFill>
                  <a:schemeClr val="tx1"/>
                </a:solidFill>
              </a:rPr>
              <a:t>1800-1821/1830: η Αναγέννηση του </a:t>
            </a:r>
            <a:r>
              <a:rPr lang="el-GR" dirty="0" smtClean="0">
                <a:solidFill>
                  <a:schemeClr val="tx1"/>
                </a:solidFill>
              </a:rPr>
              <a:t>Ελληνισμού / Ευρώπη: η εποχή των Ιδεαλιστών</a:t>
            </a:r>
            <a:endParaRPr lang="el-GR" dirty="0">
              <a:solidFill>
                <a:schemeClr val="tx1"/>
              </a:solidFill>
            </a:endParaRPr>
          </a:p>
        </p:txBody>
      </p:sp>
    </p:spTree>
    <p:extLst>
      <p:ext uri="{BB962C8B-B14F-4D97-AF65-F5344CB8AC3E}">
        <p14:creationId xmlns:p14="http://schemas.microsoft.com/office/powerpoint/2010/main" val="30431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257577"/>
            <a:ext cx="6019800" cy="656823"/>
          </a:xfrm>
        </p:spPr>
        <p:txBody>
          <a:bodyPr/>
          <a:lstStyle/>
          <a:p>
            <a:r>
              <a:rPr lang="el-GR" dirty="0" smtClean="0"/>
              <a:t>Κοινωνικεσ και πολιτικεσ πτυχεσ</a:t>
            </a:r>
            <a:endParaRPr lang="el-GR" dirty="0"/>
          </a:p>
        </p:txBody>
      </p:sp>
      <p:pic>
        <p:nvPicPr>
          <p:cNvPr id="6" name="Picture Placeholder 5"/>
          <p:cNvPicPr>
            <a:picLocks noGrp="1" noChangeAspect="1"/>
          </p:cNvPicPr>
          <p:nvPr>
            <p:ph type="pic" idx="1"/>
          </p:nvPr>
        </p:nvPicPr>
        <p:blipFill>
          <a:blip r:embed="rId2"/>
          <a:srcRect l="4377" r="4377"/>
          <a:stretch>
            <a:fillRect/>
          </a:stretch>
        </p:blipFill>
        <p:spPr>
          <a:prstGeom prst="rect">
            <a:avLst/>
          </a:prstGeom>
        </p:spPr>
      </p:pic>
      <p:sp>
        <p:nvSpPr>
          <p:cNvPr id="4" name="Text Placeholder 3"/>
          <p:cNvSpPr>
            <a:spLocks noGrp="1"/>
          </p:cNvSpPr>
          <p:nvPr>
            <p:ph type="body" sz="half" idx="2"/>
          </p:nvPr>
        </p:nvSpPr>
        <p:spPr>
          <a:xfrm>
            <a:off x="4722812" y="914400"/>
            <a:ext cx="6021388" cy="3464417"/>
          </a:xfrm>
        </p:spPr>
        <p:txBody>
          <a:bodyPr>
            <a:normAutofit fontScale="32500" lnSpcReduction="20000"/>
          </a:bodyPr>
          <a:lstStyle/>
          <a:p>
            <a:pPr algn="just"/>
            <a:r>
              <a:rPr lang="el-GR" sz="7400" dirty="0" smtClean="0">
                <a:solidFill>
                  <a:schemeClr val="tx1"/>
                </a:solidFill>
              </a:rPr>
              <a:t>Η φιλοσοφική </a:t>
            </a:r>
            <a:r>
              <a:rPr lang="el-GR" sz="7400" dirty="0">
                <a:solidFill>
                  <a:schemeClr val="tx1"/>
                </a:solidFill>
              </a:rPr>
              <a:t>σκέψη των υπόδουλων Ελλήνων, εκτός από τον παιδευτικό της χαρακτήρα και το ενδιαφέρον της για τον τομέα των επιστημών, αρχίζει να αποκτά κοινωνικές και πολιτικές πτυχές, όπως υποδηλώνουν και έργα ρηξικέλευθης πολιτικής σκέψης, όπως η </a:t>
            </a:r>
            <a:r>
              <a:rPr lang="el-GR" sz="7400" i="1" dirty="0">
                <a:solidFill>
                  <a:schemeClr val="tx1"/>
                </a:solidFill>
              </a:rPr>
              <a:t>Χάρτα </a:t>
            </a:r>
            <a:r>
              <a:rPr lang="el-GR" sz="7400" dirty="0">
                <a:solidFill>
                  <a:schemeClr val="tx1"/>
                </a:solidFill>
              </a:rPr>
              <a:t>ή ο</a:t>
            </a:r>
            <a:r>
              <a:rPr lang="el-GR" sz="7400" i="1" dirty="0">
                <a:solidFill>
                  <a:schemeClr val="tx1"/>
                </a:solidFill>
              </a:rPr>
              <a:t> Θούριος </a:t>
            </a:r>
            <a:r>
              <a:rPr lang="el-GR" sz="7400" dirty="0">
                <a:solidFill>
                  <a:schemeClr val="tx1"/>
                </a:solidFill>
              </a:rPr>
              <a:t>του Ρήγα και η</a:t>
            </a:r>
            <a:r>
              <a:rPr lang="el-GR" sz="7400" i="1" dirty="0">
                <a:solidFill>
                  <a:schemeClr val="tx1"/>
                </a:solidFill>
              </a:rPr>
              <a:t> Νομαρχία</a:t>
            </a:r>
            <a:r>
              <a:rPr lang="el-GR" sz="7400" dirty="0">
                <a:solidFill>
                  <a:schemeClr val="tx1"/>
                </a:solidFill>
              </a:rPr>
              <a:t> του Ανωνύμου, γεγονός που τη φέρνει πολύ κοντά στο επαναστατικό δεδομένο του 1821.</a:t>
            </a:r>
          </a:p>
          <a:p>
            <a:endParaRPr lang="el-GR" dirty="0"/>
          </a:p>
        </p:txBody>
      </p:sp>
    </p:spTree>
    <p:extLst>
      <p:ext uri="{BB962C8B-B14F-4D97-AF65-F5344CB8AC3E}">
        <p14:creationId xmlns:p14="http://schemas.microsoft.com/office/powerpoint/2010/main" val="323150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59993" y="1212481"/>
            <a:ext cx="1914525" cy="2390775"/>
          </a:xfrm>
          <a:prstGeom prst="rect">
            <a:avLst/>
          </a:prstGeom>
        </p:spPr>
      </p:pic>
      <p:sp>
        <p:nvSpPr>
          <p:cNvPr id="2" name="Title 1"/>
          <p:cNvSpPr>
            <a:spLocks noGrp="1"/>
          </p:cNvSpPr>
          <p:nvPr>
            <p:ph type="title"/>
          </p:nvPr>
        </p:nvSpPr>
        <p:spPr/>
        <p:txBody>
          <a:bodyPr/>
          <a:lstStyle/>
          <a:p>
            <a:pPr algn="ctr"/>
            <a:r>
              <a:rPr lang="el-GR" dirty="0" smtClean="0"/>
              <a:t>Προσπαθειεσ αναβαθμισησ τησ παιδειασ</a:t>
            </a:r>
            <a:endParaRPr lang="el-GR" dirty="0"/>
          </a:p>
        </p:txBody>
      </p:sp>
      <p:pic>
        <p:nvPicPr>
          <p:cNvPr id="7" name="Picture Placeholder 6"/>
          <p:cNvPicPr>
            <a:picLocks noGrp="1" noChangeAspect="1"/>
          </p:cNvPicPr>
          <p:nvPr>
            <p:ph type="pic" idx="1"/>
          </p:nvPr>
        </p:nvPicPr>
        <p:blipFill>
          <a:blip r:embed="rId3"/>
          <a:srcRect l="223" r="223"/>
          <a:stretch>
            <a:fillRect/>
          </a:stretch>
        </p:blipFill>
        <p:spPr>
          <a:xfrm>
            <a:off x="999296" y="3603256"/>
            <a:ext cx="2235918" cy="3115726"/>
          </a:xfrm>
          <a:prstGeom prst="rect">
            <a:avLst/>
          </a:prstGeom>
        </p:spPr>
      </p:pic>
      <p:sp>
        <p:nvSpPr>
          <p:cNvPr id="4" name="Text Placeholder 3"/>
          <p:cNvSpPr>
            <a:spLocks noGrp="1"/>
          </p:cNvSpPr>
          <p:nvPr>
            <p:ph type="body" sz="half" idx="2"/>
          </p:nvPr>
        </p:nvSpPr>
        <p:spPr>
          <a:xfrm>
            <a:off x="4722812" y="2777066"/>
            <a:ext cx="6021388" cy="4080934"/>
          </a:xfrm>
        </p:spPr>
        <p:txBody>
          <a:bodyPr>
            <a:normAutofit/>
          </a:bodyPr>
          <a:lstStyle/>
          <a:p>
            <a:r>
              <a:rPr lang="el-GR" b="1" dirty="0" smtClean="0"/>
              <a:t>Νικηφόρος Θεοτόκης</a:t>
            </a:r>
            <a:r>
              <a:rPr lang="el-GR" dirty="0" smtClean="0"/>
              <a:t>, </a:t>
            </a:r>
            <a:r>
              <a:rPr lang="el-GR" i="1" dirty="0">
                <a:solidFill>
                  <a:schemeClr val="tx1"/>
                </a:solidFill>
              </a:rPr>
              <a:t>Στοιχεία Φυσικής εκ Νεωτέρων </a:t>
            </a:r>
            <a:r>
              <a:rPr lang="el-GR" i="1" dirty="0" smtClean="0">
                <a:solidFill>
                  <a:schemeClr val="tx1"/>
                </a:solidFill>
              </a:rPr>
              <a:t>Συνερανισθέντα, Λειψία 1766</a:t>
            </a:r>
            <a:r>
              <a:rPr lang="el-GR" dirty="0" smtClean="0">
                <a:solidFill>
                  <a:schemeClr val="tx1"/>
                </a:solidFill>
              </a:rPr>
              <a:t> (μετάφραση στην ελληνικήτων νόμων του Νεύτωνα)</a:t>
            </a:r>
          </a:p>
          <a:p>
            <a:r>
              <a:rPr lang="el-GR" b="1" dirty="0" smtClean="0"/>
              <a:t>Άνθιμος Γαζής, </a:t>
            </a:r>
            <a:r>
              <a:rPr lang="el-GR" i="1" dirty="0" smtClean="0">
                <a:solidFill>
                  <a:schemeClr val="tx1"/>
                </a:solidFill>
              </a:rPr>
              <a:t>Γραμματική </a:t>
            </a:r>
            <a:r>
              <a:rPr lang="el-GR" i="1" dirty="0">
                <a:solidFill>
                  <a:schemeClr val="tx1"/>
                </a:solidFill>
              </a:rPr>
              <a:t>των Φιλοσοφικών </a:t>
            </a:r>
            <a:r>
              <a:rPr lang="el-GR" i="1" dirty="0" smtClean="0">
                <a:solidFill>
                  <a:schemeClr val="tx1"/>
                </a:solidFill>
              </a:rPr>
              <a:t>Επιστημών</a:t>
            </a:r>
            <a:r>
              <a:rPr lang="el-GR" dirty="0">
                <a:solidFill>
                  <a:schemeClr val="tx1"/>
                </a:solidFill>
              </a:rPr>
              <a:t> Βιέννη </a:t>
            </a:r>
            <a:r>
              <a:rPr lang="el-GR" dirty="0" smtClean="0">
                <a:solidFill>
                  <a:schemeClr val="tx1"/>
                </a:solidFill>
              </a:rPr>
              <a:t>1799 (</a:t>
            </a:r>
            <a:r>
              <a:rPr lang="el-GR" dirty="0">
                <a:solidFill>
                  <a:schemeClr val="tx1"/>
                </a:solidFill>
              </a:rPr>
              <a:t>μετάφραση στην ελληνικήτων νόμων της φυσικής φιλοσοφίας του Βενιαμίν </a:t>
            </a:r>
            <a:r>
              <a:rPr lang="el-GR" dirty="0" smtClean="0">
                <a:solidFill>
                  <a:schemeClr val="tx1"/>
                </a:solidFill>
              </a:rPr>
              <a:t>Μαρτίνου)</a:t>
            </a:r>
          </a:p>
          <a:p>
            <a:r>
              <a:rPr lang="el-GR" b="1" dirty="0">
                <a:solidFill>
                  <a:srgbClr val="FFFF00"/>
                </a:solidFill>
              </a:rPr>
              <a:t>εφαρμογή της αιτιοκρατίας </a:t>
            </a:r>
            <a:endParaRPr lang="el-GR" b="1" dirty="0" smtClean="0">
              <a:solidFill>
                <a:srgbClr val="FFFF00"/>
              </a:solidFill>
            </a:endParaRPr>
          </a:p>
          <a:p>
            <a:pPr algn="just"/>
            <a:r>
              <a:rPr lang="el-GR" dirty="0">
                <a:solidFill>
                  <a:schemeClr val="tx1"/>
                </a:solidFill>
              </a:rPr>
              <a:t>μένουν σε ζητήματα φυσικής φιλοσοφίας, γήινα και πρακτικά, και δεν αγγίζουν ζητήματα πιο θεωρητικά ή αφηρημένα </a:t>
            </a:r>
            <a:r>
              <a:rPr lang="el-GR" dirty="0" smtClean="0">
                <a:solidFill>
                  <a:schemeClr val="tx1"/>
                </a:solidFill>
              </a:rPr>
              <a:t> :</a:t>
            </a:r>
            <a:r>
              <a:rPr lang="el-GR" dirty="0" smtClean="0"/>
              <a:t> </a:t>
            </a:r>
            <a:r>
              <a:rPr lang="el-GR" b="1" i="1" dirty="0">
                <a:solidFill>
                  <a:srgbClr val="FFFF00"/>
                </a:solidFill>
              </a:rPr>
              <a:t>η Πίστις της αποδείξεως </a:t>
            </a:r>
            <a:r>
              <a:rPr lang="el-GR" b="1" i="1" dirty="0" smtClean="0">
                <a:solidFill>
                  <a:srgbClr val="FFFF00"/>
                </a:solidFill>
              </a:rPr>
              <a:t> παρεκτικωτέρα</a:t>
            </a:r>
            <a:r>
              <a:rPr lang="el-GR" b="1" i="1" dirty="0">
                <a:solidFill>
                  <a:srgbClr val="FFFF00"/>
                </a:solidFill>
              </a:rPr>
              <a:t>.</a:t>
            </a:r>
            <a:r>
              <a:rPr lang="el-GR" b="1" dirty="0">
                <a:solidFill>
                  <a:srgbClr val="FFFF00"/>
                </a:solidFill>
              </a:rPr>
              <a:t> </a:t>
            </a:r>
          </a:p>
          <a:p>
            <a:endParaRPr lang="el-GR" dirty="0" smtClean="0"/>
          </a:p>
          <a:p>
            <a:endParaRPr lang="el-GR" dirty="0"/>
          </a:p>
        </p:txBody>
      </p:sp>
    </p:spTree>
    <p:extLst>
      <p:ext uri="{BB962C8B-B14F-4D97-AF65-F5344CB8AC3E}">
        <p14:creationId xmlns:p14="http://schemas.microsoft.com/office/powerpoint/2010/main" val="3925301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Πολοι εξουσιασ</a:t>
            </a:r>
            <a:endParaRPr lang="el-GR" dirty="0"/>
          </a:p>
        </p:txBody>
      </p:sp>
      <p:pic>
        <p:nvPicPr>
          <p:cNvPr id="7" name="Picture Placeholder 6"/>
          <p:cNvPicPr>
            <a:picLocks noGrp="1" noChangeAspect="1"/>
          </p:cNvPicPr>
          <p:nvPr>
            <p:ph type="pic" idx="1"/>
          </p:nvPr>
        </p:nvPicPr>
        <p:blipFill>
          <a:blip r:embed="rId2"/>
          <a:srcRect l="30426" r="30426"/>
          <a:stretch>
            <a:fillRect/>
          </a:stretch>
        </p:blipFill>
        <p:spPr>
          <a:xfrm>
            <a:off x="989012" y="1262130"/>
            <a:ext cx="2831297" cy="2189408"/>
          </a:xfrm>
          <a:prstGeom prst="rect">
            <a:avLst/>
          </a:prstGeom>
        </p:spPr>
      </p:pic>
      <p:sp>
        <p:nvSpPr>
          <p:cNvPr id="4" name="Text Placeholder 3"/>
          <p:cNvSpPr>
            <a:spLocks noGrp="1"/>
          </p:cNvSpPr>
          <p:nvPr>
            <p:ph type="body" sz="half" idx="2"/>
          </p:nvPr>
        </p:nvSpPr>
        <p:spPr>
          <a:xfrm>
            <a:off x="3928057" y="2777066"/>
            <a:ext cx="7959144" cy="3163358"/>
          </a:xfrm>
        </p:spPr>
        <p:txBody>
          <a:bodyPr>
            <a:noAutofit/>
          </a:bodyPr>
          <a:lstStyle/>
          <a:p>
            <a:pPr marL="285750" indent="-285750">
              <a:buFont typeface="Wingdings" panose="05000000000000000000" pitchFamily="2" charset="2"/>
              <a:buChar char="ü"/>
            </a:pPr>
            <a:r>
              <a:rPr lang="el-GR" sz="2000" dirty="0">
                <a:solidFill>
                  <a:schemeClr val="tx1"/>
                </a:solidFill>
              </a:rPr>
              <a:t>Οικουμενικό </a:t>
            </a:r>
            <a:r>
              <a:rPr lang="el-GR" sz="2000" dirty="0" smtClean="0">
                <a:solidFill>
                  <a:schemeClr val="tx1"/>
                </a:solidFill>
              </a:rPr>
              <a:t>Πατριαρχείο: πνευματική αίγλη/πολιτικό κύρος                </a:t>
            </a:r>
            <a:r>
              <a:rPr lang="el-GR" sz="2000" b="1" dirty="0">
                <a:solidFill>
                  <a:schemeClr val="tx1"/>
                </a:solidFill>
              </a:rPr>
              <a:t>η ορθοδοξία </a:t>
            </a:r>
            <a:r>
              <a:rPr lang="el-GR" sz="2000" dirty="0">
                <a:solidFill>
                  <a:schemeClr val="tx1"/>
                </a:solidFill>
              </a:rPr>
              <a:t>είναι αυτή που κατά κύριο λόγο </a:t>
            </a:r>
            <a:r>
              <a:rPr lang="el-GR" sz="2000" b="1" dirty="0">
                <a:solidFill>
                  <a:schemeClr val="tx1"/>
                </a:solidFill>
              </a:rPr>
              <a:t>διαμορφώνει την εθνική ταυτότητα </a:t>
            </a:r>
            <a:r>
              <a:rPr lang="el-GR" sz="2000" dirty="0">
                <a:solidFill>
                  <a:schemeClr val="tx1"/>
                </a:solidFill>
              </a:rPr>
              <a:t>και συνείδηση                η εκκλησία θα επιδιώξει να παίξει ρόλο, </a:t>
            </a:r>
            <a:r>
              <a:rPr lang="el-GR" sz="2000" b="1" dirty="0">
                <a:solidFill>
                  <a:schemeClr val="tx1"/>
                </a:solidFill>
              </a:rPr>
              <a:t>με λόγο θεολογικό αλλά και φιλοσοφικό</a:t>
            </a:r>
          </a:p>
          <a:p>
            <a:pPr marL="285750" indent="-285750">
              <a:buFont typeface="Wingdings" panose="05000000000000000000" pitchFamily="2" charset="2"/>
              <a:buChar char="ü"/>
            </a:pPr>
            <a:endParaRPr lang="el-GR" sz="2000" dirty="0" smtClean="0">
              <a:solidFill>
                <a:schemeClr val="tx1"/>
              </a:solidFill>
            </a:endParaRPr>
          </a:p>
          <a:p>
            <a:pPr marL="342900" indent="-342900">
              <a:buFont typeface="Wingdings" panose="05000000000000000000" pitchFamily="2" charset="2"/>
              <a:buChar char="ü"/>
            </a:pPr>
            <a:r>
              <a:rPr lang="el-GR" sz="2000" dirty="0">
                <a:solidFill>
                  <a:schemeClr val="tx1"/>
                </a:solidFill>
              </a:rPr>
              <a:t>αστική τάξη των Φαναριωτών και των </a:t>
            </a:r>
            <a:r>
              <a:rPr lang="el-GR" sz="2000" dirty="0" smtClean="0">
                <a:solidFill>
                  <a:schemeClr val="tx1"/>
                </a:solidFill>
              </a:rPr>
              <a:t>εμπόρων            </a:t>
            </a:r>
            <a:r>
              <a:rPr lang="el-GR" dirty="0" smtClean="0">
                <a:solidFill>
                  <a:schemeClr val="tx1"/>
                </a:solidFill>
              </a:rPr>
              <a:t>επιδιώκουν </a:t>
            </a:r>
            <a:r>
              <a:rPr lang="el-GR" dirty="0">
                <a:solidFill>
                  <a:schemeClr val="tx1"/>
                </a:solidFill>
              </a:rPr>
              <a:t>την </a:t>
            </a:r>
            <a:r>
              <a:rPr lang="el-GR" b="1" dirty="0">
                <a:solidFill>
                  <a:schemeClr val="tx1"/>
                </a:solidFill>
              </a:rPr>
              <a:t>αναμόρφωση της πνευματικής ζωής </a:t>
            </a:r>
            <a:r>
              <a:rPr lang="el-GR" dirty="0">
                <a:solidFill>
                  <a:schemeClr val="tx1"/>
                </a:solidFill>
              </a:rPr>
              <a:t>μέσω των νέων επιστημονικών και φιλοσοφικών ιδεών</a:t>
            </a:r>
            <a:r>
              <a:rPr lang="el-GR" dirty="0"/>
              <a:t>.</a:t>
            </a:r>
          </a:p>
          <a:p>
            <a:r>
              <a:rPr lang="el-GR" sz="2000" dirty="0" smtClean="0">
                <a:solidFill>
                  <a:schemeClr val="tx1"/>
                </a:solidFill>
              </a:rPr>
              <a:t>   </a:t>
            </a:r>
          </a:p>
          <a:p>
            <a:endParaRPr lang="el-GR" sz="2000" dirty="0"/>
          </a:p>
        </p:txBody>
      </p:sp>
      <p:sp>
        <p:nvSpPr>
          <p:cNvPr id="5" name="Right Arrow 4"/>
          <p:cNvSpPr/>
          <p:nvPr/>
        </p:nvSpPr>
        <p:spPr>
          <a:xfrm>
            <a:off x="8797903" y="3402481"/>
            <a:ext cx="798491" cy="30909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9" name="Picture 8"/>
          <p:cNvPicPr>
            <a:picLocks noChangeAspect="1"/>
          </p:cNvPicPr>
          <p:nvPr/>
        </p:nvPicPr>
        <p:blipFill>
          <a:blip r:embed="rId3"/>
          <a:stretch>
            <a:fillRect/>
          </a:stretch>
        </p:blipFill>
        <p:spPr>
          <a:xfrm>
            <a:off x="989013" y="3711574"/>
            <a:ext cx="2831296" cy="2228850"/>
          </a:xfrm>
          <a:prstGeom prst="rect">
            <a:avLst/>
          </a:prstGeom>
        </p:spPr>
      </p:pic>
      <p:pic>
        <p:nvPicPr>
          <p:cNvPr id="12" name="Picture 11"/>
          <p:cNvPicPr>
            <a:picLocks noChangeAspect="1"/>
          </p:cNvPicPr>
          <p:nvPr/>
        </p:nvPicPr>
        <p:blipFill>
          <a:blip r:embed="rId4"/>
          <a:stretch>
            <a:fillRect/>
          </a:stretch>
        </p:blipFill>
        <p:spPr>
          <a:xfrm>
            <a:off x="11460725" y="2779524"/>
            <a:ext cx="426476" cy="499915"/>
          </a:xfrm>
          <a:prstGeom prst="rect">
            <a:avLst/>
          </a:prstGeom>
        </p:spPr>
      </p:pic>
      <p:pic>
        <p:nvPicPr>
          <p:cNvPr id="13" name="Picture 12"/>
          <p:cNvPicPr>
            <a:picLocks noChangeAspect="1"/>
          </p:cNvPicPr>
          <p:nvPr/>
        </p:nvPicPr>
        <p:blipFill>
          <a:blip r:embed="rId4"/>
          <a:stretch>
            <a:fillRect/>
          </a:stretch>
        </p:blipFill>
        <p:spPr>
          <a:xfrm>
            <a:off x="10269908" y="4825999"/>
            <a:ext cx="945408" cy="499915"/>
          </a:xfrm>
          <a:prstGeom prst="rect">
            <a:avLst/>
          </a:prstGeom>
        </p:spPr>
      </p:pic>
    </p:spTree>
    <p:extLst>
      <p:ext uri="{BB962C8B-B14F-4D97-AF65-F5344CB8AC3E}">
        <p14:creationId xmlns:p14="http://schemas.microsoft.com/office/powerpoint/2010/main" val="344189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400" b="1" dirty="0" smtClean="0"/>
              <a:t>ΔΥΟ ΤΑΣΕΙΣ</a:t>
            </a:r>
            <a:endParaRPr lang="el-GR" sz="4400" b="1"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722812" y="2590800"/>
            <a:ext cx="7203025" cy="3797121"/>
          </a:xfrm>
        </p:spPr>
        <p:txBody>
          <a:bodyPr>
            <a:normAutofit fontScale="92500" lnSpcReduction="20000"/>
          </a:bodyPr>
          <a:lstStyle/>
          <a:p>
            <a:endParaRPr lang="el-GR" dirty="0" smtClean="0"/>
          </a:p>
          <a:p>
            <a:endParaRPr lang="el-GR" dirty="0"/>
          </a:p>
          <a:p>
            <a:endParaRPr lang="el-GR" dirty="0" smtClean="0"/>
          </a:p>
          <a:p>
            <a:r>
              <a:rPr lang="el-GR" sz="2000" dirty="0"/>
              <a:t> </a:t>
            </a:r>
            <a:r>
              <a:rPr lang="el-GR" sz="2000" dirty="0" smtClean="0"/>
              <a:t>               </a:t>
            </a:r>
            <a:r>
              <a:rPr lang="el-GR" sz="2000" b="1" dirty="0" smtClean="0">
                <a:solidFill>
                  <a:srgbClr val="FFC000"/>
                </a:solidFill>
              </a:rPr>
              <a:t>  Συντηρητικοί             </a:t>
            </a:r>
            <a:r>
              <a:rPr lang="el-GR" sz="2000" b="1" dirty="0" smtClean="0">
                <a:solidFill>
                  <a:srgbClr val="FF0000"/>
                </a:solidFill>
              </a:rPr>
              <a:t>Προοδευτικοί </a:t>
            </a:r>
          </a:p>
          <a:p>
            <a:endParaRPr lang="el-GR" b="1" dirty="0">
              <a:solidFill>
                <a:srgbClr val="FF0000"/>
              </a:solidFill>
            </a:endParaRPr>
          </a:p>
          <a:p>
            <a:pPr algn="ctr"/>
            <a:r>
              <a:rPr lang="el-GR" sz="2800" b="1" dirty="0">
                <a:solidFill>
                  <a:schemeClr val="accent1"/>
                </a:solidFill>
              </a:rPr>
              <a:t>ΓΕΦΥΡΑ:  </a:t>
            </a:r>
            <a:r>
              <a:rPr lang="el-GR" sz="2800" b="1" dirty="0" smtClean="0">
                <a:solidFill>
                  <a:schemeClr val="accent1"/>
                </a:solidFill>
              </a:rPr>
              <a:t>Ευγένιος Βούλγαρης </a:t>
            </a:r>
          </a:p>
          <a:p>
            <a:pPr marL="457200" indent="-457200" algn="just">
              <a:buFont typeface="Wingdings" panose="05000000000000000000" pitchFamily="2" charset="2"/>
              <a:buChar char="ü"/>
            </a:pPr>
            <a:r>
              <a:rPr lang="el-GR" sz="2600" b="1" dirty="0" smtClean="0">
                <a:solidFill>
                  <a:schemeClr val="accent1"/>
                </a:solidFill>
              </a:rPr>
              <a:t>Εισήγαγε τις  ιδέες του Διαφωτισμού</a:t>
            </a:r>
          </a:p>
          <a:p>
            <a:pPr marL="457200" indent="-457200" algn="just">
              <a:buFont typeface="Wingdings" panose="05000000000000000000" pitchFamily="2" charset="2"/>
              <a:buChar char="ü"/>
            </a:pPr>
            <a:r>
              <a:rPr lang="el-GR" sz="2600" b="1" dirty="0" smtClean="0">
                <a:solidFill>
                  <a:schemeClr val="accent1"/>
                </a:solidFill>
              </a:rPr>
              <a:t>Μελέτησε τα έργα του Λοκ και του  Νιούτον</a:t>
            </a:r>
          </a:p>
          <a:p>
            <a:pPr marL="457200" indent="-457200" algn="just">
              <a:buFont typeface="Wingdings" panose="05000000000000000000" pitchFamily="2" charset="2"/>
              <a:buChar char="ü"/>
            </a:pPr>
            <a:r>
              <a:rPr lang="el-GR" sz="2600" b="1" dirty="0" smtClean="0">
                <a:solidFill>
                  <a:schemeClr val="accent1"/>
                </a:solidFill>
              </a:rPr>
              <a:t>Σεβάστηκε την αυθεντία των Γραφών</a:t>
            </a:r>
          </a:p>
          <a:p>
            <a:pPr marL="457200" indent="-457200" algn="just">
              <a:buFont typeface="Wingdings" panose="05000000000000000000" pitchFamily="2" charset="2"/>
              <a:buChar char="ü"/>
            </a:pPr>
            <a:endParaRPr lang="el-GR" sz="2800" b="1" dirty="0">
              <a:solidFill>
                <a:schemeClr val="accent1"/>
              </a:solidFill>
            </a:endParaRPr>
          </a:p>
        </p:txBody>
      </p:sp>
      <p:sp>
        <p:nvSpPr>
          <p:cNvPr id="5" name="Down Arrow 4"/>
          <p:cNvSpPr/>
          <p:nvPr/>
        </p:nvSpPr>
        <p:spPr>
          <a:xfrm>
            <a:off x="6529588" y="2590800"/>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Down Arrow 5"/>
          <p:cNvSpPr/>
          <p:nvPr/>
        </p:nvSpPr>
        <p:spPr>
          <a:xfrm>
            <a:off x="8336364" y="259080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6"/>
          <p:cNvPicPr>
            <a:picLocks noChangeAspect="1"/>
          </p:cNvPicPr>
          <p:nvPr/>
        </p:nvPicPr>
        <p:blipFill>
          <a:blip r:embed="rId2"/>
          <a:stretch>
            <a:fillRect/>
          </a:stretch>
        </p:blipFill>
        <p:spPr>
          <a:xfrm>
            <a:off x="862885" y="798491"/>
            <a:ext cx="3384268" cy="4790940"/>
          </a:xfrm>
          <a:prstGeom prst="rect">
            <a:avLst/>
          </a:prstGeom>
        </p:spPr>
      </p:pic>
    </p:spTree>
    <p:extLst>
      <p:ext uri="{BB962C8B-B14F-4D97-AF65-F5344CB8AC3E}">
        <p14:creationId xmlns:p14="http://schemas.microsoft.com/office/powerpoint/2010/main" val="354965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667" y="685800"/>
            <a:ext cx="11938715" cy="743756"/>
          </a:xfrm>
        </p:spPr>
        <p:txBody>
          <a:bodyPr>
            <a:normAutofit fontScale="90000"/>
          </a:bodyPr>
          <a:lstStyle/>
          <a:p>
            <a:pPr algn="ctr"/>
            <a:r>
              <a:rPr lang="el-GR" dirty="0" smtClean="0"/>
              <a:t>ηγετησ</a:t>
            </a:r>
            <a:endParaRPr lang="el-GR" dirty="0"/>
          </a:p>
        </p:txBody>
      </p:sp>
      <p:sp>
        <p:nvSpPr>
          <p:cNvPr id="3" name="Subtitle 2"/>
          <p:cNvSpPr>
            <a:spLocks noGrp="1"/>
          </p:cNvSpPr>
          <p:nvPr>
            <p:ph type="subTitle" idx="1"/>
          </p:nvPr>
        </p:nvSpPr>
        <p:spPr>
          <a:xfrm>
            <a:off x="141667" y="1429557"/>
            <a:ext cx="11938715" cy="2781835"/>
          </a:xfrm>
        </p:spPr>
        <p:txBody>
          <a:bodyPr/>
          <a:lstStyle/>
          <a:p>
            <a:pPr algn="ctr"/>
            <a:r>
              <a:rPr lang="el-GR" dirty="0" smtClean="0"/>
              <a:t>Χαρακτηρίζεται από ικανότητες που τον κάνουν να ξεχωρίζει</a:t>
            </a:r>
          </a:p>
          <a:p>
            <a:pPr algn="ctr"/>
            <a:r>
              <a:rPr lang="el-GR" dirty="0" smtClean="0"/>
              <a:t>Είναι οραματιστής</a:t>
            </a:r>
          </a:p>
          <a:p>
            <a:pPr algn="ctr"/>
            <a:r>
              <a:rPr lang="el-GR" dirty="0" smtClean="0"/>
              <a:t>Μπορεί να διαχειριστεί δύσκολες καταστάσεις</a:t>
            </a:r>
          </a:p>
          <a:p>
            <a:pPr algn="ctr"/>
            <a:r>
              <a:rPr lang="el-GR" b="1" u="sng" dirty="0" smtClean="0"/>
              <a:t>Παιδαγωγική ηγεσία </a:t>
            </a:r>
            <a:r>
              <a:rPr lang="el-GR" dirty="0" smtClean="0"/>
              <a:t>: ο ρόλος της δεν είναι μόνο διοικητικός σ’εναν εκπαιδευτικό οργανισμό, αλλά και καθοδηγητικός</a:t>
            </a:r>
          </a:p>
          <a:p>
            <a:endParaRPr lang="el-GR" dirty="0"/>
          </a:p>
        </p:txBody>
      </p:sp>
    </p:spTree>
    <p:extLst>
      <p:ext uri="{BB962C8B-B14F-4D97-AF65-F5344CB8AC3E}">
        <p14:creationId xmlns:p14="http://schemas.microsoft.com/office/powerpoint/2010/main" val="790594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708338"/>
            <a:ext cx="6019800" cy="682580"/>
          </a:xfrm>
        </p:spPr>
        <p:txBody>
          <a:bodyPr/>
          <a:lstStyle/>
          <a:p>
            <a:pPr algn="ctr"/>
            <a:r>
              <a:rPr lang="el-GR" b="1" dirty="0" smtClean="0"/>
              <a:t>Συντηρητικοι</a:t>
            </a:r>
            <a:endParaRPr lang="el-GR" b="1" dirty="0"/>
          </a:p>
        </p:txBody>
      </p:sp>
      <p:pic>
        <p:nvPicPr>
          <p:cNvPr id="6" name="Picture Placeholder 5"/>
          <p:cNvPicPr>
            <a:picLocks noGrp="1" noChangeAspect="1"/>
          </p:cNvPicPr>
          <p:nvPr>
            <p:ph type="pic" idx="1"/>
          </p:nvPr>
        </p:nvPicPr>
        <p:blipFill>
          <a:blip r:embed="rId2"/>
          <a:srcRect l="27216" r="27216"/>
          <a:stretch>
            <a:fillRect/>
          </a:stretch>
        </p:blipFill>
        <p:spPr>
          <a:xfrm>
            <a:off x="989012" y="4031087"/>
            <a:ext cx="3280974" cy="2421228"/>
          </a:xfrm>
          <a:prstGeom prst="rect">
            <a:avLst/>
          </a:prstGeom>
        </p:spPr>
      </p:pic>
      <p:sp>
        <p:nvSpPr>
          <p:cNvPr id="4" name="Text Placeholder 3"/>
          <p:cNvSpPr>
            <a:spLocks noGrp="1"/>
          </p:cNvSpPr>
          <p:nvPr>
            <p:ph type="body" sz="half" idx="2"/>
          </p:nvPr>
        </p:nvSpPr>
        <p:spPr>
          <a:xfrm>
            <a:off x="4722812" y="1390918"/>
            <a:ext cx="6021388" cy="5061397"/>
          </a:xfrm>
        </p:spPr>
        <p:txBody>
          <a:bodyPr>
            <a:normAutofit/>
          </a:bodyPr>
          <a:lstStyle/>
          <a:p>
            <a:pPr marL="285750" indent="-285750">
              <a:buFont typeface="Wingdings" panose="05000000000000000000" pitchFamily="2" charset="2"/>
              <a:buChar char="Ø"/>
            </a:pPr>
            <a:r>
              <a:rPr lang="el-GR" b="1" dirty="0">
                <a:solidFill>
                  <a:schemeClr val="tx1"/>
                </a:solidFill>
              </a:rPr>
              <a:t>Αθανάσιος </a:t>
            </a:r>
            <a:r>
              <a:rPr lang="el-GR" b="1" dirty="0" smtClean="0">
                <a:solidFill>
                  <a:schemeClr val="tx1"/>
                </a:solidFill>
              </a:rPr>
              <a:t>Πάριος</a:t>
            </a:r>
            <a:r>
              <a:rPr lang="el-GR" dirty="0" smtClean="0">
                <a:solidFill>
                  <a:schemeClr val="tx1"/>
                </a:solidFill>
              </a:rPr>
              <a:t>, Διευθυντής </a:t>
            </a:r>
            <a:r>
              <a:rPr lang="el-GR" dirty="0">
                <a:solidFill>
                  <a:schemeClr val="tx1"/>
                </a:solidFill>
              </a:rPr>
              <a:t>της Σχολής της </a:t>
            </a:r>
            <a:r>
              <a:rPr lang="el-GR" dirty="0" smtClean="0">
                <a:solidFill>
                  <a:schemeClr val="tx1"/>
                </a:solidFill>
              </a:rPr>
              <a:t>Χίου,</a:t>
            </a:r>
            <a:r>
              <a:rPr lang="el-GR" i="1" dirty="0">
                <a:solidFill>
                  <a:schemeClr val="tx1"/>
                </a:solidFill>
              </a:rPr>
              <a:t> Περί της αληθούς </a:t>
            </a:r>
            <a:r>
              <a:rPr lang="el-GR" i="1" dirty="0" smtClean="0">
                <a:solidFill>
                  <a:schemeClr val="tx1"/>
                </a:solidFill>
              </a:rPr>
              <a:t>φιλοσοφίας : </a:t>
            </a:r>
            <a:r>
              <a:rPr lang="el-GR" b="1" dirty="0" smtClean="0">
                <a:solidFill>
                  <a:schemeClr val="tx1"/>
                </a:solidFill>
              </a:rPr>
              <a:t>σκιαγραφεί </a:t>
            </a:r>
            <a:r>
              <a:rPr lang="el-GR" i="1" dirty="0">
                <a:solidFill>
                  <a:schemeClr val="tx1"/>
                </a:solidFill>
              </a:rPr>
              <a:t>προς τους αδεώς πέμποντας εις Ευρώπην τους παίδας </a:t>
            </a:r>
            <a:r>
              <a:rPr lang="el-GR" b="1" dirty="0">
                <a:solidFill>
                  <a:schemeClr val="tx1"/>
                </a:solidFill>
              </a:rPr>
              <a:t>τους κινδύνους </a:t>
            </a:r>
            <a:r>
              <a:rPr lang="el-GR" dirty="0">
                <a:solidFill>
                  <a:schemeClr val="tx1"/>
                </a:solidFill>
              </a:rPr>
              <a:t>που ελλοχεύουν </a:t>
            </a:r>
            <a:r>
              <a:rPr lang="el-GR" b="1" dirty="0">
                <a:solidFill>
                  <a:schemeClr val="tx1"/>
                </a:solidFill>
              </a:rPr>
              <a:t>από την διασπορά των αθεϊστικών ιδεών των ‘‘λιμπερτίνων’’ </a:t>
            </a:r>
            <a:endParaRPr lang="el-GR" b="1" i="1" dirty="0" smtClean="0">
              <a:solidFill>
                <a:schemeClr val="tx1"/>
              </a:solidFill>
            </a:endParaRPr>
          </a:p>
          <a:p>
            <a:pPr marL="285750" indent="-285750">
              <a:buFont typeface="Wingdings" panose="05000000000000000000" pitchFamily="2" charset="2"/>
              <a:buChar char="Ø"/>
            </a:pPr>
            <a:r>
              <a:rPr lang="el-GR" b="1" dirty="0" smtClean="0">
                <a:solidFill>
                  <a:schemeClr val="tx1"/>
                </a:solidFill>
              </a:rPr>
              <a:t> Σέργιος Μακραίος: </a:t>
            </a:r>
            <a:r>
              <a:rPr lang="el-GR" dirty="0" smtClean="0">
                <a:solidFill>
                  <a:schemeClr val="tx1"/>
                </a:solidFill>
              </a:rPr>
              <a:t>επιχειρεί </a:t>
            </a:r>
            <a:r>
              <a:rPr lang="el-GR" b="1" dirty="0">
                <a:solidFill>
                  <a:schemeClr val="tx1"/>
                </a:solidFill>
              </a:rPr>
              <a:t>να καταρρίψει </a:t>
            </a:r>
            <a:r>
              <a:rPr lang="el-GR" dirty="0">
                <a:solidFill>
                  <a:schemeClr val="tx1"/>
                </a:solidFill>
              </a:rPr>
              <a:t>την </a:t>
            </a:r>
            <a:r>
              <a:rPr lang="el-GR" b="1" dirty="0">
                <a:solidFill>
                  <a:schemeClr val="tx1"/>
                </a:solidFill>
              </a:rPr>
              <a:t>κοπερνίκεια θεωρία </a:t>
            </a:r>
            <a:r>
              <a:rPr lang="el-GR" dirty="0">
                <a:solidFill>
                  <a:schemeClr val="tx1"/>
                </a:solidFill>
              </a:rPr>
              <a:t>περί του ηλιοκεντρικού συστήματος</a:t>
            </a:r>
            <a:r>
              <a:rPr lang="el-GR" b="1" dirty="0" smtClean="0">
                <a:solidFill>
                  <a:schemeClr val="tx1"/>
                </a:solidFill>
              </a:rPr>
              <a:t>  </a:t>
            </a:r>
          </a:p>
          <a:p>
            <a:pPr marL="285750" indent="-285750" algn="just">
              <a:buFont typeface="Wingdings" panose="05000000000000000000" pitchFamily="2" charset="2"/>
              <a:buChar char="Ø"/>
            </a:pPr>
            <a:r>
              <a:rPr lang="el-GR" b="1" dirty="0">
                <a:solidFill>
                  <a:schemeClr val="tx1"/>
                </a:solidFill>
              </a:rPr>
              <a:t>Διαφαίνεται, λοιπόν, ότι η εκκλησία ένιωθε </a:t>
            </a:r>
            <a:r>
              <a:rPr lang="el-GR" b="1" dirty="0" smtClean="0">
                <a:solidFill>
                  <a:schemeClr val="tx1"/>
                </a:solidFill>
              </a:rPr>
              <a:t>μάλλον βαλλόμενη </a:t>
            </a:r>
            <a:r>
              <a:rPr lang="el-GR" b="1" dirty="0">
                <a:solidFill>
                  <a:schemeClr val="tx1"/>
                </a:solidFill>
              </a:rPr>
              <a:t>από τις νέες ιδέες που αμφισβητούσαν κάθε τι που μέχρι τότε ήταν αδιαπραγμάτευτο, είτε αυτό ήταν η φυσική τάξη του κόσμου, όπως ορίστηκε από τη Θεία Πρόνοια, είτε η πολιτική ή πνευματική εξουσία. </a:t>
            </a:r>
          </a:p>
          <a:p>
            <a:pPr marL="285750" indent="-285750">
              <a:buFont typeface="Wingdings" panose="05000000000000000000" pitchFamily="2" charset="2"/>
              <a:buChar char="Ø"/>
            </a:pPr>
            <a:endParaRPr lang="el-GR" b="1" dirty="0">
              <a:solidFill>
                <a:schemeClr val="tx1"/>
              </a:solidFill>
            </a:endParaRPr>
          </a:p>
        </p:txBody>
      </p:sp>
      <p:pic>
        <p:nvPicPr>
          <p:cNvPr id="5" name="Picture 4"/>
          <p:cNvPicPr>
            <a:picLocks noChangeAspect="1"/>
          </p:cNvPicPr>
          <p:nvPr/>
        </p:nvPicPr>
        <p:blipFill>
          <a:blip r:embed="rId3"/>
          <a:stretch>
            <a:fillRect/>
          </a:stretch>
        </p:blipFill>
        <p:spPr>
          <a:xfrm>
            <a:off x="989012" y="914400"/>
            <a:ext cx="3280974" cy="2743200"/>
          </a:xfrm>
          <a:prstGeom prst="rect">
            <a:avLst/>
          </a:prstGeom>
        </p:spPr>
      </p:pic>
    </p:spTree>
    <p:extLst>
      <p:ext uri="{BB962C8B-B14F-4D97-AF65-F5344CB8AC3E}">
        <p14:creationId xmlns:p14="http://schemas.microsoft.com/office/powerpoint/2010/main" val="2677499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321972"/>
            <a:ext cx="6019800" cy="940158"/>
          </a:xfrm>
        </p:spPr>
        <p:txBody>
          <a:bodyPr/>
          <a:lstStyle/>
          <a:p>
            <a:pPr algn="ctr"/>
            <a:r>
              <a:rPr lang="el-GR" b="1" dirty="0" smtClean="0"/>
              <a:t>προοδευτικοι</a:t>
            </a:r>
            <a:endParaRPr lang="el-GR" b="1" dirty="0"/>
          </a:p>
        </p:txBody>
      </p:sp>
      <p:pic>
        <p:nvPicPr>
          <p:cNvPr id="6" name="Picture Placeholder 5"/>
          <p:cNvPicPr>
            <a:picLocks noGrp="1" noChangeAspect="1"/>
          </p:cNvPicPr>
          <p:nvPr>
            <p:ph type="pic" idx="1"/>
          </p:nvPr>
        </p:nvPicPr>
        <p:blipFill>
          <a:blip r:embed="rId2"/>
          <a:srcRect l="7113" r="7113"/>
          <a:stretch>
            <a:fillRect/>
          </a:stretch>
        </p:blipFill>
        <p:spPr>
          <a:prstGeom prst="rect">
            <a:avLst/>
          </a:prstGeom>
        </p:spPr>
      </p:pic>
      <p:sp>
        <p:nvSpPr>
          <p:cNvPr id="4" name="Text Placeholder 3"/>
          <p:cNvSpPr>
            <a:spLocks noGrp="1"/>
          </p:cNvSpPr>
          <p:nvPr>
            <p:ph type="body" sz="half" idx="2"/>
          </p:nvPr>
        </p:nvSpPr>
        <p:spPr>
          <a:xfrm>
            <a:off x="4722812" y="1262130"/>
            <a:ext cx="7254540" cy="5595870"/>
          </a:xfrm>
        </p:spPr>
        <p:txBody>
          <a:bodyPr>
            <a:normAutofit fontScale="85000" lnSpcReduction="10000"/>
          </a:bodyPr>
          <a:lstStyle/>
          <a:p>
            <a:pPr marL="285750" indent="-285750">
              <a:buFont typeface="Wingdings" panose="05000000000000000000" pitchFamily="2" charset="2"/>
              <a:buChar char="v"/>
            </a:pPr>
            <a:r>
              <a:rPr lang="el-GR" sz="2400" b="1" dirty="0" smtClean="0">
                <a:solidFill>
                  <a:schemeClr val="accent2"/>
                </a:solidFill>
              </a:rPr>
              <a:t>Ιώσηπος Μοισιόδακας </a:t>
            </a:r>
          </a:p>
          <a:p>
            <a:pPr marL="285750" indent="-285750">
              <a:buFont typeface="Wingdings" panose="05000000000000000000" pitchFamily="2" charset="2"/>
              <a:buChar char="v"/>
            </a:pPr>
            <a:r>
              <a:rPr lang="el-GR" sz="2400" b="1" dirty="0" smtClean="0">
                <a:solidFill>
                  <a:schemeClr val="accent2"/>
                </a:solidFill>
              </a:rPr>
              <a:t>Δημήτριος Καταρτζής </a:t>
            </a:r>
            <a:r>
              <a:rPr lang="el-GR" sz="2400" b="1" dirty="0">
                <a:solidFill>
                  <a:schemeClr val="accent2"/>
                </a:solidFill>
              </a:rPr>
              <a:t>ή </a:t>
            </a:r>
            <a:r>
              <a:rPr lang="el-GR" sz="2400" b="1" dirty="0" smtClean="0">
                <a:solidFill>
                  <a:schemeClr val="accent2"/>
                </a:solidFill>
              </a:rPr>
              <a:t>Φωτιάδης</a:t>
            </a:r>
          </a:p>
          <a:p>
            <a:pPr marL="285750" indent="-285750">
              <a:buFont typeface="Wingdings" panose="05000000000000000000" pitchFamily="2" charset="2"/>
              <a:buChar char="v"/>
            </a:pPr>
            <a:r>
              <a:rPr lang="el-GR" sz="2400" b="1" dirty="0" smtClean="0">
                <a:solidFill>
                  <a:schemeClr val="accent2"/>
                </a:solidFill>
              </a:rPr>
              <a:t>Χριστόδουλος Παμπλέκης</a:t>
            </a:r>
          </a:p>
          <a:p>
            <a:pPr marL="285750" indent="-285750">
              <a:buFont typeface="Wingdings" panose="05000000000000000000" pitchFamily="2" charset="2"/>
              <a:buChar char="v"/>
            </a:pPr>
            <a:r>
              <a:rPr lang="el-GR" sz="2400" b="1" dirty="0" smtClean="0">
                <a:solidFill>
                  <a:schemeClr val="accent2"/>
                </a:solidFill>
              </a:rPr>
              <a:t> Αθανάσιος Ψαλίδας</a:t>
            </a:r>
          </a:p>
          <a:p>
            <a:pPr marL="285750" indent="-285750">
              <a:buFont typeface="Wingdings" panose="05000000000000000000" pitchFamily="2" charset="2"/>
              <a:buChar char="v"/>
            </a:pPr>
            <a:r>
              <a:rPr lang="el-GR" sz="2400" b="1" dirty="0" smtClean="0">
                <a:solidFill>
                  <a:schemeClr val="accent2"/>
                </a:solidFill>
              </a:rPr>
              <a:t>Βενιαμίν Λέσβιος</a:t>
            </a:r>
          </a:p>
          <a:p>
            <a:pPr marL="285750" indent="-285750">
              <a:buFont typeface="Wingdings" panose="05000000000000000000" pitchFamily="2" charset="2"/>
              <a:buChar char="v"/>
            </a:pPr>
            <a:r>
              <a:rPr lang="el-GR" sz="2400" b="1" dirty="0">
                <a:solidFill>
                  <a:schemeClr val="accent2"/>
                </a:solidFill>
              </a:rPr>
              <a:t>Κωνσταντίνος Κούμας : </a:t>
            </a:r>
            <a:r>
              <a:rPr lang="el-GR" sz="2400" b="1" dirty="0" smtClean="0">
                <a:solidFill>
                  <a:schemeClr val="accent2"/>
                </a:solidFill>
              </a:rPr>
              <a:t>‘‘</a:t>
            </a:r>
            <a:r>
              <a:rPr lang="el-GR" sz="2400" b="1" i="1" dirty="0" smtClean="0">
                <a:solidFill>
                  <a:schemeClr val="accent2"/>
                </a:solidFill>
              </a:rPr>
              <a:t>Φιλολογικόν </a:t>
            </a:r>
            <a:r>
              <a:rPr lang="el-GR" sz="2400" b="1" i="1" dirty="0">
                <a:solidFill>
                  <a:schemeClr val="accent2"/>
                </a:solidFill>
              </a:rPr>
              <a:t>Γυμνάσιον</a:t>
            </a:r>
            <a:r>
              <a:rPr lang="el-GR" sz="2400" b="1" dirty="0">
                <a:solidFill>
                  <a:schemeClr val="accent2"/>
                </a:solidFill>
              </a:rPr>
              <a:t>’’ (1810-1819</a:t>
            </a:r>
            <a:r>
              <a:rPr lang="el-GR" sz="2400" b="1" dirty="0" smtClean="0">
                <a:solidFill>
                  <a:schemeClr val="accent2"/>
                </a:solidFill>
              </a:rPr>
              <a:t>)           </a:t>
            </a:r>
            <a:r>
              <a:rPr lang="el-GR" sz="2400" b="1" i="1" dirty="0">
                <a:solidFill>
                  <a:srgbClr val="FFFF00"/>
                </a:solidFill>
              </a:rPr>
              <a:t>«της φωτισμένης Ευρώπης τα μαθήματα να παραδίδωνται εις όλα τα μέρη της Ελλάδος απαραλλάκτως, ως εις τα ευνομούμενα της Ευρώπης Έθνη</a:t>
            </a:r>
            <a:r>
              <a:rPr lang="el-GR" sz="2400" b="1" i="1" dirty="0" smtClean="0">
                <a:solidFill>
                  <a:srgbClr val="FFFF00"/>
                </a:solidFill>
              </a:rPr>
              <a:t>» (Κοραής)</a:t>
            </a:r>
          </a:p>
          <a:p>
            <a:pPr marL="285750" indent="-285750">
              <a:buFont typeface="Wingdings" panose="05000000000000000000" pitchFamily="2" charset="2"/>
              <a:buChar char="v"/>
            </a:pPr>
            <a:r>
              <a:rPr lang="el-GR" sz="2400" b="1" dirty="0" smtClean="0">
                <a:solidFill>
                  <a:schemeClr val="accent2"/>
                </a:solidFill>
              </a:rPr>
              <a:t> Ρήγας Φεραίος </a:t>
            </a:r>
            <a:r>
              <a:rPr lang="el-GR" sz="2400" b="1" dirty="0">
                <a:solidFill>
                  <a:schemeClr val="accent2"/>
                </a:solidFill>
              </a:rPr>
              <a:t>: </a:t>
            </a:r>
            <a:r>
              <a:rPr lang="el-GR" sz="2400" b="1" dirty="0">
                <a:solidFill>
                  <a:srgbClr val="FFFF00"/>
                </a:solidFill>
              </a:rPr>
              <a:t>αν η Ελλάδα ακολουθούσε την φωτισμένη Ευρώπη θα μπορούσε να μετασχηματιστεί σε ευνομούμενη, άρα και ελεύθερη, πολιτεία</a:t>
            </a:r>
          </a:p>
          <a:p>
            <a:pPr marL="285750" indent="-285750">
              <a:buFont typeface="Wingdings" panose="05000000000000000000" pitchFamily="2" charset="2"/>
              <a:buChar char="v"/>
            </a:pPr>
            <a:r>
              <a:rPr lang="el-GR" sz="2400" b="1" dirty="0">
                <a:solidFill>
                  <a:srgbClr val="FFFF00"/>
                </a:solidFill>
              </a:rPr>
              <a:t>πίστη στην επιστήμη (φυσική/αστρονομία μαθηματικά, λογική, φιλοσοφία, παιδαγωγική)  και τον ορθό λόγο</a:t>
            </a:r>
            <a:r>
              <a:rPr lang="el-GR" sz="2400" b="1" dirty="0">
                <a:solidFill>
                  <a:srgbClr val="FF0000"/>
                </a:solidFill>
              </a:rPr>
              <a:t>.</a:t>
            </a:r>
          </a:p>
        </p:txBody>
      </p:sp>
      <p:sp>
        <p:nvSpPr>
          <p:cNvPr id="5" name="Right Arrow 4"/>
          <p:cNvSpPr/>
          <p:nvPr/>
        </p:nvSpPr>
        <p:spPr>
          <a:xfrm>
            <a:off x="6638394" y="3654379"/>
            <a:ext cx="625291" cy="270457"/>
          </a:xfrm>
          <a:prstGeom prst="rightArrow">
            <a:avLst>
              <a:gd name="adj1" fmla="val 50000"/>
              <a:gd name="adj2" fmla="val 46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0587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a:t>
            </a:r>
            <a:endParaRPr lang="el-GR" dirty="0"/>
          </a:p>
        </p:txBody>
      </p:sp>
      <p:pic>
        <p:nvPicPr>
          <p:cNvPr id="10" name="Picture Placeholder 9"/>
          <p:cNvPicPr>
            <a:picLocks noGrp="1" noChangeAspect="1"/>
          </p:cNvPicPr>
          <p:nvPr>
            <p:ph type="pic" idx="1"/>
          </p:nvPr>
        </p:nvPicPr>
        <p:blipFill>
          <a:blip r:embed="rId2"/>
          <a:srcRect t="8200" b="8200"/>
          <a:stretch>
            <a:fillRect/>
          </a:stretch>
        </p:blipFill>
        <p:spPr>
          <a:prstGeom prst="rect">
            <a:avLst/>
          </a:prstGeom>
        </p:spPr>
      </p:pic>
      <p:sp>
        <p:nvSpPr>
          <p:cNvPr id="4" name="Text Placeholder 3"/>
          <p:cNvSpPr>
            <a:spLocks noGrp="1"/>
          </p:cNvSpPr>
          <p:nvPr>
            <p:ph type="body" sz="half" idx="2"/>
          </p:nvPr>
        </p:nvSpPr>
        <p:spPr>
          <a:xfrm>
            <a:off x="4721224" y="2590800"/>
            <a:ext cx="6021388" cy="2363987"/>
          </a:xfrm>
        </p:spPr>
        <p:txBody>
          <a:bodyPr>
            <a:normAutofit fontScale="92500" lnSpcReduction="20000"/>
          </a:bodyPr>
          <a:lstStyle/>
          <a:p>
            <a:r>
              <a:rPr lang="el-GR" b="1" dirty="0" smtClean="0">
                <a:solidFill>
                  <a:schemeClr val="bg1"/>
                </a:solidFill>
              </a:rPr>
              <a:t>Νικηφόρος Θεοτόκης / Άνθιμος Γαζής: μοναχοί</a:t>
            </a:r>
          </a:p>
          <a:p>
            <a:endParaRPr lang="el-GR" dirty="0">
              <a:solidFill>
                <a:schemeClr val="tx1"/>
              </a:solidFill>
            </a:endParaRPr>
          </a:p>
          <a:p>
            <a:pPr marL="285750" indent="-285750">
              <a:buFont typeface="Wingdings" panose="05000000000000000000" pitchFamily="2" charset="2"/>
              <a:buChar char="ü"/>
            </a:pPr>
            <a:r>
              <a:rPr lang="el-GR" dirty="0" smtClean="0">
                <a:solidFill>
                  <a:schemeClr val="tx1"/>
                </a:solidFill>
              </a:rPr>
              <a:t>μένουν </a:t>
            </a:r>
            <a:r>
              <a:rPr lang="el-GR" dirty="0">
                <a:solidFill>
                  <a:schemeClr val="tx1"/>
                </a:solidFill>
              </a:rPr>
              <a:t>σε </a:t>
            </a:r>
            <a:r>
              <a:rPr lang="el-GR" dirty="0" smtClean="0">
                <a:solidFill>
                  <a:schemeClr val="tx1"/>
                </a:solidFill>
              </a:rPr>
              <a:t> </a:t>
            </a:r>
            <a:r>
              <a:rPr lang="el-GR" b="1" dirty="0" smtClean="0">
                <a:solidFill>
                  <a:srgbClr val="FFFF00"/>
                </a:solidFill>
              </a:rPr>
              <a:t>ζητήματα </a:t>
            </a:r>
            <a:r>
              <a:rPr lang="el-GR" b="1" dirty="0">
                <a:solidFill>
                  <a:srgbClr val="FFFF00"/>
                </a:solidFill>
              </a:rPr>
              <a:t>φυσικής φιλοσοφίας</a:t>
            </a:r>
            <a:r>
              <a:rPr lang="el-GR" dirty="0">
                <a:solidFill>
                  <a:schemeClr val="tx1"/>
                </a:solidFill>
              </a:rPr>
              <a:t>, γήινα και πρακτικά, και δεν αγγίζουν ζητήματα πιο θεωρητικά ή αφηρημένα  :</a:t>
            </a:r>
            <a:r>
              <a:rPr lang="el-GR" dirty="0"/>
              <a:t> </a:t>
            </a:r>
            <a:r>
              <a:rPr lang="el-GR" b="1" i="1" dirty="0">
                <a:solidFill>
                  <a:srgbClr val="FFFF00"/>
                </a:solidFill>
              </a:rPr>
              <a:t>η Πίστις της αποδείξεως  παρεκτικωτέρα.</a:t>
            </a:r>
            <a:r>
              <a:rPr lang="el-GR" b="1" dirty="0">
                <a:solidFill>
                  <a:srgbClr val="FFFF00"/>
                </a:solidFill>
              </a:rPr>
              <a:t> </a:t>
            </a:r>
            <a:endParaRPr lang="el-GR" b="1" dirty="0" smtClean="0">
              <a:solidFill>
                <a:srgbClr val="FFFF00"/>
              </a:solidFill>
            </a:endParaRPr>
          </a:p>
          <a:p>
            <a:pPr marL="285750" indent="-285750">
              <a:buFont typeface="Wingdings" panose="05000000000000000000" pitchFamily="2" charset="2"/>
              <a:buChar char="ü"/>
            </a:pPr>
            <a:r>
              <a:rPr lang="el-GR" b="1" dirty="0">
                <a:solidFill>
                  <a:srgbClr val="FFFF00"/>
                </a:solidFill>
              </a:rPr>
              <a:t>εφαρμογή της αιτιοκρατίας</a:t>
            </a:r>
          </a:p>
          <a:p>
            <a:r>
              <a:rPr lang="el-GR" b="1" dirty="0" smtClean="0">
                <a:solidFill>
                  <a:srgbClr val="FFFF00"/>
                </a:solidFill>
              </a:rPr>
              <a:t> </a:t>
            </a:r>
            <a:endParaRPr lang="el-GR" b="1" dirty="0">
              <a:solidFill>
                <a:srgbClr val="FFFF00"/>
              </a:solidFill>
            </a:endParaRPr>
          </a:p>
          <a:p>
            <a:endParaRPr lang="el-GR" b="1" dirty="0">
              <a:solidFill>
                <a:schemeClr val="bg1"/>
              </a:solidFill>
            </a:endParaRPr>
          </a:p>
          <a:p>
            <a:endParaRPr lang="el-GR" b="1" dirty="0" smtClean="0">
              <a:solidFill>
                <a:schemeClr val="bg1"/>
              </a:solidFill>
            </a:endParaRPr>
          </a:p>
          <a:p>
            <a:endParaRPr lang="el-GR" b="1" dirty="0">
              <a:solidFill>
                <a:schemeClr val="bg1"/>
              </a:solidFill>
            </a:endParaRPr>
          </a:p>
          <a:p>
            <a:endParaRPr lang="el-GR" b="1" dirty="0" smtClean="0">
              <a:solidFill>
                <a:schemeClr val="bg1"/>
              </a:solidFill>
            </a:endParaRPr>
          </a:p>
          <a:p>
            <a:endParaRPr lang="el-GR" b="1" dirty="0">
              <a:solidFill>
                <a:schemeClr val="bg1"/>
              </a:solidFill>
            </a:endParaRPr>
          </a:p>
          <a:p>
            <a:endParaRPr lang="el-GR" dirty="0">
              <a:solidFill>
                <a:schemeClr val="bg1"/>
              </a:solidFill>
            </a:endParaRPr>
          </a:p>
        </p:txBody>
      </p:sp>
      <p:sp>
        <p:nvSpPr>
          <p:cNvPr id="6" name="Rectangle 5"/>
          <p:cNvSpPr/>
          <p:nvPr/>
        </p:nvSpPr>
        <p:spPr>
          <a:xfrm>
            <a:off x="4721224" y="3298932"/>
            <a:ext cx="2162607" cy="369332"/>
          </a:xfrm>
          <a:prstGeom prst="rect">
            <a:avLst/>
          </a:prstGeom>
        </p:spPr>
        <p:txBody>
          <a:bodyPr wrap="square">
            <a:spAutoFit/>
          </a:bodyPr>
          <a:lstStyle/>
          <a:p>
            <a:endParaRPr lang="el-GR" dirty="0">
              <a:solidFill>
                <a:schemeClr val="bg1"/>
              </a:solidFill>
            </a:endParaRPr>
          </a:p>
        </p:txBody>
      </p:sp>
      <p:sp>
        <p:nvSpPr>
          <p:cNvPr id="9" name="Down Arrow 8"/>
          <p:cNvSpPr/>
          <p:nvPr/>
        </p:nvSpPr>
        <p:spPr>
          <a:xfrm>
            <a:off x="9105363" y="2933928"/>
            <a:ext cx="484632" cy="2962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10"/>
          <p:cNvPicPr>
            <a:picLocks noChangeAspect="1"/>
          </p:cNvPicPr>
          <p:nvPr/>
        </p:nvPicPr>
        <p:blipFill>
          <a:blip r:embed="rId3"/>
          <a:stretch>
            <a:fillRect/>
          </a:stretch>
        </p:blipFill>
        <p:spPr>
          <a:xfrm>
            <a:off x="4866671" y="5015219"/>
            <a:ext cx="3514725" cy="1295400"/>
          </a:xfrm>
          <a:prstGeom prst="rect">
            <a:avLst/>
          </a:prstGeom>
        </p:spPr>
      </p:pic>
    </p:spTree>
    <p:extLst>
      <p:ext uri="{BB962C8B-B14F-4D97-AF65-F5344CB8AC3E}">
        <p14:creationId xmlns:p14="http://schemas.microsoft.com/office/powerpoint/2010/main" val="488822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dirty="0" smtClean="0"/>
              <a:t>ΑποτΙμηση </a:t>
            </a:r>
            <a:r>
              <a:rPr lang="el-GR" dirty="0"/>
              <a:t>της </a:t>
            </a:r>
            <a:r>
              <a:rPr lang="el-GR" dirty="0" smtClean="0"/>
              <a:t>ΠαιδεΙας </a:t>
            </a:r>
            <a:r>
              <a:rPr lang="el-GR" dirty="0"/>
              <a:t>και του </a:t>
            </a:r>
            <a:r>
              <a:rPr lang="el-GR" dirty="0" smtClean="0"/>
              <a:t>Εργου </a:t>
            </a:r>
            <a:r>
              <a:rPr lang="el-GR" dirty="0"/>
              <a:t>των </a:t>
            </a:r>
            <a:r>
              <a:rPr lang="el-GR" dirty="0" smtClean="0"/>
              <a:t>νεΟτερων ΕλλΗνων ΔιαφωτιστΩν</a:t>
            </a:r>
            <a:r>
              <a:rPr lang="el-GR" dirty="0"/>
              <a:t>.</a:t>
            </a:r>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722812" y="2949261"/>
            <a:ext cx="6021388" cy="1120463"/>
          </a:xfrm>
        </p:spPr>
        <p:txBody>
          <a:bodyPr/>
          <a:lstStyle/>
          <a:p>
            <a:r>
              <a:rPr lang="el-GR" b="1" dirty="0">
                <a:solidFill>
                  <a:srgbClr val="FFFF00"/>
                </a:solidFill>
              </a:rPr>
              <a:t>Ο</a:t>
            </a:r>
            <a:r>
              <a:rPr lang="el-GR" b="1" dirty="0" smtClean="0">
                <a:solidFill>
                  <a:srgbClr val="FFFF00"/>
                </a:solidFill>
              </a:rPr>
              <a:t>ι </a:t>
            </a:r>
            <a:r>
              <a:rPr lang="el-GR" b="1" dirty="0">
                <a:solidFill>
                  <a:srgbClr val="FFFF00"/>
                </a:solidFill>
              </a:rPr>
              <a:t>μεγάλες μάζες βρισκόταν στο σκοτάδι από το οποίο αναλαμβάνει μία πεφωτισμένη μερίδα λογίων να την βγάλει, </a:t>
            </a:r>
            <a:r>
              <a:rPr lang="el-GR" b="1" i="1" dirty="0">
                <a:solidFill>
                  <a:srgbClr val="FFFF00"/>
                </a:solidFill>
              </a:rPr>
              <a:t>κατ’ έρωτα μαθήσεως</a:t>
            </a:r>
            <a:endParaRPr lang="el-GR" b="1" dirty="0">
              <a:solidFill>
                <a:srgbClr val="FFFF00"/>
              </a:solidFill>
            </a:endParaRPr>
          </a:p>
        </p:txBody>
      </p:sp>
      <p:pic>
        <p:nvPicPr>
          <p:cNvPr id="5" name="Picture 4"/>
          <p:cNvPicPr>
            <a:picLocks noChangeAspect="1"/>
          </p:cNvPicPr>
          <p:nvPr/>
        </p:nvPicPr>
        <p:blipFill>
          <a:blip r:embed="rId2"/>
          <a:stretch>
            <a:fillRect/>
          </a:stretch>
        </p:blipFill>
        <p:spPr>
          <a:xfrm>
            <a:off x="989012" y="914400"/>
            <a:ext cx="3280974" cy="4675031"/>
          </a:xfrm>
          <a:prstGeom prst="rect">
            <a:avLst/>
          </a:prstGeom>
        </p:spPr>
      </p:pic>
      <p:pic>
        <p:nvPicPr>
          <p:cNvPr id="6" name="Picture 5"/>
          <p:cNvPicPr>
            <a:picLocks noChangeAspect="1"/>
          </p:cNvPicPr>
          <p:nvPr/>
        </p:nvPicPr>
        <p:blipFill>
          <a:blip r:embed="rId3"/>
          <a:stretch>
            <a:fillRect/>
          </a:stretch>
        </p:blipFill>
        <p:spPr>
          <a:xfrm>
            <a:off x="4610638" y="3940936"/>
            <a:ext cx="1673040" cy="1648496"/>
          </a:xfrm>
          <a:prstGeom prst="rect">
            <a:avLst/>
          </a:prstGeom>
        </p:spPr>
      </p:pic>
      <p:pic>
        <p:nvPicPr>
          <p:cNvPr id="7" name="Picture 6"/>
          <p:cNvPicPr>
            <a:picLocks noChangeAspect="1"/>
          </p:cNvPicPr>
          <p:nvPr/>
        </p:nvPicPr>
        <p:blipFill>
          <a:blip r:embed="rId4"/>
          <a:stretch>
            <a:fillRect/>
          </a:stretch>
        </p:blipFill>
        <p:spPr>
          <a:xfrm>
            <a:off x="6545845" y="4005329"/>
            <a:ext cx="1847850" cy="2476500"/>
          </a:xfrm>
          <a:prstGeom prst="rect">
            <a:avLst/>
          </a:prstGeom>
        </p:spPr>
      </p:pic>
    </p:spTree>
    <p:extLst>
      <p:ext uri="{BB962C8B-B14F-4D97-AF65-F5344CB8AC3E}">
        <p14:creationId xmlns:p14="http://schemas.microsoft.com/office/powerpoint/2010/main" val="2936647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
            <a:ext cx="6019800" cy="734095"/>
          </a:xfrm>
        </p:spPr>
        <p:txBody>
          <a:bodyPr/>
          <a:lstStyle/>
          <a:p>
            <a:pPr algn="ctr"/>
            <a:r>
              <a:rPr lang="el-GR" dirty="0" smtClean="0"/>
              <a:t>συμπερασματα</a:t>
            </a:r>
            <a:endParaRPr lang="el-GR" dirty="0"/>
          </a:p>
        </p:txBody>
      </p:sp>
      <p:pic>
        <p:nvPicPr>
          <p:cNvPr id="6" name="Picture Placeholder 5"/>
          <p:cNvPicPr>
            <a:picLocks noGrp="1" noChangeAspect="1"/>
          </p:cNvPicPr>
          <p:nvPr>
            <p:ph type="pic" idx="1"/>
          </p:nvPr>
        </p:nvPicPr>
        <p:blipFill>
          <a:blip r:embed="rId2"/>
          <a:srcRect l="1187" r="1187"/>
          <a:stretch>
            <a:fillRect/>
          </a:stretch>
        </p:blipFill>
        <p:spPr>
          <a:prstGeom prst="rect">
            <a:avLst/>
          </a:prstGeom>
        </p:spPr>
      </p:pic>
      <p:sp>
        <p:nvSpPr>
          <p:cNvPr id="4" name="Text Placeholder 3"/>
          <p:cNvSpPr>
            <a:spLocks noGrp="1"/>
          </p:cNvSpPr>
          <p:nvPr>
            <p:ph type="body" sz="half" idx="2"/>
          </p:nvPr>
        </p:nvSpPr>
        <p:spPr>
          <a:xfrm>
            <a:off x="4269986" y="734096"/>
            <a:ext cx="7797518" cy="5640946"/>
          </a:xfrm>
        </p:spPr>
        <p:txBody>
          <a:bodyPr>
            <a:normAutofit/>
          </a:bodyPr>
          <a:lstStyle/>
          <a:p>
            <a:r>
              <a:rPr lang="el-GR" dirty="0" smtClean="0">
                <a:solidFill>
                  <a:schemeClr val="tx1"/>
                </a:solidFill>
              </a:rPr>
              <a:t>καταβολές </a:t>
            </a:r>
            <a:r>
              <a:rPr lang="el-GR" dirty="0">
                <a:solidFill>
                  <a:schemeClr val="tx1"/>
                </a:solidFill>
              </a:rPr>
              <a:t>του </a:t>
            </a:r>
            <a:r>
              <a:rPr lang="el-GR" dirty="0" smtClean="0">
                <a:solidFill>
                  <a:schemeClr val="tx1"/>
                </a:solidFill>
              </a:rPr>
              <a:t>Διαφωτισμού : Αγγλία / Γαλλία</a:t>
            </a:r>
          </a:p>
          <a:p>
            <a:r>
              <a:rPr lang="el-GR" sz="1600" dirty="0" smtClean="0">
                <a:solidFill>
                  <a:schemeClr val="tx1"/>
                </a:solidFill>
              </a:rPr>
              <a:t>Οικονομική ανέλιξη αστικής τάξης     </a:t>
            </a:r>
            <a:r>
              <a:rPr lang="en-US" sz="1600" dirty="0" smtClean="0">
                <a:solidFill>
                  <a:schemeClr val="tx1"/>
                </a:solidFill>
              </a:rPr>
              <a:t> a</a:t>
            </a:r>
            <a:r>
              <a:rPr lang="el-GR" sz="1600" dirty="0" smtClean="0">
                <a:solidFill>
                  <a:schemeClr val="tx1"/>
                </a:solidFill>
              </a:rPr>
              <a:t>μφισβήτηση φεουδαρχικού </a:t>
            </a:r>
            <a:r>
              <a:rPr lang="en-US" sz="1600" dirty="0" smtClean="0">
                <a:solidFill>
                  <a:schemeClr val="tx1"/>
                </a:solidFill>
              </a:rPr>
              <a:t> status quo</a:t>
            </a:r>
          </a:p>
          <a:p>
            <a:r>
              <a:rPr lang="el-GR" dirty="0">
                <a:solidFill>
                  <a:schemeClr val="tx1"/>
                </a:solidFill>
              </a:rPr>
              <a:t>εξάπλωση της </a:t>
            </a:r>
            <a:r>
              <a:rPr lang="el-GR" dirty="0" smtClean="0">
                <a:solidFill>
                  <a:schemeClr val="tx1"/>
                </a:solidFill>
              </a:rPr>
              <a:t>τυπογραφίας</a:t>
            </a:r>
            <a:endParaRPr lang="en-US" dirty="0" smtClean="0">
              <a:solidFill>
                <a:schemeClr val="tx1"/>
              </a:solidFill>
            </a:endParaRPr>
          </a:p>
          <a:p>
            <a:r>
              <a:rPr lang="el-GR" dirty="0" smtClean="0">
                <a:solidFill>
                  <a:schemeClr val="tx1"/>
                </a:solidFill>
              </a:rPr>
              <a:t>επιστημονικά </a:t>
            </a:r>
            <a:r>
              <a:rPr lang="el-GR" dirty="0">
                <a:solidFill>
                  <a:schemeClr val="tx1"/>
                </a:solidFill>
              </a:rPr>
              <a:t>και τεχνολογικά </a:t>
            </a:r>
            <a:r>
              <a:rPr lang="el-GR" dirty="0" smtClean="0">
                <a:solidFill>
                  <a:schemeClr val="tx1"/>
                </a:solidFill>
              </a:rPr>
              <a:t>επιτεύγματα</a:t>
            </a:r>
            <a:endParaRPr lang="en-US" dirty="0" smtClean="0">
              <a:solidFill>
                <a:schemeClr val="tx1"/>
              </a:solidFill>
            </a:endParaRPr>
          </a:p>
          <a:p>
            <a:r>
              <a:rPr lang="el-GR" dirty="0">
                <a:solidFill>
                  <a:schemeClr val="tx1"/>
                </a:solidFill>
              </a:rPr>
              <a:t>ανακαλύψεις νέων </a:t>
            </a:r>
            <a:r>
              <a:rPr lang="el-GR" dirty="0" smtClean="0">
                <a:solidFill>
                  <a:schemeClr val="tx1"/>
                </a:solidFill>
              </a:rPr>
              <a:t>πολιτισμών</a:t>
            </a:r>
          </a:p>
          <a:p>
            <a:r>
              <a:rPr lang="el-GR" b="1" u="sng" dirty="0" smtClean="0">
                <a:solidFill>
                  <a:schemeClr val="tx1"/>
                </a:solidFill>
              </a:rPr>
              <a:t>Αποτελέσματα</a:t>
            </a:r>
            <a:endParaRPr lang="en-US" b="1" u="sng" dirty="0" smtClean="0">
              <a:solidFill>
                <a:schemeClr val="tx1"/>
              </a:solidFill>
            </a:endParaRPr>
          </a:p>
          <a:p>
            <a:r>
              <a:rPr lang="en-US" dirty="0">
                <a:solidFill>
                  <a:schemeClr val="tx1"/>
                </a:solidFill>
              </a:rPr>
              <a:t> </a:t>
            </a:r>
            <a:r>
              <a:rPr lang="el-GR" dirty="0" smtClean="0">
                <a:solidFill>
                  <a:schemeClr val="tx1"/>
                </a:solidFill>
              </a:rPr>
              <a:t>Νέα αντίληψη </a:t>
            </a:r>
            <a:r>
              <a:rPr lang="el-GR" dirty="0">
                <a:solidFill>
                  <a:schemeClr val="tx1"/>
                </a:solidFill>
              </a:rPr>
              <a:t>για τον </a:t>
            </a:r>
            <a:r>
              <a:rPr lang="el-GR" dirty="0" smtClean="0">
                <a:solidFill>
                  <a:schemeClr val="tx1"/>
                </a:solidFill>
              </a:rPr>
              <a:t>κόσμο</a:t>
            </a:r>
          </a:p>
          <a:p>
            <a:r>
              <a:rPr lang="el-GR" dirty="0" smtClean="0">
                <a:solidFill>
                  <a:schemeClr val="tx1"/>
                </a:solidFill>
              </a:rPr>
              <a:t>Αμφισβήτηση Παπικής αυθεντίας/ </a:t>
            </a:r>
            <a:r>
              <a:rPr lang="el-GR" dirty="0">
                <a:solidFill>
                  <a:schemeClr val="tx1"/>
                </a:solidFill>
              </a:rPr>
              <a:t>οικονομικοπολιτικής εξουσίας </a:t>
            </a:r>
            <a:endParaRPr lang="el-GR" dirty="0" smtClean="0">
              <a:solidFill>
                <a:schemeClr val="tx1"/>
              </a:solidFill>
            </a:endParaRPr>
          </a:p>
          <a:p>
            <a:r>
              <a:rPr lang="el-GR" dirty="0" smtClean="0">
                <a:solidFill>
                  <a:schemeClr val="tx1"/>
                </a:solidFill>
              </a:rPr>
              <a:t>Επανατάτικά κινήματα ανά την υφήλιο (Αμερικανική/γαλλική/ Ελληνική Επανασταση)</a:t>
            </a:r>
          </a:p>
          <a:p>
            <a:r>
              <a:rPr lang="el-GR" dirty="0">
                <a:solidFill>
                  <a:schemeClr val="tx1"/>
                </a:solidFill>
              </a:rPr>
              <a:t>Η </a:t>
            </a:r>
            <a:r>
              <a:rPr lang="el-GR" b="1" dirty="0">
                <a:solidFill>
                  <a:schemeClr val="tx1"/>
                </a:solidFill>
              </a:rPr>
              <a:t>καρτεσιανή σκέψη</a:t>
            </a:r>
            <a:r>
              <a:rPr lang="el-GR" dirty="0">
                <a:solidFill>
                  <a:schemeClr val="tx1"/>
                </a:solidFill>
              </a:rPr>
              <a:t>, ο σπόρος της </a:t>
            </a:r>
            <a:r>
              <a:rPr lang="el-GR" b="1" dirty="0">
                <a:solidFill>
                  <a:schemeClr val="tx1"/>
                </a:solidFill>
              </a:rPr>
              <a:t>αμφισβήτησης</a:t>
            </a:r>
            <a:r>
              <a:rPr lang="el-GR" dirty="0">
                <a:solidFill>
                  <a:schemeClr val="tx1"/>
                </a:solidFill>
              </a:rPr>
              <a:t> απέναντι σε κάθε είδους αυθεντία και παραδεδεγμένη αξία και η </a:t>
            </a:r>
            <a:r>
              <a:rPr lang="el-GR" b="1" dirty="0">
                <a:solidFill>
                  <a:schemeClr val="tx1"/>
                </a:solidFill>
              </a:rPr>
              <a:t>πίστη στην ανθρώπινη νόηση και το φυσικό δίκαιο </a:t>
            </a:r>
            <a:r>
              <a:rPr lang="el-GR" dirty="0">
                <a:solidFill>
                  <a:schemeClr val="tx1"/>
                </a:solidFill>
              </a:rPr>
              <a:t>στάθηκαν οι αφετηρίες για το τολμηρό αίτημα της εποχής, όπως διατυπώθηκε από τον Κάντ: </a:t>
            </a:r>
            <a:r>
              <a:rPr lang="el-GR" b="1" i="1" dirty="0">
                <a:solidFill>
                  <a:schemeClr val="tx1"/>
                </a:solidFill>
              </a:rPr>
              <a:t>sapere aude (Τόλμησε να μάθεις)</a:t>
            </a:r>
            <a:r>
              <a:rPr lang="el-GR" dirty="0">
                <a:solidFill>
                  <a:schemeClr val="tx1"/>
                </a:solidFill>
              </a:rPr>
              <a:t> κατά το αισχύλειο </a:t>
            </a:r>
            <a:r>
              <a:rPr lang="el-GR" b="1" i="1" dirty="0">
                <a:solidFill>
                  <a:schemeClr val="tx1"/>
                </a:solidFill>
              </a:rPr>
              <a:t>Τόλμησον ...φρονεῖν</a:t>
            </a:r>
            <a:r>
              <a:rPr lang="el-GR" i="1" dirty="0">
                <a:solidFill>
                  <a:schemeClr val="tx1"/>
                </a:solidFill>
              </a:rPr>
              <a:t>.</a:t>
            </a:r>
            <a:endParaRPr lang="el-GR" dirty="0">
              <a:solidFill>
                <a:schemeClr val="tx1"/>
              </a:solidFill>
            </a:endParaRPr>
          </a:p>
          <a:p>
            <a:endParaRPr lang="el-GR" dirty="0" smtClean="0"/>
          </a:p>
          <a:p>
            <a:endParaRPr lang="en-US" dirty="0"/>
          </a:p>
        </p:txBody>
      </p:sp>
      <p:sp>
        <p:nvSpPr>
          <p:cNvPr id="5" name="Right Arrow 4"/>
          <p:cNvSpPr/>
          <p:nvPr/>
        </p:nvSpPr>
        <p:spPr>
          <a:xfrm>
            <a:off x="7600177" y="1076578"/>
            <a:ext cx="333209" cy="525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683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Κοινα σημεια ευρωπαϊκου και νεοελληνικου διαφωτισμου</a:t>
            </a:r>
            <a:endParaRPr lang="el-GR"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r>
              <a:rPr lang="el-GR" dirty="0"/>
              <a:t>η κατάργηση της </a:t>
            </a:r>
            <a:r>
              <a:rPr lang="el-GR" dirty="0" smtClean="0"/>
              <a:t>δουλείας</a:t>
            </a:r>
          </a:p>
          <a:p>
            <a:r>
              <a:rPr lang="el-GR" dirty="0"/>
              <a:t>η ελευθερία της σκέψης και του </a:t>
            </a:r>
            <a:r>
              <a:rPr lang="el-GR" dirty="0" smtClean="0"/>
              <a:t>ατόμου</a:t>
            </a:r>
          </a:p>
          <a:p>
            <a:r>
              <a:rPr lang="el-GR" dirty="0"/>
              <a:t>η πίστη  στη συνεχή βελτίωση του ανθρώπου και του πολιτισμού. </a:t>
            </a:r>
          </a:p>
        </p:txBody>
      </p:sp>
      <p:pic>
        <p:nvPicPr>
          <p:cNvPr id="5" name="Picture 4"/>
          <p:cNvPicPr>
            <a:picLocks noChangeAspect="1"/>
          </p:cNvPicPr>
          <p:nvPr/>
        </p:nvPicPr>
        <p:blipFill>
          <a:blip r:embed="rId2"/>
          <a:stretch>
            <a:fillRect/>
          </a:stretch>
        </p:blipFill>
        <p:spPr>
          <a:xfrm>
            <a:off x="989012" y="914400"/>
            <a:ext cx="3280973" cy="4675031"/>
          </a:xfrm>
          <a:prstGeom prst="rect">
            <a:avLst/>
          </a:prstGeom>
        </p:spPr>
      </p:pic>
    </p:spTree>
    <p:extLst>
      <p:ext uri="{BB962C8B-B14F-4D97-AF65-F5344CB8AC3E}">
        <p14:creationId xmlns:p14="http://schemas.microsoft.com/office/powerpoint/2010/main" val="1732732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νεοΕλληνικοσ διαφωτισμοσ</a:t>
            </a:r>
            <a:endParaRPr lang="el-GR" dirty="0"/>
          </a:p>
        </p:txBody>
      </p:sp>
      <p:pic>
        <p:nvPicPr>
          <p:cNvPr id="5" name="Picture Placeholder 4"/>
          <p:cNvPicPr>
            <a:picLocks noGrp="1" noChangeAspect="1"/>
          </p:cNvPicPr>
          <p:nvPr>
            <p:ph type="pic" idx="1"/>
          </p:nvPr>
        </p:nvPicPr>
        <p:blipFill>
          <a:blip r:embed="rId2"/>
          <a:srcRect l="27700" r="27700"/>
          <a:stretch>
            <a:fillRect/>
          </a:stretch>
        </p:blipFill>
        <p:spPr>
          <a:xfrm>
            <a:off x="989012" y="914400"/>
            <a:ext cx="3428442" cy="4572000"/>
          </a:xfrm>
          <a:prstGeom prst="rect">
            <a:avLst/>
          </a:prstGeom>
        </p:spPr>
      </p:pic>
      <p:sp>
        <p:nvSpPr>
          <p:cNvPr id="4" name="Text Placeholder 3"/>
          <p:cNvSpPr>
            <a:spLocks noGrp="1"/>
          </p:cNvSpPr>
          <p:nvPr>
            <p:ph type="body" sz="half" idx="2"/>
          </p:nvPr>
        </p:nvSpPr>
        <p:spPr/>
        <p:txBody>
          <a:bodyPr/>
          <a:lstStyle/>
          <a:p>
            <a:pPr marL="285750" indent="-285750">
              <a:buFont typeface="Wingdings" panose="05000000000000000000" pitchFamily="2" charset="2"/>
              <a:buChar char="v"/>
            </a:pPr>
            <a:r>
              <a:rPr lang="el-GR" dirty="0" smtClean="0">
                <a:solidFill>
                  <a:srgbClr val="FFFF00"/>
                </a:solidFill>
              </a:rPr>
              <a:t>Προσπάθεια αναβάθμισης της ελληνικής παιδείας</a:t>
            </a:r>
          </a:p>
          <a:p>
            <a:pPr marL="285750" indent="-285750">
              <a:buFont typeface="Wingdings" panose="05000000000000000000" pitchFamily="2" charset="2"/>
              <a:buChar char="v"/>
            </a:pPr>
            <a:r>
              <a:rPr lang="el-GR" dirty="0" smtClean="0">
                <a:solidFill>
                  <a:srgbClr val="FFFF00"/>
                </a:solidFill>
              </a:rPr>
              <a:t>Βαθιές αντιπαραθέσεις μεταξύ συντηρητικών και προοδευτικων:</a:t>
            </a:r>
            <a:r>
              <a:rPr lang="el-GR" dirty="0">
                <a:solidFill>
                  <a:srgbClr val="FFFF00"/>
                </a:solidFill>
              </a:rPr>
              <a:t> αποδοχή ή μη της γλωσσικής έκφρασης (αρχαϊζουσας, καθαρεύουσας, δημώδους</a:t>
            </a:r>
            <a:r>
              <a:rPr lang="el-GR" dirty="0" smtClean="0">
                <a:solidFill>
                  <a:srgbClr val="FFFF00"/>
                </a:solidFill>
              </a:rPr>
              <a:t>)</a:t>
            </a:r>
            <a:r>
              <a:rPr lang="el-GR" dirty="0">
                <a:solidFill>
                  <a:srgbClr val="FFFF00"/>
                </a:solidFill>
              </a:rPr>
              <a:t> έλαβαν τέλος </a:t>
            </a:r>
            <a:r>
              <a:rPr lang="el-GR" dirty="0" smtClean="0">
                <a:solidFill>
                  <a:srgbClr val="FFFF00"/>
                </a:solidFill>
              </a:rPr>
              <a:t>στα </a:t>
            </a:r>
            <a:r>
              <a:rPr lang="el-GR" dirty="0">
                <a:solidFill>
                  <a:srgbClr val="FFFF00"/>
                </a:solidFill>
              </a:rPr>
              <a:t>τέλη του 20</a:t>
            </a:r>
            <a:r>
              <a:rPr lang="el-GR" baseline="30000" dirty="0">
                <a:solidFill>
                  <a:srgbClr val="FFFF00"/>
                </a:solidFill>
              </a:rPr>
              <a:t>ου</a:t>
            </a:r>
            <a:r>
              <a:rPr lang="el-GR" dirty="0">
                <a:solidFill>
                  <a:srgbClr val="FFFF00"/>
                </a:solidFill>
              </a:rPr>
              <a:t> αιώνα</a:t>
            </a:r>
            <a:r>
              <a:rPr lang="el-GR" dirty="0" smtClean="0">
                <a:solidFill>
                  <a:srgbClr val="FFFF00"/>
                </a:solidFill>
              </a:rPr>
              <a:t> </a:t>
            </a:r>
            <a:endParaRPr lang="el-GR" dirty="0">
              <a:solidFill>
                <a:srgbClr val="FFFF00"/>
              </a:solidFill>
            </a:endParaRPr>
          </a:p>
        </p:txBody>
      </p:sp>
    </p:spTree>
    <p:extLst>
      <p:ext uri="{BB962C8B-B14F-4D97-AF65-F5344CB8AC3E}">
        <p14:creationId xmlns:p14="http://schemas.microsoft.com/office/powerpoint/2010/main" val="72355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70389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39897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150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1522211"/>
          </a:xfrm>
        </p:spPr>
        <p:txBody>
          <a:bodyPr/>
          <a:lstStyle/>
          <a:p>
            <a:pPr algn="ctr"/>
            <a:r>
              <a:rPr lang="el-GR" dirty="0" smtClean="0"/>
              <a:t>Παιδαγωγικη ηγεσια και υποδουλοσ ελληνισμοσ</a:t>
            </a:r>
            <a:endParaRPr lang="el-GR" dirty="0"/>
          </a:p>
        </p:txBody>
      </p:sp>
      <p:sp>
        <p:nvSpPr>
          <p:cNvPr id="3" name="Text Placeholder 2"/>
          <p:cNvSpPr>
            <a:spLocks noGrp="1"/>
          </p:cNvSpPr>
          <p:nvPr>
            <p:ph type="body" idx="1"/>
          </p:nvPr>
        </p:nvSpPr>
        <p:spPr/>
        <p:txBody>
          <a:bodyPr/>
          <a:lstStyle/>
          <a:p>
            <a:pPr marL="285750" indent="-285750" algn="just">
              <a:buFont typeface="Wingdings" panose="05000000000000000000" pitchFamily="2" charset="2"/>
              <a:buChar char="ü"/>
            </a:pPr>
            <a:r>
              <a:rPr lang="el-GR" b="1" dirty="0" smtClean="0">
                <a:solidFill>
                  <a:srgbClr val="FFFF00"/>
                </a:solidFill>
              </a:rPr>
              <a:t>Διαχείριση μιας μακρόχρονης κρίσης, πολιτισμικής, ιστορικής, κοινωνικής</a:t>
            </a:r>
          </a:p>
          <a:p>
            <a:pPr marL="285750" indent="-285750" algn="just">
              <a:buFont typeface="Wingdings" panose="05000000000000000000" pitchFamily="2" charset="2"/>
              <a:buChar char="ü"/>
            </a:pPr>
            <a:r>
              <a:rPr lang="el-GR" b="1" dirty="0" smtClean="0">
                <a:solidFill>
                  <a:srgbClr val="FFFF00"/>
                </a:solidFill>
              </a:rPr>
              <a:t>Ηγετικές μορφές του νεοελληνικού διαφωτισμού</a:t>
            </a:r>
            <a:endParaRPr lang="el-GR" b="1" dirty="0">
              <a:solidFill>
                <a:srgbClr val="FFFF00"/>
              </a:solidFill>
            </a:endParaRPr>
          </a:p>
        </p:txBody>
      </p:sp>
    </p:spTree>
    <p:extLst>
      <p:ext uri="{BB962C8B-B14F-4D97-AF65-F5344CB8AC3E}">
        <p14:creationId xmlns:p14="http://schemas.microsoft.com/office/powerpoint/2010/main" val="2867552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3048000" y="2274838"/>
            <a:ext cx="6096000" cy="369332"/>
          </a:xfrm>
          <a:prstGeom prst="rect">
            <a:avLst/>
          </a:prstGeom>
        </p:spPr>
        <p:txBody>
          <a:bodyPr>
            <a:spAutoFit/>
          </a:bodyPr>
          <a:lstStyle/>
          <a:p>
            <a:r>
              <a:rPr lang="el-GR" dirty="0" smtClean="0"/>
              <a:t>/Θεόφιλος_ο_Κορυδαλλεύς</a:t>
            </a:r>
            <a:r>
              <a:rPr lang="el-GR" dirty="0"/>
              <a:t>, ανακτημένο στις    </a:t>
            </a:r>
          </a:p>
        </p:txBody>
      </p:sp>
      <p:sp>
        <p:nvSpPr>
          <p:cNvPr id="4" name="Rectangle 3"/>
          <p:cNvSpPr/>
          <p:nvPr/>
        </p:nvSpPr>
        <p:spPr>
          <a:xfrm>
            <a:off x="3048000" y="2274838"/>
            <a:ext cx="6096000" cy="369332"/>
          </a:xfrm>
          <a:prstGeom prst="rect">
            <a:avLst/>
          </a:prstGeom>
        </p:spPr>
        <p:txBody>
          <a:bodyPr>
            <a:spAutoFit/>
          </a:bodyPr>
          <a:lstStyle/>
          <a:p>
            <a:r>
              <a:rPr lang="el-GR" dirty="0" smtClean="0"/>
              <a:t>Διαφωτισμός</a:t>
            </a:r>
            <a:r>
              <a:rPr lang="el-GR" dirty="0"/>
              <a:t>, Εκδ. Ερμής, Αθήνα 19895, σελ.43 στο </a:t>
            </a:r>
          </a:p>
        </p:txBody>
      </p:sp>
    </p:spTree>
    <p:extLst>
      <p:ext uri="{BB962C8B-B14F-4D97-AF65-F5344CB8AC3E}">
        <p14:creationId xmlns:p14="http://schemas.microsoft.com/office/powerpoint/2010/main" val="1095860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74838"/>
            <a:ext cx="12192000" cy="1477328"/>
          </a:xfrm>
          <a:prstGeom prst="rect">
            <a:avLst/>
          </a:prstGeom>
        </p:spPr>
        <p:txBody>
          <a:bodyPr wrap="square">
            <a:spAutoFit/>
          </a:bodyPr>
          <a:lstStyle/>
          <a:p>
            <a:pPr marL="285750" lvl="0" indent="-285750">
              <a:buFont typeface="Wingdings" panose="05000000000000000000" pitchFamily="2" charset="2"/>
              <a:buChar char="Ø"/>
            </a:pPr>
            <a:r>
              <a:rPr lang="el-GR" dirty="0">
                <a:solidFill>
                  <a:prstClr val="white"/>
                </a:solidFill>
              </a:rPr>
              <a:t>https://el.wikipedia.org/wiki/Θεόφιλος_ο_Κορυδαλλεύς, ανακτημένο στις    29/4/2018, 18:56 μ.μ.</a:t>
            </a:r>
          </a:p>
          <a:p>
            <a:pPr marL="285750" lvl="0" indent="-285750">
              <a:buFont typeface="Wingdings" panose="05000000000000000000" pitchFamily="2" charset="2"/>
              <a:buChar char="ü"/>
            </a:pPr>
            <a:endParaRPr lang="el-GR" dirty="0">
              <a:solidFill>
                <a:prstClr val="white"/>
              </a:solidFill>
            </a:endParaRPr>
          </a:p>
          <a:p>
            <a:pPr marL="285750" lvl="0" indent="-285750">
              <a:buFont typeface="Wingdings" panose="05000000000000000000" pitchFamily="2" charset="2"/>
              <a:buChar char="Ø"/>
            </a:pPr>
            <a:r>
              <a:rPr lang="el-GR" dirty="0">
                <a:solidFill>
                  <a:prstClr val="white"/>
                </a:solidFill>
              </a:rPr>
              <a:t> Κ.Θ. Δημαράς, Νεοελληνικός Διαφωτισμός, Εκδ. Ερμής, Αθήνα 19895, σελ.43 στο https://www.scribd.com/document/135382150/Δημαράς-Νεοελληνικός-Διαφωτισμός#from_embed, ανακτημένο στις 29/4/2018, 21:09 μ.μ.</a:t>
            </a:r>
          </a:p>
        </p:txBody>
      </p:sp>
      <p:sp>
        <p:nvSpPr>
          <p:cNvPr id="7" name="Flowchart: Process 6"/>
          <p:cNvSpPr/>
          <p:nvPr/>
        </p:nvSpPr>
        <p:spPr>
          <a:xfrm>
            <a:off x="0" y="0"/>
            <a:ext cx="12192000" cy="685800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914400">
              <a:buFont typeface="Wingdings" panose="05000000000000000000" pitchFamily="2" charset="2"/>
              <a:buChar char="Ø"/>
            </a:pPr>
            <a:r>
              <a:rPr lang="el-GR" u="sng" dirty="0">
                <a:solidFill>
                  <a:srgbClr val="00B0F0"/>
                </a:solidFill>
                <a:latin typeface="Calibri" panose="020F0502020204030204"/>
              </a:rPr>
              <a:t>https://</a:t>
            </a:r>
            <a:r>
              <a:rPr lang="el-GR" u="sng" dirty="0" smtClean="0">
                <a:solidFill>
                  <a:srgbClr val="00B0F0"/>
                </a:solidFill>
                <a:latin typeface="Calibri" panose="020F0502020204030204"/>
              </a:rPr>
              <a:t>el.wikipedia.org/wiki/Θεόφιλος_ο_Κορυδαλλεύς</a:t>
            </a:r>
            <a:r>
              <a:rPr lang="el-GR" dirty="0" smtClean="0">
                <a:solidFill>
                  <a:prstClr val="black"/>
                </a:solidFill>
                <a:latin typeface="Calibri" panose="020F0502020204030204"/>
              </a:rPr>
              <a:t>, </a:t>
            </a:r>
            <a:r>
              <a:rPr lang="el-GR" dirty="0">
                <a:solidFill>
                  <a:prstClr val="black"/>
                </a:solidFill>
                <a:latin typeface="Calibri" panose="020F0502020204030204"/>
              </a:rPr>
              <a:t>ανακτημένο στις    29/4/2018, 18:56 μ.μ.</a:t>
            </a:r>
          </a:p>
          <a:p>
            <a:pPr marL="285750" lvl="0" indent="-285750" defTabSz="914400">
              <a:buFont typeface="Wingdings" panose="05000000000000000000" pitchFamily="2" charset="2"/>
              <a:buChar char="Ø"/>
            </a:pPr>
            <a:r>
              <a:rPr lang="el-GR" dirty="0" smtClean="0"/>
              <a:t>https://</a:t>
            </a:r>
            <a:endParaRPr lang="el-GR" dirty="0">
              <a:solidFill>
                <a:prstClr val="black"/>
              </a:solidFill>
              <a:latin typeface="Calibri" panose="020F0502020204030204"/>
            </a:endParaRPr>
          </a:p>
          <a:p>
            <a:pPr marL="285750" lvl="0" indent="-285750" defTabSz="914400">
              <a:buFont typeface="Wingdings" panose="05000000000000000000" pitchFamily="2" charset="2"/>
              <a:buChar char="Ø"/>
            </a:pPr>
            <a:r>
              <a:rPr lang="el-GR" dirty="0">
                <a:solidFill>
                  <a:prstClr val="black"/>
                </a:solidFill>
                <a:latin typeface="Calibri" panose="020F0502020204030204"/>
              </a:rPr>
              <a:t> Κ.Θ. Δημαράς, Νεοελληνικός Διαφωτισμός, Εκδ. Ερμής, Αθήνα 19895, σελ.43 στο </a:t>
            </a:r>
            <a:r>
              <a:rPr lang="el-GR" u="sng" dirty="0">
                <a:solidFill>
                  <a:srgbClr val="00B0F0"/>
                </a:solidFill>
                <a:latin typeface="Calibri" panose="020F0502020204030204"/>
              </a:rPr>
              <a:t>https://www.scribd.com/document/135382150/Δημαράς-Νεοελληνικός-Διαφωτισμός#from_embed</a:t>
            </a:r>
            <a:r>
              <a:rPr lang="el-GR" dirty="0">
                <a:solidFill>
                  <a:prstClr val="black"/>
                </a:solidFill>
                <a:latin typeface="Calibri" panose="020F0502020204030204"/>
              </a:rPr>
              <a:t>, ανακτημένο στις 29/4/2018, 21:09 μ.μ.</a:t>
            </a:r>
          </a:p>
          <a:p>
            <a:pPr marL="285750" indent="-285750">
              <a:buFont typeface="Wingdings" panose="05000000000000000000" pitchFamily="2" charset="2"/>
              <a:buChar char="Ø"/>
            </a:pPr>
            <a:r>
              <a:rPr lang="el-GR" dirty="0" smtClean="0"/>
              <a:t>ος_ο_Κορυδαλλεύς</a:t>
            </a:r>
            <a:r>
              <a:rPr lang="el-GR" dirty="0"/>
              <a:t>, ανακτημένο στις    29/4/2018, 18:56 μ.μ.</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Ø"/>
            </a:pPr>
            <a:r>
              <a:rPr lang="el-GR" dirty="0"/>
              <a:t> Κ.Θ. Δημαράς, Νεοελληνικός Διαφωτισμός, Εκδ. Ερμής, Αθήνα 19895, σελ.43 στο https://www.scribd.com/document/135382150/Δημαράς-Νεοελληνικός-Διαφωτισμός#from_embed, ανακτημένο στις 29/4/2018, 21:09 μ.μ.</a:t>
            </a:r>
          </a:p>
        </p:txBody>
      </p:sp>
    </p:spTree>
    <p:extLst>
      <p:ext uri="{BB962C8B-B14F-4D97-AF65-F5344CB8AC3E}">
        <p14:creationId xmlns:p14="http://schemas.microsoft.com/office/powerpoint/2010/main" val="3679175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90" y="2446986"/>
            <a:ext cx="6591322" cy="1197735"/>
          </a:xfrm>
        </p:spPr>
        <p:txBody>
          <a:bodyPr/>
          <a:lstStyle/>
          <a:p>
            <a:pPr algn="ctr"/>
            <a:r>
              <a:rPr lang="el-GR" dirty="0" smtClean="0"/>
              <a:t>ΣΑΣ ΕΥΧΑΡΙΣΤΩ ΠΟΛΥ!</a:t>
            </a:r>
            <a:endParaRPr lang="el-GR" dirty="0"/>
          </a:p>
        </p:txBody>
      </p:sp>
    </p:spTree>
    <p:extLst>
      <p:ext uri="{BB962C8B-B14F-4D97-AF65-F5344CB8AC3E}">
        <p14:creationId xmlns:p14="http://schemas.microsoft.com/office/powerpoint/2010/main" val="634031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548425"/>
          </a:xfrm>
        </p:spPr>
        <p:txBody>
          <a:bodyPr/>
          <a:lstStyle/>
          <a:p>
            <a:pPr algn="ctr"/>
            <a:r>
              <a:rPr lang="el-GR" dirty="0" smtClean="0"/>
              <a:t>ΕΙΣΑΓΩΓΗ</a:t>
            </a:r>
            <a:endParaRPr lang="el-GR"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6574" b="6574"/>
          <a:stretch>
            <a:fillRect/>
          </a:stretch>
        </p:blipFill>
        <p:spPr/>
      </p:pic>
      <p:sp>
        <p:nvSpPr>
          <p:cNvPr id="4" name="Text Placeholder 3"/>
          <p:cNvSpPr>
            <a:spLocks noGrp="1"/>
          </p:cNvSpPr>
          <p:nvPr>
            <p:ph type="body" sz="half" idx="2"/>
          </p:nvPr>
        </p:nvSpPr>
        <p:spPr>
          <a:xfrm>
            <a:off x="4722811" y="1996225"/>
            <a:ext cx="7267419" cy="4765183"/>
          </a:xfrm>
        </p:spPr>
        <p:txBody>
          <a:bodyPr>
            <a:normAutofit fontScale="92500"/>
          </a:bodyPr>
          <a:lstStyle/>
          <a:p>
            <a:pPr marL="342900" indent="-342900">
              <a:buFont typeface="Wingdings" panose="05000000000000000000" pitchFamily="2" charset="2"/>
              <a:buChar char="Ø"/>
            </a:pPr>
            <a:r>
              <a:rPr lang="el-GR" dirty="0" smtClean="0">
                <a:solidFill>
                  <a:schemeClr val="tx1"/>
                </a:solidFill>
              </a:rPr>
              <a:t>Από τον 4</a:t>
            </a:r>
            <a:r>
              <a:rPr lang="el-GR" baseline="30000" dirty="0" smtClean="0">
                <a:solidFill>
                  <a:schemeClr val="tx1"/>
                </a:solidFill>
              </a:rPr>
              <a:t>ο </a:t>
            </a:r>
            <a:r>
              <a:rPr lang="el-GR" dirty="0">
                <a:solidFill>
                  <a:schemeClr val="tx1"/>
                </a:solidFill>
              </a:rPr>
              <a:t>μ.Χ. αιώνα παρατηρείται μία σταδιακή αποξένωση της Δύσης από την </a:t>
            </a:r>
            <a:r>
              <a:rPr lang="el-GR" dirty="0" smtClean="0">
                <a:solidFill>
                  <a:schemeClr val="tx1"/>
                </a:solidFill>
              </a:rPr>
              <a:t>Ανατολή</a:t>
            </a:r>
          </a:p>
          <a:p>
            <a:pPr marL="342900" indent="-342900">
              <a:buFont typeface="Wingdings" panose="05000000000000000000" pitchFamily="2" charset="2"/>
              <a:buChar char="Ø"/>
            </a:pPr>
            <a:r>
              <a:rPr lang="el-GR" dirty="0" smtClean="0">
                <a:solidFill>
                  <a:schemeClr val="tx1"/>
                </a:solidFill>
              </a:rPr>
              <a:t>Διοικητική διαίρεση Ρωμαϊκής Αυτοκρατορίας</a:t>
            </a:r>
          </a:p>
          <a:p>
            <a:pPr marL="342900" indent="-342900">
              <a:buFont typeface="Wingdings" panose="05000000000000000000" pitchFamily="2" charset="2"/>
              <a:buChar char="Ø"/>
            </a:pPr>
            <a:r>
              <a:rPr lang="el-GR" dirty="0" smtClean="0">
                <a:solidFill>
                  <a:schemeClr val="tx1"/>
                </a:solidFill>
              </a:rPr>
              <a:t>Γλωσσικές διαφορές</a:t>
            </a:r>
          </a:p>
          <a:p>
            <a:pPr marL="342900" indent="-342900">
              <a:buFont typeface="Wingdings" panose="05000000000000000000" pitchFamily="2" charset="2"/>
              <a:buChar char="Ø"/>
            </a:pPr>
            <a:r>
              <a:rPr lang="el-GR" dirty="0" smtClean="0">
                <a:solidFill>
                  <a:schemeClr val="tx1"/>
                </a:solidFill>
              </a:rPr>
              <a:t>Δογματικές –εκκλησιαστικές διαφορές</a:t>
            </a:r>
          </a:p>
          <a:p>
            <a:pPr marL="342900" indent="-342900">
              <a:buFont typeface="Wingdings" panose="05000000000000000000" pitchFamily="2" charset="2"/>
              <a:buChar char="Ø"/>
            </a:pPr>
            <a:r>
              <a:rPr lang="el-GR" dirty="0" smtClean="0">
                <a:solidFill>
                  <a:schemeClr val="tx1"/>
                </a:solidFill>
              </a:rPr>
              <a:t>Διαφορετική πολιτική/ιστορική/ πολιτισμική εξέλιξη</a:t>
            </a:r>
          </a:p>
          <a:p>
            <a:pPr marL="342900" indent="-342900">
              <a:buFont typeface="Wingdings" panose="05000000000000000000" pitchFamily="2" charset="2"/>
              <a:buChar char="Ø"/>
            </a:pPr>
            <a:r>
              <a:rPr lang="el-GR" dirty="0" smtClean="0">
                <a:solidFill>
                  <a:schemeClr val="tx1"/>
                </a:solidFill>
              </a:rPr>
              <a:t>Ορόσημο για την Ανατολή : Άλωση Κωνσταντινουπόλεως (1453)-ανακόπτει την απρόσκοπτη πολιτισμική εξέλιξη</a:t>
            </a:r>
          </a:p>
          <a:p>
            <a:pPr marL="342900" indent="-342900">
              <a:buFont typeface="Wingdings" panose="05000000000000000000" pitchFamily="2" charset="2"/>
              <a:buChar char="Ø"/>
            </a:pPr>
            <a:r>
              <a:rPr lang="el-GR" dirty="0" smtClean="0">
                <a:solidFill>
                  <a:schemeClr val="tx1"/>
                </a:solidFill>
              </a:rPr>
              <a:t>Δύση: Μεσαίωνας                    εποχή άκρατου θεοκρατισμού</a:t>
            </a:r>
          </a:p>
          <a:p>
            <a:r>
              <a:rPr lang="el-GR" dirty="0" smtClean="0">
                <a:solidFill>
                  <a:schemeClr val="tx1"/>
                </a:solidFill>
              </a:rPr>
              <a:t>     16</a:t>
            </a:r>
            <a:r>
              <a:rPr lang="el-GR" baseline="30000" dirty="0" smtClean="0">
                <a:solidFill>
                  <a:schemeClr val="tx1"/>
                </a:solidFill>
              </a:rPr>
              <a:t>ος</a:t>
            </a:r>
            <a:r>
              <a:rPr lang="el-GR" dirty="0" smtClean="0">
                <a:solidFill>
                  <a:schemeClr val="tx1"/>
                </a:solidFill>
              </a:rPr>
              <a:t> αι.: Αναγέννηση/ουμανισμός                   στροφή στον        άνθρωπο</a:t>
            </a:r>
          </a:p>
          <a:p>
            <a:r>
              <a:rPr lang="el-GR" dirty="0" smtClean="0">
                <a:solidFill>
                  <a:schemeClr val="tx1"/>
                </a:solidFill>
              </a:rPr>
              <a:t>     17</a:t>
            </a:r>
            <a:r>
              <a:rPr lang="el-GR" baseline="30000" dirty="0" smtClean="0">
                <a:solidFill>
                  <a:schemeClr val="tx1"/>
                </a:solidFill>
              </a:rPr>
              <a:t>ος</a:t>
            </a:r>
            <a:r>
              <a:rPr lang="el-GR" dirty="0" smtClean="0">
                <a:solidFill>
                  <a:schemeClr val="tx1"/>
                </a:solidFill>
              </a:rPr>
              <a:t> αι.: κλασικισμός                  στροφή προς την αρχαιότητα</a:t>
            </a:r>
          </a:p>
          <a:p>
            <a:r>
              <a:rPr lang="el-GR" dirty="0">
                <a:solidFill>
                  <a:schemeClr val="tx1"/>
                </a:solidFill>
              </a:rPr>
              <a:t> </a:t>
            </a:r>
            <a:r>
              <a:rPr lang="el-GR" dirty="0" smtClean="0">
                <a:solidFill>
                  <a:schemeClr val="tx1"/>
                </a:solidFill>
              </a:rPr>
              <a:t>    18</a:t>
            </a:r>
            <a:r>
              <a:rPr lang="el-GR" baseline="30000" dirty="0" smtClean="0">
                <a:solidFill>
                  <a:schemeClr val="tx1"/>
                </a:solidFill>
              </a:rPr>
              <a:t>ος</a:t>
            </a:r>
            <a:r>
              <a:rPr lang="el-GR" dirty="0" smtClean="0">
                <a:solidFill>
                  <a:schemeClr val="tx1"/>
                </a:solidFill>
              </a:rPr>
              <a:t> αι.:Διαφωτισμός         χρήση ορθού λόγου/κριτικός έλεγχος</a:t>
            </a:r>
            <a:endParaRPr lang="el-GR" dirty="0">
              <a:solidFill>
                <a:schemeClr val="tx1"/>
              </a:solidFill>
            </a:endParaRPr>
          </a:p>
          <a:p>
            <a:pPr marL="342900" indent="-342900">
              <a:buFont typeface="Wingdings" panose="05000000000000000000" pitchFamily="2" charset="2"/>
              <a:buChar char="Ø"/>
            </a:pPr>
            <a:endParaRPr lang="el-GR" dirty="0">
              <a:solidFill>
                <a:schemeClr val="tx1"/>
              </a:solidFill>
            </a:endParaRPr>
          </a:p>
        </p:txBody>
      </p:sp>
      <p:sp>
        <p:nvSpPr>
          <p:cNvPr id="8" name="Right Arrow 7"/>
          <p:cNvSpPr/>
          <p:nvPr/>
        </p:nvSpPr>
        <p:spPr>
          <a:xfrm>
            <a:off x="7116611" y="4735668"/>
            <a:ext cx="1074352" cy="463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9" name="Right Arrow 8"/>
          <p:cNvSpPr/>
          <p:nvPr/>
        </p:nvSpPr>
        <p:spPr>
          <a:xfrm>
            <a:off x="7226690" y="5872765"/>
            <a:ext cx="1012043" cy="463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0" name="Right Arrow 9"/>
          <p:cNvSpPr/>
          <p:nvPr/>
        </p:nvSpPr>
        <p:spPr>
          <a:xfrm>
            <a:off x="8643788" y="5199308"/>
            <a:ext cx="976730" cy="463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1" name="Right Arrow 10"/>
          <p:cNvSpPr/>
          <p:nvPr/>
        </p:nvSpPr>
        <p:spPr>
          <a:xfrm>
            <a:off x="7414476" y="6265570"/>
            <a:ext cx="364363" cy="46364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85752707"/>
      </p:ext>
    </p:extLst>
  </p:cSld>
  <p:clrMapOvr>
    <a:masterClrMapping/>
  </p:clrMapOvr>
  <mc:AlternateContent xmlns:mc="http://schemas.openxmlformats.org/markup-compatibility/2006" xmlns:p14="http://schemas.microsoft.com/office/powerpoint/2010/main">
    <mc:Choice Requires="p14">
      <p:transition spd="slow" p14:dur="2000" advTm="7368"/>
    </mc:Choice>
    <mc:Fallback xmlns="">
      <p:transition spd="slow" advTm="736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502277"/>
            <a:ext cx="6019800" cy="914400"/>
          </a:xfrm>
        </p:spPr>
        <p:txBody>
          <a:bodyPr>
            <a:normAutofit fontScale="90000"/>
          </a:bodyPr>
          <a:lstStyle/>
          <a:p>
            <a:r>
              <a:rPr lang="el-GR" dirty="0" smtClean="0"/>
              <a:t>Εκκλησια και εκπαιδευση υποδουλων ελληνοπαιδων</a:t>
            </a:r>
            <a:endParaRPr lang="el-GR" dirty="0"/>
          </a:p>
        </p:txBody>
      </p:sp>
      <p:pic>
        <p:nvPicPr>
          <p:cNvPr id="6" name="Picture Placeholder 5"/>
          <p:cNvPicPr>
            <a:picLocks noGrp="1" noChangeAspect="1"/>
          </p:cNvPicPr>
          <p:nvPr>
            <p:ph type="pic" idx="1"/>
          </p:nvPr>
        </p:nvPicPr>
        <p:blipFill>
          <a:blip r:embed="rId2"/>
          <a:srcRect l="23628" r="23628"/>
          <a:stretch>
            <a:fillRect/>
          </a:stretch>
        </p:blipFill>
        <p:spPr>
          <a:prstGeom prst="rect">
            <a:avLst/>
          </a:prstGeom>
        </p:spPr>
      </p:pic>
      <p:sp>
        <p:nvSpPr>
          <p:cNvPr id="4" name="Text Placeholder 3"/>
          <p:cNvSpPr>
            <a:spLocks noGrp="1"/>
          </p:cNvSpPr>
          <p:nvPr>
            <p:ph type="body" sz="half" idx="2"/>
          </p:nvPr>
        </p:nvSpPr>
        <p:spPr>
          <a:xfrm>
            <a:off x="4722811" y="1416678"/>
            <a:ext cx="6494687" cy="5441322"/>
          </a:xfrm>
        </p:spPr>
        <p:txBody>
          <a:bodyPr>
            <a:normAutofit/>
          </a:bodyPr>
          <a:lstStyle/>
          <a:p>
            <a:pPr algn="just"/>
            <a:r>
              <a:rPr lang="el-GR" dirty="0" smtClean="0">
                <a:solidFill>
                  <a:schemeClr val="tx1"/>
                </a:solidFill>
              </a:rPr>
              <a:t>Στην Τουρκοκρατούμενη  </a:t>
            </a:r>
            <a:r>
              <a:rPr lang="el-GR" dirty="0">
                <a:solidFill>
                  <a:schemeClr val="tx1"/>
                </a:solidFill>
              </a:rPr>
              <a:t>Ανατολή, η πλειονότητα των πληθυσμών παρά τις φιλότιμες προσπάθειες ορισμένων πνευματικών κέντρων (Φανάρι, Θεσσαλονίκη, Ιωάννινα,  Αμπελάκια, Παραδουνάβιες Ηγεμονίες, Διασπορά) ζει κυριολεκτικά σε ένα σκοτάδι γενικευμένης αμάθειας και </a:t>
            </a:r>
            <a:r>
              <a:rPr lang="el-GR" dirty="0" smtClean="0">
                <a:solidFill>
                  <a:schemeClr val="tx1"/>
                </a:solidFill>
              </a:rPr>
              <a:t>δυσειδαιμονίας, </a:t>
            </a:r>
            <a:r>
              <a:rPr lang="el-GR" dirty="0">
                <a:solidFill>
                  <a:schemeClr val="tx1"/>
                </a:solidFill>
              </a:rPr>
              <a:t>η παιδεία και η πνευματική άνθηση δεν συμβαδίζει με τα τεκταινόμενα στην ελεύθερη Ευρώπη. Η σκέψη και η παιδεία, όπως και όλη η εν γένει ζωή και δραστηριότητα του Έλληνα, είναι μάλλον καταπιεσμένη από τον περιοριστικό Οθωμανικό απολυταρχισμό του Ισλάμ. Μόνη καταφυγή το υπόδουλο Γένος φαίνεται να βρίσκει στην πίστη και την εκκλησία που αναλαμβάνει ρόλο τόσο διοικητικό όσο και πνευματικό – μορφωτικό, τουλάχιστον όσο της επιτρέπουν οι συνθήκες.</a:t>
            </a:r>
          </a:p>
        </p:txBody>
      </p:sp>
    </p:spTree>
    <p:extLst>
      <p:ext uri="{BB962C8B-B14F-4D97-AF65-F5344CB8AC3E}">
        <p14:creationId xmlns:p14="http://schemas.microsoft.com/office/powerpoint/2010/main" val="715722750"/>
      </p:ext>
    </p:extLst>
  </p:cSld>
  <p:clrMapOvr>
    <a:masterClrMapping/>
  </p:clrMapOvr>
  <mc:AlternateContent xmlns:mc="http://schemas.openxmlformats.org/markup-compatibility/2006" xmlns:p14="http://schemas.microsoft.com/office/powerpoint/2010/main">
    <mc:Choice Requires="p14">
      <p:transition spd="slow" p14:dur="2000" advTm="1474"/>
    </mc:Choice>
    <mc:Fallback xmlns="">
      <p:transition spd="slow" advTm="147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ΕΥΡΩΠΑΙΚΟΣ ΔΙΑΦΩΤΙΣΜΟΣ ΚΑΤΑ ΚΑΝΤ</a:t>
            </a:r>
            <a:endParaRPr lang="el-GR" dirty="0"/>
          </a:p>
        </p:txBody>
      </p:sp>
      <p:pic>
        <p:nvPicPr>
          <p:cNvPr id="5" name="Picture Placeholder 4"/>
          <p:cNvPicPr>
            <a:picLocks noGrp="1" noChangeAspect="1"/>
          </p:cNvPicPr>
          <p:nvPr>
            <p:ph type="pic" idx="1"/>
          </p:nvPr>
        </p:nvPicPr>
        <p:blipFill>
          <a:blip r:embed="rId2"/>
          <a:srcRect l="29904" r="29904"/>
          <a:stretch>
            <a:fillRect/>
          </a:stretch>
        </p:blipFill>
        <p:spPr>
          <a:prstGeom prst="rect">
            <a:avLst/>
          </a:prstGeom>
        </p:spPr>
      </p:pic>
      <p:sp>
        <p:nvSpPr>
          <p:cNvPr id="4" name="Text Placeholder 3"/>
          <p:cNvSpPr>
            <a:spLocks noGrp="1"/>
          </p:cNvSpPr>
          <p:nvPr>
            <p:ph type="body" sz="half" idx="2"/>
          </p:nvPr>
        </p:nvSpPr>
        <p:spPr/>
        <p:txBody>
          <a:bodyPr/>
          <a:lstStyle/>
          <a:p>
            <a:r>
              <a:rPr lang="el-GR" b="1" dirty="0" smtClean="0">
                <a:solidFill>
                  <a:schemeClr val="tx1"/>
                </a:solidFill>
              </a:rPr>
              <a:t> </a:t>
            </a:r>
            <a:r>
              <a:rPr lang="el-GR" b="1" i="1" dirty="0">
                <a:solidFill>
                  <a:schemeClr val="tx1"/>
                </a:solidFill>
              </a:rPr>
              <a:t>«Διαφωτισμός είναι η έξοδος του ανθρώπου από την ανωριμότητά του, για την οποία ο ίδιος είναι υπεύθυνος</a:t>
            </a:r>
            <a:r>
              <a:rPr lang="el-GR" b="1" i="1" dirty="0" smtClean="0">
                <a:solidFill>
                  <a:schemeClr val="tx1"/>
                </a:solidFill>
              </a:rPr>
              <a:t>» </a:t>
            </a:r>
            <a:r>
              <a:rPr lang="el-GR" b="1" dirty="0">
                <a:solidFill>
                  <a:schemeClr val="tx1"/>
                </a:solidFill>
              </a:rPr>
              <a:t>(IMMANUEL KANT ,‘‘Απάντηση στο ερώτημα: «Τι είναι διαφωτισμός;»’’ στο </a:t>
            </a:r>
            <a:r>
              <a:rPr lang="el-GR" b="1" i="1" dirty="0">
                <a:solidFill>
                  <a:schemeClr val="tx1"/>
                </a:solidFill>
              </a:rPr>
              <a:t>Berlinische Monatsschrif</a:t>
            </a:r>
            <a:r>
              <a:rPr lang="en-US" b="1" i="1" dirty="0">
                <a:solidFill>
                  <a:schemeClr val="tx1"/>
                </a:solidFill>
              </a:rPr>
              <a:t>t</a:t>
            </a:r>
            <a:r>
              <a:rPr lang="el-GR" b="1" i="1" dirty="0">
                <a:solidFill>
                  <a:schemeClr val="tx1"/>
                </a:solidFill>
              </a:rPr>
              <a:t>, </a:t>
            </a:r>
            <a:r>
              <a:rPr lang="el-GR" b="1" dirty="0">
                <a:solidFill>
                  <a:schemeClr val="tx1"/>
                </a:solidFill>
              </a:rPr>
              <a:t>Δεκέμβριος 1784, σελ. 516</a:t>
            </a:r>
            <a:r>
              <a:rPr lang="el-GR" dirty="0">
                <a:solidFill>
                  <a:schemeClr val="tx1"/>
                </a:solidFill>
              </a:rPr>
              <a:t>)</a:t>
            </a:r>
          </a:p>
        </p:txBody>
      </p:sp>
    </p:spTree>
    <p:extLst>
      <p:ext uri="{BB962C8B-B14F-4D97-AF65-F5344CB8AC3E}">
        <p14:creationId xmlns:p14="http://schemas.microsoft.com/office/powerpoint/2010/main" val="3717248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Νεοελληνικοσ διαφωτισμοσ : μια προσπαθεια </a:t>
            </a:r>
            <a:endParaRPr lang="el-GR"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722812" y="2777066"/>
            <a:ext cx="7469188" cy="3804038"/>
          </a:xfrm>
        </p:spPr>
        <p:txBody>
          <a:bodyPr>
            <a:noAutofit/>
          </a:bodyPr>
          <a:lstStyle/>
          <a:p>
            <a:r>
              <a:rPr lang="el-GR" sz="2000" dirty="0" smtClean="0">
                <a:solidFill>
                  <a:schemeClr val="tx1"/>
                </a:solidFill>
              </a:rPr>
              <a:t>Για </a:t>
            </a:r>
            <a:r>
              <a:rPr lang="el-GR" sz="2000" dirty="0">
                <a:solidFill>
                  <a:schemeClr val="tx1"/>
                </a:solidFill>
              </a:rPr>
              <a:t>τον νεώτερο ελληνικό κόσμο ο Διαφωτισμός υπήρξε μια προσπάθεια πνευματικής αφύπνισης του Γένους που θα τον οδηγούσε στην εθνική αναγέννηση με τελικό στόχο την κατάκτηση της ελευθερίας του. Η ιδιομορφία, λοιπόν, του νεοελληνικού διαφωτισμού έγκειται στο γεγονός ότι πρόκειται – παραφράζοντας τον κάντειο  ορισμό – για την </a:t>
            </a:r>
            <a:r>
              <a:rPr lang="el-GR" sz="2000" b="1" dirty="0">
                <a:solidFill>
                  <a:schemeClr val="tx1"/>
                </a:solidFill>
              </a:rPr>
              <a:t>έξοδο ενός Έθνους από την ανωριμότητά του για την οποία όμως δεν είναι το ίδιο άμεσα υπεύθυνο, καθώς αυτή του επιβλήθηκε ‘‘άνωθεν’’και με τη βία των όπλων</a:t>
            </a:r>
            <a:r>
              <a:rPr lang="el-GR" sz="2000" b="1" dirty="0" smtClean="0">
                <a:solidFill>
                  <a:schemeClr val="tx1"/>
                </a:solidFill>
              </a:rPr>
              <a:t>. (</a:t>
            </a:r>
            <a:r>
              <a:rPr lang="el-GR" sz="2000" dirty="0" smtClean="0">
                <a:solidFill>
                  <a:schemeClr val="tx1"/>
                </a:solidFill>
              </a:rPr>
              <a:t>Πατροκοσμάς</a:t>
            </a:r>
            <a:r>
              <a:rPr lang="el-GR" sz="2000" b="1" dirty="0" smtClean="0">
                <a:solidFill>
                  <a:schemeClr val="tx1"/>
                </a:solidFill>
              </a:rPr>
              <a:t>: </a:t>
            </a:r>
            <a:r>
              <a:rPr lang="el-GR"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Δεν βλέπετε ότι αγρίωσε το Γένος μας από την αμάθειαν και εγίναμεν ως τα θηρία; Δια τούτο σας συμβουλεύω να κάμετε σχολείον </a:t>
            </a:r>
            <a:r>
              <a:rPr lang="el-GR" sz="2000" i="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endParaRPr lang="el-GR" sz="2000" b="1" dirty="0">
              <a:solidFill>
                <a:schemeClr val="tx1"/>
              </a:solidFill>
            </a:endParaRPr>
          </a:p>
        </p:txBody>
      </p:sp>
      <p:pic>
        <p:nvPicPr>
          <p:cNvPr id="5" name="Picture 4"/>
          <p:cNvPicPr>
            <a:picLocks noChangeAspect="1"/>
          </p:cNvPicPr>
          <p:nvPr/>
        </p:nvPicPr>
        <p:blipFill>
          <a:blip r:embed="rId2"/>
          <a:stretch>
            <a:fillRect/>
          </a:stretch>
        </p:blipFill>
        <p:spPr>
          <a:xfrm>
            <a:off x="989012" y="914400"/>
            <a:ext cx="3492835" cy="4572000"/>
          </a:xfrm>
          <a:prstGeom prst="rect">
            <a:avLst/>
          </a:prstGeom>
        </p:spPr>
      </p:pic>
    </p:spTree>
    <p:extLst>
      <p:ext uri="{BB962C8B-B14F-4D97-AF65-F5344CB8AC3E}">
        <p14:creationId xmlns:p14="http://schemas.microsoft.com/office/powerpoint/2010/main" val="55723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89012" y="1447800"/>
            <a:ext cx="3415563" cy="4167390"/>
          </a:xfrm>
          <a:prstGeom prst="rect">
            <a:avLst/>
          </a:prstGeom>
        </p:spPr>
      </p:pic>
      <p:sp>
        <p:nvSpPr>
          <p:cNvPr id="2" name="Title 1"/>
          <p:cNvSpPr>
            <a:spLocks noGrp="1"/>
          </p:cNvSpPr>
          <p:nvPr>
            <p:ph type="title"/>
          </p:nvPr>
        </p:nvSpPr>
        <p:spPr/>
        <p:txBody>
          <a:bodyPr/>
          <a:lstStyle/>
          <a:p>
            <a:endParaRPr lang="el-GR" dirty="0"/>
          </a:p>
        </p:txBody>
      </p:sp>
      <p:sp>
        <p:nvSpPr>
          <p:cNvPr id="4" name="Text Placeholder 3"/>
          <p:cNvSpPr>
            <a:spLocks noGrp="1"/>
          </p:cNvSpPr>
          <p:nvPr>
            <p:ph type="body" sz="half" idx="2"/>
          </p:nvPr>
        </p:nvSpPr>
        <p:spPr>
          <a:xfrm>
            <a:off x="4722812" y="1447800"/>
            <a:ext cx="6021388" cy="5159062"/>
          </a:xfrm>
          <a:solidFill>
            <a:srgbClr val="0070C0"/>
          </a:solidFill>
        </p:spPr>
        <p:txBody>
          <a:bodyPr/>
          <a:lstStyle/>
          <a:p>
            <a:pPr algn="ctr"/>
            <a:r>
              <a:rPr lang="el-GR" b="1" u="sng" dirty="0" smtClean="0">
                <a:solidFill>
                  <a:schemeClr val="tx1"/>
                </a:solidFill>
              </a:rPr>
              <a:t>Οθωμανική πολιτική σκέψη: </a:t>
            </a:r>
          </a:p>
          <a:p>
            <a:pPr marL="285750" indent="-285750">
              <a:buFont typeface="Wingdings" panose="05000000000000000000" pitchFamily="2" charset="2"/>
              <a:buChar char="v"/>
            </a:pPr>
            <a:r>
              <a:rPr lang="el-GR" dirty="0" smtClean="0">
                <a:solidFill>
                  <a:schemeClr val="tx1"/>
                </a:solidFill>
              </a:rPr>
              <a:t>έμφαση στη στρατιωτική τεχνική</a:t>
            </a:r>
          </a:p>
          <a:p>
            <a:pPr marL="285750" indent="-285750">
              <a:buFont typeface="Wingdings" panose="05000000000000000000" pitchFamily="2" charset="2"/>
              <a:buChar char="v"/>
            </a:pPr>
            <a:r>
              <a:rPr lang="el-GR" dirty="0" smtClean="0">
                <a:solidFill>
                  <a:schemeClr val="tx1"/>
                </a:solidFill>
              </a:rPr>
              <a:t>Διατήρηση των υπόδουλων λαών σε συνθήκες χαμηλού μορφωτικού και βιωτικού επιπέδου</a:t>
            </a:r>
          </a:p>
          <a:p>
            <a:r>
              <a:rPr lang="el-GR" dirty="0">
                <a:solidFill>
                  <a:schemeClr val="tx1"/>
                </a:solidFill>
              </a:rPr>
              <a:t> </a:t>
            </a:r>
            <a:r>
              <a:rPr lang="el-GR" dirty="0" smtClean="0">
                <a:solidFill>
                  <a:schemeClr val="tx1"/>
                </a:solidFill>
              </a:rPr>
              <a:t>                                           </a:t>
            </a:r>
          </a:p>
          <a:p>
            <a:pPr marL="285750" indent="-285750">
              <a:buFont typeface="Wingdings" panose="05000000000000000000" pitchFamily="2" charset="2"/>
              <a:buChar char="v"/>
            </a:pPr>
            <a:r>
              <a:rPr lang="el-GR" dirty="0" smtClean="0">
                <a:solidFill>
                  <a:schemeClr val="tx1"/>
                </a:solidFill>
              </a:rPr>
              <a:t>Ελευθερία πνεύματος κατά την αρχαιοελληνική φιλοσοφία</a:t>
            </a:r>
          </a:p>
          <a:p>
            <a:pPr marL="285750" indent="-285750">
              <a:buFont typeface="Wingdings" panose="05000000000000000000" pitchFamily="2" charset="2"/>
              <a:buChar char="v"/>
            </a:pPr>
            <a:r>
              <a:rPr lang="el-GR" dirty="0" smtClean="0">
                <a:solidFill>
                  <a:schemeClr val="tx1"/>
                </a:solidFill>
              </a:rPr>
              <a:t>σωτηριολογικό υπόβαθρο χριστινικής πίστης</a:t>
            </a:r>
            <a:endParaRPr lang="el-GR" dirty="0">
              <a:solidFill>
                <a:schemeClr val="tx1"/>
              </a:solidFill>
            </a:endParaRPr>
          </a:p>
        </p:txBody>
      </p:sp>
      <p:sp>
        <p:nvSpPr>
          <p:cNvPr id="5" name="Not Equal 4"/>
          <p:cNvSpPr/>
          <p:nvPr/>
        </p:nvSpPr>
        <p:spPr>
          <a:xfrm>
            <a:off x="7275512" y="2958562"/>
            <a:ext cx="914400" cy="334851"/>
          </a:xfrm>
          <a:prstGeom prst="mathNotEqual">
            <a:avLst>
              <a:gd name="adj1" fmla="val 23520"/>
              <a:gd name="adj2" fmla="val 6269083"/>
              <a:gd name="adj3"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374047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812" y="502276"/>
            <a:ext cx="6019800" cy="837127"/>
          </a:xfrm>
        </p:spPr>
        <p:txBody>
          <a:bodyPr>
            <a:normAutofit fontScale="90000"/>
          </a:bodyPr>
          <a:lstStyle/>
          <a:p>
            <a:pPr algn="ctr"/>
            <a:r>
              <a:rPr lang="el-GR" dirty="0" smtClean="0"/>
              <a:t>Παραγοντεσ γενεσησ του νεοελληνικου διαφωτισμου</a:t>
            </a:r>
            <a:endParaRPr lang="el-GR"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9066" r="9066"/>
          <a:stretch>
            <a:fillRect/>
          </a:stretch>
        </p:blipFill>
        <p:spPr/>
      </p:pic>
      <p:sp>
        <p:nvSpPr>
          <p:cNvPr id="4" name="Text Placeholder 3"/>
          <p:cNvSpPr>
            <a:spLocks noGrp="1"/>
          </p:cNvSpPr>
          <p:nvPr>
            <p:ph type="body" sz="half" idx="2"/>
          </p:nvPr>
        </p:nvSpPr>
        <p:spPr>
          <a:xfrm>
            <a:off x="4722812" y="1339404"/>
            <a:ext cx="7228782" cy="5396248"/>
          </a:xfrm>
        </p:spPr>
        <p:txBody>
          <a:bodyPr/>
          <a:lstStyle/>
          <a:p>
            <a:pPr marL="285750" indent="-285750">
              <a:buFont typeface="Wingdings" panose="05000000000000000000" pitchFamily="2" charset="2"/>
              <a:buChar char="§"/>
            </a:pPr>
            <a:r>
              <a:rPr lang="el-GR" dirty="0" smtClean="0"/>
              <a:t>Δεσμοί :</a:t>
            </a:r>
          </a:p>
          <a:p>
            <a:pPr marL="285750" indent="-285750">
              <a:buFont typeface="Wingdings" panose="05000000000000000000" pitchFamily="2" charset="2"/>
              <a:buChar char="q"/>
            </a:pPr>
            <a:r>
              <a:rPr lang="el-GR" dirty="0" smtClean="0"/>
              <a:t> </a:t>
            </a:r>
            <a:r>
              <a:rPr lang="el-GR" dirty="0"/>
              <a:t>με την Ενετοκρατούμενη και Φραγκοκρατούμενη </a:t>
            </a:r>
            <a:r>
              <a:rPr lang="el-GR" dirty="0" smtClean="0"/>
              <a:t>Ελλάδα</a:t>
            </a:r>
          </a:p>
          <a:p>
            <a:r>
              <a:rPr lang="el-GR" dirty="0" smtClean="0"/>
              <a:t>      με τη Δύση  </a:t>
            </a:r>
          </a:p>
          <a:p>
            <a:pPr marL="285750" indent="-285750">
              <a:buFont typeface="Wingdings" panose="05000000000000000000" pitchFamily="2" charset="2"/>
              <a:buChar char="q"/>
            </a:pPr>
            <a:r>
              <a:rPr lang="el-GR" dirty="0" smtClean="0"/>
              <a:t>με </a:t>
            </a:r>
            <a:r>
              <a:rPr lang="el-GR" dirty="0"/>
              <a:t>τις εύπορες Παραδουνάβιες </a:t>
            </a:r>
            <a:r>
              <a:rPr lang="el-GR" dirty="0" smtClean="0"/>
              <a:t>Ηγεμονίες</a:t>
            </a:r>
          </a:p>
          <a:p>
            <a:pPr marL="285750" indent="-285750">
              <a:buFont typeface="Wingdings" panose="05000000000000000000" pitchFamily="2" charset="2"/>
              <a:buChar char="q"/>
            </a:pPr>
            <a:r>
              <a:rPr lang="el-GR" dirty="0"/>
              <a:t>μ</a:t>
            </a:r>
            <a:r>
              <a:rPr lang="el-GR" dirty="0" smtClean="0"/>
              <a:t>ε τους </a:t>
            </a:r>
            <a:r>
              <a:rPr lang="el-GR" dirty="0"/>
              <a:t>Έλληνες της </a:t>
            </a:r>
            <a:r>
              <a:rPr lang="el-GR" dirty="0" smtClean="0"/>
              <a:t>Διασποράς</a:t>
            </a:r>
            <a:endParaRPr lang="el-GR" dirty="0"/>
          </a:p>
          <a:p>
            <a:r>
              <a:rPr lang="el-GR" dirty="0" smtClean="0"/>
              <a:t>                                                    </a:t>
            </a:r>
          </a:p>
          <a:p>
            <a:endParaRPr lang="el-GR" dirty="0"/>
          </a:p>
          <a:p>
            <a:r>
              <a:rPr lang="el-GR" dirty="0" smtClean="0"/>
              <a:t>                       </a:t>
            </a:r>
            <a:endParaRPr lang="el-GR" dirty="0"/>
          </a:p>
          <a:p>
            <a:pPr marL="285750" indent="-285750">
              <a:buFont typeface="Wingdings" panose="05000000000000000000" pitchFamily="2" charset="2"/>
              <a:buChar char="§"/>
            </a:pPr>
            <a:endParaRPr lang="el-GR" dirty="0" smtClean="0"/>
          </a:p>
        </p:txBody>
      </p:sp>
      <p:sp>
        <p:nvSpPr>
          <p:cNvPr id="6" name="Right Arrow 5"/>
          <p:cNvSpPr/>
          <p:nvPr/>
        </p:nvSpPr>
        <p:spPr>
          <a:xfrm>
            <a:off x="11416070" y="1646583"/>
            <a:ext cx="34234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182920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548</TotalTime>
  <Words>1637</Words>
  <Application>Microsoft Office PowerPoint</Application>
  <PresentationFormat>Widescreen</PresentationFormat>
  <Paragraphs>162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Wingdings</vt:lpstr>
      <vt:lpstr>Wingdings 3</vt:lpstr>
      <vt:lpstr>Slice</vt:lpstr>
      <vt:lpstr>Αναζητωντασ την παιδαγωγικη ηγεσια: η διαχειριση κρισεων στην εκπαιδευση / εκπαιδευτικη πολιτικη</vt:lpstr>
      <vt:lpstr>ηγετησ</vt:lpstr>
      <vt:lpstr>Παιδαγωγικη ηγεσια και υποδουλοσ ελληνισμοσ</vt:lpstr>
      <vt:lpstr>ΕΙΣΑΓΩΓΗ</vt:lpstr>
      <vt:lpstr>Εκκλησια και εκπαιδευση υποδουλων ελληνοπαιδων</vt:lpstr>
      <vt:lpstr>ΕΥΡΩΠΑΙΚΟΣ ΔΙΑΦΩΤΙΣΜΟΣ ΚΑΤΑ ΚΑΝΤ</vt:lpstr>
      <vt:lpstr>Νεοελληνικοσ διαφωτισμοσ : μια προσπαθεια </vt:lpstr>
      <vt:lpstr>PowerPoint Presentation</vt:lpstr>
      <vt:lpstr>Παραγοντεσ γενεσησ του νεοελληνικου διαφωτισμου</vt:lpstr>
      <vt:lpstr>Παραγοντεσ γενεσησ του νεοελληνικου διαφωτισμου</vt:lpstr>
      <vt:lpstr>Παραγοντεσ γενεσησ του νεοελληνικου διαφωτισμου</vt:lpstr>
      <vt:lpstr>Θεόφιλοσ Σκορδαλοσ ή Κορυδαλ(λ)εασ(1570/1-1645/6)</vt:lpstr>
      <vt:lpstr>κορυδαλλισμοσ</vt:lpstr>
      <vt:lpstr>Περιοδολογηση νεοελληνικου διαφωτισμου</vt:lpstr>
      <vt:lpstr>Περιοδολογηση νεοελληνικου διαφωτισμου</vt:lpstr>
      <vt:lpstr>Κοινωνικεσ και πολιτικεσ πτυχεσ</vt:lpstr>
      <vt:lpstr>Προσπαθειεσ αναβαθμισησ τησ παιδειασ</vt:lpstr>
      <vt:lpstr>Πολοι εξουσιασ</vt:lpstr>
      <vt:lpstr>ΔΥΟ ΤΑΣΕΙΣ</vt:lpstr>
      <vt:lpstr>Συντηρητικοι</vt:lpstr>
      <vt:lpstr>προοδευτικοι</vt:lpstr>
      <vt:lpstr> </vt:lpstr>
      <vt:lpstr>ΑποτΙμηση της ΠαιδεΙας και του Εργου των νεΟτερων ΕλλΗνων ΔιαφωτιστΩν.</vt:lpstr>
      <vt:lpstr>συμπερασματα</vt:lpstr>
      <vt:lpstr>Κοινα σημεια ευρωπαϊκου και νεοελληνικου διαφωτισμου</vt:lpstr>
      <vt:lpstr>νεοΕλληνικοσ διαφωτισμοσ</vt:lpstr>
      <vt:lpstr>PowerPoint Presentation</vt:lpstr>
      <vt:lpstr>PowerPoint Presentation</vt:lpstr>
      <vt:lpstr>PowerPoint Presentation</vt:lpstr>
      <vt:lpstr>PowerPoint Presentation</vt:lpstr>
      <vt:lpstr>PowerPoint Presentation</vt:lpstr>
      <vt:lpstr>ΣΑΣ ΕΥΧΑΡΙΣΤΩ ΠΟΛΥ!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Αναζητωντασ την παιδαγωγικη ηγεσια: η διαχειριση κρισεων στην εκπαιδευση / εκπαιδευτικη πολιτικη</dc:title>
  <dc:creator>ΔΗΜΗΤΡΙΟΣ ΔΡΟΓΙΔΗΣ</dc:creator>
  <cp:lastModifiedBy>ΔΗΜΗΤΡΙΟΣ ΔΡΟΓΙΔΗΣ</cp:lastModifiedBy>
  <cp:revision>61</cp:revision>
  <dcterms:created xsi:type="dcterms:W3CDTF">2021-03-25T13:16:17Z</dcterms:created>
  <dcterms:modified xsi:type="dcterms:W3CDTF">2021-03-30T17:43:15Z</dcterms:modified>
</cp:coreProperties>
</file>