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19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κεφαλίδας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4A7B9F-CC49-49A6-8E85-189F152DD65D}" type="datetimeFigureOut">
              <a:rPr lang="el-GR" smtClean="0"/>
              <a:pPr/>
              <a:t>19/3/2013</a:t>
            </a:fld>
            <a:endParaRPr lang="el-GR"/>
          </a:p>
        </p:txBody>
      </p:sp>
      <p:sp>
        <p:nvSpPr>
          <p:cNvPr id="4" name="3 - Θέση εικόνας διαφάνειας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4 - Θέση σημειώσεων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6D7A8B-123A-4317-B1CE-6EB120E5EC78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6D7A8B-123A-4317-B1CE-6EB120E5EC78}" type="slidenum">
              <a:rPr lang="el-GR" smtClean="0"/>
              <a:pPr/>
              <a:t>14</a:t>
            </a:fld>
            <a:endParaRPr lang="el-G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331640" y="306896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Κάντε κλικ για να επεξεργαστείτε τον υπότιτλο του υποδείγματος</a:t>
            </a:r>
            <a:endParaRPr lang="el-GR"/>
          </a:p>
        </p:txBody>
      </p:sp>
      <p:sp>
        <p:nvSpPr>
          <p:cNvPr id="5" name="4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39AA3FBC-DA69-45FE-A98F-82D2DBC5EE59}" type="datetimeFigureOut">
              <a:rPr lang="el-GR" smtClean="0"/>
              <a:pPr/>
              <a:t>19/3/2013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98B6FAB3-7874-4796-8CDB-90604BB4C5DA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39AA3FBC-DA69-45FE-A98F-82D2DBC5EE59}" type="datetimeFigureOut">
              <a:rPr lang="el-GR" smtClean="0"/>
              <a:pPr/>
              <a:t>19/3/2013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98B6FAB3-7874-4796-8CDB-90604BB4C5DA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Κάντε κλικ για να επεξεργαστείτε τον υπότιτλο του υποδείγματος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48AC0C2-7B9E-4CE8-999A-39E527BB1494}" type="datetimeFigureOut">
              <a:rPr lang="el-GR" smtClean="0"/>
              <a:pPr/>
              <a:t>19/3/2013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DC8C615-B98D-48C9-B7B3-9945C4659289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48AC0C2-7B9E-4CE8-999A-39E527BB1494}" type="datetimeFigureOut">
              <a:rPr lang="el-GR" smtClean="0"/>
              <a:pPr/>
              <a:t>19/3/2013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DC8C615-B98D-48C9-B7B3-9945C4659289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48AC0C2-7B9E-4CE8-999A-39E527BB1494}" type="datetimeFigureOut">
              <a:rPr lang="el-GR" smtClean="0"/>
              <a:pPr/>
              <a:t>19/3/2013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DC8C615-B98D-48C9-B7B3-9945C4659289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48AC0C2-7B9E-4CE8-999A-39E527BB1494}" type="datetimeFigureOut">
              <a:rPr lang="el-GR" smtClean="0"/>
              <a:pPr/>
              <a:t>19/3/2013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DC8C615-B98D-48C9-B7B3-9945C4659289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48AC0C2-7B9E-4CE8-999A-39E527BB1494}" type="datetimeFigureOut">
              <a:rPr lang="el-GR" smtClean="0"/>
              <a:pPr/>
              <a:t>19/3/2013</a:t>
            </a:fld>
            <a:endParaRPr lang="el-GR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l-GR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DC8C615-B98D-48C9-B7B3-9945C4659289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48AC0C2-7B9E-4CE8-999A-39E527BB1494}" type="datetimeFigureOut">
              <a:rPr lang="el-GR" smtClean="0"/>
              <a:pPr/>
              <a:t>19/3/2013</a:t>
            </a:fld>
            <a:endParaRPr lang="el-GR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l-GR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DC8C615-B98D-48C9-B7B3-9945C4659289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48AC0C2-7B9E-4CE8-999A-39E527BB1494}" type="datetimeFigureOut">
              <a:rPr lang="el-GR" smtClean="0"/>
              <a:pPr/>
              <a:t>19/3/2013</a:t>
            </a:fld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DC8C615-B98D-48C9-B7B3-9945C4659289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48AC0C2-7B9E-4CE8-999A-39E527BB1494}" type="datetimeFigureOut">
              <a:rPr lang="el-GR" smtClean="0"/>
              <a:pPr/>
              <a:t>19/3/2013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DC8C615-B98D-48C9-B7B3-9945C4659289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l-GR" smtClean="0"/>
              <a:t>Κάντε κλικ στο εικονίδιο για να προσθέσετε μια εικόνα</a:t>
            </a:r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48AC0C2-7B9E-4CE8-999A-39E527BB1494}" type="datetimeFigureOut">
              <a:rPr lang="el-GR" smtClean="0"/>
              <a:pPr/>
              <a:t>19/3/2013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DC8C615-B98D-48C9-B7B3-9945C4659289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48AC0C2-7B9E-4CE8-999A-39E527BB1494}" type="datetimeFigureOut">
              <a:rPr lang="el-GR" smtClean="0"/>
              <a:pPr/>
              <a:t>19/3/2013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DC8C615-B98D-48C9-B7B3-9945C4659289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48AC0C2-7B9E-4CE8-999A-39E527BB1494}" type="datetimeFigureOut">
              <a:rPr lang="el-GR" smtClean="0"/>
              <a:pPr/>
              <a:t>19/3/2013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DC8C615-B98D-48C9-B7B3-9945C4659289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Προσαρμοσμένη διάταξ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39AA3FBC-DA69-45FE-A98F-82D2DBC5EE59}" type="datetimeFigureOut">
              <a:rPr lang="el-GR" smtClean="0"/>
              <a:pPr/>
              <a:t>19/3/2013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98B6FAB3-7874-4796-8CDB-90604BB4C5DA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4645028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8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39AA3FBC-DA69-45FE-A98F-82D2DBC5EE59}" type="datetimeFigureOut">
              <a:rPr lang="el-GR" smtClean="0"/>
              <a:pPr/>
              <a:t>19/3/2013</a:t>
            </a:fld>
            <a:endParaRPr lang="el-GR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l-GR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98B6FAB3-7874-4796-8CDB-90604BB4C5DA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39AA3FBC-DA69-45FE-A98F-82D2DBC5EE59}" type="datetimeFigureOut">
              <a:rPr lang="el-GR" smtClean="0"/>
              <a:pPr/>
              <a:t>19/3/2013</a:t>
            </a:fld>
            <a:endParaRPr lang="el-GR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l-GR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98B6FAB3-7874-4796-8CDB-90604BB4C5DA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39AA3FBC-DA69-45FE-A98F-82D2DBC5EE59}" type="datetimeFigureOut">
              <a:rPr lang="el-GR" smtClean="0"/>
              <a:pPr/>
              <a:t>19/3/2013</a:t>
            </a:fld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98B6FAB3-7874-4796-8CDB-90604BB4C5DA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575052" y="273053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39AA3FBC-DA69-45FE-A98F-82D2DBC5EE59}" type="datetimeFigureOut">
              <a:rPr lang="el-GR" smtClean="0"/>
              <a:pPr/>
              <a:t>19/3/2013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98B6FAB3-7874-4796-8CDB-90604BB4C5DA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l-GR" smtClean="0"/>
              <a:t>Κάντε κλικ στο εικονίδιο για να προσθέσετε μια εικόνα</a:t>
            </a:r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39AA3FBC-DA69-45FE-A98F-82D2DBC5EE59}" type="datetimeFigureOut">
              <a:rPr lang="el-GR" smtClean="0"/>
              <a:pPr/>
              <a:t>19/3/2013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98B6FAB3-7874-4796-8CDB-90604BB4C5DA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τίτλου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dirty="0" err="1" smtClean="0"/>
              <a:t>Kλικ</a:t>
            </a:r>
            <a:r>
              <a:rPr lang="el-GR" dirty="0" smtClean="0"/>
              <a:t> για επεξεργασία του τίτλου</a:t>
            </a:r>
            <a:endParaRPr lang="el-GR" dirty="0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dirty="0" err="1" smtClean="0"/>
              <a:t>Kλικ</a:t>
            </a:r>
            <a:r>
              <a:rPr lang="el-GR" dirty="0" smtClean="0"/>
              <a:t> για επεξεργασία των στυλ του υποδείγματος</a:t>
            </a:r>
          </a:p>
          <a:p>
            <a:pPr lvl="1"/>
            <a:r>
              <a:rPr lang="el-GR" dirty="0" smtClean="0"/>
              <a:t>Δεύτερου επιπέδου</a:t>
            </a:r>
          </a:p>
          <a:p>
            <a:pPr lvl="2"/>
            <a:r>
              <a:rPr lang="el-GR" dirty="0" smtClean="0"/>
              <a:t>Τρίτου επιπέδου</a:t>
            </a:r>
          </a:p>
          <a:p>
            <a:pPr lvl="3"/>
            <a:r>
              <a:rPr lang="el-GR" dirty="0" smtClean="0"/>
              <a:t>Τέταρτου επιπέδου</a:t>
            </a:r>
          </a:p>
          <a:p>
            <a:pPr lvl="4"/>
            <a:r>
              <a:rPr lang="el-GR" dirty="0" smtClean="0"/>
              <a:t>Πέμπτου επιπέδου</a:t>
            </a:r>
            <a:endParaRPr lang="el-GR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6165305"/>
            <a:ext cx="9144000" cy="692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6 - Εικόνα" descr="banner εξουδετέρωσης.bmp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1" y="0"/>
            <a:ext cx="9144000" cy="70485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τίτλου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251520" y="1988840"/>
            <a:ext cx="8229600" cy="1143000"/>
          </a:xfrm>
        </p:spPr>
        <p:txBody>
          <a:bodyPr/>
          <a:lstStyle/>
          <a:p>
            <a:r>
              <a:rPr lang="el-GR" dirty="0" smtClean="0"/>
              <a:t>ΕΞΟΥΔΕΤΕΡΩΣΗ</a:t>
            </a:r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- TextBox"/>
          <p:cNvSpPr txBox="1"/>
          <p:nvPr/>
        </p:nvSpPr>
        <p:spPr>
          <a:xfrm>
            <a:off x="251520" y="908720"/>
            <a:ext cx="84249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400" dirty="0" smtClean="0"/>
              <a:t>Αν αναμίξουμε τα διαλύματα τα </a:t>
            </a:r>
            <a:r>
              <a:rPr lang="el-GR" sz="2400" b="1" dirty="0" smtClean="0"/>
              <a:t>κατιόντα υδρογόνου (Η</a:t>
            </a:r>
            <a:r>
              <a:rPr lang="el-GR" sz="2400" b="1" baseline="30000" dirty="0" smtClean="0"/>
              <a:t>+</a:t>
            </a:r>
            <a:r>
              <a:rPr lang="el-GR" sz="2400" b="1" dirty="0" smtClean="0"/>
              <a:t>) </a:t>
            </a:r>
            <a:r>
              <a:rPr lang="el-GR" sz="2400" dirty="0" smtClean="0"/>
              <a:t>και τα </a:t>
            </a:r>
            <a:r>
              <a:rPr lang="el-GR" sz="2400" b="1" dirty="0" smtClean="0"/>
              <a:t>ανιόντα υδροξειδίου (ΟΗ</a:t>
            </a:r>
            <a:r>
              <a:rPr lang="el-GR" sz="2400" b="1" baseline="30000" dirty="0" smtClean="0"/>
              <a:t>-</a:t>
            </a:r>
            <a:r>
              <a:rPr lang="el-GR" sz="2400" b="1" dirty="0" smtClean="0"/>
              <a:t>) </a:t>
            </a:r>
            <a:r>
              <a:rPr lang="el-GR" sz="2400" dirty="0" smtClean="0"/>
              <a:t>αντιδρούν και δίνουν </a:t>
            </a:r>
            <a:r>
              <a:rPr lang="el-GR" sz="2400" b="1" dirty="0" smtClean="0"/>
              <a:t>μόρια νερού (Η2Ο).</a:t>
            </a:r>
            <a:endParaRPr lang="el-GR" sz="2400" b="1" dirty="0"/>
          </a:p>
        </p:txBody>
      </p:sp>
      <p:sp>
        <p:nvSpPr>
          <p:cNvPr id="5" name="4 - TextBox"/>
          <p:cNvSpPr txBox="1"/>
          <p:nvPr/>
        </p:nvSpPr>
        <p:spPr>
          <a:xfrm>
            <a:off x="467544" y="2276872"/>
            <a:ext cx="1440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 smtClean="0"/>
              <a:t>HCl</a:t>
            </a:r>
            <a:r>
              <a:rPr lang="pt-BR" sz="2800" b="1" baseline="-25000" dirty="0" smtClean="0"/>
              <a:t>(aq)</a:t>
            </a:r>
            <a:endParaRPr lang="el-GR" sz="2800" b="1" dirty="0"/>
          </a:p>
        </p:txBody>
      </p:sp>
      <p:sp>
        <p:nvSpPr>
          <p:cNvPr id="7" name="6 - TextBox"/>
          <p:cNvSpPr txBox="1"/>
          <p:nvPr/>
        </p:nvSpPr>
        <p:spPr>
          <a:xfrm>
            <a:off x="395536" y="3212976"/>
            <a:ext cx="172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err="1" smtClean="0"/>
              <a:t>NaOH</a:t>
            </a:r>
            <a:r>
              <a:rPr lang="en-GB" sz="2800" b="1" baseline="-25000" dirty="0" smtClean="0"/>
              <a:t>(s)</a:t>
            </a:r>
            <a:r>
              <a:rPr lang="en-GB" sz="2800" b="1" dirty="0" smtClean="0"/>
              <a:t> </a:t>
            </a:r>
            <a:endParaRPr lang="en-GB" sz="2800" b="1" dirty="0"/>
          </a:p>
        </p:txBody>
      </p:sp>
      <p:sp>
        <p:nvSpPr>
          <p:cNvPr id="12" name="11 - Ορθογώνιο"/>
          <p:cNvSpPr/>
          <p:nvPr/>
        </p:nvSpPr>
        <p:spPr>
          <a:xfrm>
            <a:off x="1907704" y="2276872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800" b="1" dirty="0" smtClean="0"/>
              <a:t>→</a:t>
            </a:r>
            <a:endParaRPr lang="el-GR" sz="2800" dirty="0"/>
          </a:p>
        </p:txBody>
      </p:sp>
      <p:sp>
        <p:nvSpPr>
          <p:cNvPr id="13" name="12 - Ορθογώνιο"/>
          <p:cNvSpPr/>
          <p:nvPr/>
        </p:nvSpPr>
        <p:spPr>
          <a:xfrm>
            <a:off x="2411760" y="2276872"/>
            <a:ext cx="12859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800" b="1" dirty="0" smtClean="0"/>
              <a:t>H</a:t>
            </a:r>
            <a:r>
              <a:rPr lang="pt-BR" sz="2800" b="1" baseline="30000" dirty="0" smtClean="0"/>
              <a:t>+</a:t>
            </a:r>
            <a:r>
              <a:rPr lang="pt-BR" sz="2800" b="1" baseline="-25000" dirty="0" smtClean="0"/>
              <a:t>(aq)</a:t>
            </a:r>
            <a:r>
              <a:rPr lang="pt-BR" sz="2800" b="1" dirty="0" smtClean="0"/>
              <a:t> </a:t>
            </a:r>
            <a:endParaRPr lang="el-GR" sz="2800" dirty="0"/>
          </a:p>
        </p:txBody>
      </p:sp>
      <p:sp>
        <p:nvSpPr>
          <p:cNvPr id="14" name="13 - Ορθογώνιο"/>
          <p:cNvSpPr/>
          <p:nvPr/>
        </p:nvSpPr>
        <p:spPr>
          <a:xfrm>
            <a:off x="3923928" y="2276872"/>
            <a:ext cx="126028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800" b="1" dirty="0" smtClean="0"/>
              <a:t>Cl</a:t>
            </a:r>
            <a:r>
              <a:rPr lang="pt-BR" sz="2800" b="1" baseline="30000" dirty="0" smtClean="0"/>
              <a:t>-</a:t>
            </a:r>
            <a:r>
              <a:rPr lang="pt-BR" sz="2800" b="1" baseline="-25000" dirty="0" smtClean="0"/>
              <a:t>(aq)</a:t>
            </a:r>
            <a:r>
              <a:rPr lang="pt-BR" sz="2800" b="1" dirty="0" smtClean="0"/>
              <a:t> </a:t>
            </a:r>
            <a:endParaRPr lang="el-GR" sz="2800" b="1" dirty="0"/>
          </a:p>
        </p:txBody>
      </p:sp>
      <p:sp>
        <p:nvSpPr>
          <p:cNvPr id="15" name="14 - Ορθογώνιο"/>
          <p:cNvSpPr/>
          <p:nvPr/>
        </p:nvSpPr>
        <p:spPr>
          <a:xfrm>
            <a:off x="1979712" y="3212976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800" b="1" dirty="0" smtClean="0"/>
              <a:t>→</a:t>
            </a:r>
            <a:endParaRPr lang="el-GR" sz="2800" dirty="0"/>
          </a:p>
        </p:txBody>
      </p:sp>
      <p:sp>
        <p:nvSpPr>
          <p:cNvPr id="16" name="15 - Ορθογώνιο"/>
          <p:cNvSpPr/>
          <p:nvPr/>
        </p:nvSpPr>
        <p:spPr>
          <a:xfrm>
            <a:off x="2411760" y="3212976"/>
            <a:ext cx="14718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b="1" dirty="0" smtClean="0"/>
              <a:t>Na</a:t>
            </a:r>
            <a:r>
              <a:rPr lang="en-GB" sz="2800" b="1" baseline="30000" dirty="0" smtClean="0"/>
              <a:t>+</a:t>
            </a:r>
            <a:r>
              <a:rPr lang="en-GB" sz="2800" b="1" baseline="-25000" dirty="0" smtClean="0"/>
              <a:t>(</a:t>
            </a:r>
            <a:r>
              <a:rPr lang="en-GB" sz="2800" b="1" baseline="-25000" dirty="0" err="1" smtClean="0"/>
              <a:t>aq</a:t>
            </a:r>
            <a:r>
              <a:rPr lang="en-GB" sz="2800" b="1" baseline="-25000" dirty="0" smtClean="0"/>
              <a:t>)</a:t>
            </a:r>
            <a:r>
              <a:rPr lang="en-GB" sz="2800" b="1" dirty="0" smtClean="0"/>
              <a:t> </a:t>
            </a:r>
            <a:endParaRPr lang="el-GR" sz="2800" dirty="0"/>
          </a:p>
        </p:txBody>
      </p:sp>
      <p:sp>
        <p:nvSpPr>
          <p:cNvPr id="17" name="16 - Ορθογώνιο"/>
          <p:cNvSpPr/>
          <p:nvPr/>
        </p:nvSpPr>
        <p:spPr>
          <a:xfrm>
            <a:off x="3707904" y="3212976"/>
            <a:ext cx="43794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2800" b="1" dirty="0" smtClean="0"/>
              <a:t>+</a:t>
            </a:r>
            <a:endParaRPr lang="el-GR" sz="2800" dirty="0"/>
          </a:p>
        </p:txBody>
      </p:sp>
      <p:sp>
        <p:nvSpPr>
          <p:cNvPr id="18" name="17 - Ορθογώνιο"/>
          <p:cNvSpPr/>
          <p:nvPr/>
        </p:nvSpPr>
        <p:spPr>
          <a:xfrm>
            <a:off x="3419872" y="2276872"/>
            <a:ext cx="43794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2800" b="1" dirty="0" smtClean="0"/>
              <a:t>+</a:t>
            </a:r>
            <a:endParaRPr lang="el-GR" sz="2800" dirty="0"/>
          </a:p>
        </p:txBody>
      </p:sp>
      <p:sp>
        <p:nvSpPr>
          <p:cNvPr id="19" name="18 - Ορθογώνιο"/>
          <p:cNvSpPr/>
          <p:nvPr/>
        </p:nvSpPr>
        <p:spPr>
          <a:xfrm>
            <a:off x="4067944" y="3212976"/>
            <a:ext cx="141256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ctr"/>
            <a:r>
              <a:rPr lang="en-GB" sz="2800" b="1" dirty="0" smtClean="0"/>
              <a:t>OH</a:t>
            </a:r>
            <a:r>
              <a:rPr lang="en-GB" sz="2800" b="1" baseline="30000" dirty="0" smtClean="0"/>
              <a:t>-</a:t>
            </a:r>
            <a:r>
              <a:rPr lang="en-GB" sz="2800" b="1" baseline="-25000" dirty="0" smtClean="0"/>
              <a:t>(</a:t>
            </a:r>
            <a:r>
              <a:rPr lang="en-GB" sz="2800" b="1" baseline="-25000" dirty="0" err="1" smtClean="0"/>
              <a:t>aq</a:t>
            </a:r>
            <a:r>
              <a:rPr lang="en-GB" sz="2800" b="1" baseline="-25000" dirty="0" smtClean="0"/>
              <a:t>)</a:t>
            </a:r>
            <a:endParaRPr lang="en-GB" sz="2800" b="1" dirty="0"/>
          </a:p>
        </p:txBody>
      </p:sp>
      <p:sp>
        <p:nvSpPr>
          <p:cNvPr id="20" name="19 - Ορθογώνιο"/>
          <p:cNvSpPr/>
          <p:nvPr/>
        </p:nvSpPr>
        <p:spPr>
          <a:xfrm>
            <a:off x="4932040" y="4581128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800" b="1" dirty="0" smtClean="0"/>
              <a:t>→</a:t>
            </a:r>
            <a:endParaRPr lang="el-GR" sz="2800" dirty="0"/>
          </a:p>
        </p:txBody>
      </p:sp>
      <p:sp>
        <p:nvSpPr>
          <p:cNvPr id="21" name="20 - TextBox"/>
          <p:cNvSpPr txBox="1"/>
          <p:nvPr/>
        </p:nvSpPr>
        <p:spPr>
          <a:xfrm>
            <a:off x="5508104" y="4581128"/>
            <a:ext cx="172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 smtClean="0"/>
              <a:t>H</a:t>
            </a:r>
            <a:r>
              <a:rPr lang="el-GR" sz="2800" b="1" dirty="0" smtClean="0"/>
              <a:t>2Ο</a:t>
            </a:r>
            <a:r>
              <a:rPr lang="pt-BR" sz="2800" b="1" baseline="-25000" dirty="0" smtClean="0"/>
              <a:t>(aq)</a:t>
            </a:r>
            <a:endParaRPr lang="el-GR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5.92593E-6 C -0.05782 0.10902 -0.11545 0.21805 -0.13177 0.27453 C -0.14809 0.33101 -0.10243 0.33217 -0.09844 0.33935 " pathEditMode="relative" ptsTypes="aaA"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969 0.04584 C -0.07969 0.08172 -0.12969 0.1176 -0.13889 0.14491 C -0.14809 0.17223 -0.11632 0.19074 -0.08438 0.20949 " pathEditMode="relative" rAng="0" ptsTypes="aaA">
                                      <p:cBhvr>
                                        <p:cTn id="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" y="82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739 -0.00671 C -0.09739 0.04005 -0.14739 0.08704 -0.15659 0.12269 C -0.16579 0.15834 -0.13402 0.18264 -0.10208 0.20718 " pathEditMode="relative" rAng="0" ptsTypes="aaA">
                                      <p:cBhvr>
                                        <p:cTn id="1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" y="107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7" grpId="0"/>
      <p:bldP spid="19" grpId="0"/>
      <p:bldP spid="20" grpId="0"/>
      <p:bldP spid="2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TextBox"/>
          <p:cNvSpPr txBox="1"/>
          <p:nvPr/>
        </p:nvSpPr>
        <p:spPr>
          <a:xfrm>
            <a:off x="323528" y="980728"/>
            <a:ext cx="84249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800" b="1" dirty="0" smtClean="0"/>
              <a:t>Πείραμα 3.</a:t>
            </a:r>
            <a:endParaRPr lang="en-US" sz="2800" b="1" dirty="0" smtClean="0"/>
          </a:p>
          <a:p>
            <a:r>
              <a:rPr lang="el-GR" sz="2800" b="1" dirty="0" smtClean="0"/>
              <a:t> Σταδιακή ανάμιξη οξέος με βάση.</a:t>
            </a:r>
            <a:endParaRPr lang="el-GR" sz="2800" b="1" dirty="0"/>
          </a:p>
        </p:txBody>
      </p:sp>
      <p:sp>
        <p:nvSpPr>
          <p:cNvPr id="3" name="2 - TextBox"/>
          <p:cNvSpPr txBox="1"/>
          <p:nvPr/>
        </p:nvSpPr>
        <p:spPr>
          <a:xfrm>
            <a:off x="179512" y="2420888"/>
            <a:ext cx="84249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400" dirty="0" smtClean="0"/>
              <a:t>Σε διάλυμα υδροχλωρικού οξέος </a:t>
            </a:r>
            <a:r>
              <a:rPr lang="el-GR" sz="2400" b="1" dirty="0" smtClean="0"/>
              <a:t>προσθέτουμε</a:t>
            </a:r>
            <a:r>
              <a:rPr lang="el-GR" sz="2400" dirty="0" smtClean="0"/>
              <a:t> σταδιακά διάλυμα υδροξειδίου του νατρίου </a:t>
            </a:r>
            <a:r>
              <a:rPr lang="el-GR" sz="2400" b="1" dirty="0" smtClean="0"/>
              <a:t>σύμφωνα με τις οδηγίες </a:t>
            </a:r>
            <a:r>
              <a:rPr lang="el-GR" sz="2400" dirty="0" smtClean="0"/>
              <a:t>του φύλλου εργασίας.</a:t>
            </a:r>
            <a:endParaRPr lang="el-GR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TextBox"/>
          <p:cNvSpPr txBox="1"/>
          <p:nvPr/>
        </p:nvSpPr>
        <p:spPr>
          <a:xfrm>
            <a:off x="251520" y="836712"/>
            <a:ext cx="8352928" cy="1800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800" dirty="0" smtClean="0"/>
              <a:t>Από τις τιμές του </a:t>
            </a:r>
            <a:r>
              <a:rPr lang="en-US" sz="2800" dirty="0" smtClean="0"/>
              <a:t>pH </a:t>
            </a:r>
            <a:r>
              <a:rPr lang="el-GR" sz="2800" dirty="0" smtClean="0"/>
              <a:t>που </a:t>
            </a:r>
            <a:r>
              <a:rPr lang="el-GR" sz="2800" b="1" dirty="0" smtClean="0"/>
              <a:t>καταγράφηκαν</a:t>
            </a:r>
            <a:r>
              <a:rPr lang="el-GR" sz="2800" dirty="0" smtClean="0"/>
              <a:t>  παρατηρούμε ότι το διάλυμα που </a:t>
            </a:r>
            <a:r>
              <a:rPr lang="el-GR" sz="2800" b="1" dirty="0" smtClean="0"/>
              <a:t>προκύπτει</a:t>
            </a:r>
            <a:r>
              <a:rPr lang="el-GR" sz="2800" dirty="0" smtClean="0"/>
              <a:t> μπορεί να είναι </a:t>
            </a:r>
            <a:r>
              <a:rPr lang="el-GR" sz="2800" b="1" dirty="0" smtClean="0"/>
              <a:t>όξινο , βασικό ή ουδέτερο</a:t>
            </a:r>
            <a:r>
              <a:rPr lang="el-GR" sz="2800" dirty="0" smtClean="0"/>
              <a:t>. Με ποιες </a:t>
            </a:r>
            <a:r>
              <a:rPr lang="el-GR" sz="2800" dirty="0" err="1" smtClean="0"/>
              <a:t>προυπόθεσεις</a:t>
            </a:r>
            <a:r>
              <a:rPr lang="el-GR" sz="2800" dirty="0" smtClean="0"/>
              <a:t> συμβαίνει αυτό;</a:t>
            </a:r>
            <a:endParaRPr lang="el-GR" sz="2800" dirty="0"/>
          </a:p>
        </p:txBody>
      </p:sp>
      <p:grpSp>
        <p:nvGrpSpPr>
          <p:cNvPr id="16" name="15 - Ομάδα"/>
          <p:cNvGrpSpPr/>
          <p:nvPr/>
        </p:nvGrpSpPr>
        <p:grpSpPr>
          <a:xfrm>
            <a:off x="1187624" y="2636912"/>
            <a:ext cx="2924734" cy="830997"/>
            <a:chOff x="1187624" y="2636912"/>
            <a:chExt cx="2924734" cy="830997"/>
          </a:xfrm>
        </p:grpSpPr>
        <p:sp>
          <p:nvSpPr>
            <p:cNvPr id="3" name="2 - Ορθογώνιο"/>
            <p:cNvSpPr/>
            <p:nvPr/>
          </p:nvSpPr>
          <p:spPr>
            <a:xfrm>
              <a:off x="1187624" y="2852936"/>
              <a:ext cx="1285929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t-BR" sz="2800" b="1" dirty="0" smtClean="0"/>
                <a:t>H</a:t>
              </a:r>
              <a:r>
                <a:rPr lang="pt-BR" sz="2800" b="1" baseline="30000" dirty="0" smtClean="0"/>
                <a:t>+</a:t>
              </a:r>
              <a:r>
                <a:rPr lang="pt-BR" sz="2800" b="1" baseline="-25000" dirty="0" smtClean="0"/>
                <a:t>(aq)</a:t>
              </a:r>
              <a:r>
                <a:rPr lang="pt-BR" sz="2800" b="1" dirty="0" smtClean="0"/>
                <a:t> </a:t>
              </a:r>
              <a:endParaRPr lang="el-GR" sz="2800" dirty="0"/>
            </a:p>
          </p:txBody>
        </p:sp>
        <p:sp>
          <p:nvSpPr>
            <p:cNvPr id="4" name="3 - Ορθογώνιο"/>
            <p:cNvSpPr/>
            <p:nvPr/>
          </p:nvSpPr>
          <p:spPr>
            <a:xfrm>
              <a:off x="2699792" y="2852936"/>
              <a:ext cx="1412566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ctr"/>
              <a:r>
                <a:rPr lang="en-GB" sz="2800" b="1" dirty="0" smtClean="0"/>
                <a:t>OH</a:t>
              </a:r>
              <a:r>
                <a:rPr lang="en-GB" sz="2800" b="1" baseline="30000" dirty="0" smtClean="0"/>
                <a:t>-</a:t>
              </a:r>
              <a:r>
                <a:rPr lang="en-GB" sz="2800" b="1" baseline="-25000" dirty="0" smtClean="0"/>
                <a:t>(</a:t>
              </a:r>
              <a:r>
                <a:rPr lang="en-GB" sz="2800" b="1" baseline="-25000" dirty="0" err="1" smtClean="0"/>
                <a:t>aq</a:t>
              </a:r>
              <a:r>
                <a:rPr lang="en-GB" sz="2800" b="1" baseline="-25000" dirty="0" smtClean="0"/>
                <a:t>)</a:t>
              </a:r>
              <a:endParaRPr lang="en-GB" sz="2800" b="1" dirty="0"/>
            </a:p>
          </p:txBody>
        </p:sp>
        <p:sp>
          <p:nvSpPr>
            <p:cNvPr id="5" name="4 - TextBox"/>
            <p:cNvSpPr txBox="1"/>
            <p:nvPr/>
          </p:nvSpPr>
          <p:spPr>
            <a:xfrm>
              <a:off x="2195736" y="2636912"/>
              <a:ext cx="158417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4800" dirty="0" smtClean="0"/>
                <a:t>&gt;</a:t>
              </a:r>
              <a:endParaRPr lang="el-GR" sz="4800" dirty="0"/>
            </a:p>
          </p:txBody>
        </p:sp>
      </p:grpSp>
      <p:sp>
        <p:nvSpPr>
          <p:cNvPr id="6" name="5 - TextBox"/>
          <p:cNvSpPr txBox="1"/>
          <p:nvPr/>
        </p:nvSpPr>
        <p:spPr>
          <a:xfrm>
            <a:off x="4788024" y="2852936"/>
            <a:ext cx="2160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800" b="1" dirty="0" smtClean="0"/>
              <a:t>Όξινο</a:t>
            </a:r>
            <a:endParaRPr lang="el-GR" sz="2800" b="1" dirty="0"/>
          </a:p>
        </p:txBody>
      </p:sp>
      <p:grpSp>
        <p:nvGrpSpPr>
          <p:cNvPr id="17" name="16 - Ομάδα"/>
          <p:cNvGrpSpPr/>
          <p:nvPr/>
        </p:nvGrpSpPr>
        <p:grpSpPr>
          <a:xfrm>
            <a:off x="1187624" y="3789040"/>
            <a:ext cx="2924734" cy="830997"/>
            <a:chOff x="1403648" y="3789040"/>
            <a:chExt cx="2924734" cy="830997"/>
          </a:xfrm>
        </p:grpSpPr>
        <p:sp>
          <p:nvSpPr>
            <p:cNvPr id="8" name="7 - Ορθογώνιο"/>
            <p:cNvSpPr/>
            <p:nvPr/>
          </p:nvSpPr>
          <p:spPr>
            <a:xfrm>
              <a:off x="1403648" y="4005064"/>
              <a:ext cx="1285929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t-BR" sz="2800" b="1" dirty="0" smtClean="0"/>
                <a:t>H</a:t>
              </a:r>
              <a:r>
                <a:rPr lang="pt-BR" sz="2800" b="1" baseline="30000" dirty="0" smtClean="0"/>
                <a:t>+</a:t>
              </a:r>
              <a:r>
                <a:rPr lang="pt-BR" sz="2800" b="1" baseline="-25000" dirty="0" smtClean="0"/>
                <a:t>(aq)</a:t>
              </a:r>
              <a:r>
                <a:rPr lang="pt-BR" sz="2800" b="1" dirty="0" smtClean="0"/>
                <a:t> </a:t>
              </a:r>
              <a:endParaRPr lang="el-GR" sz="2800" dirty="0"/>
            </a:p>
          </p:txBody>
        </p:sp>
        <p:sp>
          <p:nvSpPr>
            <p:cNvPr id="9" name="8 - Ορθογώνιο"/>
            <p:cNvSpPr/>
            <p:nvPr/>
          </p:nvSpPr>
          <p:spPr>
            <a:xfrm>
              <a:off x="2915816" y="4005064"/>
              <a:ext cx="1412566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ctr"/>
              <a:r>
                <a:rPr lang="en-GB" sz="2800" b="1" dirty="0" smtClean="0"/>
                <a:t>OH</a:t>
              </a:r>
              <a:r>
                <a:rPr lang="en-GB" sz="2800" b="1" baseline="30000" dirty="0" smtClean="0"/>
                <a:t>-</a:t>
              </a:r>
              <a:r>
                <a:rPr lang="en-GB" sz="2800" b="1" baseline="-25000" dirty="0" smtClean="0"/>
                <a:t>(</a:t>
              </a:r>
              <a:r>
                <a:rPr lang="en-GB" sz="2800" b="1" baseline="-25000" dirty="0" err="1" smtClean="0"/>
                <a:t>aq</a:t>
              </a:r>
              <a:r>
                <a:rPr lang="en-GB" sz="2800" b="1" baseline="-25000" dirty="0" smtClean="0"/>
                <a:t>)</a:t>
              </a:r>
              <a:endParaRPr lang="en-GB" sz="2800" b="1" dirty="0"/>
            </a:p>
          </p:txBody>
        </p:sp>
        <p:sp>
          <p:nvSpPr>
            <p:cNvPr id="10" name="9 - TextBox"/>
            <p:cNvSpPr txBox="1"/>
            <p:nvPr/>
          </p:nvSpPr>
          <p:spPr>
            <a:xfrm>
              <a:off x="2411760" y="3789040"/>
              <a:ext cx="158417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4800" dirty="0" smtClean="0"/>
                <a:t>=</a:t>
              </a:r>
              <a:endParaRPr lang="el-GR" sz="4800" dirty="0"/>
            </a:p>
          </p:txBody>
        </p:sp>
      </p:grpSp>
      <p:sp>
        <p:nvSpPr>
          <p:cNvPr id="11" name="10 - TextBox"/>
          <p:cNvSpPr txBox="1"/>
          <p:nvPr/>
        </p:nvSpPr>
        <p:spPr>
          <a:xfrm>
            <a:off x="4788024" y="4005064"/>
            <a:ext cx="2160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800" b="1" dirty="0" smtClean="0"/>
              <a:t>Ουδέτερο</a:t>
            </a:r>
            <a:endParaRPr lang="el-GR" sz="2800" b="1" dirty="0"/>
          </a:p>
        </p:txBody>
      </p:sp>
      <p:grpSp>
        <p:nvGrpSpPr>
          <p:cNvPr id="18" name="17 - Ομάδα"/>
          <p:cNvGrpSpPr/>
          <p:nvPr/>
        </p:nvGrpSpPr>
        <p:grpSpPr>
          <a:xfrm>
            <a:off x="1259632" y="4869160"/>
            <a:ext cx="2924734" cy="830997"/>
            <a:chOff x="1043608" y="4797152"/>
            <a:chExt cx="2924734" cy="830997"/>
          </a:xfrm>
        </p:grpSpPr>
        <p:sp>
          <p:nvSpPr>
            <p:cNvPr id="12" name="11 - Ορθογώνιο"/>
            <p:cNvSpPr/>
            <p:nvPr/>
          </p:nvSpPr>
          <p:spPr>
            <a:xfrm>
              <a:off x="1043608" y="5013176"/>
              <a:ext cx="1285929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t-BR" sz="2800" b="1" dirty="0" smtClean="0"/>
                <a:t>H</a:t>
              </a:r>
              <a:r>
                <a:rPr lang="pt-BR" sz="2800" b="1" baseline="30000" dirty="0" smtClean="0"/>
                <a:t>+</a:t>
              </a:r>
              <a:r>
                <a:rPr lang="pt-BR" sz="2800" b="1" baseline="-25000" dirty="0" smtClean="0"/>
                <a:t>(aq)</a:t>
              </a:r>
              <a:r>
                <a:rPr lang="pt-BR" sz="2800" b="1" dirty="0" smtClean="0"/>
                <a:t> </a:t>
              </a:r>
              <a:endParaRPr lang="el-GR" sz="2800" dirty="0"/>
            </a:p>
          </p:txBody>
        </p:sp>
        <p:sp>
          <p:nvSpPr>
            <p:cNvPr id="13" name="12 - Ορθογώνιο"/>
            <p:cNvSpPr/>
            <p:nvPr/>
          </p:nvSpPr>
          <p:spPr>
            <a:xfrm>
              <a:off x="2555776" y="5013176"/>
              <a:ext cx="1412566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ctr"/>
              <a:r>
                <a:rPr lang="en-GB" sz="2800" b="1" dirty="0" smtClean="0"/>
                <a:t>OH</a:t>
              </a:r>
              <a:r>
                <a:rPr lang="en-GB" sz="2800" b="1" baseline="30000" dirty="0" smtClean="0"/>
                <a:t>-</a:t>
              </a:r>
              <a:r>
                <a:rPr lang="en-GB" sz="2800" b="1" baseline="-25000" dirty="0" smtClean="0"/>
                <a:t>(</a:t>
              </a:r>
              <a:r>
                <a:rPr lang="en-GB" sz="2800" b="1" baseline="-25000" dirty="0" err="1" smtClean="0"/>
                <a:t>aq</a:t>
              </a:r>
              <a:r>
                <a:rPr lang="en-GB" sz="2800" b="1" baseline="-25000" dirty="0" smtClean="0"/>
                <a:t>)</a:t>
              </a:r>
              <a:endParaRPr lang="en-GB" sz="2800" b="1" dirty="0"/>
            </a:p>
          </p:txBody>
        </p:sp>
        <p:sp>
          <p:nvSpPr>
            <p:cNvPr id="14" name="13 - TextBox"/>
            <p:cNvSpPr txBox="1"/>
            <p:nvPr/>
          </p:nvSpPr>
          <p:spPr>
            <a:xfrm>
              <a:off x="2051720" y="4797152"/>
              <a:ext cx="158417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4800" dirty="0" smtClean="0"/>
                <a:t>&lt;</a:t>
              </a:r>
              <a:endParaRPr lang="el-GR" sz="4800" dirty="0"/>
            </a:p>
          </p:txBody>
        </p:sp>
      </p:grpSp>
      <p:sp>
        <p:nvSpPr>
          <p:cNvPr id="15" name="14 - TextBox"/>
          <p:cNvSpPr txBox="1"/>
          <p:nvPr/>
        </p:nvSpPr>
        <p:spPr>
          <a:xfrm>
            <a:off x="4644008" y="5013176"/>
            <a:ext cx="2160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800" b="1" dirty="0" smtClean="0"/>
              <a:t>Βασικό</a:t>
            </a:r>
            <a:endParaRPr lang="el-GR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8" dur="1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1" grpId="0"/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TextBox"/>
          <p:cNvSpPr txBox="1"/>
          <p:nvPr/>
        </p:nvSpPr>
        <p:spPr>
          <a:xfrm>
            <a:off x="323528" y="692696"/>
            <a:ext cx="84249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800" b="1" dirty="0" smtClean="0"/>
              <a:t>Εφαρμογές Εξουδετέρωσης.</a:t>
            </a:r>
            <a:endParaRPr lang="en-US" sz="2800" b="1" dirty="0" smtClean="0"/>
          </a:p>
        </p:txBody>
      </p:sp>
      <p:sp>
        <p:nvSpPr>
          <p:cNvPr id="3" name="2 - Ορθογώνιο"/>
          <p:cNvSpPr/>
          <p:nvPr/>
        </p:nvSpPr>
        <p:spPr>
          <a:xfrm>
            <a:off x="251520" y="1628800"/>
            <a:ext cx="518457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sz="2400" dirty="0" smtClean="0"/>
              <a:t>Στο </a:t>
            </a:r>
            <a:r>
              <a:rPr lang="el-GR" sz="2400" b="1" dirty="0" smtClean="0"/>
              <a:t>γαστρικό υγρό</a:t>
            </a:r>
            <a:r>
              <a:rPr lang="el-GR" sz="2400" dirty="0" smtClean="0"/>
              <a:t> περιέχεται </a:t>
            </a:r>
            <a:r>
              <a:rPr lang="el-GR" sz="2400" b="1" dirty="0" smtClean="0"/>
              <a:t>υδροχλώριο, </a:t>
            </a:r>
            <a:r>
              <a:rPr lang="el-GR" sz="2400" b="1" dirty="0" err="1" smtClean="0"/>
              <a:t>HCl</a:t>
            </a:r>
            <a:r>
              <a:rPr lang="el-GR" sz="2400" dirty="0" smtClean="0"/>
              <a:t>. Σε ορισμένες περιπτώσεις υπάρχει </a:t>
            </a:r>
            <a:r>
              <a:rPr lang="el-GR" sz="2400" b="1" dirty="0" smtClean="0"/>
              <a:t>μεγάλη έκκριση γαστρικού υγρού</a:t>
            </a:r>
            <a:r>
              <a:rPr lang="el-GR" sz="2400" dirty="0" smtClean="0"/>
              <a:t>, με αποτέλεσμα να αισθανόμαστε «καούρες».</a:t>
            </a:r>
            <a:endParaRPr lang="en-US" sz="2400" dirty="0" smtClean="0"/>
          </a:p>
          <a:p>
            <a:r>
              <a:rPr lang="el-GR" sz="2400" dirty="0" smtClean="0"/>
              <a:t>Η αντιμετώπιση γίνεται με την λήψη </a:t>
            </a:r>
            <a:r>
              <a:rPr lang="el-GR" sz="2400" b="1" dirty="0" err="1" smtClean="0"/>
              <a:t>αντιόξινων</a:t>
            </a:r>
            <a:r>
              <a:rPr lang="el-GR" sz="2400" b="1" dirty="0" smtClean="0"/>
              <a:t> φαρμάκων </a:t>
            </a:r>
            <a:r>
              <a:rPr lang="el-GR" sz="2400" dirty="0" smtClean="0"/>
              <a:t>που περιέχουν υδροξείδιο του Αργιλίου </a:t>
            </a:r>
            <a:r>
              <a:rPr lang="en-US" sz="2400" b="1" dirty="0" smtClean="0"/>
              <a:t>Al(OH)</a:t>
            </a:r>
            <a:r>
              <a:rPr lang="en-US" sz="2400" b="1" baseline="-25000" dirty="0" smtClean="0"/>
              <a:t>3</a:t>
            </a:r>
            <a:r>
              <a:rPr lang="en-US" sz="2400" baseline="-25000" dirty="0" smtClean="0"/>
              <a:t> </a:t>
            </a:r>
            <a:r>
              <a:rPr lang="el-GR" sz="2400" dirty="0" smtClean="0"/>
              <a:t>η υδροξείδιο του μαγνησίου </a:t>
            </a:r>
            <a:r>
              <a:rPr lang="el-GR" sz="2400" b="1" dirty="0" smtClean="0"/>
              <a:t>Μ</a:t>
            </a:r>
            <a:r>
              <a:rPr lang="en-US" sz="2400" b="1" dirty="0" smtClean="0"/>
              <a:t>g(OH)</a:t>
            </a:r>
            <a:r>
              <a:rPr lang="en-US" sz="2400" b="1" baseline="-25000" dirty="0" smtClean="0"/>
              <a:t>2</a:t>
            </a:r>
            <a:endParaRPr lang="el-GR" sz="2400" b="1" baseline="-25000" dirty="0"/>
          </a:p>
        </p:txBody>
      </p:sp>
      <p:pic>
        <p:nvPicPr>
          <p:cNvPr id="1026" name="Picture 2" descr="http://3.bp.blogspot.com/-4KaygCzVits/TjSNX_Yra1I/AAAAAAAAAeE/-h8uhx3wMYU/s320/gop+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1844824"/>
            <a:ext cx="3048000" cy="28003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Ορθογώνιο"/>
          <p:cNvSpPr/>
          <p:nvPr/>
        </p:nvSpPr>
        <p:spPr>
          <a:xfrm>
            <a:off x="323528" y="836712"/>
            <a:ext cx="864096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sz="2400" b="1" dirty="0" smtClean="0"/>
              <a:t>Τα επίπεδα του </a:t>
            </a:r>
            <a:r>
              <a:rPr lang="en-GB" sz="2400" b="1" dirty="0" smtClean="0"/>
              <a:t>pH </a:t>
            </a:r>
            <a:r>
              <a:rPr lang="el-GR" sz="2400" b="1" dirty="0" smtClean="0"/>
              <a:t>του εδάφους</a:t>
            </a:r>
            <a:r>
              <a:rPr lang="en-US" sz="2400" b="1" dirty="0" smtClean="0"/>
              <a:t>.</a:t>
            </a:r>
          </a:p>
          <a:p>
            <a:r>
              <a:rPr lang="en-US" sz="2400" dirty="0" smtClean="0"/>
              <a:t>H </a:t>
            </a:r>
            <a:r>
              <a:rPr lang="el-GR" sz="2400" dirty="0" smtClean="0"/>
              <a:t>τιμή του </a:t>
            </a:r>
            <a:r>
              <a:rPr lang="en-US" sz="2400" dirty="0" smtClean="0"/>
              <a:t>pH </a:t>
            </a:r>
            <a:r>
              <a:rPr lang="el-GR" sz="2400" dirty="0" smtClean="0"/>
              <a:t>του εδάφους επηρεάζει σημαντικά την ανάπτυξη των φυτών. Μερικές ενδεικτικές τιμές </a:t>
            </a:r>
            <a:r>
              <a:rPr lang="en-US" sz="2400" dirty="0" smtClean="0"/>
              <a:t>pH </a:t>
            </a:r>
            <a:r>
              <a:rPr lang="el-GR" sz="2400" dirty="0" smtClean="0"/>
              <a:t>που επιτρέπουν την </a:t>
            </a:r>
            <a:r>
              <a:rPr lang="el-GR" sz="2400" b="1" dirty="0" smtClean="0"/>
              <a:t>βέλτιστη ανάπτυξη </a:t>
            </a:r>
            <a:r>
              <a:rPr lang="el-GR" sz="2400" dirty="0" smtClean="0"/>
              <a:t>φαίνονται παρακάτω.</a:t>
            </a:r>
          </a:p>
          <a:p>
            <a:endParaRPr lang="el-GR" sz="2400" b="1" i="1" dirty="0" smtClean="0"/>
          </a:p>
          <a:p>
            <a:r>
              <a:rPr lang="el-GR" sz="2400" b="1" i="1" dirty="0" smtClean="0"/>
              <a:t>Πολύ Όξινο (5,4 και κάτω)</a:t>
            </a:r>
            <a:r>
              <a:rPr lang="el-GR" sz="2400" dirty="0" smtClean="0"/>
              <a:t/>
            </a:r>
            <a:br>
              <a:rPr lang="el-GR" sz="2400" dirty="0" smtClean="0"/>
            </a:br>
            <a:r>
              <a:rPr lang="el-GR" sz="2400" dirty="0" smtClean="0"/>
              <a:t>Μελιτζάνα, πατάτα, γλυκοπατάτα, φράουλα, καρπούζι.</a:t>
            </a: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l-GR" sz="2400" b="1" i="1" dirty="0" smtClean="0"/>
              <a:t>Μέτρια Όξινο (5.5-5.9)</a:t>
            </a:r>
            <a:r>
              <a:rPr lang="el-GR" sz="2400" dirty="0" smtClean="0"/>
              <a:t/>
            </a:r>
            <a:br>
              <a:rPr lang="el-GR" sz="2400" dirty="0" smtClean="0"/>
            </a:br>
            <a:r>
              <a:rPr lang="el-GR" sz="2400" dirty="0" smtClean="0"/>
              <a:t>Μήλο, φασόλι, καλαμπόκι, σκόρδα, μαϊντανός, τομάτα</a:t>
            </a:r>
            <a:br>
              <a:rPr lang="el-GR" sz="2400" dirty="0" smtClean="0"/>
            </a:br>
            <a:r>
              <a:rPr lang="el-GR" sz="2400" b="1" i="1" dirty="0" smtClean="0"/>
              <a:t>Ελαφρώς Όξινο (6.0-6.9)</a:t>
            </a:r>
            <a:r>
              <a:rPr lang="el-GR" sz="2400" dirty="0" smtClean="0"/>
              <a:t/>
            </a:r>
            <a:br>
              <a:rPr lang="el-GR" sz="2400" dirty="0" smtClean="0"/>
            </a:br>
            <a:r>
              <a:rPr lang="el-GR" sz="2400" dirty="0" smtClean="0"/>
              <a:t>Βερίκοκο, αγκινάρα, λάχανο, αχλάδι, σπανάκι</a:t>
            </a:r>
            <a:br>
              <a:rPr lang="el-GR" sz="2400" dirty="0" smtClean="0"/>
            </a:br>
            <a:r>
              <a:rPr lang="el-GR" sz="2400" b="1" i="1" dirty="0" smtClean="0"/>
              <a:t>Αλκαλικό (7.1-8)</a:t>
            </a:r>
            <a:r>
              <a:rPr lang="el-GR" sz="2400" dirty="0" smtClean="0"/>
              <a:t/>
            </a:r>
            <a:br>
              <a:rPr lang="el-GR" sz="2400" dirty="0" smtClean="0"/>
            </a:br>
            <a:r>
              <a:rPr lang="el-GR" sz="2400" dirty="0" smtClean="0"/>
              <a:t>Κουνουπίδια, σέλινο, αγγούρι, πεπόνι, ρόδια, θυμάρι</a:t>
            </a:r>
            <a:endParaRPr lang="el-GR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TextBox"/>
          <p:cNvSpPr txBox="1"/>
          <p:nvPr/>
        </p:nvSpPr>
        <p:spPr>
          <a:xfrm>
            <a:off x="323528" y="908720"/>
            <a:ext cx="84969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400" dirty="0" smtClean="0"/>
              <a:t>Όταν θέλουμε να καλλιεργήσουμε ένα συγκεκριμένο φυτό </a:t>
            </a:r>
            <a:r>
              <a:rPr lang="el-GR" sz="2400" b="1" dirty="0" smtClean="0"/>
              <a:t>ελέγχουμε το </a:t>
            </a:r>
            <a:r>
              <a:rPr lang="en-US" sz="2400" b="1" dirty="0" smtClean="0"/>
              <a:t>pH</a:t>
            </a:r>
            <a:r>
              <a:rPr lang="el-GR" sz="2400" b="1" dirty="0" smtClean="0"/>
              <a:t> του εδάφους </a:t>
            </a:r>
            <a:r>
              <a:rPr lang="el-GR" sz="2400" dirty="0" smtClean="0"/>
              <a:t>και μπορούμε να το </a:t>
            </a:r>
            <a:r>
              <a:rPr lang="el-GR" sz="2400" b="1" dirty="0" smtClean="0"/>
              <a:t>διορθώσουμε</a:t>
            </a:r>
            <a:r>
              <a:rPr lang="el-GR" sz="2400" dirty="0" smtClean="0"/>
              <a:t> για να πετύχουμε την </a:t>
            </a:r>
            <a:r>
              <a:rPr lang="el-GR" sz="2400" b="1" dirty="0" smtClean="0"/>
              <a:t>βέλτιστη τιμή </a:t>
            </a:r>
            <a:r>
              <a:rPr lang="el-GR" sz="2400" dirty="0" smtClean="0"/>
              <a:t>για την καλλιέργεια. </a:t>
            </a:r>
            <a:endParaRPr lang="el-GR" sz="2400" dirty="0"/>
          </a:p>
        </p:txBody>
      </p:sp>
      <p:sp>
        <p:nvSpPr>
          <p:cNvPr id="3" name="2 - Ορθογώνιο"/>
          <p:cNvSpPr/>
          <p:nvPr/>
        </p:nvSpPr>
        <p:spPr>
          <a:xfrm>
            <a:off x="323528" y="2348880"/>
            <a:ext cx="6624736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l-GR" i="1" dirty="0" smtClean="0"/>
          </a:p>
          <a:p>
            <a:r>
              <a:rPr lang="el-GR" sz="2400" dirty="0" smtClean="0"/>
              <a:t>Όταν θέλουμε να </a:t>
            </a:r>
            <a:r>
              <a:rPr lang="el-GR" sz="2400" b="1" dirty="0" smtClean="0"/>
              <a:t>αυξήσουμε το </a:t>
            </a:r>
            <a:r>
              <a:rPr lang="en-US" sz="2400" b="1" dirty="0" smtClean="0"/>
              <a:t>pH </a:t>
            </a:r>
            <a:r>
              <a:rPr lang="el-GR" sz="2400" dirty="0" smtClean="0"/>
              <a:t>προσθέτουμε ουσίες με </a:t>
            </a:r>
            <a:r>
              <a:rPr lang="el-GR" sz="2400" b="1" dirty="0" smtClean="0"/>
              <a:t>βασικό χαρακτήρα </a:t>
            </a:r>
            <a:r>
              <a:rPr lang="el-GR" sz="2400" dirty="0" smtClean="0"/>
              <a:t>όπως</a:t>
            </a:r>
            <a:r>
              <a:rPr lang="el-GR" sz="2400" b="1" dirty="0" smtClean="0"/>
              <a:t> </a:t>
            </a:r>
            <a:r>
              <a:rPr lang="el-GR" sz="2400" dirty="0" smtClean="0"/>
              <a:t>ασβεστόλιθο , στάχτη ξύλου, ασβέστη ή δολομίτη.</a:t>
            </a:r>
            <a:endParaRPr lang="el-GR" sz="2400" dirty="0"/>
          </a:p>
        </p:txBody>
      </p:sp>
      <p:sp>
        <p:nvSpPr>
          <p:cNvPr id="4" name="3 - Ορθογώνιο"/>
          <p:cNvSpPr/>
          <p:nvPr/>
        </p:nvSpPr>
        <p:spPr>
          <a:xfrm>
            <a:off x="323528" y="4005064"/>
            <a:ext cx="8676456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l-GR" i="1" dirty="0" smtClean="0"/>
          </a:p>
          <a:p>
            <a:r>
              <a:rPr lang="el-GR" sz="2400" dirty="0" smtClean="0"/>
              <a:t>Όταν θέλουμε να </a:t>
            </a:r>
            <a:r>
              <a:rPr lang="el-GR" sz="2400" b="1" dirty="0" smtClean="0"/>
              <a:t>μειώσουμε το </a:t>
            </a:r>
            <a:r>
              <a:rPr lang="en-US" sz="2400" b="1" dirty="0" smtClean="0"/>
              <a:t>pH </a:t>
            </a:r>
            <a:r>
              <a:rPr lang="el-GR" sz="2400" dirty="0" smtClean="0"/>
              <a:t>προσθέτουμε πευκοβελόνες, τεμαχισμένα φύλλα, πριονίδι, καφέ, ροκανίδια και </a:t>
            </a:r>
            <a:r>
              <a:rPr lang="el-GR" sz="2400" dirty="0" err="1" smtClean="0"/>
              <a:t>στερέο</a:t>
            </a:r>
            <a:r>
              <a:rPr lang="el-GR" sz="2400" dirty="0" smtClean="0"/>
              <a:t> θείο. Το θείο αντιδρά με τα βακτήρια του εδάφους και παράγει θειικό οξύ, κάνοντας το έδαφος πιο όξινο.</a:t>
            </a:r>
            <a:br>
              <a:rPr lang="el-GR" sz="2400" dirty="0" smtClean="0"/>
            </a:br>
            <a:endParaRPr lang="el-GR" sz="2400" dirty="0"/>
          </a:p>
        </p:txBody>
      </p:sp>
      <p:pic>
        <p:nvPicPr>
          <p:cNvPr id="39938" name="Picture 2" descr="https://encrypted-tbn3.gstatic.com/images?q=tbn:ANd9GcTX0JrCEDcGymkyMWtzvUpVLbPmG5DKchPLWUMul59_VKYD87iv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6256" y="2564904"/>
            <a:ext cx="1828800" cy="13716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TextBox"/>
          <p:cNvSpPr txBox="1"/>
          <p:nvPr/>
        </p:nvSpPr>
        <p:spPr>
          <a:xfrm>
            <a:off x="539552" y="1052736"/>
            <a:ext cx="7992888" cy="1440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800" dirty="0" smtClean="0"/>
              <a:t>Στο φύλλο εργασίας  απαντήστε στις ερωτήσεις που αναφέρονται στις εφαρμογές της εξουδετέρωσης.</a:t>
            </a:r>
            <a:endParaRPr lang="el-GR" sz="2800" dirty="0"/>
          </a:p>
        </p:txBody>
      </p:sp>
      <p:sp>
        <p:nvSpPr>
          <p:cNvPr id="3" name="2 - TextBox"/>
          <p:cNvSpPr txBox="1"/>
          <p:nvPr/>
        </p:nvSpPr>
        <p:spPr>
          <a:xfrm>
            <a:off x="683568" y="3068960"/>
            <a:ext cx="79928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800" dirty="0" smtClean="0"/>
              <a:t>Για το επόμενο μάθημα:</a:t>
            </a:r>
          </a:p>
          <a:p>
            <a:r>
              <a:rPr lang="el-GR" sz="2800" dirty="0" smtClean="0"/>
              <a:t>Διάβασμα στις σελίδες     του σχολικού βιβλίου</a:t>
            </a:r>
          </a:p>
          <a:p>
            <a:r>
              <a:rPr lang="el-GR" sz="2800" dirty="0" smtClean="0"/>
              <a:t>Και τις ερωτήσεις 1 </a:t>
            </a:r>
            <a:r>
              <a:rPr lang="el-GR" sz="2800" dirty="0" err="1" smtClean="0"/>
              <a:t>εως</a:t>
            </a:r>
            <a:r>
              <a:rPr lang="el-GR" sz="2800" smtClean="0"/>
              <a:t> 4 σελ </a:t>
            </a:r>
            <a:endParaRPr lang="el-GR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TextBox"/>
          <p:cNvSpPr txBox="1"/>
          <p:nvPr/>
        </p:nvSpPr>
        <p:spPr>
          <a:xfrm>
            <a:off x="323528" y="836712"/>
            <a:ext cx="78488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800" dirty="0" smtClean="0"/>
              <a:t>Ας θυμηθούμε….</a:t>
            </a:r>
            <a:endParaRPr lang="el-GR" sz="2800" dirty="0"/>
          </a:p>
        </p:txBody>
      </p:sp>
      <p:sp>
        <p:nvSpPr>
          <p:cNvPr id="3" name="2 - TextBox"/>
          <p:cNvSpPr txBox="1"/>
          <p:nvPr/>
        </p:nvSpPr>
        <p:spPr>
          <a:xfrm>
            <a:off x="179512" y="1412776"/>
            <a:ext cx="864096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800" b="1" dirty="0" smtClean="0"/>
              <a:t>Ποιες ενώσεις είναι τα οξέα;</a:t>
            </a:r>
          </a:p>
          <a:p>
            <a:endParaRPr lang="el-GR" sz="800" b="1" dirty="0" smtClean="0"/>
          </a:p>
          <a:p>
            <a:r>
              <a:rPr lang="el-GR" sz="2800" dirty="0"/>
              <a:t>Σ</a:t>
            </a:r>
            <a:r>
              <a:rPr lang="el-GR" sz="2800" dirty="0" smtClean="0"/>
              <a:t>ύμφωνα με τον </a:t>
            </a:r>
            <a:r>
              <a:rPr lang="el-GR" sz="2800" b="1" dirty="0" err="1" smtClean="0"/>
              <a:t>Arrhenius</a:t>
            </a:r>
            <a:r>
              <a:rPr lang="el-GR" sz="2800" dirty="0"/>
              <a:t> </a:t>
            </a:r>
            <a:r>
              <a:rPr lang="el-GR" sz="2800" dirty="0" smtClean="0"/>
              <a:t>οξέα ονομάζονται οι ενώσεις οι οποίες, όταν </a:t>
            </a:r>
            <a:r>
              <a:rPr lang="el-GR" sz="2800" b="1" dirty="0" smtClean="0"/>
              <a:t>διαλύονται</a:t>
            </a:r>
            <a:r>
              <a:rPr lang="el-GR" sz="2800" dirty="0" smtClean="0"/>
              <a:t> στο νερό, δίνουν </a:t>
            </a:r>
            <a:r>
              <a:rPr lang="el-GR" sz="2800" b="1" dirty="0" smtClean="0"/>
              <a:t>κατιόντα  υδρογόνου (Η</a:t>
            </a:r>
            <a:r>
              <a:rPr lang="el-GR" sz="2800" b="1" baseline="30000" dirty="0" smtClean="0"/>
              <a:t>+</a:t>
            </a:r>
            <a:r>
              <a:rPr lang="el-GR" sz="2800" b="1" dirty="0" smtClean="0"/>
              <a:t>).</a:t>
            </a:r>
          </a:p>
        </p:txBody>
      </p:sp>
      <p:sp>
        <p:nvSpPr>
          <p:cNvPr id="4" name="3 - TextBox"/>
          <p:cNvSpPr txBox="1"/>
          <p:nvPr/>
        </p:nvSpPr>
        <p:spPr>
          <a:xfrm>
            <a:off x="2267744" y="3717032"/>
            <a:ext cx="1440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 smtClean="0"/>
              <a:t>HCl</a:t>
            </a:r>
            <a:r>
              <a:rPr lang="pt-BR" sz="2800" b="1" baseline="-25000" dirty="0" smtClean="0"/>
              <a:t>(aq)</a:t>
            </a:r>
            <a:endParaRPr lang="el-GR" sz="2800" b="1" dirty="0"/>
          </a:p>
        </p:txBody>
      </p:sp>
      <p:sp>
        <p:nvSpPr>
          <p:cNvPr id="5" name="4 - TextBox"/>
          <p:cNvSpPr txBox="1"/>
          <p:nvPr/>
        </p:nvSpPr>
        <p:spPr>
          <a:xfrm>
            <a:off x="1835696" y="4653136"/>
            <a:ext cx="2160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 smtClean="0"/>
              <a:t>H</a:t>
            </a:r>
            <a:r>
              <a:rPr lang="pt-BR" sz="2800" b="1" baseline="-25000" dirty="0" smtClean="0"/>
              <a:t>2</a:t>
            </a:r>
            <a:r>
              <a:rPr lang="pt-BR" sz="2800" b="1" dirty="0" smtClean="0"/>
              <a:t>SO</a:t>
            </a:r>
            <a:r>
              <a:rPr lang="pt-BR" sz="2800" b="1" baseline="-25000" dirty="0" smtClean="0"/>
              <a:t>4(aq)</a:t>
            </a:r>
            <a:endParaRPr lang="el-GR" sz="2800" b="1" dirty="0"/>
          </a:p>
        </p:txBody>
      </p:sp>
      <p:sp>
        <p:nvSpPr>
          <p:cNvPr id="6" name="5 - Ορθογώνιο"/>
          <p:cNvSpPr/>
          <p:nvPr/>
        </p:nvSpPr>
        <p:spPr>
          <a:xfrm>
            <a:off x="3707904" y="3717032"/>
            <a:ext cx="315663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800" b="1" dirty="0" smtClean="0"/>
              <a:t>→ H</a:t>
            </a:r>
            <a:r>
              <a:rPr lang="pt-BR" sz="2800" b="1" baseline="30000" dirty="0" smtClean="0"/>
              <a:t>+</a:t>
            </a:r>
            <a:r>
              <a:rPr lang="pt-BR" sz="2800" b="1" baseline="-25000" dirty="0" smtClean="0"/>
              <a:t>(aq)</a:t>
            </a:r>
            <a:r>
              <a:rPr lang="pt-BR" sz="2800" b="1" dirty="0" smtClean="0"/>
              <a:t> + Cl</a:t>
            </a:r>
            <a:r>
              <a:rPr lang="pt-BR" sz="2800" b="1" baseline="30000" dirty="0" smtClean="0"/>
              <a:t>-</a:t>
            </a:r>
            <a:r>
              <a:rPr lang="pt-BR" sz="2800" b="1" baseline="-25000" dirty="0" smtClean="0"/>
              <a:t>(aq)</a:t>
            </a:r>
            <a:r>
              <a:rPr lang="pt-BR" sz="2800" b="1" dirty="0" smtClean="0"/>
              <a:t> </a:t>
            </a:r>
            <a:endParaRPr lang="el-GR" sz="2800" b="1" dirty="0"/>
          </a:p>
        </p:txBody>
      </p:sp>
      <p:sp>
        <p:nvSpPr>
          <p:cNvPr id="7" name="6 - Ορθογώνιο"/>
          <p:cNvSpPr/>
          <p:nvPr/>
        </p:nvSpPr>
        <p:spPr>
          <a:xfrm>
            <a:off x="3707904" y="4653136"/>
            <a:ext cx="374333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800" b="1" dirty="0" smtClean="0"/>
              <a:t>→ 2H</a:t>
            </a:r>
            <a:r>
              <a:rPr lang="pt-BR" sz="2800" b="1" baseline="30000" dirty="0" smtClean="0"/>
              <a:t>+</a:t>
            </a:r>
            <a:r>
              <a:rPr lang="pt-BR" sz="2800" b="1" baseline="-25000" dirty="0" smtClean="0"/>
              <a:t>(aq)</a:t>
            </a:r>
            <a:r>
              <a:rPr lang="pt-BR" sz="2800" b="1" dirty="0" smtClean="0"/>
              <a:t> + SO</a:t>
            </a:r>
            <a:r>
              <a:rPr lang="pt-BR" sz="2800" b="1" baseline="-25000" dirty="0" smtClean="0"/>
              <a:t>4</a:t>
            </a:r>
            <a:r>
              <a:rPr lang="pt-BR" sz="2800" b="1" baseline="30000" dirty="0" smtClean="0"/>
              <a:t>2-</a:t>
            </a:r>
            <a:r>
              <a:rPr lang="pt-BR" sz="2800" b="1" baseline="-25000" dirty="0" smtClean="0"/>
              <a:t>(aq)</a:t>
            </a:r>
            <a:endParaRPr lang="el-GR" sz="2800" b="1" dirty="0"/>
          </a:p>
        </p:txBody>
      </p:sp>
      <p:sp>
        <p:nvSpPr>
          <p:cNvPr id="8" name="7 - TextBox"/>
          <p:cNvSpPr txBox="1"/>
          <p:nvPr/>
        </p:nvSpPr>
        <p:spPr>
          <a:xfrm>
            <a:off x="0" y="3789040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Υδροχλωρικό οξύ</a:t>
            </a:r>
            <a:endParaRPr lang="el-GR" dirty="0"/>
          </a:p>
        </p:txBody>
      </p:sp>
      <p:sp>
        <p:nvSpPr>
          <p:cNvPr id="9" name="8 - TextBox"/>
          <p:cNvSpPr txBox="1"/>
          <p:nvPr/>
        </p:nvSpPr>
        <p:spPr>
          <a:xfrm>
            <a:off x="0" y="4725144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Θειικό οξύ</a:t>
            </a:r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5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1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2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TextBox"/>
          <p:cNvSpPr txBox="1"/>
          <p:nvPr/>
        </p:nvSpPr>
        <p:spPr>
          <a:xfrm>
            <a:off x="323528" y="764704"/>
            <a:ext cx="78488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800" dirty="0" smtClean="0"/>
              <a:t>Ας θυμηθούμε….</a:t>
            </a:r>
            <a:endParaRPr lang="el-GR" sz="2800" dirty="0"/>
          </a:p>
        </p:txBody>
      </p:sp>
      <p:sp>
        <p:nvSpPr>
          <p:cNvPr id="3" name="2 - TextBox"/>
          <p:cNvSpPr txBox="1"/>
          <p:nvPr/>
        </p:nvSpPr>
        <p:spPr>
          <a:xfrm>
            <a:off x="251520" y="1412776"/>
            <a:ext cx="864096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800" b="1" dirty="0" smtClean="0"/>
              <a:t>Ποιες ενώσεις είναι οι βάσεις;</a:t>
            </a:r>
          </a:p>
          <a:p>
            <a:endParaRPr lang="el-GR" sz="800" b="1" dirty="0" smtClean="0"/>
          </a:p>
          <a:p>
            <a:r>
              <a:rPr lang="el-GR" sz="2800" dirty="0"/>
              <a:t>Σ</a:t>
            </a:r>
            <a:r>
              <a:rPr lang="el-GR" sz="2800" dirty="0" smtClean="0"/>
              <a:t>ύμφωνα με τον </a:t>
            </a:r>
            <a:r>
              <a:rPr lang="el-GR" sz="2800" b="1" dirty="0" err="1" smtClean="0"/>
              <a:t>Arrhenius</a:t>
            </a:r>
            <a:r>
              <a:rPr lang="el-GR" sz="2800" dirty="0"/>
              <a:t> </a:t>
            </a:r>
            <a:r>
              <a:rPr lang="el-GR" sz="2800" dirty="0" smtClean="0"/>
              <a:t>βάσεις ονομάζονται οι ενώσεις οι οποίες, όταν </a:t>
            </a:r>
            <a:r>
              <a:rPr lang="el-GR" sz="2800" b="1" dirty="0" smtClean="0"/>
              <a:t>διαλύονται</a:t>
            </a:r>
            <a:r>
              <a:rPr lang="el-GR" sz="2800" dirty="0" smtClean="0"/>
              <a:t> στο νερό, </a:t>
            </a:r>
            <a:r>
              <a:rPr lang="el-GR" sz="2800" b="1" dirty="0" smtClean="0"/>
              <a:t>δίνουν ανιόντα  υδροξειδίου (ΟΗ</a:t>
            </a:r>
            <a:r>
              <a:rPr lang="el-GR" sz="2800" b="1" baseline="30000" dirty="0" smtClean="0"/>
              <a:t>-</a:t>
            </a:r>
            <a:r>
              <a:rPr lang="el-GR" sz="2800" b="1" dirty="0" smtClean="0"/>
              <a:t>).</a:t>
            </a:r>
          </a:p>
        </p:txBody>
      </p:sp>
      <p:sp>
        <p:nvSpPr>
          <p:cNvPr id="4" name="3 - TextBox"/>
          <p:cNvSpPr txBox="1"/>
          <p:nvPr/>
        </p:nvSpPr>
        <p:spPr>
          <a:xfrm>
            <a:off x="1979712" y="3717032"/>
            <a:ext cx="172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err="1" smtClean="0"/>
              <a:t>NaOH</a:t>
            </a:r>
            <a:r>
              <a:rPr lang="en-GB" sz="2800" b="1" baseline="-25000" dirty="0" smtClean="0"/>
              <a:t>(s)</a:t>
            </a:r>
            <a:r>
              <a:rPr lang="en-GB" sz="2800" b="1" dirty="0" smtClean="0"/>
              <a:t> </a:t>
            </a:r>
            <a:endParaRPr lang="en-GB" sz="2800" b="1" dirty="0"/>
          </a:p>
        </p:txBody>
      </p:sp>
      <p:sp>
        <p:nvSpPr>
          <p:cNvPr id="5" name="4 - TextBox"/>
          <p:cNvSpPr txBox="1"/>
          <p:nvPr/>
        </p:nvSpPr>
        <p:spPr>
          <a:xfrm>
            <a:off x="1835696" y="4653136"/>
            <a:ext cx="2160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/>
              <a:t>Ca(OH)</a:t>
            </a:r>
            <a:r>
              <a:rPr lang="en-GB" sz="2800" b="1" baseline="-25000" dirty="0" smtClean="0"/>
              <a:t>2(s)</a:t>
            </a:r>
            <a:r>
              <a:rPr lang="en-GB" sz="2800" b="1" dirty="0" smtClean="0"/>
              <a:t> </a:t>
            </a:r>
            <a:endParaRPr lang="en-GB" sz="2800" b="1" dirty="0"/>
          </a:p>
        </p:txBody>
      </p:sp>
      <p:sp>
        <p:nvSpPr>
          <p:cNvPr id="6" name="5 - Ορθογώνιο"/>
          <p:cNvSpPr/>
          <p:nvPr/>
        </p:nvSpPr>
        <p:spPr>
          <a:xfrm>
            <a:off x="3707904" y="3717032"/>
            <a:ext cx="46085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ctr"/>
            <a:r>
              <a:rPr lang="pt-BR" sz="2800" b="1" dirty="0" smtClean="0"/>
              <a:t>→ </a:t>
            </a:r>
            <a:r>
              <a:rPr lang="el-GR" sz="2800" b="1" dirty="0" smtClean="0"/>
              <a:t> </a:t>
            </a:r>
            <a:r>
              <a:rPr lang="en-GB" sz="2800" b="1" dirty="0" smtClean="0"/>
              <a:t>Na</a:t>
            </a:r>
            <a:r>
              <a:rPr lang="en-GB" sz="2800" b="1" baseline="30000" dirty="0" smtClean="0"/>
              <a:t>+</a:t>
            </a:r>
            <a:r>
              <a:rPr lang="en-GB" sz="2800" b="1" baseline="-25000" dirty="0" smtClean="0"/>
              <a:t>(</a:t>
            </a:r>
            <a:r>
              <a:rPr lang="en-GB" sz="2800" b="1" baseline="-25000" dirty="0" err="1" smtClean="0"/>
              <a:t>aq</a:t>
            </a:r>
            <a:r>
              <a:rPr lang="en-GB" sz="2800" b="1" baseline="-25000" dirty="0" smtClean="0"/>
              <a:t>)</a:t>
            </a:r>
            <a:r>
              <a:rPr lang="en-GB" sz="2800" b="1" dirty="0" smtClean="0"/>
              <a:t> </a:t>
            </a:r>
            <a:r>
              <a:rPr lang="el-GR" sz="2800" b="1" dirty="0" smtClean="0"/>
              <a:t>+</a:t>
            </a:r>
            <a:r>
              <a:rPr lang="en-GB" sz="2800" b="1" dirty="0" smtClean="0"/>
              <a:t>OH</a:t>
            </a:r>
            <a:r>
              <a:rPr lang="en-GB" sz="2800" b="1" baseline="30000" dirty="0" smtClean="0"/>
              <a:t>-</a:t>
            </a:r>
            <a:r>
              <a:rPr lang="en-GB" sz="2800" b="1" baseline="-25000" dirty="0" smtClean="0"/>
              <a:t>(</a:t>
            </a:r>
            <a:r>
              <a:rPr lang="en-GB" sz="2800" b="1" baseline="-25000" dirty="0" err="1" smtClean="0"/>
              <a:t>aq</a:t>
            </a:r>
            <a:r>
              <a:rPr lang="en-GB" sz="2800" b="1" baseline="-25000" dirty="0" smtClean="0"/>
              <a:t>)</a:t>
            </a:r>
            <a:endParaRPr lang="en-GB" sz="2800" b="1" dirty="0"/>
          </a:p>
        </p:txBody>
      </p:sp>
      <p:sp>
        <p:nvSpPr>
          <p:cNvPr id="7" name="6 - Ορθογώνιο"/>
          <p:cNvSpPr/>
          <p:nvPr/>
        </p:nvSpPr>
        <p:spPr>
          <a:xfrm>
            <a:off x="3707904" y="4653136"/>
            <a:ext cx="37337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ctr"/>
            <a:r>
              <a:rPr lang="pt-BR" sz="2800" b="1" dirty="0" smtClean="0"/>
              <a:t>→ </a:t>
            </a:r>
            <a:r>
              <a:rPr lang="en-GB" sz="2800" b="1" dirty="0"/>
              <a:t>Ca</a:t>
            </a:r>
            <a:r>
              <a:rPr lang="en-GB" sz="2800" b="1" baseline="30000" dirty="0"/>
              <a:t>2+</a:t>
            </a:r>
            <a:r>
              <a:rPr lang="en-GB" sz="2800" b="1" baseline="-25000" dirty="0"/>
              <a:t>(</a:t>
            </a:r>
            <a:r>
              <a:rPr lang="en-GB" sz="2800" b="1" baseline="-25000" dirty="0" err="1"/>
              <a:t>aq</a:t>
            </a:r>
            <a:r>
              <a:rPr lang="en-GB" sz="2800" b="1" baseline="-25000" dirty="0"/>
              <a:t>)</a:t>
            </a:r>
            <a:r>
              <a:rPr lang="en-GB" sz="2800" b="1" dirty="0"/>
              <a:t> </a:t>
            </a:r>
            <a:r>
              <a:rPr lang="el-GR" sz="2800" b="1" dirty="0" smtClean="0"/>
              <a:t>+</a:t>
            </a:r>
            <a:r>
              <a:rPr lang="en-GB" sz="2800" b="1" dirty="0" smtClean="0"/>
              <a:t>2OH</a:t>
            </a:r>
            <a:r>
              <a:rPr lang="en-GB" sz="2800" b="1" baseline="30000" dirty="0" smtClean="0"/>
              <a:t>-</a:t>
            </a:r>
            <a:r>
              <a:rPr lang="en-GB" sz="2800" b="1" baseline="-25000" dirty="0"/>
              <a:t>(</a:t>
            </a:r>
            <a:r>
              <a:rPr lang="en-GB" sz="2800" b="1" baseline="-25000" dirty="0" err="1"/>
              <a:t>aq</a:t>
            </a:r>
            <a:r>
              <a:rPr lang="en-GB" sz="2800" b="1" baseline="-25000" dirty="0"/>
              <a:t>)</a:t>
            </a:r>
            <a:endParaRPr lang="en-GB" sz="2800" b="1" dirty="0"/>
          </a:p>
        </p:txBody>
      </p:sp>
      <p:sp>
        <p:nvSpPr>
          <p:cNvPr id="10" name="9 - TextBox"/>
          <p:cNvSpPr txBox="1"/>
          <p:nvPr/>
        </p:nvSpPr>
        <p:spPr>
          <a:xfrm>
            <a:off x="251520" y="3717032"/>
            <a:ext cx="1584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Υδροξείδιο του νατρίου</a:t>
            </a:r>
            <a:endParaRPr lang="el-GR" dirty="0"/>
          </a:p>
        </p:txBody>
      </p:sp>
      <p:sp>
        <p:nvSpPr>
          <p:cNvPr id="11" name="10 - TextBox"/>
          <p:cNvSpPr txBox="1"/>
          <p:nvPr/>
        </p:nvSpPr>
        <p:spPr>
          <a:xfrm>
            <a:off x="179512" y="4581128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Υδροξείδιο του ασβεστίου</a:t>
            </a:r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5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1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2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TextBox"/>
          <p:cNvSpPr txBox="1"/>
          <p:nvPr/>
        </p:nvSpPr>
        <p:spPr>
          <a:xfrm>
            <a:off x="395536" y="764704"/>
            <a:ext cx="78488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800" dirty="0" smtClean="0"/>
              <a:t>Ας θυμηθούμε….</a:t>
            </a:r>
            <a:endParaRPr lang="el-GR" sz="2800" dirty="0"/>
          </a:p>
        </p:txBody>
      </p:sp>
      <p:sp>
        <p:nvSpPr>
          <p:cNvPr id="3" name="2 - TextBox"/>
          <p:cNvSpPr txBox="1"/>
          <p:nvPr/>
        </p:nvSpPr>
        <p:spPr>
          <a:xfrm>
            <a:off x="251520" y="1340768"/>
            <a:ext cx="864096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800" b="1" dirty="0" smtClean="0"/>
              <a:t>Τι είναι οι δείκτες;</a:t>
            </a:r>
          </a:p>
          <a:p>
            <a:endParaRPr lang="el-GR" sz="800" b="1" dirty="0" smtClean="0"/>
          </a:p>
          <a:p>
            <a:r>
              <a:rPr lang="el-GR" sz="2800" dirty="0" smtClean="0"/>
              <a:t>Οι </a:t>
            </a:r>
            <a:r>
              <a:rPr lang="el-GR" sz="2800" b="1" dirty="0" smtClean="0"/>
              <a:t>δείκτες</a:t>
            </a:r>
            <a:r>
              <a:rPr lang="el-GR" sz="2800" dirty="0" smtClean="0"/>
              <a:t> είναι χημικές ουσίες οι οποίες με την παρουσία οξέων ή βάσεων </a:t>
            </a:r>
            <a:r>
              <a:rPr lang="el-GR" sz="2800" b="1" dirty="0" smtClean="0"/>
              <a:t>αλλάζουν χρώμα.</a:t>
            </a:r>
          </a:p>
        </p:txBody>
      </p:sp>
      <p:sp>
        <p:nvSpPr>
          <p:cNvPr id="1026" name="AutoShape 2" descr="data:image/jpeg;base64,/9j/4AAQSkZJRgABAQAAAQABAAD/2wCEAAkGBhISEBUSEBQUFBIVEhcVFBQVFBQPDxQUFBAVFBQUFBQXHCYeFxkjGRUSHy8gIycpLCwsFR4xNjAqNSYrLCkBCQoKDgwOGg8PGiwkHBwsKSkpLCwsKSksLCksLCksLCwpKSwpLCwsLCksKSksLCksLCkpLCksLCkpKSwsLCwsKf/AABEIAKkAyAMBIgACEQEDEQH/xAAcAAABBQEBAQAAAAAAAAAAAAACAAEDBAUGBwj/xABMEAABAgMDBwgDCwkJAQAAAAABAAIDESEEEjEFIkFhcYGxBgdRcpGhwfATI7IUJDIzUnOCorPC0QgVNEJTYmOS4RclVGSDlKPD8Rb/xAAbAQACAwEBAQAAAAAAAAAAAAABAgADBAUGB//EAC4RAAICAQIDCAEDBQAAAAAAAAABAhEDITEEEkETIiMyUXGBwfAFM/EUJJGx0f/aAAwDAQACEQMRAD8A6toRgJNajkuadAaScNRBqKSIBmtUoh7FlNJxBlMq+2YAMxPZVZlmbC0TXUwNZI4eUIkpTEuq0+CgeS4iZJrhgo8zTFonkiDUV1EGrWJZG94AmULIgPTuqntUOY3+BVWzwxOqz5MjUqGStF9sOeAO8STx7O5gmZS2gjuKqRm1zQZa5nxUURpOinaq+1fqSizCjBxI0gT3KW6q9ihG8TLQB2Gau3Fpxyco2xWRSTAjAYqV7aHYeCzIDJmXH8VJz5dCJWX7qEpnsLKEA7HEhO/KUhL0bDrIcTxSdo6JQya6qUFznRGmgqZyEpiS0rqbHPmQXoRXUMlPcTFicFkN1JTXElKDZSaiDU4CMBQYFoRBqcNTvdIEqAKLmUB0k+Kkv03p2w72zdjvU3ucSkX7ZN8yWNQHsYCikhMqJK3Z8mtIGeSTOgAJoNZpv6FFBhXZhwM9NBjKpkMEHjdpsTmQQajDUQCMMXQVPUrKlppLfwVRiltj5vIGAEkcGC2VTXoWKa5ptli0RXixFKwTVuBYGONSVbs1kh3AZycSRU9Aw26VVHDKU7BKaSKVnZw8VYuovRXSBp7Udxb8SqNFbdlS0mTd6zGETWjlI0A84rNuyNSBtos2e3PQtjsTmID0p3NB6VXgtvnMiQnSxk8OI2gLUsmR3v0ga8W9yHJJrQDkkU7NDF8bVfuKraAILpukQDUjsV9kiARgRMbFdgi0mmLJ2RXEJarFxMWLQ0CyAMTKxcTJaJZmtCMBEGIw1QewbqGMzNKmDU0ZmaVGtAWUWCklIwk8OxPDCsllMFTyXqM2RQHvBF0nwExLDZPuUohGZnWdZ75o4DOKK5irEhGwbEM3eeJCthijsTc3erTWKzGu6hJPUyrRBk866pmQqz84Kza259OgIoLVW4K2PehCw11pzZAan+ilLM5TFiKghWyuY5ERjTUOnLpoBLxV24qRb74h9LZnoOcJDgVqXU+Nbiy6GLlFk37JcFDCsYJqtO2ws5p1cDTiULG4Kt4+82x+bQpxLAwGYaAemQn2qeG54wc7tUsZqkaym5WULZhZbso9G5zicDuMptPaFr5NZ6mHP9m3gqPKFnvd20LWsTfVs6jeCSHnfsGXlQ5YhLFPdSLVfQlle4kpixJCiWZYYiaxSBiJrEtFlgNalFZmnYpg1NGbmnZ+CjWgLM+G1WZHpUcMK1cVaQzYEET7VJcxTwW0Uhh4p6FsVjZmqy1qjssOTfOtWGtVkFoiuT1M21szzsCKC1SWpuedieE1J1GvQjuZwUxamDc7tUxbREDZTu+vZsd4fiVpXVSY317eq7i1aV1HGt/f6QJvYoWwVG/iJKJjahWrYKt2eKiYzgo9yJ6EcZqMDRqRPajuKEsxuULfUO3b5mQWxZ2SY3qt9kLM5RN9R9NvGS2obM0dUeyFXBd9/A0n3UBdSLVIAkWrRRXZCWpKUtSQoJmtajupw1HdSj2CGJRG5p2FTNCT25p2Hgo1oCzJszr1RhMjUZK4GqKG1WmtVUFS1HkxQ20RlqJrU7vBWFYVmbm+danDEFiGb2eKnkrI7CPczLWfWEaQAdxBkeKkhtQ2qB64vn+o1ktEg4un2nuUsNqrrVj9BgyqO6iaEQCahbKsMevb1He01aMlns/SQP4bj9dq0wpjW/uCfQo2sZzdnimY3gntfxjdh4pBF7hWwi1PJPdn2JwOCBDJ5Qt9SPnGe0tsNoNngsblD8U3XFZ7QW3JJBd9/A0vKvkCSSIpleVgkJJyUkAlIBFdSajklHE0IogzTsPBIBFE+Cdh4I9AdTNYrTRRV2FWGGiqiPImlwTObRHJC6iYQksYzezxVhQWTA7fxU6sjsI9yhaTNx1U4KMOqpbQc86vEDzvTMVb3HWxOwUSTsw89KYAzRFKTSfdTZYeide/mEu9aqz4Q98f6fiStBHH19yT6FK1/GN6p4omqO2H1o6n3kbVHuHoSNCTgnAonIUAY/KI5jPnoftgLcK5/lJ8GEOm0QvbC6ApYeZ/H2NLyr5BKEoigKtEGKSYpIBIQiCAFG0oDBAp3/BOw8Cmkk85p6p9lR7EM6GabZS3BWoeElkNykwSaSJy3VGOtXIVtA0tOw+Cwf1OOOjZoeOXoajUMbDes/8AOnRIjbIqG2Zda1s30AMpgzEzKQ70Fx2HbmFWCfobNjOO0cFYVDJEYOZMGc5HuV9dDG7imjPNVKilHOefOgIIRqVnZVyqyHFmXYAsc0Zzp5jm5vypOp0z0p4FvJN4SaKi48AHrXgTTVis7zRUmmy3kdWbAKTiskZXN6V3AiZ/VkaTa4mTtJ6QpLRlRoaTMDCZNJAmUzsU7eD6i8jL0KEDEvaQJY6DM4blcWBkrKLYkVtx4c2bmkzznubDBlLTK8T9IdIW8FohVaCTVPUo234wdT7xUzW0Cp5VjXXjYOLkH53hghpcLxGGnvQSuTDWiNCaTzRZ/wCdGTxPZLDapRbWnSmcWlsAo5f+FZtdqh9wcfBbxWTa4d90E43Iof8AVcPFapKSG7GlshihJTlCVYKgSUkxSShK4eFI1wVVpRtSWPRaD0nmh2HgVEHI9G48EW7QDz6PkcOq17mukP327gTMdqkhQYrRIunrbIO+tirkPBIlfMu2ns9T1adqmVQI3yu8E7MK7UFrsRiACI43WkkAHUMJjpVwJohois0k9CbO0joeR8INhOAoLwxJJObiSalb5Cw+SfxbusPZW4V9A/THfCwb9PtnmOL/AHpHjXOPM26K28ZZtHTc0ZjKgNLXAzANDxWA7lVaodIbWObdwiRS54dOoDwBNsumZ3Le5xne/wCL9D7MLjYrlgnLxJJ66svT7q9i7G5bZQJAEJjROrg8PdLTdBMpympbXyjtL5tZFeGkG8HhsF7K0DXwmSdMHZTFY81NDNNynNFbRX572Q6/mcyc1lscbzoj/Rvm95maymGjRMgT2L2ma8g5pP0t3zR4BeuzXV4STlBuT6/8MmXc8h57cvRbLaLP6KI+HfhEOu3XAhsW8LzHUdI4VEpkYErjrHzjubDDYj26nMD2uE5jOY6oxJzS4dwW5+USfX2X5l/2i8hXpOFwrkU47v56mea5tGeiROcoTnfnsBGNdICX9ql0TF52qYC85IRNWl88tNP8FaxxX8nrnJznLtVptkCzgQ2wnx4bXObec+7fbNrXOAEjQEgYCkl7lNfMfNq2eUrL8+z2l9NT87lyOMxRxSSXVGhaocoCnmhJWIYYlJMU6ATOvI2uKrXwn9P0Kiy6i0IhUjYnntVNsfpUjIwRUhWjm2mnnpQkqGFFp56U5evmjjTZ6iKDmlENEAclEdRShmdPyUf6p3X+6twPXOclYnq3dceytwRF9A/TH/aw9vtnmeLXjSPH+cd3v+L9D7Nq46KV1nOOff8AF+h9k1clEKxTXiS93/sdbIiBU7DQ7DwVdTNdQ7Co0Q73mh/Snn+EfBeuryLmbraYvzXiF66urwirH8mXLueE/lEO982YfwHfaFeSL1j8oY++7OP8uftCvJyvWcIvAj+dWUS3GRNFUKNquQDtua1s8p2b50HsBK+lbi+b+aVk8q2brnuhvK+lVyf1D9xew62IvRpXEZTLnBAupJykoE5b3QnbFCrPbqVeISua5M3qJrNfrRteQRt8Vgm0uGpTQcsOBEzSdadFVmnnlHUsWKzMhxdGs8UXpFBZYd4um+RDjSQNJmRnsIVxlgHyp9gXj8lRk7O3GSoi9KlEi0U/uBukntCF9kZ8qXYeKTmiM5o1eTkbMd1hwK2Balytji3A4NmRexNNHRvUxyi4aRvXruCy8uCMfQ4efHzZGziOcKNO3xfofZNXKxIi3uU5dFtb3XpNdduzbMUYAQDPpBWQ6wCdYg15sv6otrmbfXUoemhT9IpA+h2KU5PbOj+Csw8kggXXiZxErx7P/VHOItnZczkaUeMT+y+8F6wMoBeN8igbPEeS4G9Dlmtuj4Y16l15y0dfBdLhp9zQR4+bU8//ACgYwdbIEv8AD/8AY5eWFd3zt2oxLVCdQgQQ3eHuJHeFwpadXavWcJLwUvzcx5FUqBRsQhqkZCK1KxLR33M+3+9IGovP/E9fR01878zcF35zhmQk1kQms8IZHEr6Cvrjce/F+C2OqJLyU1HeSvLnjUEkhLklLJRg+5tqF1kHkK1pScsjijUmzPdYh5CjOTQayluWq1PFVM8UWtR1NpnPuyEAZtduLbzfxG5E3Jh0tYdjns7qrZTLnz4XH6GhZpGUMl/ujZeefwUwyUNMmjoaJHe4klaAxRRPPYhDhsaei+gSyye7KXuBoEhKWxVo+SWuxWlpRjBbI4o0VObORtfJMF15r7pOILREhnrMdQqs7kZDPw4MJ3SYcWPZyd2e0di69yDz3o9mlsK3e5x3/wAJZv2L/wDeEjs9AOKtQOSjG0hwITdbnRbQ7se659XtXUsxVgYeehWLGmIznrPkANmTNzjiSRPYBgBqCG05GnhTeujh6VG5XKCDztHnuVuRb34XT0tiND2Hbr1iR1rEic2kJxzoMaEdJs8WHHZuhx7rhveV6mUTFpxznF91sWSUt0eTnmkaTmxrUB+9ZRe7WxCFes3M/BHwnWqJ0giBZWH6V57h/KV6Z571JAx89K0viM3WTKuzj6GXyR5IwrHN0NrWucAKXnOIHynuqe4agusa5VIOhWYapdvVgaJA5PNME6ABXkkgkgQ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028" name="AutoShape 4" descr="data:image/jpeg;base64,/9j/4AAQSkZJRgABAQAAAQABAAD/2wCEAAkGBhISEBUSEBQUFBIVEhcVFBQVFBQPDxQUFBAVFBQUFBQXHCYeFxkjGRUSHy8gIycpLCwsFR4xNjAqNSYrLCkBCQoKDgwOGg8PGiwkHBwsKSkpLCwsKSksLCksLCksLCwpKSwpLCwsLCksKSksLCksLCkpLCksLCkpKSwsLCwsKf/AABEIAKkAyAMBIgACEQEDEQH/xAAcAAABBQEBAQAAAAAAAAAAAAACAAEDBAUGBwj/xABMEAABAgMDBwgDCwkJAQAAAAABAAIDESEEEjEFIkFhcYGxBgdRcpGhwfATI7IUJDIzUnOCorPC0QgVNEJTYmOS4RclVGSDlKPD8Rb/xAAbAQACAwEBAQAAAAAAAAAAAAABAgADBAUGB//EAC4RAAICAQIDCAEDBQAAAAAAAAABAhEDITEEEkETIiMyUXGBwfAFM/EUJJGx0f/aAAwDAQACEQMRAD8A6toRgJNajkuadAaScNRBqKSIBmtUoh7FlNJxBlMq+2YAMxPZVZlmbC0TXUwNZI4eUIkpTEuq0+CgeS4iZJrhgo8zTFonkiDUV1EGrWJZG94AmULIgPTuqntUOY3+BVWzwxOqz5MjUqGStF9sOeAO8STx7O5gmZS2gjuKqRm1zQZa5nxUURpOinaq+1fqSizCjBxI0gT3KW6q9ihG8TLQB2Gau3Fpxyco2xWRSTAjAYqV7aHYeCzIDJmXH8VJz5dCJWX7qEpnsLKEA7HEhO/KUhL0bDrIcTxSdo6JQya6qUFznRGmgqZyEpiS0rqbHPmQXoRXUMlPcTFicFkN1JTXElKDZSaiDU4CMBQYFoRBqcNTvdIEqAKLmUB0k+Kkv03p2w72zdjvU3ucSkX7ZN8yWNQHsYCikhMqJK3Z8mtIGeSTOgAJoNZpv6FFBhXZhwM9NBjKpkMEHjdpsTmQQajDUQCMMXQVPUrKlppLfwVRiltj5vIGAEkcGC2VTXoWKa5ptli0RXixFKwTVuBYGONSVbs1kh3AZycSRU9Aw26VVHDKU7BKaSKVnZw8VYuovRXSBp7Udxb8SqNFbdlS0mTd6zGETWjlI0A84rNuyNSBtos2e3PQtjsTmID0p3NB6VXgtvnMiQnSxk8OI2gLUsmR3v0ga8W9yHJJrQDkkU7NDF8bVfuKraAILpukQDUjsV9kiARgRMbFdgi0mmLJ2RXEJarFxMWLQ0CyAMTKxcTJaJZmtCMBEGIw1QewbqGMzNKmDU0ZmaVGtAWUWCklIwk8OxPDCsllMFTyXqM2RQHvBF0nwExLDZPuUohGZnWdZ75o4DOKK5irEhGwbEM3eeJCthijsTc3erTWKzGu6hJPUyrRBk866pmQqz84Kza259OgIoLVW4K2PehCw11pzZAan+ilLM5TFiKghWyuY5ERjTUOnLpoBLxV24qRb74h9LZnoOcJDgVqXU+Nbiy6GLlFk37JcFDCsYJqtO2ws5p1cDTiULG4Kt4+82x+bQpxLAwGYaAemQn2qeG54wc7tUsZqkaym5WULZhZbso9G5zicDuMptPaFr5NZ6mHP9m3gqPKFnvd20LWsTfVs6jeCSHnfsGXlQ5YhLFPdSLVfQlle4kpixJCiWZYYiaxSBiJrEtFlgNalFZmnYpg1NGbmnZ+CjWgLM+G1WZHpUcMK1cVaQzYEET7VJcxTwW0Uhh4p6FsVjZmqy1qjssOTfOtWGtVkFoiuT1M21szzsCKC1SWpuedieE1J1GvQjuZwUxamDc7tUxbREDZTu+vZsd4fiVpXVSY317eq7i1aV1HGt/f6QJvYoWwVG/iJKJjahWrYKt2eKiYzgo9yJ6EcZqMDRqRPajuKEsxuULfUO3b5mQWxZ2SY3qt9kLM5RN9R9NvGS2obM0dUeyFXBd9/A0n3UBdSLVIAkWrRRXZCWpKUtSQoJmtajupw1HdSj2CGJRG5p2FTNCT25p2Hgo1oCzJszr1RhMjUZK4GqKG1WmtVUFS1HkxQ20RlqJrU7vBWFYVmbm+danDEFiGb2eKnkrI7CPczLWfWEaQAdxBkeKkhtQ2qB64vn+o1ktEg4un2nuUsNqrrVj9BgyqO6iaEQCahbKsMevb1He01aMlns/SQP4bj9dq0wpjW/uCfQo2sZzdnimY3gntfxjdh4pBF7hWwi1PJPdn2JwOCBDJ5Qt9SPnGe0tsNoNngsblD8U3XFZ7QW3JJBd9/A0vKvkCSSIpleVgkJJyUkAlIBFdSajklHE0IogzTsPBIBFE+Cdh4I9AdTNYrTRRV2FWGGiqiPImlwTObRHJC6iYQksYzezxVhQWTA7fxU6sjsI9yhaTNx1U4KMOqpbQc86vEDzvTMVb3HWxOwUSTsw89KYAzRFKTSfdTZYeide/mEu9aqz4Q98f6fiStBHH19yT6FK1/GN6p4omqO2H1o6n3kbVHuHoSNCTgnAonIUAY/KI5jPnoftgLcK5/lJ8GEOm0QvbC6ApYeZ/H2NLyr5BKEoigKtEGKSYpIBIQiCAFG0oDBAp3/BOw8Cmkk85p6p9lR7EM6GabZS3BWoeElkNykwSaSJy3VGOtXIVtA0tOw+Cwf1OOOjZoeOXoajUMbDes/8AOnRIjbIqG2Zda1s30AMpgzEzKQ70Fx2HbmFWCfobNjOO0cFYVDJEYOZMGc5HuV9dDG7imjPNVKilHOefOgIIRqVnZVyqyHFmXYAsc0Zzp5jm5vypOp0z0p4FvJN4SaKi48AHrXgTTVis7zRUmmy3kdWbAKTiskZXN6V3AiZ/VkaTa4mTtJ6QpLRlRoaTMDCZNJAmUzsU7eD6i8jL0KEDEvaQJY6DM4blcWBkrKLYkVtx4c2bmkzznubDBlLTK8T9IdIW8FohVaCTVPUo234wdT7xUzW0Cp5VjXXjYOLkH53hghpcLxGGnvQSuTDWiNCaTzRZ/wCdGTxPZLDapRbWnSmcWlsAo5f+FZtdqh9wcfBbxWTa4d90E43Iof8AVcPFapKSG7GlshihJTlCVYKgSUkxSShK4eFI1wVVpRtSWPRaD0nmh2HgVEHI9G48EW7QDz6PkcOq17mukP327gTMdqkhQYrRIunrbIO+tirkPBIlfMu2ns9T1adqmVQI3yu8E7MK7UFrsRiACI43WkkAHUMJjpVwJohois0k9CbO0joeR8INhOAoLwxJJObiSalb5Cw+SfxbusPZW4V9A/THfCwb9PtnmOL/AHpHjXOPM26K28ZZtHTc0ZjKgNLXAzANDxWA7lVaodIbWObdwiRS54dOoDwBNsumZ3Le5xne/wCL9D7MLjYrlgnLxJJ66svT7q9i7G5bZQJAEJjROrg8PdLTdBMpympbXyjtL5tZFeGkG8HhsF7K0DXwmSdMHZTFY81NDNNynNFbRX572Q6/mcyc1lscbzoj/Rvm95maymGjRMgT2L2ma8g5pP0t3zR4BeuzXV4STlBuT6/8MmXc8h57cvRbLaLP6KI+HfhEOu3XAhsW8LzHUdI4VEpkYErjrHzjubDDYj26nMD2uE5jOY6oxJzS4dwW5+USfX2X5l/2i8hXpOFwrkU47v56mea5tGeiROcoTnfnsBGNdICX9ql0TF52qYC85IRNWl88tNP8FaxxX8nrnJznLtVptkCzgQ2wnx4bXObec+7fbNrXOAEjQEgYCkl7lNfMfNq2eUrL8+z2l9NT87lyOMxRxSSXVGhaocoCnmhJWIYYlJMU6ATOvI2uKrXwn9P0Kiy6i0IhUjYnntVNsfpUjIwRUhWjm2mnnpQkqGFFp56U5evmjjTZ6iKDmlENEAclEdRShmdPyUf6p3X+6twPXOclYnq3dceytwRF9A/TH/aw9vtnmeLXjSPH+cd3v+L9D7Nq46KV1nOOff8AF+h9k1clEKxTXiS93/sdbIiBU7DQ7DwVdTNdQ7Co0Q73mh/Snn+EfBeuryLmbraYvzXiF66urwirH8mXLueE/lEO982YfwHfaFeSL1j8oY++7OP8uftCvJyvWcIvAj+dWUS3GRNFUKNquQDtua1s8p2b50HsBK+lbi+b+aVk8q2brnuhvK+lVyf1D9xew62IvRpXEZTLnBAupJykoE5b3QnbFCrPbqVeISua5M3qJrNfrRteQRt8Vgm0uGpTQcsOBEzSdadFVmnnlHUsWKzMhxdGs8UXpFBZYd4um+RDjSQNJmRnsIVxlgHyp9gXj8lRk7O3GSoi9KlEi0U/uBukntCF9kZ8qXYeKTmiM5o1eTkbMd1hwK2Balytji3A4NmRexNNHRvUxyi4aRvXruCy8uCMfQ4efHzZGziOcKNO3xfofZNXKxIi3uU5dFtb3XpNdduzbMUYAQDPpBWQ6wCdYg15sv6otrmbfXUoemhT9IpA+h2KU5PbOj+Csw8kggXXiZxErx7P/VHOItnZczkaUeMT+y+8F6wMoBeN8igbPEeS4G9Dlmtuj4Y16l15y0dfBdLhp9zQR4+bU8//ACgYwdbIEv8AD/8AY5eWFd3zt2oxLVCdQgQQ3eHuJHeFwpadXavWcJLwUvzcx5FUqBRsQhqkZCK1KxLR33M+3+9IGovP/E9fR01878zcF35zhmQk1kQms8IZHEr6Cvrjce/F+C2OqJLyU1HeSvLnjUEkhLklLJRg+5tqF1kHkK1pScsjijUmzPdYh5CjOTQayluWq1PFVM8UWtR1NpnPuyEAZtduLbzfxG5E3Jh0tYdjns7qrZTLnz4XH6GhZpGUMl/ujZeefwUwyUNMmjoaJHe4klaAxRRPPYhDhsaei+gSyye7KXuBoEhKWxVo+SWuxWlpRjBbI4o0VObORtfJMF15r7pOILREhnrMdQqs7kZDPw4MJ3SYcWPZyd2e0di69yDz3o9mlsK3e5x3/wAJZv2L/wDeEjs9AOKtQOSjG0hwITdbnRbQ7se659XtXUsxVgYeehWLGmIznrPkANmTNzjiSRPYBgBqCG05GnhTeujh6VG5XKCDztHnuVuRb34XT0tiND2Hbr1iR1rEic2kJxzoMaEdJs8WHHZuhx7rhveV6mUTFpxznF91sWSUt0eTnmkaTmxrUB+9ZRe7WxCFes3M/BHwnWqJ0giBZWH6V57h/KV6Z571JAx89K0viM3WTKuzj6GXyR5IwrHN0NrWucAKXnOIHynuqe4agusa5VIOhWYapdvVgaJA5PNME6ABXkkgkgQ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grpSp>
        <p:nvGrpSpPr>
          <p:cNvPr id="19" name="18 - Ομάδα"/>
          <p:cNvGrpSpPr/>
          <p:nvPr/>
        </p:nvGrpSpPr>
        <p:grpSpPr>
          <a:xfrm>
            <a:off x="539552" y="3068960"/>
            <a:ext cx="7704856" cy="2961620"/>
            <a:chOff x="539552" y="3068960"/>
            <a:chExt cx="7704856" cy="2961620"/>
          </a:xfrm>
        </p:grpSpPr>
        <p:pic>
          <p:nvPicPr>
            <p:cNvPr id="1030" name="Picture 6" descr="http://upload.wikimedia.org/wikipedia/commons/thumb/7/7d/Bromothymol_blue_colors.jpg/250px-Bromothymol_blue_colors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059832" y="3429000"/>
              <a:ext cx="2381250" cy="2019301"/>
            </a:xfrm>
            <a:prstGeom prst="rect">
              <a:avLst/>
            </a:prstGeom>
            <a:noFill/>
          </p:spPr>
        </p:pic>
        <p:sp>
          <p:nvSpPr>
            <p:cNvPr id="7" name="6 - TextBox"/>
            <p:cNvSpPr txBox="1"/>
            <p:nvPr/>
          </p:nvSpPr>
          <p:spPr>
            <a:xfrm>
              <a:off x="2771800" y="3068960"/>
              <a:ext cx="39604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dirty="0" smtClean="0"/>
                <a:t>Μπλε της </a:t>
              </a:r>
              <a:r>
                <a:rPr lang="el-GR" dirty="0" err="1" smtClean="0"/>
                <a:t>βρωμοθυμόλης</a:t>
              </a:r>
              <a:endParaRPr lang="el-GR" dirty="0"/>
            </a:p>
          </p:txBody>
        </p:sp>
        <p:cxnSp>
          <p:nvCxnSpPr>
            <p:cNvPr id="9" name="8 - Ευθύγραμμο βέλος σύνδεσης"/>
            <p:cNvCxnSpPr/>
            <p:nvPr/>
          </p:nvCxnSpPr>
          <p:spPr>
            <a:xfrm flipH="1">
              <a:off x="2411760" y="5085184"/>
              <a:ext cx="1296144" cy="7200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10 - Ευθύγραμμο βέλος σύνδεσης"/>
            <p:cNvCxnSpPr/>
            <p:nvPr/>
          </p:nvCxnSpPr>
          <p:spPr>
            <a:xfrm>
              <a:off x="4211960" y="5085184"/>
              <a:ext cx="0" cy="57606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11 - Ευθύγραμμο βέλος σύνδεσης"/>
            <p:cNvCxnSpPr/>
            <p:nvPr/>
          </p:nvCxnSpPr>
          <p:spPr>
            <a:xfrm>
              <a:off x="4860032" y="5085184"/>
              <a:ext cx="1296144" cy="144016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15 - TextBox"/>
            <p:cNvSpPr txBox="1"/>
            <p:nvPr/>
          </p:nvSpPr>
          <p:spPr>
            <a:xfrm>
              <a:off x="539552" y="5157192"/>
              <a:ext cx="172819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dirty="0" smtClean="0"/>
                <a:t>Όξινο διάλυμα</a:t>
              </a:r>
              <a:endParaRPr lang="el-GR" dirty="0"/>
            </a:p>
          </p:txBody>
        </p:sp>
        <p:sp>
          <p:nvSpPr>
            <p:cNvPr id="17" name="16 - TextBox"/>
            <p:cNvSpPr txBox="1"/>
            <p:nvPr/>
          </p:nvSpPr>
          <p:spPr>
            <a:xfrm>
              <a:off x="3275856" y="5661248"/>
              <a:ext cx="21602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dirty="0" smtClean="0"/>
                <a:t>Ουδέτερο διάλυμα</a:t>
              </a:r>
              <a:endParaRPr lang="el-GR" dirty="0"/>
            </a:p>
          </p:txBody>
        </p:sp>
        <p:sp>
          <p:nvSpPr>
            <p:cNvPr id="18" name="17 - TextBox"/>
            <p:cNvSpPr txBox="1"/>
            <p:nvPr/>
          </p:nvSpPr>
          <p:spPr>
            <a:xfrm>
              <a:off x="6228184" y="5085184"/>
              <a:ext cx="20162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dirty="0" smtClean="0"/>
                <a:t>Βασικό διάλυμα</a:t>
              </a:r>
              <a:endParaRPr lang="el-GR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TextBox"/>
          <p:cNvSpPr txBox="1"/>
          <p:nvPr/>
        </p:nvSpPr>
        <p:spPr>
          <a:xfrm>
            <a:off x="611560" y="1124744"/>
            <a:ext cx="79208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400" dirty="0" smtClean="0"/>
              <a:t>Το κόκκινο λάχανο μπορεί να πάρει πολλά χρώματα τόσο στην όξινη όσο και στην βασική περιοχή.</a:t>
            </a:r>
            <a:endParaRPr lang="el-GR" sz="2400" dirty="0"/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988840"/>
            <a:ext cx="5184576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TextBox"/>
          <p:cNvSpPr txBox="1"/>
          <p:nvPr/>
        </p:nvSpPr>
        <p:spPr>
          <a:xfrm>
            <a:off x="395536" y="764704"/>
            <a:ext cx="78488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800" dirty="0" smtClean="0"/>
              <a:t>Ας θυμηθούμε….</a:t>
            </a:r>
            <a:endParaRPr lang="el-GR" sz="2800" dirty="0"/>
          </a:p>
        </p:txBody>
      </p:sp>
      <p:sp>
        <p:nvSpPr>
          <p:cNvPr id="3" name="2 - TextBox"/>
          <p:cNvSpPr txBox="1"/>
          <p:nvPr/>
        </p:nvSpPr>
        <p:spPr>
          <a:xfrm>
            <a:off x="467544" y="1340768"/>
            <a:ext cx="78488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800" b="1" dirty="0" smtClean="0"/>
              <a:t>Τι μετράμε με το </a:t>
            </a:r>
            <a:r>
              <a:rPr lang="en-US" sz="2800" b="1" dirty="0" smtClean="0"/>
              <a:t>pH</a:t>
            </a:r>
            <a:r>
              <a:rPr lang="el-GR" sz="2800" b="1" dirty="0" smtClean="0"/>
              <a:t>;</a:t>
            </a:r>
            <a:endParaRPr lang="el-GR" sz="2800" b="1" dirty="0"/>
          </a:p>
        </p:txBody>
      </p:sp>
      <p:sp>
        <p:nvSpPr>
          <p:cNvPr id="4" name="3 - TextBox"/>
          <p:cNvSpPr txBox="1"/>
          <p:nvPr/>
        </p:nvSpPr>
        <p:spPr>
          <a:xfrm>
            <a:off x="395536" y="1988840"/>
            <a:ext cx="82089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800" dirty="0" smtClean="0"/>
              <a:t>Με το </a:t>
            </a:r>
            <a:r>
              <a:rPr lang="en-US" sz="2800" dirty="0" smtClean="0"/>
              <a:t>pH </a:t>
            </a:r>
            <a:r>
              <a:rPr lang="el-GR" sz="2800" dirty="0" smtClean="0"/>
              <a:t>μετράμε την </a:t>
            </a:r>
            <a:r>
              <a:rPr lang="el-GR" sz="2800" b="1" dirty="0" smtClean="0"/>
              <a:t>οξύτητα</a:t>
            </a:r>
            <a:r>
              <a:rPr lang="el-GR" sz="2800" dirty="0" smtClean="0"/>
              <a:t> ή την </a:t>
            </a:r>
            <a:r>
              <a:rPr lang="el-GR" sz="2800" b="1" dirty="0" err="1" smtClean="0"/>
              <a:t>βασικότητα</a:t>
            </a:r>
            <a:r>
              <a:rPr lang="el-GR" sz="2800" dirty="0" smtClean="0"/>
              <a:t> ενός διαλύματος. </a:t>
            </a:r>
            <a:endParaRPr lang="el-GR" sz="2800" dirty="0"/>
          </a:p>
        </p:txBody>
      </p:sp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3212976"/>
            <a:ext cx="7773024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TextBox"/>
          <p:cNvSpPr txBox="1"/>
          <p:nvPr/>
        </p:nvSpPr>
        <p:spPr>
          <a:xfrm>
            <a:off x="323528" y="1196752"/>
            <a:ext cx="882047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3200" b="1" dirty="0" smtClean="0"/>
              <a:t>Πείραμα 1. – Επίδειξη.</a:t>
            </a:r>
          </a:p>
          <a:p>
            <a:endParaRPr lang="el-GR" sz="3200" b="1" dirty="0" smtClean="0"/>
          </a:p>
          <a:p>
            <a:endParaRPr lang="el-GR" sz="3200" b="1" dirty="0" smtClean="0"/>
          </a:p>
          <a:p>
            <a:r>
              <a:rPr lang="el-GR" sz="3200" b="1" dirty="0" smtClean="0"/>
              <a:t>Παρακολουθήστε</a:t>
            </a:r>
            <a:r>
              <a:rPr lang="el-GR" sz="3200" dirty="0" smtClean="0"/>
              <a:t> το </a:t>
            </a:r>
            <a:r>
              <a:rPr lang="el-GR" sz="3200" b="1" dirty="0" smtClean="0"/>
              <a:t>πείραμα επίδειξης </a:t>
            </a:r>
            <a:r>
              <a:rPr lang="el-GR" sz="3200" dirty="0" smtClean="0"/>
              <a:t>και στην συνέχεια </a:t>
            </a:r>
            <a:r>
              <a:rPr lang="el-GR" sz="3200" b="1" dirty="0" smtClean="0"/>
              <a:t>αφού συζητήσετε </a:t>
            </a:r>
            <a:r>
              <a:rPr lang="el-GR" sz="3200" dirty="0" smtClean="0"/>
              <a:t>με την ομάδα σας </a:t>
            </a:r>
            <a:r>
              <a:rPr lang="el-GR" sz="3200" b="1" dirty="0" smtClean="0"/>
              <a:t>γράψτε μια πιθανή εξήγηση </a:t>
            </a:r>
            <a:r>
              <a:rPr lang="el-GR" sz="3200" dirty="0" smtClean="0"/>
              <a:t>του φαινομένου στο φύλλο εργασίας.</a:t>
            </a:r>
            <a:endParaRPr lang="el-GR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TextBox"/>
          <p:cNvSpPr txBox="1"/>
          <p:nvPr/>
        </p:nvSpPr>
        <p:spPr>
          <a:xfrm>
            <a:off x="323528" y="1196752"/>
            <a:ext cx="8820472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3200" b="1" dirty="0" smtClean="0"/>
              <a:t>Πείραμα 2. </a:t>
            </a:r>
            <a:endParaRPr lang="en-US" sz="3200" b="1" dirty="0" smtClean="0"/>
          </a:p>
          <a:p>
            <a:r>
              <a:rPr lang="el-GR" sz="3200" b="1" dirty="0" smtClean="0"/>
              <a:t>Μετωπικό σε μικροκλίμακα.</a:t>
            </a:r>
          </a:p>
          <a:p>
            <a:r>
              <a:rPr lang="el-GR" sz="3200" b="1" dirty="0" smtClean="0"/>
              <a:t>Διαβάστε</a:t>
            </a:r>
            <a:r>
              <a:rPr lang="el-GR" sz="3200" dirty="0" smtClean="0"/>
              <a:t> τις οδηγίες στο φύλλο εργασίας και κάντε τα τρία στάδια του πειράματος</a:t>
            </a:r>
            <a:r>
              <a:rPr lang="en-US" sz="3200" dirty="0" smtClean="0"/>
              <a:t> </a:t>
            </a:r>
            <a:r>
              <a:rPr lang="el-GR" sz="3200" b="1" dirty="0" smtClean="0"/>
              <a:t>συμπληρώνοντας</a:t>
            </a:r>
            <a:r>
              <a:rPr lang="el-GR" sz="3200" dirty="0" smtClean="0"/>
              <a:t> τα συμπεράσματα στο </a:t>
            </a:r>
            <a:r>
              <a:rPr lang="el-GR" sz="3200" b="1" dirty="0" smtClean="0"/>
              <a:t>φύλλο εργασίας.</a:t>
            </a:r>
          </a:p>
          <a:p>
            <a:endParaRPr lang="el-GR" sz="3200" dirty="0" smtClean="0"/>
          </a:p>
          <a:p>
            <a:pPr marL="514350" indent="-514350">
              <a:buAutoNum type="arabicPeriod"/>
            </a:pPr>
            <a:r>
              <a:rPr lang="el-GR" sz="3200" b="1" dirty="0" smtClean="0"/>
              <a:t>Έλεγχος χρώματος δείκτη.</a:t>
            </a:r>
          </a:p>
          <a:p>
            <a:pPr marL="514350" indent="-514350">
              <a:buAutoNum type="arabicPeriod"/>
            </a:pPr>
            <a:r>
              <a:rPr lang="el-GR" sz="3200" b="1" dirty="0" smtClean="0"/>
              <a:t>Έλεγχος χαρακτήρα δηλητηρίου.</a:t>
            </a:r>
          </a:p>
          <a:p>
            <a:pPr marL="514350" indent="-514350">
              <a:buAutoNum type="arabicPeriod"/>
            </a:pPr>
            <a:r>
              <a:rPr lang="el-GR" sz="3200" b="1" dirty="0" smtClean="0"/>
              <a:t>Εξουδετέρωση δηλητηρίου.</a:t>
            </a:r>
          </a:p>
          <a:p>
            <a:pPr marL="514350" indent="-514350">
              <a:buAutoNum type="arabicPeriod"/>
            </a:pPr>
            <a:endParaRPr lang="el-GR" sz="3200" dirty="0" smtClean="0"/>
          </a:p>
          <a:p>
            <a:pPr marL="514350" indent="-514350"/>
            <a:endParaRPr lang="el-GR" sz="3200" dirty="0" smtClean="0"/>
          </a:p>
          <a:p>
            <a:pPr marL="514350" indent="-514350"/>
            <a:endParaRPr lang="el-GR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TextBox"/>
          <p:cNvSpPr txBox="1"/>
          <p:nvPr/>
        </p:nvSpPr>
        <p:spPr>
          <a:xfrm>
            <a:off x="323528" y="980728"/>
            <a:ext cx="84249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800" b="1" dirty="0" smtClean="0"/>
              <a:t>Η θεωρητική περιγραφή του φαινομένου της εξουδετέρωσης.</a:t>
            </a:r>
            <a:endParaRPr lang="el-GR" sz="2800" b="1" dirty="0"/>
          </a:p>
        </p:txBody>
      </p:sp>
      <p:sp>
        <p:nvSpPr>
          <p:cNvPr id="3" name="2 - TextBox"/>
          <p:cNvSpPr txBox="1"/>
          <p:nvPr/>
        </p:nvSpPr>
        <p:spPr>
          <a:xfrm>
            <a:off x="251520" y="2060848"/>
            <a:ext cx="84249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400" dirty="0" smtClean="0"/>
              <a:t>Γνωρίζουμε ότι τα οξέα και οι βάσεις στα διαλύματα τους δημιουργούν </a:t>
            </a:r>
            <a:r>
              <a:rPr lang="el-GR" sz="2400" b="1" dirty="0" smtClean="0"/>
              <a:t>κατιόντα υδρογόνου (Η</a:t>
            </a:r>
            <a:r>
              <a:rPr lang="el-GR" sz="2400" b="1" baseline="30000" dirty="0" smtClean="0"/>
              <a:t>+</a:t>
            </a:r>
            <a:r>
              <a:rPr lang="el-GR" sz="2400" b="1" dirty="0" smtClean="0"/>
              <a:t>) </a:t>
            </a:r>
            <a:r>
              <a:rPr lang="el-GR" sz="2400" dirty="0" smtClean="0"/>
              <a:t>και </a:t>
            </a:r>
            <a:r>
              <a:rPr lang="el-GR" sz="2400" b="1" dirty="0" smtClean="0"/>
              <a:t>ανιόντα υδροξειδίου (ΟΗ</a:t>
            </a:r>
            <a:r>
              <a:rPr lang="el-GR" sz="2400" b="1" baseline="30000" dirty="0" smtClean="0"/>
              <a:t>-</a:t>
            </a:r>
            <a:r>
              <a:rPr lang="el-GR" sz="2400" b="1" dirty="0" smtClean="0"/>
              <a:t>). </a:t>
            </a:r>
            <a:endParaRPr lang="el-GR" sz="2400" b="1" dirty="0"/>
          </a:p>
        </p:txBody>
      </p:sp>
      <p:sp>
        <p:nvSpPr>
          <p:cNvPr id="4" name="3 - TextBox"/>
          <p:cNvSpPr txBox="1"/>
          <p:nvPr/>
        </p:nvSpPr>
        <p:spPr>
          <a:xfrm>
            <a:off x="611560" y="3501008"/>
            <a:ext cx="1440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 smtClean="0"/>
              <a:t>HCl</a:t>
            </a:r>
            <a:r>
              <a:rPr lang="pt-BR" sz="2800" b="1" baseline="-25000" dirty="0" smtClean="0"/>
              <a:t>(aq)</a:t>
            </a:r>
            <a:endParaRPr lang="el-GR" sz="2800" b="1" dirty="0"/>
          </a:p>
        </p:txBody>
      </p:sp>
      <p:sp>
        <p:nvSpPr>
          <p:cNvPr id="5" name="4 - Ορθογώνιο"/>
          <p:cNvSpPr/>
          <p:nvPr/>
        </p:nvSpPr>
        <p:spPr>
          <a:xfrm>
            <a:off x="1979712" y="3501008"/>
            <a:ext cx="315663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800" b="1" dirty="0" smtClean="0"/>
              <a:t>→ H</a:t>
            </a:r>
            <a:r>
              <a:rPr lang="pt-BR" sz="2800" b="1" baseline="30000" dirty="0" smtClean="0"/>
              <a:t>+</a:t>
            </a:r>
            <a:r>
              <a:rPr lang="pt-BR" sz="2800" b="1" baseline="-25000" dirty="0" smtClean="0"/>
              <a:t>(aq)</a:t>
            </a:r>
            <a:r>
              <a:rPr lang="pt-BR" sz="2800" b="1" dirty="0" smtClean="0"/>
              <a:t> + Cl</a:t>
            </a:r>
            <a:r>
              <a:rPr lang="pt-BR" sz="2800" b="1" baseline="30000" dirty="0" smtClean="0"/>
              <a:t>-</a:t>
            </a:r>
            <a:r>
              <a:rPr lang="pt-BR" sz="2800" b="1" baseline="-25000" dirty="0" smtClean="0"/>
              <a:t>(aq)</a:t>
            </a:r>
            <a:r>
              <a:rPr lang="pt-BR" sz="2800" b="1" dirty="0" smtClean="0"/>
              <a:t> </a:t>
            </a:r>
            <a:endParaRPr lang="el-GR" sz="2800" b="1" dirty="0"/>
          </a:p>
        </p:txBody>
      </p:sp>
      <p:sp>
        <p:nvSpPr>
          <p:cNvPr id="6" name="5 - TextBox"/>
          <p:cNvSpPr txBox="1"/>
          <p:nvPr/>
        </p:nvSpPr>
        <p:spPr>
          <a:xfrm>
            <a:off x="539552" y="4437112"/>
            <a:ext cx="172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err="1" smtClean="0"/>
              <a:t>NaOH</a:t>
            </a:r>
            <a:r>
              <a:rPr lang="en-GB" sz="2800" b="1" baseline="-25000" dirty="0" smtClean="0"/>
              <a:t>(s)</a:t>
            </a:r>
            <a:r>
              <a:rPr lang="en-GB" sz="2800" b="1" dirty="0" smtClean="0"/>
              <a:t> </a:t>
            </a:r>
            <a:endParaRPr lang="en-GB" sz="2800" b="1" dirty="0"/>
          </a:p>
        </p:txBody>
      </p:sp>
      <p:sp>
        <p:nvSpPr>
          <p:cNvPr id="7" name="6 - Ορθογώνιο"/>
          <p:cNvSpPr/>
          <p:nvPr/>
        </p:nvSpPr>
        <p:spPr>
          <a:xfrm>
            <a:off x="2051720" y="4437112"/>
            <a:ext cx="46085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ctr"/>
            <a:r>
              <a:rPr lang="pt-BR" sz="2800" b="1" dirty="0" smtClean="0"/>
              <a:t>→ </a:t>
            </a:r>
            <a:r>
              <a:rPr lang="el-GR" sz="2800" b="1" dirty="0" smtClean="0"/>
              <a:t> </a:t>
            </a:r>
            <a:r>
              <a:rPr lang="en-GB" sz="2800" b="1" dirty="0" smtClean="0"/>
              <a:t>Na</a:t>
            </a:r>
            <a:r>
              <a:rPr lang="en-GB" sz="2800" b="1" baseline="30000" dirty="0" smtClean="0"/>
              <a:t>+</a:t>
            </a:r>
            <a:r>
              <a:rPr lang="en-GB" sz="2800" b="1" baseline="-25000" dirty="0" smtClean="0"/>
              <a:t>(</a:t>
            </a:r>
            <a:r>
              <a:rPr lang="en-GB" sz="2800" b="1" baseline="-25000" dirty="0" err="1" smtClean="0"/>
              <a:t>aq</a:t>
            </a:r>
            <a:r>
              <a:rPr lang="en-GB" sz="2800" b="1" baseline="-25000" dirty="0" smtClean="0"/>
              <a:t>)</a:t>
            </a:r>
            <a:r>
              <a:rPr lang="en-GB" sz="2800" b="1" dirty="0" smtClean="0"/>
              <a:t> </a:t>
            </a:r>
            <a:r>
              <a:rPr lang="el-GR" sz="2800" b="1" dirty="0" smtClean="0"/>
              <a:t>+</a:t>
            </a:r>
            <a:r>
              <a:rPr lang="en-GB" sz="2800" b="1" dirty="0" smtClean="0"/>
              <a:t>OH</a:t>
            </a:r>
            <a:r>
              <a:rPr lang="en-GB" sz="2800" b="1" baseline="30000" dirty="0" smtClean="0"/>
              <a:t>-</a:t>
            </a:r>
            <a:r>
              <a:rPr lang="en-GB" sz="2800" b="1" baseline="-25000" dirty="0" smtClean="0"/>
              <a:t>(</a:t>
            </a:r>
            <a:r>
              <a:rPr lang="en-GB" sz="2800" b="1" baseline="-25000" dirty="0" err="1" smtClean="0"/>
              <a:t>aq</a:t>
            </a:r>
            <a:r>
              <a:rPr lang="en-GB" sz="2800" b="1" baseline="-25000" dirty="0" smtClean="0"/>
              <a:t>)</a:t>
            </a:r>
            <a:endParaRPr lang="en-GB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6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7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6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7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7" grpId="0"/>
    </p:bldLst>
  </p:timing>
</p:sld>
</file>

<file path=ppt/theme/theme1.xml><?xml version="1.0" encoding="utf-8"?>
<a:theme xmlns:a="http://schemas.openxmlformats.org/drawingml/2006/main" name="Παρουσίαση1">
  <a:themeElements>
    <a:clrScheme name="Αποκορύφωμα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Προσαρμοσμένος 1">
      <a:majorFont>
        <a:latin typeface="Georgia"/>
        <a:ea typeface=""/>
        <a:cs typeface=""/>
      </a:majorFont>
      <a:minorFont>
        <a:latin typeface="Georg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Προσαρμοσμένη σχεδίαση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εξουδετέρωση</Template>
  <TotalTime>4259</TotalTime>
  <Words>659</Words>
  <Application>Microsoft Office PowerPoint</Application>
  <PresentationFormat>Προβολή στην οθόνη (4:3)</PresentationFormat>
  <Paragraphs>97</Paragraphs>
  <Slides>16</Slides>
  <Notes>1</Notes>
  <HiddenSlides>0</HiddenSlides>
  <MMClips>0</MMClips>
  <ScaleCrop>false</ScaleCrop>
  <HeadingPairs>
    <vt:vector size="4" baseType="variant">
      <vt:variant>
        <vt:lpstr>Θέμα</vt:lpstr>
      </vt:variant>
      <vt:variant>
        <vt:i4>2</vt:i4>
      </vt:variant>
      <vt:variant>
        <vt:lpstr>Τίτλοι διαφανειών</vt:lpstr>
      </vt:variant>
      <vt:variant>
        <vt:i4>16</vt:i4>
      </vt:variant>
    </vt:vector>
  </HeadingPairs>
  <TitlesOfParts>
    <vt:vector size="18" baseType="lpstr">
      <vt:lpstr>Παρουσίαση1</vt:lpstr>
      <vt:lpstr>Προσαρμοσμένη σχεδίαση</vt:lpstr>
      <vt:lpstr>ΕΞΟΥΔΕΤΕΡΩΣΗ</vt:lpstr>
      <vt:lpstr>Διαφάνεια 2</vt:lpstr>
      <vt:lpstr>Διαφάνεια 3</vt:lpstr>
      <vt:lpstr>Διαφάνεια 4</vt:lpstr>
      <vt:lpstr>Διαφάνεια 5</vt:lpstr>
      <vt:lpstr>Διαφάνεια 6</vt:lpstr>
      <vt:lpstr>Διαφάνεια 7</vt:lpstr>
      <vt:lpstr>Διαφάνεια 8</vt:lpstr>
      <vt:lpstr>Διαφάνεια 9</vt:lpstr>
      <vt:lpstr>Διαφάνεια 10</vt:lpstr>
      <vt:lpstr>Διαφάνεια 11</vt:lpstr>
      <vt:lpstr>Διαφάνεια 12</vt:lpstr>
      <vt:lpstr>Διαφάνεια 13</vt:lpstr>
      <vt:lpstr>Διαφάνεια 14</vt:lpstr>
      <vt:lpstr>Διαφάνεια 15</vt:lpstr>
      <vt:lpstr>Διαφάνεια 16</vt:lpstr>
    </vt:vector>
  </TitlesOfParts>
  <Company>Το όνομα της εταιρείας σας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ΕΞΟΥΔΕΤΕΡΩΣΗ</dc:title>
  <dc:creator>Το όνομα χρήστη σας</dc:creator>
  <cp:lastModifiedBy>Το όνομα χρήστη σας</cp:lastModifiedBy>
  <cp:revision>11</cp:revision>
  <dcterms:created xsi:type="dcterms:W3CDTF">2013-03-01T16:38:17Z</dcterms:created>
  <dcterms:modified xsi:type="dcterms:W3CDTF">2013-03-19T08:49:20Z</dcterms:modified>
</cp:coreProperties>
</file>