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5143500" type="screen16x9"/>
  <p:notesSz cx="6858000" cy="9144000"/>
  <p:embeddedFontLst>
    <p:embeddedFont>
      <p:font typeface="Lato" panose="020B0604020202020204" charset="0"/>
      <p:regular r:id="rId20"/>
      <p:bold r:id="rId21"/>
      <p:italic r:id="rId22"/>
      <p:boldItalic r:id="rId23"/>
    </p:embeddedFont>
    <p:embeddedFont>
      <p:font typeface="Montserrat" panose="020B0604020202020204" charset="0"/>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5" d="100"/>
          <a:sy n="145" d="100"/>
        </p:scale>
        <p:origin x="624"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font" Target="fonts/font8.fnt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25022857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917134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1b10663c614_0_17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1b10663c614_0_1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115834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1b10663c614_0_17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1b10663c614_0_1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579753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1b10663c614_0_18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1b10663c614_0_1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016176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1b10663c614_0_18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1b10663c614_0_1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447450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1b10663c614_0_19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 name="Google Shape;210;g1b10663c614_0_1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290322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1b10663c614_0_20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1b10663c614_0_2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2977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g1b10663c614_0_20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2" name="Google Shape;222;g1b10663c614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70454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g1b10663c614_0_2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8" name="Google Shape;228;g1b10663c614_0_2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52620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1b10663c614_0_1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1b10663c614_0_1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55730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1b10663c614_0_1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1b10663c614_0_1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75559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1b10663c614_0_13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1b10663c614_0_1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56986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1b10663c614_0_14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1b10663c614_0_1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532268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1b10663c614_0_1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1b10663c614_0_1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41838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1b10663c614_0_1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1b10663c614_0_1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357982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1b10663c614_0_15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1b10663c614_0_1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645632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1b10663c614_0_1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1b10663c614_0_1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34934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name="adj" fmla="val 0"/>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name="adj" fmla="val 50000"/>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150" y="1145825"/>
              <a:ext cx="3996600" cy="3996900"/>
            </a:xfrm>
            <a:prstGeom prst="diagStripe">
              <a:avLst>
                <a:gd name="adj" fmla="val 58774"/>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5400000">
              <a:off x="1646" y="-75"/>
              <a:ext cx="2299800" cy="23001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flipH="1">
              <a:off x="652821" y="590035"/>
              <a:ext cx="2300100" cy="2299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txBox="1">
            <a:spLocks noGrp="1"/>
          </p:cNvSpPr>
          <p:nvPr>
            <p:ph type="ctrTitle"/>
          </p:nvPr>
        </p:nvSpPr>
        <p:spPr>
          <a:xfrm>
            <a:off x="3537150" y="1578400"/>
            <a:ext cx="5017500" cy="15789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a:endParaRPr/>
          </a:p>
        </p:txBody>
      </p:sp>
      <p:sp>
        <p:nvSpPr>
          <p:cNvPr id="17" name="Google Shape;17;p2"/>
          <p:cNvSpPr txBox="1">
            <a:spLocks noGrp="1"/>
          </p:cNvSpPr>
          <p:nvPr>
            <p:ph type="subTitle" idx="1"/>
          </p:nvPr>
        </p:nvSpPr>
        <p:spPr>
          <a:xfrm>
            <a:off x="5083950" y="3924925"/>
            <a:ext cx="3470700" cy="506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18" name="Google Shape;18;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1"/>
            <p:cNvSpPr/>
            <p:nvPr/>
          </p:nvSpPr>
          <p:spPr>
            <a:xfrm rot="5400000">
              <a:off x="4841125" y="5700"/>
              <a:ext cx="42981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1"/>
            <p:cNvSpPr/>
            <p:nvPr/>
          </p:nvSpPr>
          <p:spPr>
            <a:xfrm rot="-5400000">
              <a:off x="5618399" y="123646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1"/>
            <p:cNvSpPr/>
            <p:nvPr/>
          </p:nvSpPr>
          <p:spPr>
            <a:xfrm flipH="1">
              <a:off x="5849857" y="14439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1"/>
            <p:cNvSpPr/>
            <p:nvPr/>
          </p:nvSpPr>
          <p:spPr>
            <a:xfrm rot="-5400000">
              <a:off x="5987081" y="24694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1"/>
            <p:cNvSpPr/>
            <p:nvPr/>
          </p:nvSpPr>
          <p:spPr>
            <a:xfrm flipH="1">
              <a:off x="6222115" y="267695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1"/>
            <p:cNvSpPr/>
            <p:nvPr/>
          </p:nvSpPr>
          <p:spPr>
            <a:xfrm rot="-5400000">
              <a:off x="6675341" y="186201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1"/>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1"/>
            <p:cNvSpPr/>
            <p:nvPr/>
          </p:nvSpPr>
          <p:spPr>
            <a:xfrm rot="-5400000">
              <a:off x="6861141" y="247781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1"/>
            <p:cNvSpPr/>
            <p:nvPr/>
          </p:nvSpPr>
          <p:spPr>
            <a:xfrm flipH="1">
              <a:off x="7965266" y="269296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1"/>
            <p:cNvSpPr/>
            <p:nvPr/>
          </p:nvSpPr>
          <p:spPr>
            <a:xfrm flipH="1">
              <a:off x="8145082" y="330875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1"/>
            <p:cNvSpPr/>
            <p:nvPr/>
          </p:nvSpPr>
          <p:spPr>
            <a:xfrm rot="-5400000">
              <a:off x="7047599" y="309501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1"/>
            <p:cNvSpPr/>
            <p:nvPr/>
          </p:nvSpPr>
          <p:spPr>
            <a:xfrm flipH="1">
              <a:off x="7276649" y="330250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1"/>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1"/>
            <p:cNvSpPr/>
            <p:nvPr/>
          </p:nvSpPr>
          <p:spPr>
            <a:xfrm flipH="1">
              <a:off x="7462448" y="391829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1"/>
            <p:cNvSpPr/>
            <p:nvPr/>
          </p:nvSpPr>
          <p:spPr>
            <a:xfrm rot="-5400000">
              <a:off x="8102491" y="371847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1"/>
            <p:cNvSpPr/>
            <p:nvPr/>
          </p:nvSpPr>
          <p:spPr>
            <a:xfrm flipH="1">
              <a:off x="8334533" y="392596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11"/>
            <p:cNvSpPr/>
            <p:nvPr/>
          </p:nvSpPr>
          <p:spPr>
            <a:xfrm rot="-5400000">
              <a:off x="8288290" y="43342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5" name="Google Shape;125;p11"/>
          <p:cNvSpPr txBox="1">
            <a:spLocks noGrp="1"/>
          </p:cNvSpPr>
          <p:nvPr>
            <p:ph type="title" hasCustomPrompt="1"/>
          </p:nvPr>
        </p:nvSpPr>
        <p:spPr>
          <a:xfrm>
            <a:off x="823850" y="1284675"/>
            <a:ext cx="4776000" cy="1300800"/>
          </a:xfrm>
          <a:prstGeom prst="rect">
            <a:avLst/>
          </a:prstGeom>
        </p:spPr>
        <p:txBody>
          <a:bodyPr spcFirstLastPara="1" wrap="square" lIns="91425" tIns="91425" rIns="91425" bIns="91425" anchor="t" anchorCtr="0">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a:spLocks noGrp="1"/>
          </p:cNvSpPr>
          <p:nvPr>
            <p:ph type="body" idx="1"/>
          </p:nvPr>
        </p:nvSpPr>
        <p:spPr>
          <a:xfrm>
            <a:off x="823850" y="2643124"/>
            <a:ext cx="4776000" cy="12189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27" name="Google Shape;12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8"/>
        <p:cNvGrpSpPr/>
        <p:nvPr/>
      </p:nvGrpSpPr>
      <p:grpSpPr>
        <a:xfrm>
          <a:off x="0" y="0"/>
          <a:ext cx="0" cy="0"/>
          <a:chOff x="0" y="0"/>
          <a:chExt cx="0" cy="0"/>
        </a:xfrm>
      </p:grpSpPr>
      <p:sp>
        <p:nvSpPr>
          <p:cNvPr id="129" name="Google Shape;12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rot="5400000">
              <a:off x="4841125" y="5700"/>
              <a:ext cx="42981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rot="-5400000">
              <a:off x="5618399" y="123646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flipH="1">
              <a:off x="5849857" y="14439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rot="-5400000">
              <a:off x="5987081" y="24694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3"/>
            <p:cNvSpPr/>
            <p:nvPr/>
          </p:nvSpPr>
          <p:spPr>
            <a:xfrm flipH="1">
              <a:off x="6222115" y="267695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rot="-5400000">
              <a:off x="6675341" y="186201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rot="-5400000">
              <a:off x="6861141" y="247781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3"/>
            <p:cNvSpPr/>
            <p:nvPr/>
          </p:nvSpPr>
          <p:spPr>
            <a:xfrm flipH="1">
              <a:off x="7965266" y="269296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3"/>
            <p:cNvSpPr/>
            <p:nvPr/>
          </p:nvSpPr>
          <p:spPr>
            <a:xfrm flipH="1">
              <a:off x="8145082" y="330875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3"/>
            <p:cNvSpPr/>
            <p:nvPr/>
          </p:nvSpPr>
          <p:spPr>
            <a:xfrm rot="-5400000">
              <a:off x="7047599" y="309501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3"/>
            <p:cNvSpPr/>
            <p:nvPr/>
          </p:nvSpPr>
          <p:spPr>
            <a:xfrm flipH="1">
              <a:off x="7276649" y="330250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3"/>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3"/>
            <p:cNvSpPr/>
            <p:nvPr/>
          </p:nvSpPr>
          <p:spPr>
            <a:xfrm flipH="1">
              <a:off x="7462448" y="391829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3"/>
            <p:cNvSpPr/>
            <p:nvPr/>
          </p:nvSpPr>
          <p:spPr>
            <a:xfrm rot="-5400000">
              <a:off x="8102491" y="371847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3"/>
            <p:cNvSpPr/>
            <p:nvPr/>
          </p:nvSpPr>
          <p:spPr>
            <a:xfrm flipH="1">
              <a:off x="8334533" y="392596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rot="-5400000">
              <a:off x="8288290" y="43342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 name="Google Shape;39;p3"/>
          <p:cNvSpPr txBox="1">
            <a:spLocks noGrp="1"/>
          </p:cNvSpPr>
          <p:nvPr>
            <p:ph type="title"/>
          </p:nvPr>
        </p:nvSpPr>
        <p:spPr>
          <a:xfrm>
            <a:off x="823850" y="2053000"/>
            <a:ext cx="4587000" cy="1148700"/>
          </a:xfrm>
          <a:prstGeom prst="rect">
            <a:avLst/>
          </a:prstGeom>
        </p:spPr>
        <p:txBody>
          <a:bodyPr spcFirstLastPara="1" wrap="square" lIns="91425" tIns="91425" rIns="91425" bIns="91425" anchor="ctr"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40" name="Google Shape;40;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4"/>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4"/>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6" name="Google Shape;46;p4"/>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47" name="Google Shape;47;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5"/>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5"/>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53" name="Google Shape;53;p5"/>
          <p:cNvSpPr txBox="1">
            <a:spLocks noGrp="1"/>
          </p:cNvSpPr>
          <p:nvPr>
            <p:ph type="body" idx="1"/>
          </p:nvPr>
        </p:nvSpPr>
        <p:spPr>
          <a:xfrm>
            <a:off x="1297500" y="1567550"/>
            <a:ext cx="34032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4" name="Google Shape;54;p5"/>
          <p:cNvSpPr txBox="1">
            <a:spLocks noGrp="1"/>
          </p:cNvSpPr>
          <p:nvPr>
            <p:ph type="body" idx="2"/>
          </p:nvPr>
        </p:nvSpPr>
        <p:spPr>
          <a:xfrm>
            <a:off x="4933221" y="1567550"/>
            <a:ext cx="34032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5" name="Google Shape;5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6"/>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 name="Google Shape;60;p6"/>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1" name="Google Shape;61;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7"/>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7"/>
          <p:cNvSpPr txBox="1">
            <a:spLocks noGrp="1"/>
          </p:cNvSpPr>
          <p:nvPr>
            <p:ph type="title"/>
          </p:nvPr>
        </p:nvSpPr>
        <p:spPr>
          <a:xfrm>
            <a:off x="1297500" y="393750"/>
            <a:ext cx="3798900" cy="1493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7" name="Google Shape;67;p7"/>
          <p:cNvSpPr txBox="1">
            <a:spLocks noGrp="1"/>
          </p:cNvSpPr>
          <p:nvPr>
            <p:ph type="body" idx="1"/>
          </p:nvPr>
        </p:nvSpPr>
        <p:spPr>
          <a:xfrm>
            <a:off x="1297500" y="1972550"/>
            <a:ext cx="3798900" cy="24159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8" name="Google Shape;6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8"/>
            <p:cNvSpPr/>
            <p:nvPr/>
          </p:nvSpPr>
          <p:spPr>
            <a:xfrm rot="5400000">
              <a:off x="4840825" y="6000"/>
              <a:ext cx="42987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8"/>
            <p:cNvSpPr/>
            <p:nvPr/>
          </p:nvSpPr>
          <p:spPr>
            <a:xfrm rot="-5400000">
              <a:off x="5618399" y="123664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8"/>
            <p:cNvSpPr/>
            <p:nvPr/>
          </p:nvSpPr>
          <p:spPr>
            <a:xfrm flipH="1">
              <a:off x="5849857" y="144407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8"/>
            <p:cNvSpPr/>
            <p:nvPr/>
          </p:nvSpPr>
          <p:spPr>
            <a:xfrm rot="-5400000">
              <a:off x="5987081" y="246974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8"/>
            <p:cNvSpPr/>
            <p:nvPr/>
          </p:nvSpPr>
          <p:spPr>
            <a:xfrm flipH="1">
              <a:off x="6222115" y="2677179"/>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8"/>
            <p:cNvSpPr/>
            <p:nvPr/>
          </p:nvSpPr>
          <p:spPr>
            <a:xfrm rot="-5400000">
              <a:off x="6675341" y="186224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8"/>
            <p:cNvSpPr/>
            <p:nvPr/>
          </p:nvSpPr>
          <p:spPr>
            <a:xfrm flipH="1">
              <a:off x="6908099" y="2069680"/>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8"/>
            <p:cNvSpPr/>
            <p:nvPr/>
          </p:nvSpPr>
          <p:spPr>
            <a:xfrm rot="-5400000">
              <a:off x="6861141" y="247808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8"/>
            <p:cNvSpPr/>
            <p:nvPr/>
          </p:nvSpPr>
          <p:spPr>
            <a:xfrm flipH="1">
              <a:off x="7965266" y="269319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8"/>
            <p:cNvSpPr/>
            <p:nvPr/>
          </p:nvSpPr>
          <p:spPr>
            <a:xfrm flipH="1">
              <a:off x="8145082" y="330903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8"/>
            <p:cNvSpPr/>
            <p:nvPr/>
          </p:nvSpPr>
          <p:spPr>
            <a:xfrm rot="-5400000">
              <a:off x="7047599" y="309534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8"/>
            <p:cNvSpPr/>
            <p:nvPr/>
          </p:nvSpPr>
          <p:spPr>
            <a:xfrm flipH="1">
              <a:off x="7276649" y="330278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8"/>
            <p:cNvSpPr/>
            <p:nvPr/>
          </p:nvSpPr>
          <p:spPr>
            <a:xfrm rot="-5400000">
              <a:off x="7227414" y="3711189"/>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8"/>
            <p:cNvSpPr/>
            <p:nvPr/>
          </p:nvSpPr>
          <p:spPr>
            <a:xfrm flipH="1">
              <a:off x="7462448" y="391862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8"/>
            <p:cNvSpPr/>
            <p:nvPr/>
          </p:nvSpPr>
          <p:spPr>
            <a:xfrm rot="-5400000">
              <a:off x="8102491" y="37188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8"/>
            <p:cNvSpPr/>
            <p:nvPr/>
          </p:nvSpPr>
          <p:spPr>
            <a:xfrm flipH="1">
              <a:off x="8334533" y="392629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rot="-5400000">
              <a:off x="8288290" y="433470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 name="Google Shape;89;p8"/>
          <p:cNvSpPr txBox="1">
            <a:spLocks noGrp="1"/>
          </p:cNvSpPr>
          <p:nvPr>
            <p:ph type="title"/>
          </p:nvPr>
        </p:nvSpPr>
        <p:spPr>
          <a:xfrm>
            <a:off x="823850" y="866775"/>
            <a:ext cx="4587000" cy="3521100"/>
          </a:xfrm>
          <a:prstGeom prst="rect">
            <a:avLst/>
          </a:prstGeom>
        </p:spPr>
        <p:txBody>
          <a:bodyPr spcFirstLastPara="1" wrap="square" lIns="91425" tIns="91425" rIns="91425" bIns="91425" anchor="ctr"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90" name="Google Shape;90;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9"/>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 name="Google Shape;95;p9"/>
          <p:cNvSpPr txBox="1">
            <a:spLocks noGrp="1"/>
          </p:cNvSpPr>
          <p:nvPr>
            <p:ph type="title"/>
          </p:nvPr>
        </p:nvSpPr>
        <p:spPr>
          <a:xfrm>
            <a:off x="1297500" y="1658325"/>
            <a:ext cx="3036300" cy="17517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96" name="Google Shape;96;p9"/>
          <p:cNvSpPr txBox="1">
            <a:spLocks noGrp="1"/>
          </p:cNvSpPr>
          <p:nvPr>
            <p:ph type="subTitle" idx="1"/>
          </p:nvPr>
        </p:nvSpPr>
        <p:spPr>
          <a:xfrm>
            <a:off x="1297500" y="3538000"/>
            <a:ext cx="3036300" cy="506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97" name="Google Shape;97;p9"/>
          <p:cNvSpPr txBox="1">
            <a:spLocks noGrp="1"/>
          </p:cNvSpPr>
          <p:nvPr>
            <p:ph type="body" idx="2"/>
          </p:nvPr>
        </p:nvSpPr>
        <p:spPr>
          <a:xfrm>
            <a:off x="4648200" y="1696600"/>
            <a:ext cx="3676800" cy="2347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8" name="Google Shape;98;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0"/>
            <p:cNvSpPr/>
            <p:nvPr/>
          </p:nvSpPr>
          <p:spPr>
            <a:xfrm flipH="1">
              <a:off x="154125" y="3925529"/>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10"/>
          <p:cNvSpPr txBox="1">
            <a:spLocks noGrp="1"/>
          </p:cNvSpPr>
          <p:nvPr>
            <p:ph type="body" idx="1"/>
          </p:nvPr>
        </p:nvSpPr>
        <p:spPr>
          <a:xfrm>
            <a:off x="812725" y="4305375"/>
            <a:ext cx="6936000" cy="523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300"/>
              <a:buNone/>
              <a:defRPr/>
            </a:lvl1pPr>
          </a:lstStyle>
          <a:p>
            <a:endParaRPr/>
          </a:p>
        </p:txBody>
      </p:sp>
      <p:sp>
        <p:nvSpPr>
          <p:cNvPr id="104" name="Google Shape;104;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focus">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marL="914400" lvl="1"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marL="1371600" lvl="2"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marL="1828800" lvl="3"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marL="2286000" lvl="4"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marL="2743200" lvl="5"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marL="3200400" lvl="6"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marL="3657600" lvl="7"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marL="4114800" lvl="8"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3"/>
          <p:cNvSpPr txBox="1">
            <a:spLocks noGrp="1"/>
          </p:cNvSpPr>
          <p:nvPr>
            <p:ph type="ctrTitle"/>
          </p:nvPr>
        </p:nvSpPr>
        <p:spPr>
          <a:xfrm>
            <a:off x="3537150" y="1578400"/>
            <a:ext cx="5017500" cy="15789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NAT - Network Address Translation</a:t>
            </a:r>
            <a:endParaRPr/>
          </a:p>
        </p:txBody>
      </p:sp>
      <p:sp>
        <p:nvSpPr>
          <p:cNvPr id="135" name="Google Shape;135;p13"/>
          <p:cNvSpPr txBox="1">
            <a:spLocks noGrp="1"/>
          </p:cNvSpPr>
          <p:nvPr>
            <p:ph type="subTitle" idx="1"/>
          </p:nvPr>
        </p:nvSpPr>
        <p:spPr>
          <a:xfrm>
            <a:off x="5083950" y="3924925"/>
            <a:ext cx="3470700" cy="506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Cisco Packet Tracer</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22"/>
          <p:cNvSpPr txBox="1">
            <a:spLocks noGrp="1"/>
          </p:cNvSpPr>
          <p:nvPr>
            <p:ph type="body" idx="1"/>
          </p:nvPr>
        </p:nvSpPr>
        <p:spPr>
          <a:xfrm>
            <a:off x="191025" y="1323025"/>
            <a:ext cx="1832400" cy="36681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a:t>Ομοίως λειτουργούμε και για τον δεύτερο Router.</a:t>
            </a:r>
            <a:endParaRPr/>
          </a:p>
        </p:txBody>
      </p:sp>
      <p:pic>
        <p:nvPicPr>
          <p:cNvPr id="189" name="Google Shape;189;p22"/>
          <p:cNvPicPr preferRelativeResize="0"/>
          <p:nvPr/>
        </p:nvPicPr>
        <p:blipFill>
          <a:blip r:embed="rId3">
            <a:alphaModFix/>
          </a:blip>
          <a:stretch>
            <a:fillRect/>
          </a:stretch>
        </p:blipFill>
        <p:spPr>
          <a:xfrm>
            <a:off x="2840875" y="117025"/>
            <a:ext cx="4997346" cy="48387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23"/>
          <p:cNvSpPr txBox="1">
            <a:spLocks noGrp="1"/>
          </p:cNvSpPr>
          <p:nvPr>
            <p:ph type="body" idx="1"/>
          </p:nvPr>
        </p:nvSpPr>
        <p:spPr>
          <a:xfrm>
            <a:off x="191025" y="1323025"/>
            <a:ext cx="1832400" cy="36681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a:t>Στην συνέχεια ανοίγουμε το CLI του πρώτου Router και σε global configuration mode δίνουμε την εντολή ip route 60.0.0.0 255.0.0.0 192.162.10.2 ώστε να μπορεί να επικοινωνήσει με το απέναντι δίκτυο.</a:t>
            </a:r>
            <a:endParaRPr/>
          </a:p>
        </p:txBody>
      </p:sp>
      <p:pic>
        <p:nvPicPr>
          <p:cNvPr id="195" name="Google Shape;195;p23"/>
          <p:cNvPicPr preferRelativeResize="0"/>
          <p:nvPr/>
        </p:nvPicPr>
        <p:blipFill>
          <a:blip r:embed="rId3">
            <a:alphaModFix/>
          </a:blip>
          <a:stretch>
            <a:fillRect/>
          </a:stretch>
        </p:blipFill>
        <p:spPr>
          <a:xfrm>
            <a:off x="3187550" y="152400"/>
            <a:ext cx="4946706" cy="4838699"/>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24"/>
          <p:cNvSpPr txBox="1">
            <a:spLocks noGrp="1"/>
          </p:cNvSpPr>
          <p:nvPr>
            <p:ph type="body" idx="1"/>
          </p:nvPr>
        </p:nvSpPr>
        <p:spPr>
          <a:xfrm>
            <a:off x="191025" y="1323025"/>
            <a:ext cx="1832400" cy="36681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a:t>Ομοίως λειτουργούμε και στον δεύτερο Router.</a:t>
            </a:r>
            <a:endParaRPr/>
          </a:p>
        </p:txBody>
      </p:sp>
      <p:pic>
        <p:nvPicPr>
          <p:cNvPr id="201" name="Google Shape;201;p24"/>
          <p:cNvPicPr preferRelativeResize="0"/>
          <p:nvPr/>
        </p:nvPicPr>
        <p:blipFill>
          <a:blip r:embed="rId3">
            <a:alphaModFix/>
          </a:blip>
          <a:stretch>
            <a:fillRect/>
          </a:stretch>
        </p:blipFill>
        <p:spPr>
          <a:xfrm>
            <a:off x="3130950" y="152400"/>
            <a:ext cx="4997346" cy="48387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25"/>
          <p:cNvSpPr txBox="1">
            <a:spLocks noGrp="1"/>
          </p:cNvSpPr>
          <p:nvPr>
            <p:ph type="body" idx="1"/>
          </p:nvPr>
        </p:nvSpPr>
        <p:spPr>
          <a:xfrm>
            <a:off x="191025" y="1323025"/>
            <a:ext cx="1832400" cy="36681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a:t>Με την εντολή show ip route σε privilege mode, μπορούμε να δούμε τις ρυθμίσεις που δώσαμε.</a:t>
            </a:r>
            <a:endParaRPr/>
          </a:p>
        </p:txBody>
      </p:sp>
      <p:pic>
        <p:nvPicPr>
          <p:cNvPr id="207" name="Google Shape;207;p25"/>
          <p:cNvPicPr preferRelativeResize="0"/>
          <p:nvPr/>
        </p:nvPicPr>
        <p:blipFill>
          <a:blip r:embed="rId3">
            <a:alphaModFix/>
          </a:blip>
          <a:stretch>
            <a:fillRect/>
          </a:stretch>
        </p:blipFill>
        <p:spPr>
          <a:xfrm>
            <a:off x="2932850" y="152400"/>
            <a:ext cx="4939059" cy="48387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26"/>
          <p:cNvSpPr txBox="1">
            <a:spLocks noGrp="1"/>
          </p:cNvSpPr>
          <p:nvPr>
            <p:ph type="body" idx="1"/>
          </p:nvPr>
        </p:nvSpPr>
        <p:spPr>
          <a:xfrm>
            <a:off x="191025" y="1323025"/>
            <a:ext cx="1832400" cy="36681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a:t>Αν τώρα προσπαθήσουμε να κάνουμε ping στον Command Prompt του ενός υπολογιστή, προς την public IP του υπολογιστή του άλλου δικτύου, θα παρατηρήσουμε πως δεχόμαστε reply. Ενώ κάνοντας ping στην ιδιωτική IP, παρατηρούμε ότι είναι unreachable.</a:t>
            </a:r>
            <a:endParaRPr/>
          </a:p>
        </p:txBody>
      </p:sp>
      <p:pic>
        <p:nvPicPr>
          <p:cNvPr id="213" name="Google Shape;213;p26"/>
          <p:cNvPicPr preferRelativeResize="0"/>
          <p:nvPr/>
        </p:nvPicPr>
        <p:blipFill>
          <a:blip r:embed="rId3">
            <a:alphaModFix/>
          </a:blip>
          <a:stretch>
            <a:fillRect/>
          </a:stretch>
        </p:blipFill>
        <p:spPr>
          <a:xfrm>
            <a:off x="3293675" y="152400"/>
            <a:ext cx="5013331" cy="4838701"/>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27"/>
          <p:cNvSpPr txBox="1">
            <a:spLocks noGrp="1"/>
          </p:cNvSpPr>
          <p:nvPr>
            <p:ph type="body" idx="1"/>
          </p:nvPr>
        </p:nvSpPr>
        <p:spPr>
          <a:xfrm>
            <a:off x="191025" y="1323025"/>
            <a:ext cx="1832400" cy="36681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a:t>Τέλος, ας δοκιμάσουμε ένα παράδειγμα με τον Server. Αρχικά, ανοίγουμε τα Services του Server και κάνουμε κάποιες αλλαγές στο index.html αρχείο. Στη συνέχεια το αποθηκεύουμε.</a:t>
            </a:r>
            <a:endParaRPr/>
          </a:p>
        </p:txBody>
      </p:sp>
      <p:pic>
        <p:nvPicPr>
          <p:cNvPr id="219" name="Google Shape;219;p27"/>
          <p:cNvPicPr preferRelativeResize="0"/>
          <p:nvPr/>
        </p:nvPicPr>
        <p:blipFill>
          <a:blip r:embed="rId3">
            <a:alphaModFix/>
          </a:blip>
          <a:stretch>
            <a:fillRect/>
          </a:stretch>
        </p:blipFill>
        <p:spPr>
          <a:xfrm>
            <a:off x="3130950" y="201925"/>
            <a:ext cx="4968307" cy="4838699"/>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28"/>
          <p:cNvSpPr txBox="1">
            <a:spLocks noGrp="1"/>
          </p:cNvSpPr>
          <p:nvPr>
            <p:ph type="body" idx="1"/>
          </p:nvPr>
        </p:nvSpPr>
        <p:spPr>
          <a:xfrm>
            <a:off x="191025" y="1323025"/>
            <a:ext cx="1832400" cy="36681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a:t>Έπειτα, μπαίνοντας στον Web Browser του υπολογιστή του άλλου δικτύου, παρατηρούμε πως έχουμε πρόσβαση στην σελίδα του Server μέσω της public IP του Server.</a:t>
            </a:r>
            <a:endParaRPr/>
          </a:p>
        </p:txBody>
      </p:sp>
      <p:pic>
        <p:nvPicPr>
          <p:cNvPr id="225" name="Google Shape;225;p28"/>
          <p:cNvPicPr preferRelativeResize="0"/>
          <p:nvPr/>
        </p:nvPicPr>
        <p:blipFill>
          <a:blip r:embed="rId3">
            <a:alphaModFix/>
          </a:blip>
          <a:stretch>
            <a:fillRect/>
          </a:stretch>
        </p:blipFill>
        <p:spPr>
          <a:xfrm>
            <a:off x="3145100" y="152400"/>
            <a:ext cx="4968889" cy="48387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29"/>
          <p:cNvSpPr txBox="1">
            <a:spLocks noGrp="1"/>
          </p:cNvSpPr>
          <p:nvPr>
            <p:ph type="body" idx="1"/>
          </p:nvPr>
        </p:nvSpPr>
        <p:spPr>
          <a:xfrm>
            <a:off x="191025" y="1323025"/>
            <a:ext cx="1832400" cy="36681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a:t>Ενώ η private IP δεν είναι προσβάσιμη.</a:t>
            </a:r>
            <a:endParaRPr/>
          </a:p>
        </p:txBody>
      </p:sp>
      <p:pic>
        <p:nvPicPr>
          <p:cNvPr id="231" name="Google Shape;231;p29"/>
          <p:cNvPicPr preferRelativeResize="0"/>
          <p:nvPr/>
        </p:nvPicPr>
        <p:blipFill>
          <a:blip r:embed="rId3">
            <a:alphaModFix/>
          </a:blip>
          <a:stretch>
            <a:fillRect/>
          </a:stretch>
        </p:blipFill>
        <p:spPr>
          <a:xfrm>
            <a:off x="3251225" y="152400"/>
            <a:ext cx="4967541" cy="48387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4"/>
          <p:cNvSpPr txBox="1">
            <a:spLocks noGrp="1"/>
          </p:cNvSpPr>
          <p:nvPr>
            <p:ph type="body" idx="1"/>
          </p:nvPr>
        </p:nvSpPr>
        <p:spPr>
          <a:xfrm>
            <a:off x="191025" y="1567550"/>
            <a:ext cx="1832400" cy="29250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a:t>Αρχικά, θα δημιουργήσουμε δύο Routers, δύο Switch, δύο PC, και έναν Server.</a:t>
            </a:r>
            <a:endParaRPr/>
          </a:p>
        </p:txBody>
      </p:sp>
      <p:pic>
        <p:nvPicPr>
          <p:cNvPr id="141" name="Google Shape;141;p14"/>
          <p:cNvPicPr preferRelativeResize="0"/>
          <p:nvPr/>
        </p:nvPicPr>
        <p:blipFill>
          <a:blip r:embed="rId3">
            <a:alphaModFix/>
          </a:blip>
          <a:stretch>
            <a:fillRect/>
          </a:stretch>
        </p:blipFill>
        <p:spPr>
          <a:xfrm>
            <a:off x="1980975" y="895250"/>
            <a:ext cx="7120574" cy="384214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15"/>
          <p:cNvSpPr txBox="1">
            <a:spLocks noGrp="1"/>
          </p:cNvSpPr>
          <p:nvPr>
            <p:ph type="body" idx="1"/>
          </p:nvPr>
        </p:nvSpPr>
        <p:spPr>
          <a:xfrm>
            <a:off x="191025" y="1567550"/>
            <a:ext cx="1832400" cy="29250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a:t>Στην συνέχεια, συνδέουμε όλες τις συσκευές.</a:t>
            </a:r>
            <a:endParaRPr/>
          </a:p>
        </p:txBody>
      </p:sp>
      <p:pic>
        <p:nvPicPr>
          <p:cNvPr id="147" name="Google Shape;147;p15"/>
          <p:cNvPicPr preferRelativeResize="0"/>
          <p:nvPr/>
        </p:nvPicPr>
        <p:blipFill>
          <a:blip r:embed="rId3">
            <a:alphaModFix/>
          </a:blip>
          <a:stretch>
            <a:fillRect/>
          </a:stretch>
        </p:blipFill>
        <p:spPr>
          <a:xfrm>
            <a:off x="1673500" y="718801"/>
            <a:ext cx="7329000" cy="393933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6"/>
          <p:cNvSpPr txBox="1">
            <a:spLocks noGrp="1"/>
          </p:cNvSpPr>
          <p:nvPr>
            <p:ph type="body" idx="1"/>
          </p:nvPr>
        </p:nvSpPr>
        <p:spPr>
          <a:xfrm>
            <a:off x="191025" y="1567550"/>
            <a:ext cx="1832400" cy="29250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a:t>Έπειτα, δίνουμε IP στους υπολογιστές και στον Server. Ως Default Gateway θα δώσουμε την IP που θέλουμε να δώσουμε στον Router.</a:t>
            </a:r>
            <a:endParaRPr/>
          </a:p>
        </p:txBody>
      </p:sp>
      <p:pic>
        <p:nvPicPr>
          <p:cNvPr id="153" name="Google Shape;153;p16"/>
          <p:cNvPicPr preferRelativeResize="0"/>
          <p:nvPr/>
        </p:nvPicPr>
        <p:blipFill>
          <a:blip r:embed="rId3">
            <a:alphaModFix/>
          </a:blip>
          <a:stretch>
            <a:fillRect/>
          </a:stretch>
        </p:blipFill>
        <p:spPr>
          <a:xfrm>
            <a:off x="3010675" y="152400"/>
            <a:ext cx="4960926" cy="48387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17"/>
          <p:cNvSpPr txBox="1">
            <a:spLocks noGrp="1"/>
          </p:cNvSpPr>
          <p:nvPr>
            <p:ph type="body" idx="1"/>
          </p:nvPr>
        </p:nvSpPr>
        <p:spPr>
          <a:xfrm>
            <a:off x="191025" y="1567550"/>
            <a:ext cx="1832400" cy="29250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a:t>Στην συνέχεια, δίνουμε IP στους Routers για την θύρα Fast Ethernet και ανοίγουμε το port.</a:t>
            </a:r>
            <a:endParaRPr/>
          </a:p>
        </p:txBody>
      </p:sp>
      <p:pic>
        <p:nvPicPr>
          <p:cNvPr id="159" name="Google Shape;159;p17"/>
          <p:cNvPicPr preferRelativeResize="0"/>
          <p:nvPr/>
        </p:nvPicPr>
        <p:blipFill>
          <a:blip r:embed="rId3">
            <a:alphaModFix/>
          </a:blip>
          <a:stretch>
            <a:fillRect/>
          </a:stretch>
        </p:blipFill>
        <p:spPr>
          <a:xfrm>
            <a:off x="2918700" y="187775"/>
            <a:ext cx="4982069" cy="48387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8"/>
          <p:cNvSpPr txBox="1">
            <a:spLocks noGrp="1"/>
          </p:cNvSpPr>
          <p:nvPr>
            <p:ph type="body" idx="1"/>
          </p:nvPr>
        </p:nvSpPr>
        <p:spPr>
          <a:xfrm>
            <a:off x="191025" y="1567550"/>
            <a:ext cx="1832400" cy="29250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a:t>Ομοίως λειτουργούμε και για την θύρα serial.</a:t>
            </a:r>
            <a:endParaRPr/>
          </a:p>
        </p:txBody>
      </p:sp>
      <p:pic>
        <p:nvPicPr>
          <p:cNvPr id="165" name="Google Shape;165;p18"/>
          <p:cNvPicPr preferRelativeResize="0"/>
          <p:nvPr/>
        </p:nvPicPr>
        <p:blipFill>
          <a:blip r:embed="rId3">
            <a:alphaModFix/>
          </a:blip>
          <a:stretch>
            <a:fillRect/>
          </a:stretch>
        </p:blipFill>
        <p:spPr>
          <a:xfrm>
            <a:off x="2961150" y="152400"/>
            <a:ext cx="4974297" cy="48387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9"/>
          <p:cNvSpPr txBox="1">
            <a:spLocks noGrp="1"/>
          </p:cNvSpPr>
          <p:nvPr>
            <p:ph type="body" idx="1"/>
          </p:nvPr>
        </p:nvSpPr>
        <p:spPr>
          <a:xfrm>
            <a:off x="191025" y="1323025"/>
            <a:ext cx="1832400" cy="36681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1200"/>
              </a:spcAft>
              <a:buNone/>
            </a:pPr>
            <a:r>
              <a:rPr lang="en"/>
              <a:t>Στην συνέχεια θέλουμε να δημιουργήσουμε για το δίκτυό μας μια ιδιωτική IP address και μία δημόσια. Μπαίνουμε σε περιβάλλον CLI στον πρώτο Router, σε Global Configuration mode και δίνουμε την εντολή ip nat inside source static 10.10.10.2 50.50.50.2</a:t>
            </a:r>
            <a:br>
              <a:rPr lang="en"/>
            </a:br>
            <a:r>
              <a:rPr lang="en"/>
              <a:t>Ομοίως και για τις  IP(private-public) του Server.</a:t>
            </a:r>
            <a:endParaRPr/>
          </a:p>
        </p:txBody>
      </p:sp>
      <p:pic>
        <p:nvPicPr>
          <p:cNvPr id="171" name="Google Shape;171;p19"/>
          <p:cNvPicPr preferRelativeResize="0"/>
          <p:nvPr/>
        </p:nvPicPr>
        <p:blipFill>
          <a:blip r:embed="rId3">
            <a:alphaModFix/>
          </a:blip>
          <a:stretch>
            <a:fillRect/>
          </a:stretch>
        </p:blipFill>
        <p:spPr>
          <a:xfrm>
            <a:off x="2812575" y="152400"/>
            <a:ext cx="4975507" cy="483869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0"/>
          <p:cNvSpPr txBox="1">
            <a:spLocks noGrp="1"/>
          </p:cNvSpPr>
          <p:nvPr>
            <p:ph type="body" idx="1"/>
          </p:nvPr>
        </p:nvSpPr>
        <p:spPr>
          <a:xfrm>
            <a:off x="191025" y="1323025"/>
            <a:ext cx="1832400" cy="36681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a:t>Έπειτα, μπαίνουμε στα fastEthernet interfaces να τα ορίσουμε ως ιδιωτικά, με την εντολή ip nat inside.</a:t>
            </a:r>
            <a:endParaRPr/>
          </a:p>
        </p:txBody>
      </p:sp>
      <p:pic>
        <p:nvPicPr>
          <p:cNvPr id="177" name="Google Shape;177;p20"/>
          <p:cNvPicPr preferRelativeResize="0"/>
          <p:nvPr/>
        </p:nvPicPr>
        <p:blipFill>
          <a:blip r:embed="rId3">
            <a:alphaModFix/>
          </a:blip>
          <a:stretch>
            <a:fillRect/>
          </a:stretch>
        </p:blipFill>
        <p:spPr>
          <a:xfrm>
            <a:off x="2819650" y="152400"/>
            <a:ext cx="4967161" cy="48387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1"/>
          <p:cNvSpPr txBox="1">
            <a:spLocks noGrp="1"/>
          </p:cNvSpPr>
          <p:nvPr>
            <p:ph type="body" idx="1"/>
          </p:nvPr>
        </p:nvSpPr>
        <p:spPr>
          <a:xfrm>
            <a:off x="191025" y="1323025"/>
            <a:ext cx="1832400" cy="36681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a:t>Στην συνέχεια μπαίνουμε στο interface της serial, αλλά εδώ δίνουμε την εντολή ip nat outside, αφού είναι το public.</a:t>
            </a:r>
            <a:endParaRPr/>
          </a:p>
        </p:txBody>
      </p:sp>
      <p:pic>
        <p:nvPicPr>
          <p:cNvPr id="183" name="Google Shape;183;p21"/>
          <p:cNvPicPr preferRelativeResize="0"/>
          <p:nvPr/>
        </p:nvPicPr>
        <p:blipFill>
          <a:blip r:embed="rId3">
            <a:alphaModFix/>
          </a:blip>
          <a:stretch>
            <a:fillRect/>
          </a:stretch>
        </p:blipFill>
        <p:spPr>
          <a:xfrm>
            <a:off x="2996525" y="194850"/>
            <a:ext cx="4968501" cy="4838700"/>
          </a:xfrm>
          <a:prstGeom prst="rect">
            <a:avLst/>
          </a:prstGeom>
          <a:noFill/>
          <a:ln>
            <a:noFill/>
          </a:ln>
        </p:spPr>
      </p:pic>
    </p:spTree>
  </p:cSld>
  <p:clrMapOvr>
    <a:masterClrMapping/>
  </p:clrMapOvr>
</p:sld>
</file>

<file path=ppt/theme/theme1.xml><?xml version="1.0" encoding="utf-8"?>
<a:theme xmlns:a="http://schemas.openxmlformats.org/drawingml/2006/main"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333</Words>
  <Application>Microsoft Office PowerPoint</Application>
  <PresentationFormat>On-screen Show (16:9)</PresentationFormat>
  <Paragraphs>18</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Lato</vt:lpstr>
      <vt:lpstr>Arial</vt:lpstr>
      <vt:lpstr>Montserrat</vt:lpstr>
      <vt:lpstr>Focus</vt:lpstr>
      <vt:lpstr>NAT - Network Address Translation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 - Network Address Translation</dc:title>
  <cp:lastModifiedBy>webex</cp:lastModifiedBy>
  <cp:revision>1</cp:revision>
  <dcterms:modified xsi:type="dcterms:W3CDTF">2022-12-11T10:53:46Z</dcterms:modified>
</cp:coreProperties>
</file>