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259" r:id="rId3"/>
    <p:sldId id="282" r:id="rId4"/>
    <p:sldId id="266" r:id="rId5"/>
    <p:sldId id="287" r:id="rId6"/>
    <p:sldId id="265" r:id="rId7"/>
    <p:sldId id="284" r:id="rId8"/>
    <p:sldId id="283" r:id="rId9"/>
    <p:sldId id="294" r:id="rId10"/>
    <p:sldId id="292" r:id="rId11"/>
    <p:sldId id="262" r:id="rId12"/>
    <p:sldId id="285" r:id="rId13"/>
    <p:sldId id="289" r:id="rId14"/>
    <p:sldId id="286" r:id="rId15"/>
    <p:sldId id="271" r:id="rId16"/>
    <p:sldId id="270" r:id="rId17"/>
    <p:sldId id="290" r:id="rId18"/>
    <p:sldId id="274" r:id="rId19"/>
    <p:sldId id="273" r:id="rId20"/>
    <p:sldId id="275" r:id="rId21"/>
    <p:sldId id="291" r:id="rId22"/>
    <p:sldId id="276" r:id="rId23"/>
    <p:sldId id="277" r:id="rId24"/>
    <p:sldId id="280" r:id="rId25"/>
    <p:sldId id="279" r:id="rId26"/>
    <p:sldId id="293" r:id="rId27"/>
    <p:sldId id="281"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60A2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D737D7-196B-4B59-AEF7-2F9843724FC0}" type="datetimeFigureOut">
              <a:rPr lang="el-GR" smtClean="0"/>
              <a:pPr/>
              <a:t>13/9/2025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EE6832-3150-4E30-A06D-681804AFA1A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5EE6832-3150-4E30-A06D-681804AFA1A5}" type="slidenum">
              <a:rPr lang="el-GR" smtClean="0"/>
              <a:pPr/>
              <a:t>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C2022466-38A2-4C33-A5B3-3C98F52BE8D0}" type="datetimeFigureOut">
              <a:rPr lang="el-GR" smtClean="0"/>
              <a:pPr/>
              <a:t>13/9/2025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1C01927-6D97-445D-9055-1E271D1B41E5}" type="slidenum">
              <a:rPr lang="el-GR" smtClean="0"/>
              <a:pPr/>
              <a:t>‹#›</a:t>
            </a:fld>
            <a:endParaRPr lang="el-G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C2022466-38A2-4C33-A5B3-3C98F52BE8D0}" type="datetimeFigureOut">
              <a:rPr lang="el-GR" smtClean="0"/>
              <a:pPr/>
              <a:t>13/9/2025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1C01927-6D97-445D-9055-1E271D1B41E5}" type="slidenum">
              <a:rPr lang="el-GR" smtClean="0"/>
              <a:pPr/>
              <a:t>‹#›</a:t>
            </a:fld>
            <a:endParaRPr lang="el-G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C2022466-38A2-4C33-A5B3-3C98F52BE8D0}" type="datetimeFigureOut">
              <a:rPr lang="el-GR" smtClean="0"/>
              <a:pPr/>
              <a:t>13/9/2025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1C01927-6D97-445D-9055-1E271D1B41E5}" type="slidenum">
              <a:rPr lang="el-GR" smtClean="0"/>
              <a:pPr/>
              <a:t>‹#›</a:t>
            </a:fld>
            <a:endParaRPr lang="el-G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C2022466-38A2-4C33-A5B3-3C98F52BE8D0}" type="datetimeFigureOut">
              <a:rPr lang="el-GR" smtClean="0"/>
              <a:pPr/>
              <a:t>13/9/2025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1C01927-6D97-445D-9055-1E271D1B41E5}" type="slidenum">
              <a:rPr lang="el-GR" smtClean="0"/>
              <a:pPr/>
              <a:t>‹#›</a:t>
            </a:fld>
            <a:endParaRPr lang="el-G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2022466-38A2-4C33-A5B3-3C98F52BE8D0}" type="datetimeFigureOut">
              <a:rPr lang="el-GR" smtClean="0"/>
              <a:pPr/>
              <a:t>13/9/2025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1C01927-6D97-445D-9055-1E271D1B41E5}" type="slidenum">
              <a:rPr lang="el-GR" smtClean="0"/>
              <a:pPr/>
              <a:t>‹#›</a:t>
            </a:fld>
            <a:endParaRPr lang="el-G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C2022466-38A2-4C33-A5B3-3C98F52BE8D0}" type="datetimeFigureOut">
              <a:rPr lang="el-GR" smtClean="0"/>
              <a:pPr/>
              <a:t>13/9/2025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1C01927-6D97-445D-9055-1E271D1B41E5}" type="slidenum">
              <a:rPr lang="el-GR" smtClean="0"/>
              <a:pPr/>
              <a:t>‹#›</a:t>
            </a:fld>
            <a:endParaRPr lang="el-G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C2022466-38A2-4C33-A5B3-3C98F52BE8D0}" type="datetimeFigureOut">
              <a:rPr lang="el-GR" smtClean="0"/>
              <a:pPr/>
              <a:t>13/9/2025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1C01927-6D97-445D-9055-1E271D1B41E5}" type="slidenum">
              <a:rPr lang="el-GR" smtClean="0"/>
              <a:pPr/>
              <a:t>‹#›</a:t>
            </a:fld>
            <a:endParaRPr lang="el-G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C2022466-38A2-4C33-A5B3-3C98F52BE8D0}" type="datetimeFigureOut">
              <a:rPr lang="el-GR" smtClean="0"/>
              <a:pPr/>
              <a:t>13/9/2025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1C01927-6D97-445D-9055-1E271D1B41E5}" type="slidenum">
              <a:rPr lang="el-GR" smtClean="0"/>
              <a:pPr/>
              <a:t>‹#›</a:t>
            </a:fld>
            <a:endParaRPr lang="el-G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2022466-38A2-4C33-A5B3-3C98F52BE8D0}" type="datetimeFigureOut">
              <a:rPr lang="el-GR" smtClean="0"/>
              <a:pPr/>
              <a:t>13/9/2025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1C01927-6D97-445D-9055-1E271D1B41E5}" type="slidenum">
              <a:rPr lang="el-GR" smtClean="0"/>
              <a:pPr/>
              <a:t>‹#›</a:t>
            </a:fld>
            <a:endParaRPr lang="el-G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2022466-38A2-4C33-A5B3-3C98F52BE8D0}" type="datetimeFigureOut">
              <a:rPr lang="el-GR" smtClean="0"/>
              <a:pPr/>
              <a:t>13/9/2025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1C01927-6D97-445D-9055-1E271D1B41E5}" type="slidenum">
              <a:rPr lang="el-GR" smtClean="0"/>
              <a:pPr/>
              <a:t>‹#›</a:t>
            </a:fld>
            <a:endParaRPr lang="el-G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2022466-38A2-4C33-A5B3-3C98F52BE8D0}" type="datetimeFigureOut">
              <a:rPr lang="el-GR" smtClean="0"/>
              <a:pPr/>
              <a:t>13/9/2025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1C01927-6D97-445D-9055-1E271D1B41E5}" type="slidenum">
              <a:rPr lang="el-GR" smtClean="0"/>
              <a:pPr/>
              <a:t>‹#›</a:t>
            </a:fld>
            <a:endParaRPr lang="el-G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22466-38A2-4C33-A5B3-3C98F52BE8D0}" type="datetimeFigureOut">
              <a:rPr lang="el-GR" smtClean="0"/>
              <a:pPr/>
              <a:t>13/9/2025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01927-6D97-445D-9055-1E271D1B41E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blogs.sch.gr/nipvafeia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8363272" cy="2304256"/>
          </a:xfrm>
        </p:spPr>
        <p:txBody>
          <a:bodyPr>
            <a:normAutofit fontScale="90000"/>
          </a:bodyPr>
          <a:lstStyle/>
          <a:p>
            <a:r>
              <a:rPr lang="el-GR" sz="3600" b="1" dirty="0">
                <a:solidFill>
                  <a:srgbClr val="C00000"/>
                </a:solidFill>
              </a:rPr>
              <a:t>ΣΑΣ  ΚΑΛΩΣΟΡΙΖΟΥΜΕ  ΣΤΟ </a:t>
            </a:r>
            <a:br>
              <a:rPr lang="el-GR" sz="3600" b="1" dirty="0">
                <a:solidFill>
                  <a:srgbClr val="C00000"/>
                </a:solidFill>
              </a:rPr>
            </a:br>
            <a:r>
              <a:rPr lang="el-GR" sz="3600" b="1" dirty="0">
                <a:solidFill>
                  <a:srgbClr val="0070C0"/>
                </a:solidFill>
              </a:rPr>
              <a:t>ΙΔΙΩΤΙΚΟ ΣΥΣΤΕΓΑΖΟΜΕΝΟ ΝΗΠΙΑΓΩΓΕΙΟ </a:t>
            </a:r>
            <a:r>
              <a:rPr lang="el-GR" sz="3600" b="1" dirty="0">
                <a:solidFill>
                  <a:srgbClr val="C00000"/>
                </a:solidFill>
              </a:rPr>
              <a:t>«ΒΑΦΕΙΑΔΑΚΕΙΟ»</a:t>
            </a:r>
            <a:br>
              <a:rPr lang="el-GR" sz="3600" b="1" dirty="0">
                <a:solidFill>
                  <a:srgbClr val="C00000"/>
                </a:solidFill>
              </a:rPr>
            </a:br>
            <a:r>
              <a:rPr lang="en-US" sz="3600" b="1" dirty="0">
                <a:solidFill>
                  <a:srgbClr val="0070C0"/>
                </a:solidFill>
              </a:rPr>
              <a:t> </a:t>
            </a:r>
            <a:r>
              <a:rPr lang="el-GR" sz="3600" b="1" dirty="0">
                <a:solidFill>
                  <a:srgbClr val="0070C0"/>
                </a:solidFill>
              </a:rPr>
              <a:t>ΤΗΣ ΙΕΡΑΣ ΑΡΧΙΕΠΙΣΚΟΠΗΣ ΑΘΗΝΩΝ</a:t>
            </a:r>
            <a:r>
              <a:rPr lang="el-GR" dirty="0">
                <a:solidFill>
                  <a:srgbClr val="C00000"/>
                </a:solidFill>
              </a:rPr>
              <a:t/>
            </a:r>
            <a:br>
              <a:rPr lang="el-GR" dirty="0">
                <a:solidFill>
                  <a:srgbClr val="C00000"/>
                </a:solidFill>
              </a:rPr>
            </a:br>
            <a:endParaRPr lang="el-GR" dirty="0">
              <a:solidFill>
                <a:srgbClr val="C00000"/>
              </a:solidFill>
            </a:endParaRPr>
          </a:p>
        </p:txBody>
      </p:sp>
      <p:sp>
        <p:nvSpPr>
          <p:cNvPr id="5" name="4 - TextBox"/>
          <p:cNvSpPr txBox="1"/>
          <p:nvPr/>
        </p:nvSpPr>
        <p:spPr>
          <a:xfrm>
            <a:off x="1403648" y="5589240"/>
            <a:ext cx="6480720" cy="461665"/>
          </a:xfrm>
          <a:prstGeom prst="rect">
            <a:avLst/>
          </a:prstGeom>
          <a:noFill/>
        </p:spPr>
        <p:txBody>
          <a:bodyPr wrap="square" rtlCol="0">
            <a:spAutoFit/>
          </a:bodyPr>
          <a:lstStyle/>
          <a:p>
            <a:pPr algn="ctr"/>
            <a:r>
              <a:rPr lang="el-GR" sz="2400" b="1" dirty="0">
                <a:solidFill>
                  <a:srgbClr val="002060"/>
                </a:solidFill>
              </a:rPr>
              <a:t>Ι.Α.Α.</a:t>
            </a:r>
            <a:r>
              <a:rPr lang="en-US" sz="2400" b="1" dirty="0">
                <a:solidFill>
                  <a:srgbClr val="002060"/>
                </a:solidFill>
              </a:rPr>
              <a:t>-</a:t>
            </a:r>
            <a:r>
              <a:rPr lang="el-GR" sz="2400" b="1" dirty="0">
                <a:solidFill>
                  <a:srgbClr val="002060"/>
                </a:solidFill>
              </a:rPr>
              <a:t>Γ.Φ.Τ.</a:t>
            </a:r>
            <a:r>
              <a:rPr lang="en-US" sz="2400" b="1" dirty="0">
                <a:solidFill>
                  <a:srgbClr val="002060"/>
                </a:solidFill>
              </a:rPr>
              <a:t>-</a:t>
            </a:r>
            <a:r>
              <a:rPr lang="el-GR" sz="2400" b="1" dirty="0">
                <a:solidFill>
                  <a:srgbClr val="002060"/>
                </a:solidFill>
              </a:rPr>
              <a:t>Ε.Φ.Τ ΑΓΙΩΝ ΑΝΑΡΓΥΡΩΝ ΑΤΤΙΚΗΣ </a:t>
            </a:r>
          </a:p>
        </p:txBody>
      </p:sp>
      <p:pic>
        <p:nvPicPr>
          <p:cNvPr id="7" name="6 - Θέση περιεχομένου" descr="παραλία σχεδιαστής παράβαση νηπιαγωγεία κλιπ αρτ βελανιδιά στατιστική Κτίριο"/>
          <p:cNvPicPr>
            <a:picLocks noGrp="1"/>
          </p:cNvPicPr>
          <p:nvPr>
            <p:ph idx="1"/>
          </p:nvPr>
        </p:nvPicPr>
        <p:blipFill>
          <a:blip r:embed="rId2" cstate="print"/>
          <a:srcRect/>
          <a:stretch>
            <a:fillRect/>
          </a:stretch>
        </p:blipFill>
        <p:spPr bwMode="auto">
          <a:xfrm>
            <a:off x="1475656" y="2276872"/>
            <a:ext cx="6480720" cy="3168352"/>
          </a:xfrm>
          <a:prstGeom prst="rect">
            <a:avLst/>
          </a:prstGeom>
          <a:noFill/>
          <a:ln w="9525">
            <a:noFill/>
            <a:miter lim="800000"/>
            <a:headEnd/>
            <a:tailEnd/>
          </a:ln>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60648"/>
            <a:ext cx="8229600" cy="936104"/>
          </a:xfrm>
        </p:spPr>
        <p:txBody>
          <a:bodyPr>
            <a:noAutofit/>
          </a:bodyPr>
          <a:lstStyle/>
          <a:p>
            <a:r>
              <a:rPr lang="el-GR" sz="3200" b="1" u="sng" dirty="0">
                <a:solidFill>
                  <a:srgbClr val="C00000"/>
                </a:solidFill>
              </a:rPr>
              <a:t>2.ΠΑΙΔΙ, ΕΑΥΤΟΣ &amp; ΚΟΙΝΩΝΙΑ</a:t>
            </a:r>
            <a:r>
              <a:rPr lang="el-GR" sz="3200" b="1" dirty="0">
                <a:solidFill>
                  <a:srgbClr val="C00000"/>
                </a:solidFill>
              </a:rPr>
              <a:t>:</a:t>
            </a:r>
            <a:r>
              <a:rPr lang="el-GR" sz="3200" dirty="0">
                <a:solidFill>
                  <a:srgbClr val="C00000"/>
                </a:solidFill>
              </a:rPr>
              <a:t/>
            </a:r>
            <a:br>
              <a:rPr lang="el-GR" sz="3200" dirty="0">
                <a:solidFill>
                  <a:srgbClr val="C00000"/>
                </a:solidFill>
              </a:rPr>
            </a:br>
            <a:r>
              <a:rPr lang="el-GR" sz="3200" b="1" dirty="0">
                <a:solidFill>
                  <a:srgbClr val="C00000"/>
                </a:solidFill>
              </a:rPr>
              <a:t> Προσωπική &amp; </a:t>
            </a:r>
            <a:r>
              <a:rPr lang="el-GR" sz="3200" b="1" dirty="0" err="1">
                <a:solidFill>
                  <a:srgbClr val="C00000"/>
                </a:solidFill>
              </a:rPr>
              <a:t>Κοινωνικοσυναισθηματική</a:t>
            </a:r>
            <a:r>
              <a:rPr lang="el-GR" sz="3200" b="1" dirty="0">
                <a:solidFill>
                  <a:srgbClr val="C00000"/>
                </a:solidFill>
              </a:rPr>
              <a:t> Ανάπτυξη • Κοινωνικές Επιστήμες</a:t>
            </a:r>
            <a:endParaRPr lang="el-GR" sz="3200" dirty="0"/>
          </a:p>
        </p:txBody>
      </p:sp>
      <p:sp>
        <p:nvSpPr>
          <p:cNvPr id="3" name="2 - Θέση περιεχομένου"/>
          <p:cNvSpPr>
            <a:spLocks noGrp="1"/>
          </p:cNvSpPr>
          <p:nvPr>
            <p:ph sz="half" idx="1"/>
          </p:nvPr>
        </p:nvSpPr>
        <p:spPr>
          <a:xfrm>
            <a:off x="457200" y="1484784"/>
            <a:ext cx="5194920" cy="5040560"/>
          </a:xfrm>
        </p:spPr>
        <p:txBody>
          <a:bodyPr>
            <a:normAutofit fontScale="92500"/>
          </a:bodyPr>
          <a:lstStyle/>
          <a:p>
            <a:pPr algn="just"/>
            <a:r>
              <a:rPr lang="el-GR" sz="3000" b="1" dirty="0">
                <a:solidFill>
                  <a:srgbClr val="002060"/>
                </a:solidFill>
              </a:rPr>
              <a:t>Θα αναπτυχθεί προσωπικά και</a:t>
            </a:r>
            <a:r>
              <a:rPr lang="en-US" sz="3000" b="1" dirty="0">
                <a:solidFill>
                  <a:srgbClr val="002060"/>
                </a:solidFill>
              </a:rPr>
              <a:t> </a:t>
            </a:r>
            <a:r>
              <a:rPr lang="el-GR" sz="3000" b="1" dirty="0">
                <a:solidFill>
                  <a:srgbClr val="002060"/>
                </a:solidFill>
              </a:rPr>
              <a:t>κοινωνικοσυναισθηματικά. </a:t>
            </a:r>
            <a:endParaRPr lang="en-US" sz="3000" b="1" dirty="0">
              <a:solidFill>
                <a:srgbClr val="002060"/>
              </a:solidFill>
            </a:endParaRPr>
          </a:p>
          <a:p>
            <a:pPr algn="just"/>
            <a:r>
              <a:rPr lang="el-GR" sz="3000" b="1" dirty="0">
                <a:solidFill>
                  <a:srgbClr val="002060"/>
                </a:solidFill>
              </a:rPr>
              <a:t>Θα αναπτύξει  την ικανότητα του να κάνει φίλους, να μοιράζεται, να νοιάζεται.</a:t>
            </a:r>
            <a:endParaRPr lang="en-US" sz="3000" b="1" dirty="0">
              <a:solidFill>
                <a:srgbClr val="002060"/>
              </a:solidFill>
            </a:endParaRPr>
          </a:p>
          <a:p>
            <a:pPr algn="just"/>
            <a:r>
              <a:rPr lang="el-GR" sz="3000" b="1" dirty="0">
                <a:solidFill>
                  <a:srgbClr val="002060"/>
                </a:solidFill>
              </a:rPr>
              <a:t> Θα μάθει τα δικαιώματα αλλά και τις υποχρεώσεις του.  Θα συνειδητοποιεί τις συνέπειες των πράξεών του και θα αναλαμβάνει τις ευθύνες του.</a:t>
            </a:r>
          </a:p>
          <a:p>
            <a:endParaRPr lang="el-GR" dirty="0"/>
          </a:p>
        </p:txBody>
      </p:sp>
      <p:pic>
        <p:nvPicPr>
          <p:cNvPr id="6" name="3 - Θέση περιεχομένου" descr="Φιλία στη ζωή των παιδιών"/>
          <p:cNvPicPr>
            <a:picLocks noGrp="1"/>
          </p:cNvPicPr>
          <p:nvPr>
            <p:ph sz="half" idx="2"/>
          </p:nvPr>
        </p:nvPicPr>
        <p:blipFill>
          <a:blip r:embed="rId2" cstate="print"/>
          <a:srcRect/>
          <a:stretch>
            <a:fillRect/>
          </a:stretch>
        </p:blipFill>
        <p:spPr bwMode="auto">
          <a:xfrm>
            <a:off x="6156176" y="2636912"/>
            <a:ext cx="2736304" cy="2736304"/>
          </a:xfrm>
          <a:prstGeom prst="rect">
            <a:avLst/>
          </a:prstGeom>
          <a:noFill/>
          <a:ln w="9525">
            <a:noFill/>
            <a:miter lim="800000"/>
            <a:headEnd/>
            <a:tailEnd/>
          </a:ln>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u="sng" dirty="0">
                <a:solidFill>
                  <a:srgbClr val="C00000"/>
                </a:solidFill>
              </a:rPr>
              <a:t>2.ΠΑΙΔΙ, ΕΑΥΤΟΣ &amp; ΚΟΙΝΩΝΙΑ </a:t>
            </a:r>
            <a:r>
              <a:rPr lang="el-GR" sz="3200" b="1" dirty="0">
                <a:solidFill>
                  <a:srgbClr val="C00000"/>
                </a:solidFill>
              </a:rPr>
              <a:t/>
            </a:r>
            <a:br>
              <a:rPr lang="el-GR" sz="3200" b="1" dirty="0">
                <a:solidFill>
                  <a:srgbClr val="C00000"/>
                </a:solidFill>
              </a:rPr>
            </a:br>
            <a:r>
              <a:rPr lang="el-GR" sz="3200" b="1" dirty="0">
                <a:solidFill>
                  <a:srgbClr val="C00000"/>
                </a:solidFill>
              </a:rPr>
              <a:t>ΘΡΗΣΚΕΥΤΙΚΗ ΑΓΩΓΗ </a:t>
            </a:r>
          </a:p>
        </p:txBody>
      </p:sp>
      <p:sp>
        <p:nvSpPr>
          <p:cNvPr id="3" name="2 - Θέση περιεχομένου"/>
          <p:cNvSpPr>
            <a:spLocks noGrp="1"/>
          </p:cNvSpPr>
          <p:nvPr>
            <p:ph idx="1"/>
          </p:nvPr>
        </p:nvSpPr>
        <p:spPr/>
        <p:txBody>
          <a:bodyPr/>
          <a:lstStyle/>
          <a:p>
            <a:pPr algn="just">
              <a:buNone/>
            </a:pPr>
            <a:r>
              <a:rPr lang="el-GR" dirty="0"/>
              <a:t>    </a:t>
            </a:r>
            <a:r>
              <a:rPr lang="el-GR" sz="3000" b="1" dirty="0">
                <a:solidFill>
                  <a:srgbClr val="002060"/>
                </a:solidFill>
              </a:rPr>
              <a:t>Θα λάβει την σωστή θρησκευτική διαπαιδαγώγηση με βιωματικό τρόπο (μυστήρια, ακολουθίες) και φύλλα εργασίας θρησκευτικού περιεχομένου η οποία, θα τον βοηθήσει να χτίσει ένα χαρακτήρα με ήθος, σεβασμό και αγάπη για τους γύρω του</a:t>
            </a:r>
            <a:r>
              <a:rPr lang="en-US" sz="3000" b="1" dirty="0">
                <a:solidFill>
                  <a:srgbClr val="002060"/>
                </a:solidFill>
              </a:rPr>
              <a:t>.</a:t>
            </a:r>
          </a:p>
          <a:p>
            <a:pPr algn="just">
              <a:buNone/>
            </a:pPr>
            <a:r>
              <a:rPr lang="el-GR" dirty="0"/>
              <a:t> </a:t>
            </a:r>
          </a:p>
          <a:p>
            <a:endParaRPr lang="el-GR" dirty="0"/>
          </a:p>
        </p:txBody>
      </p:sp>
      <p:pic>
        <p:nvPicPr>
          <p:cNvPr id="4" name="3 - Εικόνα" descr="παιδικες εικονες - Όλες οι Κατηγορίες | Skroutz.gr"/>
          <p:cNvPicPr/>
          <p:nvPr/>
        </p:nvPicPr>
        <p:blipFill>
          <a:blip r:embed="rId2" cstate="print"/>
          <a:srcRect/>
          <a:stretch>
            <a:fillRect/>
          </a:stretch>
        </p:blipFill>
        <p:spPr bwMode="auto">
          <a:xfrm>
            <a:off x="3275856" y="4581128"/>
            <a:ext cx="1819275" cy="1819275"/>
          </a:xfrm>
          <a:prstGeom prst="rect">
            <a:avLst/>
          </a:prstGeom>
          <a:noFill/>
          <a:ln w="9525">
            <a:noFill/>
            <a:miter lim="800000"/>
            <a:headEnd/>
            <a:tailEnd/>
          </a:ln>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1008112"/>
          </a:xfrm>
        </p:spPr>
        <p:txBody>
          <a:bodyPr>
            <a:normAutofit fontScale="90000"/>
          </a:bodyPr>
          <a:lstStyle/>
          <a:p>
            <a:r>
              <a:rPr lang="el-GR" sz="3600" b="1" u="sng" dirty="0">
                <a:solidFill>
                  <a:srgbClr val="C00000"/>
                </a:solidFill>
              </a:rPr>
              <a:t/>
            </a:r>
            <a:br>
              <a:rPr lang="el-GR" sz="3600" b="1" u="sng" dirty="0">
                <a:solidFill>
                  <a:srgbClr val="C00000"/>
                </a:solidFill>
              </a:rPr>
            </a:br>
            <a:r>
              <a:rPr lang="el-GR" sz="3600" b="1" u="sng" dirty="0">
                <a:solidFill>
                  <a:srgbClr val="C00000"/>
                </a:solidFill>
              </a:rPr>
              <a:t>3.ΠΑΙΔΙ &amp; ΘΕΤΙΚΕΣ ΕΠΙΣΤΗΜΕΣ</a:t>
            </a:r>
            <a:r>
              <a:rPr lang="el-GR" sz="3600" b="1" dirty="0">
                <a:solidFill>
                  <a:srgbClr val="C00000"/>
                </a:solidFill>
              </a:rPr>
              <a:t/>
            </a:r>
            <a:br>
              <a:rPr lang="el-GR" sz="3600" b="1" dirty="0">
                <a:solidFill>
                  <a:srgbClr val="C00000"/>
                </a:solidFill>
              </a:rPr>
            </a:br>
            <a:r>
              <a:rPr lang="el-GR" sz="3600" b="1" dirty="0">
                <a:solidFill>
                  <a:srgbClr val="C00000"/>
                </a:solidFill>
              </a:rPr>
              <a:t>• Μαθηματικά</a:t>
            </a:r>
            <a:br>
              <a:rPr lang="el-GR" sz="3600" b="1" dirty="0">
                <a:solidFill>
                  <a:srgbClr val="C00000"/>
                </a:solidFill>
              </a:rPr>
            </a:br>
            <a:r>
              <a:rPr lang="el-GR" sz="3600" b="1" dirty="0">
                <a:solidFill>
                  <a:srgbClr val="C00000"/>
                </a:solidFill>
              </a:rPr>
              <a:t>• Φυσικές Επιστήμες </a:t>
            </a:r>
            <a:br>
              <a:rPr lang="el-GR" sz="3600" b="1" dirty="0">
                <a:solidFill>
                  <a:srgbClr val="C00000"/>
                </a:solidFill>
              </a:rPr>
            </a:br>
            <a:r>
              <a:rPr lang="el-GR" sz="3600" b="1" dirty="0">
                <a:solidFill>
                  <a:srgbClr val="C00000"/>
                </a:solidFill>
              </a:rPr>
              <a:t>• Τεχνολογία Κατασκευών</a:t>
            </a:r>
            <a:r>
              <a:rPr lang="el-GR" b="1" dirty="0"/>
              <a:t/>
            </a:r>
            <a:br>
              <a:rPr lang="el-GR" b="1" dirty="0"/>
            </a:br>
            <a:endParaRPr lang="el-GR" b="1" dirty="0"/>
          </a:p>
        </p:txBody>
      </p:sp>
      <p:sp>
        <p:nvSpPr>
          <p:cNvPr id="3" name="2 - Θέση περιεχομένου"/>
          <p:cNvSpPr>
            <a:spLocks noGrp="1"/>
          </p:cNvSpPr>
          <p:nvPr>
            <p:ph idx="1"/>
          </p:nvPr>
        </p:nvSpPr>
        <p:spPr>
          <a:xfrm>
            <a:off x="467544" y="1772816"/>
            <a:ext cx="8435280" cy="4853136"/>
          </a:xfrm>
        </p:spPr>
        <p:txBody>
          <a:bodyPr>
            <a:normAutofit fontScale="77500" lnSpcReduction="20000"/>
          </a:bodyPr>
          <a:lstStyle/>
          <a:p>
            <a:pPr>
              <a:buNone/>
            </a:pPr>
            <a:endParaRPr lang="el-GR" dirty="0"/>
          </a:p>
          <a:p>
            <a:pPr lvl="0" algn="just"/>
            <a:r>
              <a:rPr lang="el-GR" sz="3900" b="1" dirty="0">
                <a:solidFill>
                  <a:srgbClr val="002060"/>
                </a:solidFill>
              </a:rPr>
              <a:t>Επεξεργασία μαθηματικών εννοιών, αναγνώριση αριθμητικών συμβόλων, μετρήσεις, συγκρίσεις, αντιστοιχίσεις, </a:t>
            </a:r>
            <a:r>
              <a:rPr lang="el-GR" sz="3900" b="1" dirty="0" err="1">
                <a:solidFill>
                  <a:srgbClr val="002060"/>
                </a:solidFill>
              </a:rPr>
              <a:t>σειροθετήσεις</a:t>
            </a:r>
            <a:r>
              <a:rPr lang="el-GR" sz="3900" b="1" dirty="0">
                <a:solidFill>
                  <a:srgbClr val="002060"/>
                </a:solidFill>
              </a:rPr>
              <a:t>, ταξινομήσεις, ομαδοποιήσεις, ταυτίσεις, απλές προσθέσεις και αφαιρέσεις.</a:t>
            </a:r>
            <a:endParaRPr lang="el-GR" sz="3900" dirty="0">
              <a:solidFill>
                <a:srgbClr val="002060"/>
              </a:solidFill>
            </a:endParaRPr>
          </a:p>
          <a:p>
            <a:pPr lvl="0" algn="just"/>
            <a:r>
              <a:rPr lang="el-GR" sz="3900" b="1" dirty="0">
                <a:solidFill>
                  <a:srgbClr val="002060"/>
                </a:solidFill>
              </a:rPr>
              <a:t>Αριθμοί 1-20 (αναγνώριση αριθμητικών συμβόλων &amp; γραφή)</a:t>
            </a:r>
            <a:endParaRPr lang="el-GR" sz="3900" dirty="0">
              <a:solidFill>
                <a:srgbClr val="002060"/>
              </a:solidFill>
            </a:endParaRPr>
          </a:p>
          <a:p>
            <a:pPr lvl="0" algn="just"/>
            <a:r>
              <a:rPr lang="el-GR" sz="3900" b="1" dirty="0">
                <a:solidFill>
                  <a:srgbClr val="002060"/>
                </a:solidFill>
              </a:rPr>
              <a:t>Εξοικείωση με τις δεκάδες ως το 100.</a:t>
            </a:r>
            <a:endParaRPr lang="el-GR" sz="3900" dirty="0">
              <a:solidFill>
                <a:srgbClr val="002060"/>
              </a:solidFill>
            </a:endParaRPr>
          </a:p>
          <a:p>
            <a:pPr lvl="0" algn="just"/>
            <a:r>
              <a:rPr lang="el-GR" sz="3900" b="1" dirty="0">
                <a:solidFill>
                  <a:srgbClr val="002060"/>
                </a:solidFill>
              </a:rPr>
              <a:t>Σχήματα</a:t>
            </a:r>
            <a:endParaRPr lang="el-GR" sz="3900" dirty="0">
              <a:solidFill>
                <a:srgbClr val="002060"/>
              </a:solidFill>
            </a:endParaRPr>
          </a:p>
          <a:p>
            <a:pPr lvl="0" algn="just"/>
            <a:r>
              <a:rPr lang="el-GR" sz="3900" b="1" dirty="0">
                <a:solidFill>
                  <a:srgbClr val="002060"/>
                </a:solidFill>
              </a:rPr>
              <a:t>Πειράματα Φυσικών Επιστημών</a:t>
            </a:r>
            <a:r>
              <a:rPr lang="el-GR" sz="3900" b="1" dirty="0"/>
              <a:t>.</a:t>
            </a:r>
            <a:endParaRPr lang="el-GR" sz="3900" dirty="0"/>
          </a:p>
          <a:p>
            <a:endParaRPr lang="el-GR" dirty="0"/>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u="sng" dirty="0">
                <a:solidFill>
                  <a:srgbClr val="C00000"/>
                </a:solidFill>
              </a:rPr>
              <a:t>4.ΠΑΙΔΙ, ΣΩΜΑ, ΔΗΜΙΟΥΡΓΙΑ &amp;  ΕΚΦΡΑΣΗ </a:t>
            </a:r>
            <a:r>
              <a:rPr lang="el-GR" sz="3200" b="1" dirty="0">
                <a:solidFill>
                  <a:srgbClr val="C00000"/>
                </a:solidFill>
              </a:rPr>
              <a:t/>
            </a:r>
            <a:br>
              <a:rPr lang="el-GR" sz="3200" b="1" dirty="0">
                <a:solidFill>
                  <a:srgbClr val="C00000"/>
                </a:solidFill>
              </a:rPr>
            </a:br>
            <a:r>
              <a:rPr lang="el-GR" sz="3200" b="1" dirty="0">
                <a:solidFill>
                  <a:srgbClr val="C00000"/>
                </a:solidFill>
              </a:rPr>
              <a:t>Κινητική Αγωγή</a:t>
            </a:r>
            <a:endParaRPr lang="el-GR" sz="3200" dirty="0"/>
          </a:p>
        </p:txBody>
      </p:sp>
      <p:sp>
        <p:nvSpPr>
          <p:cNvPr id="3" name="2 - Θέση περιεχομένου"/>
          <p:cNvSpPr>
            <a:spLocks noGrp="1"/>
          </p:cNvSpPr>
          <p:nvPr>
            <p:ph sz="half" idx="1"/>
          </p:nvPr>
        </p:nvSpPr>
        <p:spPr>
          <a:xfrm>
            <a:off x="457200" y="1600200"/>
            <a:ext cx="4618856" cy="4781128"/>
          </a:xfrm>
        </p:spPr>
        <p:txBody>
          <a:bodyPr>
            <a:normAutofit/>
          </a:bodyPr>
          <a:lstStyle/>
          <a:p>
            <a:pPr lvl="0"/>
            <a:r>
              <a:rPr lang="el-GR" b="1" u="sng" dirty="0">
                <a:solidFill>
                  <a:srgbClr val="002060"/>
                </a:solidFill>
              </a:rPr>
              <a:t>Κινητικά</a:t>
            </a:r>
            <a:r>
              <a:rPr lang="el-GR" b="1" dirty="0">
                <a:solidFill>
                  <a:srgbClr val="002060"/>
                </a:solidFill>
              </a:rPr>
              <a:t>: γυμναστική, αθλητικές δραστηριότητες. Θα αναπτύξει βασικές κινητικές δεξιότητες  τόσο στην λεπτή όσο και στην αδρή κινητικότητα (βάδισμα ,τρέξιμο, άλματα, κουτσό).</a:t>
            </a:r>
          </a:p>
          <a:p>
            <a:pPr lvl="0"/>
            <a:r>
              <a:rPr lang="el-GR" b="1" u="sng" dirty="0">
                <a:solidFill>
                  <a:srgbClr val="002060"/>
                </a:solidFill>
              </a:rPr>
              <a:t>Ομαδικά παιχνίδια</a:t>
            </a:r>
          </a:p>
          <a:p>
            <a:endParaRPr lang="el-GR" dirty="0"/>
          </a:p>
        </p:txBody>
      </p:sp>
      <p:pic>
        <p:nvPicPr>
          <p:cNvPr id="5" name="3 - Θέση περιεχομένου" descr="Όλγα Νηπιαγωγός: Λεπτή και αδρή κινητικότητα"/>
          <p:cNvPicPr>
            <a:picLocks noGrp="1"/>
          </p:cNvPicPr>
          <p:nvPr>
            <p:ph sz="half" idx="2"/>
          </p:nvPr>
        </p:nvPicPr>
        <p:blipFill>
          <a:blip r:embed="rId2" cstate="print"/>
          <a:srcRect/>
          <a:stretch>
            <a:fillRect/>
          </a:stretch>
        </p:blipFill>
        <p:spPr bwMode="auto">
          <a:xfrm flipH="1">
            <a:off x="5508104" y="1484784"/>
            <a:ext cx="3312368" cy="1944216"/>
          </a:xfrm>
          <a:prstGeom prst="rect">
            <a:avLst/>
          </a:prstGeom>
          <a:noFill/>
          <a:ln w="9525">
            <a:noFill/>
            <a:miter lim="800000"/>
            <a:headEnd/>
            <a:tailEnd/>
          </a:ln>
        </p:spPr>
      </p:pic>
      <p:pic>
        <p:nvPicPr>
          <p:cNvPr id="6" name="5 - Εικόνα" descr="Η λεπτή κινητικότητα στην προσχολική ηλικία | Σύλλογος Εκπαιδευτών  Βρεφονηπιοκόμων"/>
          <p:cNvPicPr/>
          <p:nvPr/>
        </p:nvPicPr>
        <p:blipFill>
          <a:blip r:embed="rId3" cstate="print"/>
          <a:srcRect/>
          <a:stretch>
            <a:fillRect/>
          </a:stretch>
        </p:blipFill>
        <p:spPr bwMode="auto">
          <a:xfrm>
            <a:off x="5292080" y="3789040"/>
            <a:ext cx="3551287" cy="2448272"/>
          </a:xfrm>
          <a:prstGeom prst="rect">
            <a:avLst/>
          </a:prstGeom>
          <a:noFill/>
          <a:ln w="9525">
            <a:noFill/>
            <a:miter lim="800000"/>
            <a:headEnd/>
            <a:tailEnd/>
          </a:ln>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71400"/>
            <a:ext cx="8229600" cy="1156990"/>
          </a:xfrm>
        </p:spPr>
        <p:txBody>
          <a:bodyPr>
            <a:normAutofit fontScale="90000"/>
          </a:bodyPr>
          <a:lstStyle/>
          <a:p>
            <a:r>
              <a:rPr lang="el-GR" b="1" dirty="0"/>
              <a:t/>
            </a:r>
            <a:br>
              <a:rPr lang="el-GR" b="1" dirty="0"/>
            </a:br>
            <a:r>
              <a:rPr lang="el-GR" b="1" dirty="0"/>
              <a:t/>
            </a:r>
            <a:br>
              <a:rPr lang="el-GR" b="1" dirty="0"/>
            </a:br>
            <a:r>
              <a:rPr lang="el-GR" sz="2700" b="1" u="sng" dirty="0">
                <a:solidFill>
                  <a:srgbClr val="C00000"/>
                </a:solidFill>
              </a:rPr>
              <a:t>4.ΠΑΙΔΙ, ΣΩΜΑ, ΔΗΜΙΟΥΡΓΙΑ &amp;  ΕΚΦΡΑΣΗ </a:t>
            </a:r>
            <a:r>
              <a:rPr lang="el-GR" sz="2700" b="1" dirty="0">
                <a:solidFill>
                  <a:srgbClr val="C00000"/>
                </a:solidFill>
              </a:rPr>
              <a:t/>
            </a:r>
            <a:br>
              <a:rPr lang="el-GR" sz="2700" b="1" dirty="0">
                <a:solidFill>
                  <a:srgbClr val="C00000"/>
                </a:solidFill>
              </a:rPr>
            </a:br>
            <a:r>
              <a:rPr lang="el-GR" sz="2700" b="1" dirty="0">
                <a:solidFill>
                  <a:srgbClr val="C00000"/>
                </a:solidFill>
              </a:rPr>
              <a:t>• Τέχνες</a:t>
            </a:r>
            <a:r>
              <a:rPr lang="el-GR" sz="3600" b="1" dirty="0">
                <a:solidFill>
                  <a:srgbClr val="C00000"/>
                </a:solidFill>
              </a:rPr>
              <a:t/>
            </a:r>
            <a:br>
              <a:rPr lang="el-GR" sz="3600" b="1" dirty="0">
                <a:solidFill>
                  <a:srgbClr val="C00000"/>
                </a:solidFill>
              </a:rPr>
            </a:br>
            <a:r>
              <a:rPr lang="el-GR" sz="3600" b="1" dirty="0">
                <a:solidFill>
                  <a:srgbClr val="C00000"/>
                </a:solidFill>
              </a:rPr>
              <a:t/>
            </a:r>
            <a:br>
              <a:rPr lang="el-GR" sz="3600" b="1" dirty="0">
                <a:solidFill>
                  <a:srgbClr val="C00000"/>
                </a:solidFill>
              </a:rPr>
            </a:br>
            <a:endParaRPr lang="el-GR" sz="3600" b="1" dirty="0">
              <a:solidFill>
                <a:srgbClr val="C00000"/>
              </a:solidFill>
            </a:endParaRPr>
          </a:p>
        </p:txBody>
      </p:sp>
      <p:sp>
        <p:nvSpPr>
          <p:cNvPr id="3" name="2 - Θέση περιεχομένου"/>
          <p:cNvSpPr>
            <a:spLocks noGrp="1"/>
          </p:cNvSpPr>
          <p:nvPr>
            <p:ph idx="1"/>
          </p:nvPr>
        </p:nvSpPr>
        <p:spPr>
          <a:xfrm>
            <a:off x="539552" y="1052736"/>
            <a:ext cx="8229600" cy="5256584"/>
          </a:xfrm>
        </p:spPr>
        <p:txBody>
          <a:bodyPr>
            <a:noAutofit/>
          </a:bodyPr>
          <a:lstStyle/>
          <a:p>
            <a:pPr lvl="0">
              <a:buFont typeface="Wingdings" pitchFamily="2" charset="2"/>
              <a:buChar char="v"/>
            </a:pPr>
            <a:r>
              <a:rPr lang="el-GR" sz="2200" b="1" u="sng" dirty="0">
                <a:solidFill>
                  <a:srgbClr val="002060"/>
                </a:solidFill>
              </a:rPr>
              <a:t>Μουσικά</a:t>
            </a:r>
            <a:r>
              <a:rPr lang="el-GR" sz="2200" b="1" dirty="0">
                <a:solidFill>
                  <a:srgbClr val="002060"/>
                </a:solidFill>
              </a:rPr>
              <a:t>: τραγούδια</a:t>
            </a:r>
          </a:p>
          <a:p>
            <a:pPr lvl="0">
              <a:buFont typeface="Wingdings" pitchFamily="2" charset="2"/>
              <a:buChar char="v"/>
            </a:pPr>
            <a:r>
              <a:rPr lang="el-GR" sz="2200" b="1" u="sng" dirty="0">
                <a:solidFill>
                  <a:srgbClr val="002060"/>
                </a:solidFill>
              </a:rPr>
              <a:t>Εικαστικά</a:t>
            </a:r>
            <a:r>
              <a:rPr lang="el-GR" sz="2200" b="1" dirty="0">
                <a:solidFill>
                  <a:srgbClr val="002060"/>
                </a:solidFill>
              </a:rPr>
              <a:t>: ζωγραφική, χειροτεχνία, τρισδιάστατες κατασκευές, πηλός, πλαστελίνη, χαρτοκολλητική</a:t>
            </a:r>
          </a:p>
          <a:p>
            <a:pPr lvl="0">
              <a:buFont typeface="Wingdings" pitchFamily="2" charset="2"/>
              <a:buChar char="v"/>
            </a:pPr>
            <a:r>
              <a:rPr lang="el-GR" sz="2200" b="1" dirty="0">
                <a:solidFill>
                  <a:srgbClr val="002060"/>
                </a:solidFill>
              </a:rPr>
              <a:t> </a:t>
            </a:r>
            <a:r>
              <a:rPr lang="el-GR" sz="2200" b="1" u="sng" dirty="0">
                <a:solidFill>
                  <a:srgbClr val="002060"/>
                </a:solidFill>
              </a:rPr>
              <a:t>Θεατρικά</a:t>
            </a:r>
            <a:r>
              <a:rPr lang="el-GR" sz="2200" b="1" dirty="0">
                <a:solidFill>
                  <a:srgbClr val="002060"/>
                </a:solidFill>
              </a:rPr>
              <a:t> δραματοποίηση, κουκλοθέατρο, συμβολικό παιχνίδι</a:t>
            </a:r>
          </a:p>
          <a:p>
            <a:pPr lvl="0">
              <a:buFont typeface="Wingdings" pitchFamily="2" charset="2"/>
              <a:buChar char="v"/>
            </a:pPr>
            <a:r>
              <a:rPr lang="el-GR" sz="2200" b="1" dirty="0">
                <a:solidFill>
                  <a:srgbClr val="002060"/>
                </a:solidFill>
              </a:rPr>
              <a:t>Γνωριμία με αντίγραφα εικαστικών έργων &amp; εκθέματα Μουσείων.</a:t>
            </a:r>
          </a:p>
          <a:p>
            <a:pPr lvl="0">
              <a:buFont typeface="Wingdings" pitchFamily="2" charset="2"/>
              <a:buChar char="v"/>
            </a:pPr>
            <a:r>
              <a:rPr lang="el-GR" sz="2200" b="1" dirty="0">
                <a:solidFill>
                  <a:srgbClr val="002060"/>
                </a:solidFill>
              </a:rPr>
              <a:t> </a:t>
            </a:r>
            <a:r>
              <a:rPr lang="el-GR" sz="2200" b="1" u="sng" dirty="0">
                <a:solidFill>
                  <a:srgbClr val="002060"/>
                </a:solidFill>
              </a:rPr>
              <a:t>Λαογραφικά</a:t>
            </a:r>
            <a:r>
              <a:rPr lang="el-GR" sz="2200" b="1" dirty="0">
                <a:solidFill>
                  <a:srgbClr val="002060"/>
                </a:solidFill>
              </a:rPr>
              <a:t> (ελληνικά ήθη και έθιμα).</a:t>
            </a:r>
          </a:p>
          <a:p>
            <a:pPr lvl="0">
              <a:buFont typeface="Wingdings" pitchFamily="2" charset="2"/>
              <a:buChar char="v"/>
            </a:pPr>
            <a:r>
              <a:rPr lang="el-GR" sz="2200" b="1" dirty="0">
                <a:solidFill>
                  <a:srgbClr val="002060"/>
                </a:solidFill>
              </a:rPr>
              <a:t> </a:t>
            </a:r>
            <a:r>
              <a:rPr lang="el-GR" sz="2200" b="1" u="sng" dirty="0">
                <a:solidFill>
                  <a:srgbClr val="002060"/>
                </a:solidFill>
              </a:rPr>
              <a:t>Εξωσχολικές δραστηριότητες</a:t>
            </a:r>
            <a:r>
              <a:rPr lang="el-GR" sz="2200" b="1" dirty="0">
                <a:solidFill>
                  <a:srgbClr val="002060"/>
                </a:solidFill>
              </a:rPr>
              <a:t>: εκδρομές, εκπαιδευτικές επισκέψεις, παρακολούθηση θεατρικών παραστάσεων εντός και εκτός σχολείου </a:t>
            </a:r>
          </a:p>
          <a:p>
            <a:pPr lvl="0">
              <a:buFont typeface="Wingdings" pitchFamily="2" charset="2"/>
              <a:buChar char="v"/>
            </a:pPr>
            <a:r>
              <a:rPr lang="el-GR" sz="2200" b="1" u="sng" dirty="0">
                <a:solidFill>
                  <a:srgbClr val="002060"/>
                </a:solidFill>
              </a:rPr>
              <a:t>Περιβαλλοντικά</a:t>
            </a:r>
            <a:r>
              <a:rPr lang="el-GR" sz="2200" b="1" dirty="0">
                <a:solidFill>
                  <a:srgbClr val="002060"/>
                </a:solidFill>
              </a:rPr>
              <a:t>: οικολογική ευαισθητοποίηση.</a:t>
            </a:r>
          </a:p>
          <a:p>
            <a:endParaRPr lang="el-GR" sz="2000" dirty="0"/>
          </a:p>
        </p:txBody>
      </p:sp>
      <p:pic>
        <p:nvPicPr>
          <p:cNvPr id="4" name="3 - Εικόνα" descr="Μετάβαση από τη μία δραστηριότητα στην άλλη στο ειδικό νηπιαγωγείο ή σε  νηπιαγωγείο με τμήμα ένταξης – PencilCase.edu.gr"/>
          <p:cNvPicPr/>
          <p:nvPr/>
        </p:nvPicPr>
        <p:blipFill>
          <a:blip r:embed="rId2" cstate="print"/>
          <a:srcRect/>
          <a:stretch>
            <a:fillRect/>
          </a:stretch>
        </p:blipFill>
        <p:spPr bwMode="auto">
          <a:xfrm>
            <a:off x="2339752" y="5417840"/>
            <a:ext cx="4392488" cy="1440160"/>
          </a:xfrm>
          <a:prstGeom prst="rect">
            <a:avLst/>
          </a:prstGeom>
          <a:noFill/>
          <a:ln w="9525">
            <a:noFill/>
            <a:miter lim="800000"/>
            <a:headEnd/>
            <a:tailEnd/>
          </a:ln>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srgbClr val="C00000"/>
                </a:solidFill>
              </a:rPr>
              <a:t>ΕΡΓΑΣΤΗΡΙΑ ΔΕΞΙΟΤΗΤΩΝ </a:t>
            </a:r>
          </a:p>
        </p:txBody>
      </p:sp>
      <p:pic>
        <p:nvPicPr>
          <p:cNvPr id="4" name="3 - Θέση περιεχομένου" descr="Δρ. Ράνια Χιουρέα- Συμβουλευτική &amp;amp; Υποστήριξη Γονέων &amp;amp; Εκπαιδευτικών:  Εργαστήρια Δεξιοτήτων: Όλα όσα θα πρέπει να γνωρίζουν οι εκπαιδευτικοί"/>
          <p:cNvPicPr>
            <a:picLocks noGrp="1"/>
          </p:cNvPicPr>
          <p:nvPr>
            <p:ph idx="1"/>
          </p:nvPr>
        </p:nvPicPr>
        <p:blipFill>
          <a:blip r:embed="rId2" cstate="print"/>
          <a:srcRect/>
          <a:stretch>
            <a:fillRect/>
          </a:stretch>
        </p:blipFill>
        <p:spPr bwMode="auto">
          <a:xfrm>
            <a:off x="683568" y="1124744"/>
            <a:ext cx="7560840" cy="5112568"/>
          </a:xfrm>
          <a:prstGeom prst="rect">
            <a:avLst/>
          </a:prstGeom>
          <a:noFill/>
          <a:ln w="9525">
            <a:noFill/>
            <a:miter lim="800000"/>
            <a:headEnd/>
            <a:tailEnd/>
          </a:ln>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srgbClr val="C00000"/>
                </a:solidFill>
              </a:rPr>
              <a:t>ΕΡΓΑΣΤΗΡΙΑ ΔΕΞΙΟΤΗΤΩΝ </a:t>
            </a:r>
          </a:p>
        </p:txBody>
      </p:sp>
      <p:sp>
        <p:nvSpPr>
          <p:cNvPr id="3" name="2 - Θέση περιεχομένου"/>
          <p:cNvSpPr>
            <a:spLocks noGrp="1"/>
          </p:cNvSpPr>
          <p:nvPr>
            <p:ph idx="1"/>
          </p:nvPr>
        </p:nvSpPr>
        <p:spPr/>
        <p:txBody>
          <a:bodyPr>
            <a:normAutofit fontScale="62500" lnSpcReduction="20000"/>
          </a:bodyPr>
          <a:lstStyle/>
          <a:p>
            <a:pPr algn="just">
              <a:buNone/>
            </a:pPr>
            <a:r>
              <a:rPr lang="el-GR" b="1" dirty="0">
                <a:solidFill>
                  <a:srgbClr val="002060"/>
                </a:solidFill>
              </a:rPr>
              <a:t>    </a:t>
            </a:r>
            <a:r>
              <a:rPr lang="el-GR" sz="2900" b="1" dirty="0">
                <a:solidFill>
                  <a:srgbClr val="002060"/>
                </a:solidFill>
              </a:rPr>
              <a:t>Θα συμμετέχει ενεργά στο πρόγραμμα και το εκπαιδευτικό υλικό των «</a:t>
            </a:r>
            <a:r>
              <a:rPr lang="el-GR" sz="2900" b="1" u="sng" dirty="0">
                <a:solidFill>
                  <a:srgbClr val="002060"/>
                </a:solidFill>
              </a:rPr>
              <a:t>Εργαστηρίων Δεξιοτήτων</a:t>
            </a:r>
            <a:r>
              <a:rPr lang="el-GR" sz="2900" b="1" dirty="0">
                <a:solidFill>
                  <a:srgbClr val="002060"/>
                </a:solidFill>
              </a:rPr>
              <a:t>» το οποίο  ομαδοποιείται σε τέσσερις (4) Θεματικές Ενότητες  Οι Θεματικές Ενότητες προκύπτουν από τους Παγκόσμιους Δείκτες Αειφόρου Ανάπτυξης (περιβάλλον, ευ ζην, ασφάλεια, κοινωνία των πολιτών, σύγχρονη τεχνολογία και επιχειρηματικότητα) </a:t>
            </a:r>
            <a:endParaRPr lang="en-US" sz="2900" b="1" dirty="0">
              <a:solidFill>
                <a:srgbClr val="002060"/>
              </a:solidFill>
            </a:endParaRPr>
          </a:p>
          <a:p>
            <a:pPr algn="just">
              <a:buNone/>
            </a:pPr>
            <a:endParaRPr lang="el-GR" sz="2900" b="1" dirty="0">
              <a:solidFill>
                <a:srgbClr val="002060"/>
              </a:solidFill>
            </a:endParaRPr>
          </a:p>
          <a:p>
            <a:pPr algn="ctr">
              <a:buNone/>
            </a:pPr>
            <a:r>
              <a:rPr lang="el-GR" sz="2900" b="1" dirty="0">
                <a:solidFill>
                  <a:srgbClr val="C00000"/>
                </a:solidFill>
              </a:rPr>
              <a:t>1η Θεματική ενότητα «Ζω καλύτερα – Ευ Ζην»</a:t>
            </a:r>
          </a:p>
          <a:p>
            <a:pPr algn="ctr">
              <a:buNone/>
            </a:pPr>
            <a:r>
              <a:rPr lang="el-GR" sz="2900" b="1" dirty="0">
                <a:solidFill>
                  <a:srgbClr val="002060"/>
                </a:solidFill>
              </a:rPr>
              <a:t>Τμήματα Α’ – Β’ – Γ’ Τίτλος: «0 </a:t>
            </a:r>
            <a:r>
              <a:rPr lang="el-GR" sz="2900" b="1" dirty="0" err="1">
                <a:solidFill>
                  <a:srgbClr val="002060"/>
                </a:solidFill>
              </a:rPr>
              <a:t>Ρούλης</a:t>
            </a:r>
            <a:r>
              <a:rPr lang="el-GR" sz="2900" b="1" dirty="0">
                <a:solidFill>
                  <a:srgbClr val="002060"/>
                </a:solidFill>
              </a:rPr>
              <a:t> ο </a:t>
            </a:r>
            <a:r>
              <a:rPr lang="el-GR" sz="2900" b="1" dirty="0" err="1">
                <a:solidFill>
                  <a:srgbClr val="002060"/>
                </a:solidFill>
              </a:rPr>
              <a:t>τροφούλης</a:t>
            </a:r>
            <a:r>
              <a:rPr lang="el-GR" sz="2900" b="1" dirty="0">
                <a:solidFill>
                  <a:srgbClr val="002060"/>
                </a:solidFill>
              </a:rPr>
              <a:t> και η περιπέτεια του στον κόσμο της υγιεινής διατροφής </a:t>
            </a:r>
          </a:p>
          <a:p>
            <a:pPr algn="ctr">
              <a:buNone/>
            </a:pPr>
            <a:r>
              <a:rPr lang="el-GR" sz="2900" b="1" dirty="0">
                <a:solidFill>
                  <a:srgbClr val="C00000"/>
                </a:solidFill>
              </a:rPr>
              <a:t>2η Θεματική ενότητα: «Φροντίζω το περιβάλλον»</a:t>
            </a:r>
          </a:p>
          <a:p>
            <a:pPr algn="ctr">
              <a:buNone/>
            </a:pPr>
            <a:r>
              <a:rPr lang="el-GR" sz="2900" b="1" dirty="0">
                <a:solidFill>
                  <a:srgbClr val="002060"/>
                </a:solidFill>
              </a:rPr>
              <a:t>Τμήματα Α’ – Β’ – Γ’ Τίτλος: Ζώα υπό εξαφάνιση «Το </a:t>
            </a:r>
            <a:r>
              <a:rPr lang="el-GR" sz="2900" b="1" dirty="0" err="1">
                <a:solidFill>
                  <a:srgbClr val="002060"/>
                </a:solidFill>
              </a:rPr>
              <a:t>παράπανο</a:t>
            </a:r>
            <a:r>
              <a:rPr lang="el-GR" sz="2900" b="1" dirty="0">
                <a:solidFill>
                  <a:srgbClr val="002060"/>
                </a:solidFill>
              </a:rPr>
              <a:t> των ζώων» </a:t>
            </a:r>
          </a:p>
          <a:p>
            <a:pPr algn="ctr">
              <a:buNone/>
            </a:pPr>
            <a:r>
              <a:rPr lang="el-GR" sz="2900" b="1" dirty="0">
                <a:solidFill>
                  <a:srgbClr val="C00000"/>
                </a:solidFill>
              </a:rPr>
              <a:t>3η Θεματική ενότητα «Ενδιαφέρομαι και ενεργώ»</a:t>
            </a:r>
          </a:p>
          <a:p>
            <a:pPr algn="ctr">
              <a:buNone/>
            </a:pPr>
            <a:r>
              <a:rPr lang="el-GR" sz="2900" b="1" dirty="0">
                <a:solidFill>
                  <a:srgbClr val="002060"/>
                </a:solidFill>
              </a:rPr>
              <a:t>Τμήματα Α’ – Β’ – Γ’ Τίτλος: «Τα δικαιώματα των παιδιών»</a:t>
            </a:r>
          </a:p>
          <a:p>
            <a:pPr algn="ctr">
              <a:buNone/>
            </a:pPr>
            <a:r>
              <a:rPr lang="el-GR" sz="2900" b="1" dirty="0">
                <a:solidFill>
                  <a:srgbClr val="C00000"/>
                </a:solidFill>
              </a:rPr>
              <a:t>4η Θεματική ενότητα «Δημιουργώ και καινοτομώ»</a:t>
            </a:r>
          </a:p>
          <a:p>
            <a:pPr algn="ctr">
              <a:buNone/>
            </a:pPr>
            <a:r>
              <a:rPr lang="el-GR" sz="2900" b="1" dirty="0">
                <a:solidFill>
                  <a:srgbClr val="002060"/>
                </a:solidFill>
              </a:rPr>
              <a:t>Τμήματα Α’ – Β’ – Γ’ Τίτλος: </a:t>
            </a:r>
            <a:r>
              <a:rPr lang="en-US" sz="2900" b="1" dirty="0">
                <a:solidFill>
                  <a:srgbClr val="002060"/>
                </a:solidFill>
              </a:rPr>
              <a:t>STEAM</a:t>
            </a:r>
            <a:r>
              <a:rPr lang="el-GR" sz="2900" b="1" dirty="0">
                <a:solidFill>
                  <a:srgbClr val="002060"/>
                </a:solidFill>
              </a:rPr>
              <a:t> και Εκπαιδευτική Ρομποτική Μικροί Μετεωρολόγοι (ΕΛΛΗΝΙΚΗ ΕΚΠΑΙΔΕΥΤΙΚΗ ΕΝΩΣΗ STEM) </a:t>
            </a:r>
          </a:p>
          <a:p>
            <a:pPr algn="just">
              <a:buNone/>
            </a:pPr>
            <a:r>
              <a:rPr lang="el-GR" sz="2900" b="1" dirty="0">
                <a:solidFill>
                  <a:srgbClr val="002060"/>
                </a:solidFill>
              </a:rPr>
              <a:t> </a:t>
            </a:r>
          </a:p>
          <a:p>
            <a:endParaRPr lang="el-GR" dirty="0"/>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srgbClr val="C00000"/>
                </a:solidFill>
              </a:rPr>
              <a:t>ΠΟΛΥΓΛΩΣΣΙΚΗ ΕΠΙΚΟΙΝΩΝΙΑ </a:t>
            </a:r>
            <a:br>
              <a:rPr lang="el-GR" sz="3200" b="1" dirty="0">
                <a:solidFill>
                  <a:srgbClr val="C00000"/>
                </a:solidFill>
              </a:rPr>
            </a:br>
            <a:r>
              <a:rPr lang="el-GR" sz="3200" b="1" dirty="0">
                <a:solidFill>
                  <a:srgbClr val="C00000"/>
                </a:solidFill>
              </a:rPr>
              <a:t>ΑΓΓΛΙΚΑ </a:t>
            </a:r>
            <a:endParaRPr lang="el-GR" sz="3200" b="1" dirty="0"/>
          </a:p>
        </p:txBody>
      </p:sp>
      <p:sp>
        <p:nvSpPr>
          <p:cNvPr id="3" name="2 - Θέση περιεχομένου"/>
          <p:cNvSpPr>
            <a:spLocks noGrp="1"/>
          </p:cNvSpPr>
          <p:nvPr>
            <p:ph sz="half" idx="1"/>
          </p:nvPr>
        </p:nvSpPr>
        <p:spPr>
          <a:xfrm>
            <a:off x="395536" y="4005064"/>
            <a:ext cx="8363272" cy="4637112"/>
          </a:xfrm>
        </p:spPr>
        <p:txBody>
          <a:bodyPr>
            <a:normAutofit/>
          </a:bodyPr>
          <a:lstStyle/>
          <a:p>
            <a:pPr algn="just">
              <a:buNone/>
            </a:pPr>
            <a:r>
              <a:rPr lang="el-GR" b="1" dirty="0">
                <a:solidFill>
                  <a:srgbClr val="002060"/>
                </a:solidFill>
              </a:rPr>
              <a:t>Σκοπός της ενσωμάτωσης της Αγγλικής γλώσσας στο </a:t>
            </a:r>
          </a:p>
          <a:p>
            <a:pPr algn="just">
              <a:buNone/>
            </a:pPr>
            <a:r>
              <a:rPr lang="el-GR" b="1" dirty="0">
                <a:solidFill>
                  <a:srgbClr val="002060"/>
                </a:solidFill>
              </a:rPr>
              <a:t>Νηπιαγωγείο είναι η διαμόρφωση της ταυτότητας του</a:t>
            </a:r>
          </a:p>
          <a:p>
            <a:pPr algn="just">
              <a:buNone/>
            </a:pPr>
            <a:r>
              <a:rPr lang="el-GR" b="1" dirty="0">
                <a:solidFill>
                  <a:srgbClr val="002060"/>
                </a:solidFill>
              </a:rPr>
              <a:t>ενεργού πολίτη στη σύγχρονη πολυπολιτισμική </a:t>
            </a:r>
          </a:p>
          <a:p>
            <a:pPr algn="just">
              <a:buNone/>
            </a:pPr>
            <a:r>
              <a:rPr lang="el-GR" b="1" dirty="0">
                <a:solidFill>
                  <a:srgbClr val="002060"/>
                </a:solidFill>
              </a:rPr>
              <a:t>κοινωνία .</a:t>
            </a:r>
          </a:p>
        </p:txBody>
      </p:sp>
      <p:pic>
        <p:nvPicPr>
          <p:cNvPr id="5" name="4 - Θέση περιεχομένου" descr="Αγγλικά στο Νηπιαγωγείο: Ξεκίνησε η επιμόρφωση για την πιλοτική εφαρμογή  στα Νηπιαγωγεία - ota24.gr"/>
          <p:cNvPicPr>
            <a:picLocks noGrp="1"/>
          </p:cNvPicPr>
          <p:nvPr>
            <p:ph sz="half" idx="2"/>
          </p:nvPr>
        </p:nvPicPr>
        <p:blipFill>
          <a:blip r:embed="rId2" cstate="print"/>
          <a:srcRect/>
          <a:stretch>
            <a:fillRect/>
          </a:stretch>
        </p:blipFill>
        <p:spPr bwMode="auto">
          <a:xfrm>
            <a:off x="467544" y="980728"/>
            <a:ext cx="3096344" cy="2880320"/>
          </a:xfrm>
          <a:prstGeom prst="rect">
            <a:avLst/>
          </a:prstGeom>
          <a:noFill/>
          <a:ln w="9525">
            <a:noFill/>
            <a:miter lim="800000"/>
            <a:headEnd/>
            <a:tailEnd/>
          </a:ln>
        </p:spPr>
      </p:pic>
      <p:sp>
        <p:nvSpPr>
          <p:cNvPr id="6" name="5 - Ορθογώνιο"/>
          <p:cNvSpPr/>
          <p:nvPr/>
        </p:nvSpPr>
        <p:spPr>
          <a:xfrm>
            <a:off x="4139952" y="1772816"/>
            <a:ext cx="4374232" cy="1938992"/>
          </a:xfrm>
          <a:prstGeom prst="rect">
            <a:avLst/>
          </a:prstGeom>
        </p:spPr>
        <p:txBody>
          <a:bodyPr wrap="square">
            <a:spAutoFit/>
          </a:bodyPr>
          <a:lstStyle/>
          <a:p>
            <a:pPr algn="just"/>
            <a:r>
              <a:rPr lang="el-GR" sz="2400" b="1" dirty="0">
                <a:solidFill>
                  <a:srgbClr val="002060"/>
                </a:solidFill>
              </a:rPr>
              <a:t>Θα ταξιδέψει στον κόσμο των αγγλικών μέσα από παιχνίδια τραγούδια και απλά φύλλα εργασίας.</a:t>
            </a:r>
          </a:p>
          <a:p>
            <a:pPr algn="just">
              <a:buNone/>
            </a:pPr>
            <a:r>
              <a:rPr lang="el-GR" sz="2400" b="1" dirty="0">
                <a:solidFill>
                  <a:srgbClr val="002060"/>
                </a:solidFill>
              </a:rPr>
              <a:t> </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solidFill>
                  <a:srgbClr val="00B050"/>
                </a:solidFill>
              </a:rPr>
              <a:t>ΣΥΝΕΡΓΑΣΙΑ</a:t>
            </a:r>
            <a:r>
              <a:rPr lang="el-GR" dirty="0"/>
              <a:t> </a:t>
            </a:r>
            <a:r>
              <a:rPr lang="el-GR" dirty="0">
                <a:solidFill>
                  <a:srgbClr val="C00000"/>
                </a:solidFill>
              </a:rPr>
              <a:t>ΟΙΚΟΓΕΝΕΙΑΣ</a:t>
            </a:r>
            <a:r>
              <a:rPr lang="el-GR" dirty="0"/>
              <a:t> -</a:t>
            </a:r>
            <a:r>
              <a:rPr lang="el-GR" dirty="0">
                <a:solidFill>
                  <a:srgbClr val="0070C0"/>
                </a:solidFill>
              </a:rPr>
              <a:t>ΣΧΟΛΕΙΟΥ</a:t>
            </a:r>
            <a:r>
              <a:rPr lang="el-GR" dirty="0"/>
              <a:t> </a:t>
            </a:r>
          </a:p>
        </p:txBody>
      </p:sp>
      <p:pic>
        <p:nvPicPr>
          <p:cNvPr id="4" name="3 - Θέση περιεχομένου" descr="Όλα όσα πρέπει να ρωτήσεις τον δάσκαλο/τη δασκάλα του παιδιού στις σχολικές  ενημερώσεις (και δεν είναι μόνο οι βαθμοί) | Singleparent.gr"/>
          <p:cNvPicPr>
            <a:picLocks noGrp="1"/>
          </p:cNvPicPr>
          <p:nvPr>
            <p:ph idx="1"/>
          </p:nvPr>
        </p:nvPicPr>
        <p:blipFill>
          <a:blip r:embed="rId2" cstate="print"/>
          <a:srcRect/>
          <a:stretch>
            <a:fillRect/>
          </a:stretch>
        </p:blipFill>
        <p:spPr bwMode="auto">
          <a:xfrm>
            <a:off x="488424" y="1600200"/>
            <a:ext cx="8167151" cy="4525963"/>
          </a:xfrm>
          <a:prstGeom prst="rect">
            <a:avLst/>
          </a:prstGeom>
          <a:noFill/>
          <a:ln w="9525">
            <a:noFill/>
            <a:miter lim="800000"/>
            <a:headEnd/>
            <a:tailEnd/>
          </a:ln>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solidFill>
                  <a:srgbClr val="FF0000"/>
                </a:solidFill>
              </a:rPr>
              <a:t>ΣΥΝΕΡΓΑΣΙΑ ΟΙΚΟΓΕΝΕΙΑΣ ΣΧΟΛΕΙΟΥ </a:t>
            </a:r>
          </a:p>
        </p:txBody>
      </p:sp>
      <p:sp>
        <p:nvSpPr>
          <p:cNvPr id="3" name="2 - Θέση περιεχομένου"/>
          <p:cNvSpPr>
            <a:spLocks noGrp="1"/>
          </p:cNvSpPr>
          <p:nvPr>
            <p:ph idx="1"/>
          </p:nvPr>
        </p:nvSpPr>
        <p:spPr/>
        <p:txBody>
          <a:bodyPr>
            <a:normAutofit fontScale="77500" lnSpcReduction="20000"/>
          </a:bodyPr>
          <a:lstStyle/>
          <a:p>
            <a:pPr algn="just"/>
            <a:r>
              <a:rPr lang="el-GR" b="1" u="sng" dirty="0">
                <a:solidFill>
                  <a:srgbClr val="002060"/>
                </a:solidFill>
              </a:rPr>
              <a:t>Είναι πολύ σημαντική  </a:t>
            </a:r>
            <a:r>
              <a:rPr lang="el-GR" b="1" u="sng" dirty="0">
                <a:solidFill>
                  <a:srgbClr val="00B050"/>
                </a:solidFill>
              </a:rPr>
              <a:t>η συνεργασία σχολείου και οικογένειας</a:t>
            </a:r>
          </a:p>
          <a:p>
            <a:pPr algn="just"/>
            <a:r>
              <a:rPr lang="el-GR" b="1" dirty="0">
                <a:solidFill>
                  <a:srgbClr val="002060"/>
                </a:solidFill>
              </a:rPr>
              <a:t>Η συνεργασία αυτή συμβάλει  στην καλύτερη προσαρμογή των παιδιών στο χώρο του νηπιαγωγείου</a:t>
            </a:r>
            <a:r>
              <a:rPr lang="el-GR" b="1" dirty="0"/>
              <a:t>.</a:t>
            </a:r>
          </a:p>
          <a:p>
            <a:pPr algn="just"/>
            <a:r>
              <a:rPr lang="el-GR" b="1" dirty="0"/>
              <a:t> </a:t>
            </a:r>
            <a:r>
              <a:rPr lang="el-GR" b="1" dirty="0">
                <a:solidFill>
                  <a:srgbClr val="FF0000"/>
                </a:solidFill>
              </a:rPr>
              <a:t>Οι γονείς είναι τα πιο σημαντικά πρόσωπα στον κόσμο των παιδιών. Εσείς λοιπόν   θα  μας ενημερώσετε  για το χαρακτήρα των παιδιών σας, για τις συνήθειες και τα ενδιαφέροντά τους, για τις μαθησιακές και άλλες εμπειρίες που βιώνουν στο σπίτι σας  αλλά και  σε άλλους χώρους εκτός σπιτιού και σχολείου. </a:t>
            </a:r>
          </a:p>
          <a:p>
            <a:pPr algn="just"/>
            <a:r>
              <a:rPr lang="el-GR" b="1" dirty="0">
                <a:solidFill>
                  <a:srgbClr val="002060"/>
                </a:solidFill>
              </a:rPr>
              <a:t>Απαραίτητη  προϋπόθεση για να υπάρξει μια καλή συνεργασία είναι </a:t>
            </a:r>
            <a:r>
              <a:rPr lang="el-GR" b="1" dirty="0"/>
              <a:t>η </a:t>
            </a:r>
            <a:r>
              <a:rPr lang="el-GR" b="1" dirty="0">
                <a:solidFill>
                  <a:srgbClr val="00B050"/>
                </a:solidFill>
              </a:rPr>
              <a:t>δημιουργία ενός κλίματος αμοιβαίου  σεβασμού και εμπιστοσύνης.</a:t>
            </a:r>
          </a:p>
          <a:p>
            <a:endParaRPr lang="el-GR" dirty="0"/>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rgbClr val="002060"/>
                </a:solidFill>
              </a:rPr>
              <a:t>Ν Η Π Ι Α Γ Ω Γ Ε Ι Ο </a:t>
            </a:r>
          </a:p>
        </p:txBody>
      </p:sp>
      <p:sp>
        <p:nvSpPr>
          <p:cNvPr id="3" name="2 - Θέση περιεχομένου"/>
          <p:cNvSpPr>
            <a:spLocks noGrp="1"/>
          </p:cNvSpPr>
          <p:nvPr>
            <p:ph idx="1"/>
          </p:nvPr>
        </p:nvSpPr>
        <p:spPr/>
        <p:txBody>
          <a:bodyPr>
            <a:normAutofit fontScale="92500" lnSpcReduction="10000"/>
          </a:bodyPr>
          <a:lstStyle/>
          <a:p>
            <a:pPr algn="just"/>
            <a:r>
              <a:rPr lang="el-GR" b="1" dirty="0">
                <a:solidFill>
                  <a:srgbClr val="FF0000"/>
                </a:solidFill>
              </a:rPr>
              <a:t>Το Νηπιαγωγείο αποτελεί την  πρώτη βαθμίδα εκπαίδευσης</a:t>
            </a:r>
          </a:p>
          <a:p>
            <a:pPr algn="just"/>
            <a:r>
              <a:rPr lang="el-GR" b="1" dirty="0">
                <a:solidFill>
                  <a:srgbClr val="FF0000"/>
                </a:solidFill>
              </a:rPr>
              <a:t>Η φοίτησή  είναι  υποχρεωτική </a:t>
            </a:r>
            <a:endParaRPr lang="el-GR" b="1" dirty="0"/>
          </a:p>
          <a:p>
            <a:pPr algn="just"/>
            <a:r>
              <a:rPr lang="el-GR" b="1" dirty="0"/>
              <a:t> </a:t>
            </a:r>
            <a:r>
              <a:rPr lang="el-GR" b="1" dirty="0">
                <a:solidFill>
                  <a:srgbClr val="002060"/>
                </a:solidFill>
              </a:rPr>
              <a:t>Θα μάθει βιωματικά.</a:t>
            </a:r>
          </a:p>
          <a:p>
            <a:pPr algn="just"/>
            <a:r>
              <a:rPr lang="el-GR" b="1" dirty="0">
                <a:solidFill>
                  <a:srgbClr val="002060"/>
                </a:solidFill>
              </a:rPr>
              <a:t> Θα κάνει λάθη χωρίς να φοβάται και θα μαθαίνει από αυτά. Άλλωστε τα λάθη στο νηπιαγωγείο όχι απλά επιτρέπονται, αλλά χρησιμεύουν ως μέσο μάθησης.</a:t>
            </a:r>
          </a:p>
          <a:p>
            <a:pPr algn="just"/>
            <a:r>
              <a:rPr lang="el-GR" b="1" dirty="0">
                <a:solidFill>
                  <a:srgbClr val="002060"/>
                </a:solidFill>
              </a:rPr>
              <a:t> Θα κοινωνικοποιηθεί.</a:t>
            </a:r>
          </a:p>
          <a:p>
            <a:endParaRPr lang="el-GR" dirty="0"/>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rgbClr val="002060"/>
                </a:solidFill>
              </a:rPr>
              <a:t>ΕΡΩΤΗΣΕΙΣ –ΑΠΑΝΤΗΣΕΙΣ </a:t>
            </a:r>
          </a:p>
        </p:txBody>
      </p:sp>
      <p:sp>
        <p:nvSpPr>
          <p:cNvPr id="3" name="2 - Θέση περιεχομένου"/>
          <p:cNvSpPr>
            <a:spLocks noGrp="1"/>
          </p:cNvSpPr>
          <p:nvPr>
            <p:ph idx="1"/>
          </p:nvPr>
        </p:nvSpPr>
        <p:spPr/>
        <p:txBody>
          <a:bodyPr/>
          <a:lstStyle/>
          <a:p>
            <a:pPr algn="just"/>
            <a:r>
              <a:rPr lang="el-GR" b="1" dirty="0">
                <a:solidFill>
                  <a:srgbClr val="C00000"/>
                </a:solidFill>
              </a:rPr>
              <a:t>ΕΡΩΤΗΣΕΙΣ-ΑΠΑΝΤΗΣΕΙΣ ΠΟΥ ΘΑ ΣΑΣ ΦΑΝΟΥΝ ΧΡΗΣΙΜΕΣ ΓΙΑ ΤΗΝ ΚΑΛΥΤΕΡΗ ΠΡΟΣΑΡΜΟΓΗ ΤΩΝ ΠΑΙΔΙΩΝ ΣΤΟ ΝΗΠΙΑΓΩΓΕΙΟ </a:t>
            </a:r>
          </a:p>
          <a:p>
            <a:endParaRPr lang="el-GR" dirty="0"/>
          </a:p>
        </p:txBody>
      </p:sp>
      <p:pic>
        <p:nvPicPr>
          <p:cNvPr id="4" name="3 - Εικόνα" descr="Εγγραφές μαθητών/τριών στα Νηπιαγωγεία για το σχολικό έτος 2022-23» | 13ο  ΝΗΠΙΑΓΩΓΕΙΟ ΡΕΘΥΜΝΟΥ"/>
          <p:cNvPicPr/>
          <p:nvPr/>
        </p:nvPicPr>
        <p:blipFill>
          <a:blip r:embed="rId2" cstate="print"/>
          <a:srcRect/>
          <a:stretch>
            <a:fillRect/>
          </a:stretch>
        </p:blipFill>
        <p:spPr bwMode="auto">
          <a:xfrm>
            <a:off x="2555776" y="3933056"/>
            <a:ext cx="4104456" cy="1985271"/>
          </a:xfrm>
          <a:prstGeom prst="rect">
            <a:avLst/>
          </a:prstGeom>
          <a:noFill/>
          <a:ln w="9525">
            <a:noFill/>
            <a:miter lim="800000"/>
            <a:headEnd/>
            <a:tailEnd/>
          </a:ln>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normAutofit fontScale="90000"/>
          </a:bodyPr>
          <a:lstStyle/>
          <a:p>
            <a:r>
              <a:rPr lang="el-GR" dirty="0">
                <a:solidFill>
                  <a:srgbClr val="C00000"/>
                </a:solidFill>
              </a:rPr>
              <a:t>ΠΟΙΟ ΕΙΝΑΙ ΤΟ ΩΡΑΡΙΟ ΠΡΟΣΕΛΕΥΣΗΣ ΣΤΟ ΝΗΠΙΑΓΩΓΕΙΟ</a:t>
            </a:r>
            <a:endParaRPr lang="el-GR" dirty="0"/>
          </a:p>
        </p:txBody>
      </p:sp>
      <p:sp>
        <p:nvSpPr>
          <p:cNvPr id="3" name="2 - Θέση περιεχομένου"/>
          <p:cNvSpPr>
            <a:spLocks noGrp="1"/>
          </p:cNvSpPr>
          <p:nvPr>
            <p:ph sz="half" idx="1"/>
          </p:nvPr>
        </p:nvSpPr>
        <p:spPr>
          <a:xfrm>
            <a:off x="457200" y="1340768"/>
            <a:ext cx="5194920" cy="5256584"/>
          </a:xfrm>
        </p:spPr>
        <p:txBody>
          <a:bodyPr>
            <a:normAutofit fontScale="55000" lnSpcReduction="20000"/>
          </a:bodyPr>
          <a:lstStyle/>
          <a:p>
            <a:pPr algn="just"/>
            <a:r>
              <a:rPr lang="el-GR" sz="4400" b="1" dirty="0"/>
              <a:t>Η προσέλευση των νηπίων ξεκινά από τις </a:t>
            </a:r>
            <a:r>
              <a:rPr lang="el-GR" sz="4400" b="1" dirty="0">
                <a:solidFill>
                  <a:srgbClr val="C00000"/>
                </a:solidFill>
              </a:rPr>
              <a:t>6.45π.μ.</a:t>
            </a:r>
            <a:r>
              <a:rPr lang="el-GR" sz="4400" b="1" dirty="0"/>
              <a:t> έως τις </a:t>
            </a:r>
            <a:r>
              <a:rPr lang="el-GR" sz="4400" b="1" dirty="0">
                <a:solidFill>
                  <a:srgbClr val="C00000"/>
                </a:solidFill>
              </a:rPr>
              <a:t>8:45π.μ.</a:t>
            </a:r>
          </a:p>
          <a:p>
            <a:pPr algn="just"/>
            <a:r>
              <a:rPr lang="el-GR" sz="4400" b="1" dirty="0"/>
              <a:t>Η αποχώρηση στις </a:t>
            </a:r>
            <a:r>
              <a:rPr lang="el-GR" sz="4400" b="1" dirty="0">
                <a:solidFill>
                  <a:srgbClr val="C00000"/>
                </a:solidFill>
              </a:rPr>
              <a:t>13:15μ.μ.</a:t>
            </a:r>
            <a:r>
              <a:rPr lang="el-GR" sz="4400" b="1" dirty="0"/>
              <a:t> έως τις</a:t>
            </a:r>
            <a:r>
              <a:rPr lang="el-GR" sz="4400" b="1" dirty="0">
                <a:solidFill>
                  <a:srgbClr val="C00000"/>
                </a:solidFill>
              </a:rPr>
              <a:t>14:00</a:t>
            </a:r>
            <a:r>
              <a:rPr lang="el-GR" sz="4400" b="1" dirty="0"/>
              <a:t> το πρώτο ωράριο και στις </a:t>
            </a:r>
            <a:r>
              <a:rPr lang="el-GR" sz="4400" b="1" dirty="0">
                <a:solidFill>
                  <a:srgbClr val="00B0F0"/>
                </a:solidFill>
              </a:rPr>
              <a:t>15:30</a:t>
            </a:r>
            <a:r>
              <a:rPr lang="el-GR" sz="4400" b="1" dirty="0"/>
              <a:t> έως </a:t>
            </a:r>
            <a:r>
              <a:rPr lang="el-GR" sz="4400" b="1" dirty="0">
                <a:solidFill>
                  <a:srgbClr val="00B0F0"/>
                </a:solidFill>
              </a:rPr>
              <a:t>16:00 </a:t>
            </a:r>
            <a:r>
              <a:rPr lang="el-GR" sz="4400" b="1" dirty="0"/>
              <a:t>το δεύτερο ωράριο. </a:t>
            </a:r>
          </a:p>
          <a:p>
            <a:pPr algn="just"/>
            <a:r>
              <a:rPr lang="el-GR" sz="4400" b="1" dirty="0"/>
              <a:t>Σας παρακαλούμε θερμά να </a:t>
            </a:r>
            <a:r>
              <a:rPr lang="el-GR" sz="4400" b="1" dirty="0">
                <a:solidFill>
                  <a:srgbClr val="C00000"/>
                </a:solidFill>
              </a:rPr>
              <a:t>τηρείτε το ωράριο για τη σωστή λειτουργία του εκπαιδευτικού προγράμματος.</a:t>
            </a:r>
            <a:r>
              <a:rPr lang="el-GR" sz="4400" b="1" dirty="0"/>
              <a:t> Το νηπιαγωγείο δεν είναι χώρος φύλαξης παιδιών αλλά χώρος όπου πραγματοποιείται εκπαιδευτικό πρόγραμμα. Αν προκύψει κάτι έκτακτο μπορείτε να ειδοποιήσετε την γραμματεία  για να σας επιτραπεί  η είσοδος .</a:t>
            </a:r>
          </a:p>
          <a:p>
            <a:endParaRPr lang="el-GR" dirty="0"/>
          </a:p>
        </p:txBody>
      </p:sp>
      <p:pic>
        <p:nvPicPr>
          <p:cNvPr id="5" name="4 - Θέση περιεχομένου" descr="ρολοι τοιχου παιδικο - Ρολόγια Τοίχου Next | BestPrice.gr"/>
          <p:cNvPicPr>
            <a:picLocks noGrp="1"/>
          </p:cNvPicPr>
          <p:nvPr>
            <p:ph sz="half" idx="2"/>
          </p:nvPr>
        </p:nvPicPr>
        <p:blipFill>
          <a:blip r:embed="rId2" cstate="print"/>
          <a:srcRect/>
          <a:stretch>
            <a:fillRect/>
          </a:stretch>
        </p:blipFill>
        <p:spPr bwMode="auto">
          <a:xfrm>
            <a:off x="5724128" y="1916832"/>
            <a:ext cx="3024336" cy="3096344"/>
          </a:xfrm>
          <a:prstGeom prst="rect">
            <a:avLst/>
          </a:prstGeom>
          <a:noFill/>
          <a:ln w="9525">
            <a:noFill/>
            <a:miter lim="800000"/>
            <a:headEnd/>
            <a:tailEnd/>
          </a:ln>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a:solidFill>
                  <a:srgbClr val="C00000"/>
                </a:solidFill>
              </a:rPr>
              <a:t>ΤΙ ΠΡΕΠΕΙ ΝΑ ΠΕΡΙΕΧΕΙ Η ΤΣΑΝΤΑ ΤΟΥ ΜΙΚΡΟΥ ΜΑΣ ΜΘΗΤΗ </a:t>
            </a:r>
            <a:r>
              <a:rPr lang="en-US" sz="3600" b="1" dirty="0">
                <a:solidFill>
                  <a:srgbClr val="C00000"/>
                </a:solidFill>
              </a:rPr>
              <a:t>;</a:t>
            </a:r>
            <a:endParaRPr lang="el-GR" sz="3600" b="1" dirty="0">
              <a:solidFill>
                <a:srgbClr val="C00000"/>
              </a:solidFill>
            </a:endParaRPr>
          </a:p>
        </p:txBody>
      </p:sp>
      <p:sp>
        <p:nvSpPr>
          <p:cNvPr id="3" name="2 - Θέση περιεχομένου"/>
          <p:cNvSpPr>
            <a:spLocks noGrp="1"/>
          </p:cNvSpPr>
          <p:nvPr>
            <p:ph idx="1"/>
          </p:nvPr>
        </p:nvSpPr>
        <p:spPr>
          <a:xfrm>
            <a:off x="457200" y="1600200"/>
            <a:ext cx="8507288" cy="5257800"/>
          </a:xfrm>
        </p:spPr>
        <p:txBody>
          <a:bodyPr/>
          <a:lstStyle/>
          <a:p>
            <a:pPr algn="just"/>
            <a:r>
              <a:rPr lang="el-GR" b="1" dirty="0"/>
              <a:t>Μια  η δύο αλλαξιές  ρούχα και εσώρουχα και ένα ζευγάρι κάλτσες.</a:t>
            </a:r>
          </a:p>
          <a:p>
            <a:pPr algn="just">
              <a:buNone/>
            </a:pPr>
            <a:r>
              <a:rPr lang="el-GR" b="1" dirty="0"/>
              <a:t> </a:t>
            </a:r>
          </a:p>
          <a:p>
            <a:pPr algn="just"/>
            <a:r>
              <a:rPr lang="el-GR" b="1" dirty="0"/>
              <a:t>Ένα ρολό σακουλάκια για τα λερωμένα ρουχαλάκια </a:t>
            </a:r>
          </a:p>
        </p:txBody>
      </p:sp>
      <p:pic>
        <p:nvPicPr>
          <p:cNvPr id="4" name="3 - Εικόνα" descr="Τι πρέπει να περιέχει μέσα η τσάντα του παιδικού σταθμού;"/>
          <p:cNvPicPr/>
          <p:nvPr/>
        </p:nvPicPr>
        <p:blipFill>
          <a:blip r:embed="rId2" cstate="print"/>
          <a:srcRect/>
          <a:stretch>
            <a:fillRect/>
          </a:stretch>
        </p:blipFill>
        <p:spPr bwMode="auto">
          <a:xfrm>
            <a:off x="2699792" y="4365104"/>
            <a:ext cx="4032448" cy="1944216"/>
          </a:xfrm>
          <a:prstGeom prst="rect">
            <a:avLst/>
          </a:prstGeom>
          <a:noFill/>
          <a:ln w="9525">
            <a:noFill/>
            <a:miter lim="800000"/>
            <a:headEnd/>
            <a:tailEnd/>
          </a:ln>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u="sng" dirty="0">
                <a:solidFill>
                  <a:srgbClr val="C00000"/>
                </a:solidFill>
              </a:rPr>
              <a:t>ΡΟΥΧΙΣΜΟΣ-ΦΑΓΗΤΟ-ΑΥΤΟΝΟΜΙΑ</a:t>
            </a:r>
            <a:br>
              <a:rPr lang="el-GR" sz="3200" b="1" u="sng" dirty="0">
                <a:solidFill>
                  <a:srgbClr val="C00000"/>
                </a:solidFill>
              </a:rPr>
            </a:br>
            <a:endParaRPr lang="el-GR" sz="3200" b="1" u="sng" dirty="0">
              <a:solidFill>
                <a:srgbClr val="C00000"/>
              </a:solidFill>
            </a:endParaRPr>
          </a:p>
        </p:txBody>
      </p:sp>
      <p:sp>
        <p:nvSpPr>
          <p:cNvPr id="3" name="2 - Θέση περιεχομένου"/>
          <p:cNvSpPr>
            <a:spLocks noGrp="1"/>
          </p:cNvSpPr>
          <p:nvPr>
            <p:ph idx="1"/>
          </p:nvPr>
        </p:nvSpPr>
        <p:spPr>
          <a:xfrm>
            <a:off x="395536" y="980728"/>
            <a:ext cx="8424936" cy="5616624"/>
          </a:xfrm>
        </p:spPr>
        <p:txBody>
          <a:bodyPr>
            <a:normAutofit/>
          </a:bodyPr>
          <a:lstStyle/>
          <a:p>
            <a:pPr algn="just"/>
            <a:r>
              <a:rPr lang="el-GR" sz="2400" b="1" dirty="0">
                <a:solidFill>
                  <a:srgbClr val="002060"/>
                </a:solidFill>
              </a:rPr>
              <a:t>Τα  παντελονάκια και οι φουστίτσες καλύτερα να έχουν   φερμουάρ και όχι κουμπιά για να είναι άνετα και εύχρηστα </a:t>
            </a:r>
          </a:p>
          <a:p>
            <a:pPr algn="just"/>
            <a:r>
              <a:rPr lang="el-GR" sz="2400" b="1" dirty="0">
                <a:solidFill>
                  <a:srgbClr val="002060"/>
                </a:solidFill>
              </a:rPr>
              <a:t>Παπουτσάκια με βέλκρο (κρίτς –κράτς ) αποτελούν  την καλύτερη επιλογή .</a:t>
            </a:r>
          </a:p>
          <a:p>
            <a:pPr algn="just"/>
            <a:r>
              <a:rPr lang="el-GR" sz="2400" b="1" dirty="0">
                <a:solidFill>
                  <a:srgbClr val="C00000"/>
                </a:solidFill>
              </a:rPr>
              <a:t>Με αυτόν τον τρόπο το παιδί θα εξασκηθεί  να ανεβοκατεβάζει μόνο του τα ρουχαλάκια του στη τουαλέτα  και να μπορεί να βγάζει και να βάζει τα παπουτσάκια του. </a:t>
            </a:r>
            <a:r>
              <a:rPr lang="el-GR" sz="2400" b="1" u="sng" dirty="0">
                <a:solidFill>
                  <a:srgbClr val="C00000"/>
                </a:solidFill>
              </a:rPr>
              <a:t>Έτσι μαζί θα το βοηθήσουμε να μάθει να αυτοεξυπηρετείται και στο τέλος της σχολικής χρονιάς θα είναι έτοιμο για την επόμενη σχολική βαθμίδα </a:t>
            </a:r>
          </a:p>
          <a:p>
            <a:pPr algn="just"/>
            <a:r>
              <a:rPr lang="el-GR" sz="2400" b="1" u="sng" dirty="0">
                <a:solidFill>
                  <a:srgbClr val="002060"/>
                </a:solidFill>
              </a:rPr>
              <a:t>Τα παιδιά στο νηπιαγωγείο τρώνε μόνα τους. Η βοήθεια που τους δίνεται είναι διακριτική παροτρύνοντάς τα, με σκοπό να οδηγηθούν σε αυτονομία.</a:t>
            </a:r>
          </a:p>
          <a:p>
            <a:pPr algn="just"/>
            <a:endParaRPr lang="el-GR" sz="2400" b="1" u="sng" dirty="0">
              <a:solidFill>
                <a:srgbClr val="002060"/>
              </a:solidFill>
            </a:endParaRPr>
          </a:p>
          <a:p>
            <a:endParaRPr lang="el-GR" sz="2400" dirty="0"/>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C00000"/>
                </a:solidFill>
              </a:rPr>
              <a:t>ΠΡΟΣΑΡΜΟΓΗ ΣΤΟ ΝΗΠΙΑΓΩΓΕΙΟ</a:t>
            </a:r>
          </a:p>
        </p:txBody>
      </p:sp>
      <p:pic>
        <p:nvPicPr>
          <p:cNvPr id="4" name="3 - Θέση περιεχομένου" descr="Μειώστε το άγχος του αποχωρισμού για τον παιδικό σταθμό"/>
          <p:cNvPicPr>
            <a:picLocks noGrp="1"/>
          </p:cNvPicPr>
          <p:nvPr>
            <p:ph idx="1"/>
          </p:nvPr>
        </p:nvPicPr>
        <p:blipFill>
          <a:blip r:embed="rId2" cstate="print"/>
          <a:srcRect/>
          <a:stretch>
            <a:fillRect/>
          </a:stretch>
        </p:blipFill>
        <p:spPr bwMode="auto">
          <a:xfrm>
            <a:off x="548922" y="1600200"/>
            <a:ext cx="8046156" cy="4525963"/>
          </a:xfrm>
          <a:prstGeom prst="rect">
            <a:avLst/>
          </a:prstGeom>
          <a:noFill/>
          <a:ln w="9525">
            <a:noFill/>
            <a:miter lim="800000"/>
            <a:headEnd/>
            <a:tailEnd/>
          </a:ln>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sz="3200" b="1" dirty="0">
                <a:solidFill>
                  <a:srgbClr val="C00000"/>
                </a:solidFill>
              </a:rPr>
              <a:t>ΚΑΘΕ ΠΡΩΙ ΚΛΑΙΕΙ ΚΑΙ ΔΕΝ ΘΕΛΕΙ ΝΑ ΕΡΘΕΙ ΣΧΟΛΕΙΟ. ΤΙ ΠΡΕΠΕΙ ΝΑ ΚΑΝΩ</a:t>
            </a:r>
            <a:r>
              <a:rPr lang="en-US" sz="3200" b="1" dirty="0">
                <a:solidFill>
                  <a:srgbClr val="C00000"/>
                </a:solidFill>
              </a:rPr>
              <a:t>;</a:t>
            </a:r>
            <a:endParaRPr lang="el-GR" sz="3200" b="1" dirty="0">
              <a:solidFill>
                <a:srgbClr val="C00000"/>
              </a:solidFill>
            </a:endParaRPr>
          </a:p>
        </p:txBody>
      </p:sp>
      <p:sp>
        <p:nvSpPr>
          <p:cNvPr id="3" name="2 - Θέση περιεχομένου"/>
          <p:cNvSpPr>
            <a:spLocks noGrp="1"/>
          </p:cNvSpPr>
          <p:nvPr>
            <p:ph idx="1"/>
          </p:nvPr>
        </p:nvSpPr>
        <p:spPr>
          <a:xfrm>
            <a:off x="457200" y="980728"/>
            <a:ext cx="8229600" cy="5472608"/>
          </a:xfrm>
        </p:spPr>
        <p:txBody>
          <a:bodyPr>
            <a:noAutofit/>
          </a:bodyPr>
          <a:lstStyle/>
          <a:p>
            <a:pPr algn="just"/>
            <a:r>
              <a:rPr lang="el-GR" sz="2000" b="1" dirty="0">
                <a:solidFill>
                  <a:srgbClr val="002060"/>
                </a:solidFill>
              </a:rPr>
              <a:t>Θα υπάρξει ένα χρονικό διάστημα (μεγάλο η μικρό) προσαρμογής στο οποίο καλό θα ήταν να προετοιμάσετε το παιδί. </a:t>
            </a:r>
          </a:p>
          <a:p>
            <a:pPr algn="just"/>
            <a:r>
              <a:rPr lang="el-GR" sz="2000" b="1" dirty="0">
                <a:solidFill>
                  <a:srgbClr val="C00000"/>
                </a:solidFill>
              </a:rPr>
              <a:t>Μιλήστε του με θετικό τρόπο για το νηπιαγωγείο</a:t>
            </a:r>
          </a:p>
          <a:p>
            <a:pPr algn="just"/>
            <a:r>
              <a:rPr lang="el-GR" sz="2000" b="1" dirty="0">
                <a:solidFill>
                  <a:srgbClr val="002060"/>
                </a:solidFill>
              </a:rPr>
              <a:t>  Συζητήστε τι πρόκειται να συμβεί, πώς θα είναι ο χρόνος μακριά σας, τι θα περιλαμβάνει η μέρα του. </a:t>
            </a:r>
          </a:p>
          <a:p>
            <a:pPr algn="just"/>
            <a:r>
              <a:rPr lang="el-GR" sz="2000" b="1" dirty="0">
                <a:solidFill>
                  <a:srgbClr val="C00000"/>
                </a:solidFill>
              </a:rPr>
              <a:t>Πείτε  στο παιδί για το που θα βρίσκεστε κατά την διάρκεια της απουσίας σας </a:t>
            </a:r>
            <a:r>
              <a:rPr lang="el-GR" sz="2000" b="1" dirty="0">
                <a:solidFill>
                  <a:srgbClr val="002060"/>
                </a:solidFill>
              </a:rPr>
              <a:t>. </a:t>
            </a:r>
          </a:p>
          <a:p>
            <a:pPr algn="just"/>
            <a:r>
              <a:rPr lang="el-GR" sz="2000" b="1" dirty="0">
                <a:solidFill>
                  <a:srgbClr val="002060"/>
                </a:solidFill>
              </a:rPr>
              <a:t>Είναι σημαντικό να μη φύγετε κρυφά χωρίς να το αποχαιρετήσετε. Στην περίπτωση αυτή, θα νιώσει ότι το εγκαταλείπετε, με αποτέλεσμα να μειωθεί η εμπιστοσύνη του προς εσάς, και να νιώσει ακόμη περισσότερο άγχος. </a:t>
            </a:r>
          </a:p>
          <a:p>
            <a:pPr algn="just"/>
            <a:r>
              <a:rPr lang="el-GR" sz="2000" b="1" dirty="0">
                <a:solidFill>
                  <a:srgbClr val="C00000"/>
                </a:solidFill>
              </a:rPr>
              <a:t>Τέλος αφού αποχαιρετήσετε το παιδί, αποφύγετε να επιστρέψετε για να το καθησυχάσετε, σε περίπτωση που κλαίει ή φωνάζει. Γνωρίζουμε ότι είναι πολύ   δύσκολο αυτό  όμως  είναι σημαντικό να παραμείνετε ψύχραιμοι και  να επιστρέψετε στην ώρα που υποσχεθήκατε στο παιδί Με αυτό τον τρόπο  θα χτίσετε  την εμπιστοσύνη του παιδιού προς εσάς, και παράλληλα θα έχετε προσθέσει ένα λιθαράκι στο χτίσιμο της ανεξαρτητοποίησης του..</a:t>
            </a:r>
          </a:p>
          <a:p>
            <a:endParaRPr lang="el-GR" sz="2000" dirty="0">
              <a:solidFill>
                <a:srgbClr val="002060"/>
              </a:solidFill>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srgbClr val="C00000"/>
                </a:solidFill>
              </a:rPr>
              <a:t>ΤΟ </a:t>
            </a:r>
            <a:r>
              <a:rPr lang="en-US" sz="3200" b="1" dirty="0">
                <a:solidFill>
                  <a:srgbClr val="C00000"/>
                </a:solidFill>
              </a:rPr>
              <a:t>BLOG </a:t>
            </a:r>
            <a:r>
              <a:rPr lang="el-GR" sz="3200" b="1" dirty="0">
                <a:solidFill>
                  <a:srgbClr val="C00000"/>
                </a:solidFill>
              </a:rPr>
              <a:t>ΤΟΥ ΣΧΟΛΕΙΟΥ ΜΑΣ</a:t>
            </a:r>
          </a:p>
        </p:txBody>
      </p:sp>
      <p:sp>
        <p:nvSpPr>
          <p:cNvPr id="3" name="2 - Θέση περιεχομένου"/>
          <p:cNvSpPr>
            <a:spLocks noGrp="1"/>
          </p:cNvSpPr>
          <p:nvPr>
            <p:ph idx="1"/>
          </p:nvPr>
        </p:nvSpPr>
        <p:spPr/>
        <p:txBody>
          <a:bodyPr>
            <a:normAutofit/>
          </a:bodyPr>
          <a:lstStyle/>
          <a:p>
            <a:pPr algn="just">
              <a:buNone/>
            </a:pPr>
            <a:r>
              <a:rPr lang="el-GR" sz="2800" b="1" dirty="0">
                <a:solidFill>
                  <a:srgbClr val="002060"/>
                </a:solidFill>
              </a:rPr>
              <a:t>Σας  ενημερώνουμε  ότι λειτουργεί </a:t>
            </a:r>
            <a:r>
              <a:rPr lang="el-GR" sz="2800" b="1" dirty="0" err="1">
                <a:solidFill>
                  <a:srgbClr val="002060"/>
                </a:solidFill>
              </a:rPr>
              <a:t>ιστολόγιο</a:t>
            </a:r>
            <a:r>
              <a:rPr lang="el-GR" sz="2800" b="1" dirty="0">
                <a:solidFill>
                  <a:srgbClr val="002060"/>
                </a:solidFill>
              </a:rPr>
              <a:t>  (</a:t>
            </a:r>
            <a:r>
              <a:rPr lang="en-US" sz="2800" b="1" dirty="0">
                <a:solidFill>
                  <a:srgbClr val="002060"/>
                </a:solidFill>
              </a:rPr>
              <a:t>blog</a:t>
            </a:r>
            <a:r>
              <a:rPr lang="el-GR" sz="2800" b="1" dirty="0">
                <a:solidFill>
                  <a:srgbClr val="002060"/>
                </a:solidFill>
              </a:rPr>
              <a:t>)</a:t>
            </a:r>
            <a:r>
              <a:rPr lang="en-US" sz="2800" b="1" dirty="0">
                <a:solidFill>
                  <a:srgbClr val="002060"/>
                </a:solidFill>
              </a:rPr>
              <a:t> </a:t>
            </a:r>
            <a:r>
              <a:rPr lang="el-GR" sz="2800" b="1" dirty="0">
                <a:solidFill>
                  <a:srgbClr val="002060"/>
                </a:solidFill>
              </a:rPr>
              <a:t>του σχολείου στο οποίο ανεβάζουμε εικόνες και πληροφοριακό υλικό για τις δραστηριότητες που πραγματοποιούμε στις τάξεις του νηπιαγωγείου.</a:t>
            </a:r>
          </a:p>
          <a:p>
            <a:pPr algn="just">
              <a:buNone/>
            </a:pPr>
            <a:r>
              <a:rPr lang="el-GR" sz="2800" b="1" dirty="0">
                <a:solidFill>
                  <a:srgbClr val="C60A25"/>
                </a:solidFill>
              </a:rPr>
              <a:t>Η</a:t>
            </a:r>
            <a:r>
              <a:rPr lang="en-US" sz="2800" b="1" dirty="0">
                <a:solidFill>
                  <a:srgbClr val="C60A25"/>
                </a:solidFill>
              </a:rPr>
              <a:t> </a:t>
            </a:r>
            <a:r>
              <a:rPr lang="el-GR" sz="2800" b="1" dirty="0">
                <a:solidFill>
                  <a:srgbClr val="C60A25"/>
                </a:solidFill>
              </a:rPr>
              <a:t>ηλεκτρονική  διεύθυνση του </a:t>
            </a:r>
            <a:r>
              <a:rPr lang="en-US" sz="2800" b="1" dirty="0">
                <a:solidFill>
                  <a:srgbClr val="C60A25"/>
                </a:solidFill>
              </a:rPr>
              <a:t>blog </a:t>
            </a:r>
            <a:r>
              <a:rPr lang="el-GR" sz="2800" b="1" dirty="0">
                <a:solidFill>
                  <a:srgbClr val="C60A25"/>
                </a:solidFill>
              </a:rPr>
              <a:t>είναι η ακόλουθη</a:t>
            </a:r>
            <a:r>
              <a:rPr lang="en-US" sz="2800" b="1" dirty="0">
                <a:solidFill>
                  <a:srgbClr val="C60A25"/>
                </a:solidFill>
              </a:rPr>
              <a:t>:</a:t>
            </a:r>
            <a:r>
              <a:rPr lang="el-GR" sz="2800" b="1" dirty="0">
                <a:solidFill>
                  <a:srgbClr val="C60A25"/>
                </a:solidFill>
              </a:rPr>
              <a:t> </a:t>
            </a:r>
            <a:endParaRPr lang="en-US" sz="2800" b="1" dirty="0">
              <a:solidFill>
                <a:srgbClr val="C60A25"/>
              </a:solidFill>
            </a:endParaRPr>
          </a:p>
          <a:p>
            <a:pPr algn="ctr">
              <a:buNone/>
            </a:pPr>
            <a:r>
              <a:rPr lang="el-GR" sz="2800" u="sng" dirty="0">
                <a:hlinkClick r:id="rId2"/>
              </a:rPr>
              <a:t>https://blogs.sch.gr/nipvafeiad/</a:t>
            </a:r>
            <a:endParaRPr lang="en-US" sz="2800" u="sng" dirty="0"/>
          </a:p>
          <a:p>
            <a:pPr algn="ctr">
              <a:buNone/>
            </a:pPr>
            <a:r>
              <a:rPr lang="el-GR" sz="2800" b="1" u="sng" dirty="0">
                <a:solidFill>
                  <a:srgbClr val="C00000"/>
                </a:solidFill>
              </a:rPr>
              <a:t>Τηλέφωνα επικοινωνίας</a:t>
            </a:r>
          </a:p>
          <a:p>
            <a:pPr algn="ctr">
              <a:buNone/>
            </a:pPr>
            <a:r>
              <a:rPr lang="el-GR" sz="2800" b="1" u="sng" dirty="0">
                <a:solidFill>
                  <a:srgbClr val="C00000"/>
                </a:solidFill>
              </a:rPr>
              <a:t>210231119 / 6934570117</a:t>
            </a:r>
            <a:endParaRPr lang="en-US" sz="2800" b="1" u="sng" dirty="0">
              <a:solidFill>
                <a:srgbClr val="C00000"/>
              </a:solidFill>
            </a:endParaRPr>
          </a:p>
          <a:p>
            <a:pPr algn="ctr">
              <a:buNone/>
            </a:pPr>
            <a:endParaRPr lang="en-US" sz="2800" u="sng" dirty="0"/>
          </a:p>
          <a:p>
            <a:pPr algn="ctr">
              <a:buNone/>
            </a:pPr>
            <a:endParaRPr lang="el-GR" dirty="0"/>
          </a:p>
          <a:p>
            <a:pPr>
              <a:buNone/>
            </a:pPr>
            <a:endParaRPr lang="el-GR" dirty="0"/>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5400" b="1" dirty="0">
                <a:solidFill>
                  <a:srgbClr val="C60A25"/>
                </a:solidFill>
              </a:rPr>
              <a:t>ΚΑΛΗ ΣΧΟΛΙΚΗ ΧΡΟΝΙΑ </a:t>
            </a:r>
          </a:p>
        </p:txBody>
      </p:sp>
      <p:sp>
        <p:nvSpPr>
          <p:cNvPr id="3" name="2 - Θέση περιεχομένου"/>
          <p:cNvSpPr>
            <a:spLocks noGrp="1"/>
          </p:cNvSpPr>
          <p:nvPr>
            <p:ph idx="1"/>
          </p:nvPr>
        </p:nvSpPr>
        <p:spPr/>
        <p:txBody>
          <a:bodyPr/>
          <a:lstStyle/>
          <a:p>
            <a:pPr algn="just">
              <a:buNone/>
            </a:pPr>
            <a:r>
              <a:rPr lang="el-GR" b="1" u="sng" dirty="0">
                <a:solidFill>
                  <a:srgbClr val="0070C0"/>
                </a:solidFill>
              </a:rPr>
              <a:t>Κύριο μέλημα των εκπαιδευτικών αλλά και των γονιών είναι η επιτυχία των παιδιών</a:t>
            </a:r>
            <a:r>
              <a:rPr lang="el-GR" b="1" dirty="0">
                <a:solidFill>
                  <a:srgbClr val="0070C0"/>
                </a:solidFill>
              </a:rPr>
              <a:t>. </a:t>
            </a:r>
          </a:p>
          <a:p>
            <a:pPr algn="just">
              <a:buNone/>
            </a:pPr>
            <a:endParaRPr lang="el-GR" b="1" dirty="0">
              <a:solidFill>
                <a:srgbClr val="C00000"/>
              </a:solidFill>
            </a:endParaRPr>
          </a:p>
          <a:p>
            <a:endParaRPr lang="el-GR" dirty="0"/>
          </a:p>
        </p:txBody>
      </p:sp>
      <p:pic>
        <p:nvPicPr>
          <p:cNvPr id="4" name="3 - Εικόνα" descr="2ο ΝΗΠΙΑΓΩΓΕΙΟ ΚΑΛΑΜΠΑΚΑΣ | 2nipkalamptri's blog"/>
          <p:cNvPicPr/>
          <p:nvPr/>
        </p:nvPicPr>
        <p:blipFill>
          <a:blip r:embed="rId2" cstate="print"/>
          <a:srcRect/>
          <a:stretch>
            <a:fillRect/>
          </a:stretch>
        </p:blipFill>
        <p:spPr bwMode="auto">
          <a:xfrm>
            <a:off x="1403648" y="2852936"/>
            <a:ext cx="6120680" cy="3096344"/>
          </a:xfrm>
          <a:prstGeom prst="rect">
            <a:avLst/>
          </a:prstGeom>
          <a:noFill/>
          <a:ln w="9525">
            <a:noFill/>
            <a:miter lim="800000"/>
            <a:headEnd/>
            <a:tailEnd/>
          </a:ln>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714202"/>
          </a:xfrm>
        </p:spPr>
        <p:txBody>
          <a:bodyPr>
            <a:normAutofit fontScale="90000"/>
          </a:bodyPr>
          <a:lstStyle/>
          <a:p>
            <a:r>
              <a:rPr lang="el-GR" sz="3100" b="1" dirty="0">
                <a:solidFill>
                  <a:srgbClr val="0070C0"/>
                </a:solidFill>
              </a:rPr>
              <a:t>Νέο Αναλυτικό Πρόγραμμα Σπουδών</a:t>
            </a:r>
            <a:br>
              <a:rPr lang="el-GR" sz="3100" b="1" dirty="0">
                <a:solidFill>
                  <a:srgbClr val="0070C0"/>
                </a:solidFill>
              </a:rPr>
            </a:br>
            <a:r>
              <a:rPr lang="el-GR" sz="3100" b="1" dirty="0">
                <a:solidFill>
                  <a:srgbClr val="0070C0"/>
                </a:solidFill>
              </a:rPr>
              <a:t>  Θεματικά Πεδία</a:t>
            </a:r>
            <a:r>
              <a:rPr lang="el-GR" sz="3100" dirty="0"/>
              <a:t/>
            </a:r>
            <a:br>
              <a:rPr lang="el-GR" sz="3100" dirty="0"/>
            </a:br>
            <a:r>
              <a:rPr lang="el-GR" dirty="0"/>
              <a:t/>
            </a:r>
            <a:br>
              <a:rPr lang="el-GR" dirty="0"/>
            </a:br>
            <a:endParaRPr lang="el-GR" dirty="0"/>
          </a:p>
        </p:txBody>
      </p:sp>
      <p:sp>
        <p:nvSpPr>
          <p:cNvPr id="3" name="2 - Θέση περιεχομένου"/>
          <p:cNvSpPr>
            <a:spLocks noGrp="1"/>
          </p:cNvSpPr>
          <p:nvPr>
            <p:ph idx="1"/>
          </p:nvPr>
        </p:nvSpPr>
        <p:spPr>
          <a:xfrm>
            <a:off x="323528" y="1600200"/>
            <a:ext cx="8640960" cy="4781128"/>
          </a:xfrm>
        </p:spPr>
        <p:txBody>
          <a:bodyPr>
            <a:normAutofit fontScale="25000" lnSpcReduction="20000"/>
          </a:bodyPr>
          <a:lstStyle/>
          <a:p>
            <a:pPr>
              <a:buFont typeface="Wingdings" pitchFamily="2" charset="2"/>
              <a:buChar char="v"/>
            </a:pPr>
            <a:r>
              <a:rPr lang="en-US" sz="9600" b="1" dirty="0">
                <a:solidFill>
                  <a:srgbClr val="C00000"/>
                </a:solidFill>
              </a:rPr>
              <a:t>      </a:t>
            </a:r>
            <a:r>
              <a:rPr lang="el-GR" sz="9600" b="1" dirty="0">
                <a:solidFill>
                  <a:srgbClr val="C00000"/>
                </a:solidFill>
              </a:rPr>
              <a:t>1.ΠΑΙΔΙ &amp; ΕΠΙΚΟΙΝΩΝΙΑ</a:t>
            </a:r>
            <a:r>
              <a:rPr lang="en-US" sz="9600" b="1" dirty="0">
                <a:solidFill>
                  <a:srgbClr val="C00000"/>
                </a:solidFill>
              </a:rPr>
              <a:t>  </a:t>
            </a:r>
            <a:r>
              <a:rPr lang="en-US" sz="9600" b="1" dirty="0">
                <a:solidFill>
                  <a:srgbClr val="002060"/>
                </a:solidFill>
              </a:rPr>
              <a:t>/</a:t>
            </a:r>
            <a:r>
              <a:rPr lang="el-GR" sz="9600" b="1" dirty="0">
                <a:solidFill>
                  <a:srgbClr val="002060"/>
                </a:solidFill>
              </a:rPr>
              <a:t> Γλώσσα</a:t>
            </a:r>
            <a:r>
              <a:rPr lang="en-US" sz="9600" b="1" dirty="0">
                <a:solidFill>
                  <a:srgbClr val="002060"/>
                </a:solidFill>
              </a:rPr>
              <a:t>  - </a:t>
            </a:r>
            <a:r>
              <a:rPr lang="el-GR" sz="9600" b="1" dirty="0">
                <a:solidFill>
                  <a:srgbClr val="002060"/>
                </a:solidFill>
              </a:rPr>
              <a:t> ΤΠΕ</a:t>
            </a:r>
            <a:endParaRPr lang="en-US" sz="9600" b="1" dirty="0">
              <a:solidFill>
                <a:srgbClr val="002060"/>
              </a:solidFill>
            </a:endParaRPr>
          </a:p>
          <a:p>
            <a:pPr>
              <a:buFont typeface="Wingdings" pitchFamily="2" charset="2"/>
              <a:buChar char="v"/>
            </a:pPr>
            <a:endParaRPr lang="en-US" sz="9600" b="1" dirty="0"/>
          </a:p>
          <a:p>
            <a:pPr>
              <a:buFont typeface="Wingdings" pitchFamily="2" charset="2"/>
              <a:buChar char="v"/>
            </a:pPr>
            <a:r>
              <a:rPr lang="en-US" sz="9600" b="1" dirty="0"/>
              <a:t>      </a:t>
            </a:r>
            <a:r>
              <a:rPr lang="el-GR" sz="9600" b="1" dirty="0">
                <a:solidFill>
                  <a:srgbClr val="C00000"/>
                </a:solidFill>
              </a:rPr>
              <a:t>2.ΠΑΙΔΙ, ΕΑΥΤΟΣ &amp; ΚΟΙΝΩΝΙΑ</a:t>
            </a:r>
            <a:r>
              <a:rPr lang="en-US" sz="9600" b="1" dirty="0">
                <a:solidFill>
                  <a:srgbClr val="C00000"/>
                </a:solidFill>
              </a:rPr>
              <a:t>  </a:t>
            </a:r>
            <a:r>
              <a:rPr lang="en-US" sz="9600" b="1" dirty="0">
                <a:solidFill>
                  <a:srgbClr val="002060"/>
                </a:solidFill>
              </a:rPr>
              <a:t>/</a:t>
            </a:r>
            <a:r>
              <a:rPr lang="el-GR" sz="9600" b="1" dirty="0">
                <a:solidFill>
                  <a:srgbClr val="002060"/>
                </a:solidFill>
              </a:rPr>
              <a:t> Προσωπική &amp; </a:t>
            </a:r>
            <a:r>
              <a:rPr lang="el-GR" sz="9600" b="1" dirty="0" err="1">
                <a:solidFill>
                  <a:srgbClr val="002060"/>
                </a:solidFill>
              </a:rPr>
              <a:t>Κοινωνικοσυναισθηματική</a:t>
            </a:r>
            <a:r>
              <a:rPr lang="el-GR" sz="9600" b="1" dirty="0">
                <a:solidFill>
                  <a:srgbClr val="002060"/>
                </a:solidFill>
              </a:rPr>
              <a:t> Ανάπτυξη</a:t>
            </a:r>
            <a:r>
              <a:rPr lang="en-US" sz="9600" b="1" dirty="0">
                <a:solidFill>
                  <a:srgbClr val="002060"/>
                </a:solidFill>
              </a:rPr>
              <a:t>-</a:t>
            </a:r>
            <a:r>
              <a:rPr lang="el-GR" sz="9600" b="1" dirty="0">
                <a:solidFill>
                  <a:srgbClr val="002060"/>
                </a:solidFill>
              </a:rPr>
              <a:t> Κοινωνικές Επιστήμες</a:t>
            </a:r>
            <a:r>
              <a:rPr lang="en-US" sz="9600" b="1" dirty="0">
                <a:solidFill>
                  <a:srgbClr val="002060"/>
                </a:solidFill>
              </a:rPr>
              <a:t>- </a:t>
            </a:r>
            <a:r>
              <a:rPr lang="el-GR" sz="9600" b="1" dirty="0">
                <a:solidFill>
                  <a:srgbClr val="002060"/>
                </a:solidFill>
              </a:rPr>
              <a:t>Θρησκευτική αγωγή </a:t>
            </a:r>
            <a:endParaRPr lang="en-US" sz="9600" b="1" dirty="0">
              <a:solidFill>
                <a:srgbClr val="002060"/>
              </a:solidFill>
            </a:endParaRPr>
          </a:p>
          <a:p>
            <a:pPr>
              <a:buFont typeface="Wingdings" pitchFamily="2" charset="2"/>
              <a:buChar char="v"/>
            </a:pPr>
            <a:endParaRPr lang="el-GR" sz="9600" b="1" dirty="0"/>
          </a:p>
          <a:p>
            <a:pPr>
              <a:buFont typeface="Wingdings" pitchFamily="2" charset="2"/>
              <a:buChar char="v"/>
            </a:pPr>
            <a:r>
              <a:rPr lang="en-US" sz="9600" b="1" dirty="0">
                <a:solidFill>
                  <a:srgbClr val="C00000"/>
                </a:solidFill>
              </a:rPr>
              <a:t>      </a:t>
            </a:r>
            <a:r>
              <a:rPr lang="el-GR" sz="9600" b="1" dirty="0">
                <a:solidFill>
                  <a:srgbClr val="C00000"/>
                </a:solidFill>
              </a:rPr>
              <a:t>3.ΠΑΙΔΙ &amp; ΘΕΤΙΚΕΣ ΕΠΙΣΤΗΜΕΣ</a:t>
            </a:r>
            <a:r>
              <a:rPr lang="en-US" sz="9600" b="1" dirty="0">
                <a:solidFill>
                  <a:srgbClr val="C00000"/>
                </a:solidFill>
              </a:rPr>
              <a:t> </a:t>
            </a:r>
            <a:r>
              <a:rPr lang="en-US" sz="9600" b="1" dirty="0">
                <a:solidFill>
                  <a:srgbClr val="002060"/>
                </a:solidFill>
              </a:rPr>
              <a:t>/</a:t>
            </a:r>
            <a:r>
              <a:rPr lang="el-GR" sz="9600" b="1" dirty="0">
                <a:solidFill>
                  <a:srgbClr val="002060"/>
                </a:solidFill>
              </a:rPr>
              <a:t> Μαθηματικά</a:t>
            </a:r>
            <a:r>
              <a:rPr lang="en-US" sz="9600" b="1" dirty="0">
                <a:solidFill>
                  <a:srgbClr val="002060"/>
                </a:solidFill>
              </a:rPr>
              <a:t>-</a:t>
            </a:r>
            <a:r>
              <a:rPr lang="el-GR" sz="9600" b="1" dirty="0">
                <a:solidFill>
                  <a:srgbClr val="002060"/>
                </a:solidFill>
              </a:rPr>
              <a:t> Φυσικές Επιστήμες </a:t>
            </a:r>
            <a:r>
              <a:rPr lang="en-US" sz="9600" b="1" dirty="0">
                <a:solidFill>
                  <a:srgbClr val="002060"/>
                </a:solidFill>
              </a:rPr>
              <a:t>-</a:t>
            </a:r>
            <a:r>
              <a:rPr lang="el-GR" sz="9600" b="1" dirty="0">
                <a:solidFill>
                  <a:srgbClr val="002060"/>
                </a:solidFill>
              </a:rPr>
              <a:t> Τεχνολογία Κατασκευών</a:t>
            </a:r>
            <a:endParaRPr lang="en-US" sz="9600" b="1" dirty="0">
              <a:solidFill>
                <a:srgbClr val="002060"/>
              </a:solidFill>
            </a:endParaRPr>
          </a:p>
          <a:p>
            <a:pPr>
              <a:buNone/>
            </a:pPr>
            <a:endParaRPr lang="en-US" sz="9600" b="1" dirty="0"/>
          </a:p>
          <a:p>
            <a:pPr>
              <a:buFont typeface="Wingdings" pitchFamily="2" charset="2"/>
              <a:buChar char="v"/>
            </a:pPr>
            <a:r>
              <a:rPr lang="en-US" sz="9600" b="1" dirty="0">
                <a:solidFill>
                  <a:srgbClr val="C00000"/>
                </a:solidFill>
              </a:rPr>
              <a:t>      </a:t>
            </a:r>
            <a:r>
              <a:rPr lang="el-GR" sz="9600" b="1" dirty="0">
                <a:solidFill>
                  <a:srgbClr val="C00000"/>
                </a:solidFill>
              </a:rPr>
              <a:t>4.ΠΑΙΔΙ, ΣΩΜΑ, ΔΗΜΙΟΥΡΓΙΑ &amp;  ΕΚΦΡΑΣΗ</a:t>
            </a:r>
            <a:r>
              <a:rPr lang="en-US" sz="9600" b="1" dirty="0">
                <a:solidFill>
                  <a:srgbClr val="C00000"/>
                </a:solidFill>
              </a:rPr>
              <a:t> </a:t>
            </a:r>
            <a:r>
              <a:rPr lang="en-US" sz="9600" b="1" dirty="0">
                <a:solidFill>
                  <a:srgbClr val="002060"/>
                </a:solidFill>
              </a:rPr>
              <a:t>/</a:t>
            </a:r>
            <a:r>
              <a:rPr lang="el-GR" sz="9600" b="1" dirty="0">
                <a:solidFill>
                  <a:srgbClr val="002060"/>
                </a:solidFill>
              </a:rPr>
              <a:t> Κινητική       Αγωγή</a:t>
            </a:r>
            <a:r>
              <a:rPr lang="en-US" sz="9600" b="1" dirty="0">
                <a:solidFill>
                  <a:srgbClr val="002060"/>
                </a:solidFill>
              </a:rPr>
              <a:t>  - </a:t>
            </a:r>
            <a:r>
              <a:rPr lang="el-GR" sz="9600" b="1" dirty="0">
                <a:solidFill>
                  <a:srgbClr val="002060"/>
                </a:solidFill>
              </a:rPr>
              <a:t> Τέχνες</a:t>
            </a:r>
          </a:p>
          <a:p>
            <a:pPr>
              <a:buNone/>
            </a:pPr>
            <a:endParaRPr lang="el-GR" sz="9600" b="1" dirty="0">
              <a:solidFill>
                <a:srgbClr val="002060"/>
              </a:solidFill>
            </a:endParaRPr>
          </a:p>
          <a:p>
            <a:pPr algn="ctr">
              <a:buNone/>
            </a:pPr>
            <a:r>
              <a:rPr lang="el-GR" sz="9600" b="1" dirty="0">
                <a:solidFill>
                  <a:srgbClr val="0070C0"/>
                </a:solidFill>
              </a:rPr>
              <a:t> Στο νηπιαγωγείο μας  λοιπόν με την βοήθεια και την καθοδήγηση των έμπειρων εκπαιδευτικών μας το παιδί θα μάθει</a:t>
            </a:r>
            <a:r>
              <a:rPr lang="en-US" sz="9600" b="1" dirty="0">
                <a:solidFill>
                  <a:srgbClr val="0070C0"/>
                </a:solidFill>
              </a:rPr>
              <a:t>:</a:t>
            </a:r>
            <a:r>
              <a:rPr lang="el-GR" sz="9600" b="1" dirty="0">
                <a:solidFill>
                  <a:srgbClr val="0070C0"/>
                </a:solidFill>
              </a:rPr>
              <a:t> </a:t>
            </a:r>
            <a:r>
              <a:rPr lang="el-GR" sz="9600" dirty="0">
                <a:solidFill>
                  <a:srgbClr val="0070C0"/>
                </a:solidFill>
              </a:rPr>
              <a:t/>
            </a:r>
            <a:br>
              <a:rPr lang="el-GR" sz="9600" dirty="0">
                <a:solidFill>
                  <a:srgbClr val="0070C0"/>
                </a:solidFill>
              </a:rPr>
            </a:br>
            <a:endParaRPr lang="el-GR" sz="9600" b="1" dirty="0">
              <a:solidFill>
                <a:srgbClr val="0070C0"/>
              </a:solidFill>
            </a:endParaRPr>
          </a:p>
          <a:p>
            <a:endParaRPr lang="el-GR" sz="2400" dirty="0"/>
          </a:p>
          <a:p>
            <a:endParaRPr lang="el-GR" dirty="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solidFill>
                  <a:srgbClr val="C00000"/>
                </a:solidFill>
              </a:rPr>
              <a:t/>
            </a:r>
            <a:br>
              <a:rPr lang="el-GR" dirty="0">
                <a:solidFill>
                  <a:srgbClr val="C00000"/>
                </a:solidFill>
              </a:rPr>
            </a:br>
            <a:r>
              <a:rPr lang="el-GR" sz="4800" b="1" dirty="0">
                <a:solidFill>
                  <a:srgbClr val="C00000"/>
                </a:solidFill>
              </a:rPr>
              <a:t> </a:t>
            </a:r>
            <a:r>
              <a:rPr lang="el-GR" sz="3600" b="1" u="sng" dirty="0">
                <a:solidFill>
                  <a:srgbClr val="C00000"/>
                </a:solidFill>
              </a:rPr>
              <a:t>1.ΠΑΙΔΙ &amp; ΕΠΙΚΟΙΝΩΝΙΑ</a:t>
            </a:r>
            <a:r>
              <a:rPr lang="en-US" sz="3600" b="1" u="sng" dirty="0">
                <a:solidFill>
                  <a:srgbClr val="C00000"/>
                </a:solidFill>
              </a:rPr>
              <a:t>  /</a:t>
            </a:r>
            <a:r>
              <a:rPr lang="el-GR" sz="3600" b="1" u="sng" dirty="0">
                <a:solidFill>
                  <a:srgbClr val="C00000"/>
                </a:solidFill>
              </a:rPr>
              <a:t> ΓΛΩΣΣΑ</a:t>
            </a:r>
            <a:r>
              <a:rPr lang="en-US" sz="3600" b="1" u="sng" dirty="0">
                <a:solidFill>
                  <a:srgbClr val="C00000"/>
                </a:solidFill>
              </a:rPr>
              <a:t> </a:t>
            </a:r>
            <a:r>
              <a:rPr lang="el-GR" sz="3600" b="1" u="sng" dirty="0">
                <a:solidFill>
                  <a:srgbClr val="C00000"/>
                </a:solidFill>
              </a:rPr>
              <a:t> </a:t>
            </a:r>
            <a:r>
              <a:rPr lang="el-GR" sz="3600" b="1" dirty="0">
                <a:solidFill>
                  <a:srgbClr val="C00000"/>
                </a:solidFill>
              </a:rPr>
              <a:t/>
            </a:r>
            <a:br>
              <a:rPr lang="el-GR" sz="3600" b="1" dirty="0">
                <a:solidFill>
                  <a:srgbClr val="C00000"/>
                </a:solidFill>
              </a:rPr>
            </a:br>
            <a:r>
              <a:rPr lang="el-GR" sz="3600" b="1" dirty="0">
                <a:solidFill>
                  <a:srgbClr val="C00000"/>
                </a:solidFill>
              </a:rPr>
              <a:t>Α)</a:t>
            </a:r>
            <a:r>
              <a:rPr lang="en-US" sz="3600" b="1" dirty="0">
                <a:solidFill>
                  <a:srgbClr val="C00000"/>
                </a:solidFill>
              </a:rPr>
              <a:t> </a:t>
            </a:r>
            <a:r>
              <a:rPr lang="el-GR" sz="3600" b="1" dirty="0">
                <a:solidFill>
                  <a:srgbClr val="C00000"/>
                </a:solidFill>
              </a:rPr>
              <a:t>ΠΡΟΦΟΡΙΚΗ ΕΠΙΚΟΙΝΩΝΙΑ </a:t>
            </a:r>
            <a:br>
              <a:rPr lang="el-GR" sz="3600" b="1" dirty="0">
                <a:solidFill>
                  <a:srgbClr val="C00000"/>
                </a:solidFill>
              </a:rPr>
            </a:br>
            <a:endParaRPr lang="el-GR" sz="3600" b="1" dirty="0">
              <a:solidFill>
                <a:srgbClr val="C00000"/>
              </a:solidFill>
            </a:endParaRPr>
          </a:p>
        </p:txBody>
      </p:sp>
      <p:sp>
        <p:nvSpPr>
          <p:cNvPr id="3" name="2 - Θέση περιεχομένου"/>
          <p:cNvSpPr>
            <a:spLocks noGrp="1"/>
          </p:cNvSpPr>
          <p:nvPr>
            <p:ph idx="1"/>
          </p:nvPr>
        </p:nvSpPr>
        <p:spPr>
          <a:xfrm>
            <a:off x="457200" y="1600200"/>
            <a:ext cx="8435280" cy="4925144"/>
          </a:xfrm>
        </p:spPr>
        <p:txBody>
          <a:bodyPr>
            <a:normAutofit/>
          </a:bodyPr>
          <a:lstStyle/>
          <a:p>
            <a:pPr algn="just"/>
            <a:r>
              <a:rPr lang="el-GR" sz="3000" b="1" dirty="0">
                <a:solidFill>
                  <a:srgbClr val="002060"/>
                </a:solidFill>
              </a:rPr>
              <a:t>Θα μάθει να εκφράζεται μέσα από δραστηριότητες οι οποίες θα τον βοηθήσουν να   εμπλουτίσει το λεξιλόγιο του </a:t>
            </a:r>
          </a:p>
          <a:p>
            <a:pPr algn="just"/>
            <a:r>
              <a:rPr lang="el-GR" sz="3000" b="1" dirty="0">
                <a:solidFill>
                  <a:srgbClr val="002060"/>
                </a:solidFill>
              </a:rPr>
              <a:t> Να αρθρώνει σωστό λόγο</a:t>
            </a:r>
          </a:p>
          <a:p>
            <a:pPr algn="just"/>
            <a:r>
              <a:rPr lang="el-GR" sz="3000" b="1" dirty="0">
                <a:solidFill>
                  <a:srgbClr val="002060"/>
                </a:solidFill>
              </a:rPr>
              <a:t> Να συμμετέχει σε συζητήσεις (</a:t>
            </a:r>
            <a:r>
              <a:rPr lang="el-GR" sz="3000" b="1" dirty="0" err="1">
                <a:solidFill>
                  <a:srgbClr val="002060"/>
                </a:solidFill>
              </a:rPr>
              <a:t>παρεούλα</a:t>
            </a:r>
            <a:r>
              <a:rPr lang="el-GR" sz="3000" b="1" dirty="0">
                <a:solidFill>
                  <a:srgbClr val="002060"/>
                </a:solidFill>
              </a:rPr>
              <a:t>, δανειστική βιβλιοθήκη, ανταλλαγή απόψεων και ιδεών)</a:t>
            </a:r>
          </a:p>
        </p:txBody>
      </p:sp>
      <p:pic>
        <p:nvPicPr>
          <p:cNvPr id="4" name="3 - Εικόνα" descr="Δανειστική Βιβλιοθήκη - ΕΣΤΙΑ ΠΑΙΔΙΟΥ Νηπιαγωγείο, Παιδικοί Σταθμοί  Χαλάνδρι, Αγία Παρασκευή, Βριλησσία, Γέρακας"/>
          <p:cNvPicPr/>
          <p:nvPr/>
        </p:nvPicPr>
        <p:blipFill>
          <a:blip r:embed="rId3" cstate="print"/>
          <a:srcRect/>
          <a:stretch>
            <a:fillRect/>
          </a:stretch>
        </p:blipFill>
        <p:spPr bwMode="auto">
          <a:xfrm>
            <a:off x="6300192" y="4725144"/>
            <a:ext cx="1944216" cy="1842095"/>
          </a:xfrm>
          <a:prstGeom prst="rect">
            <a:avLst/>
          </a:prstGeom>
          <a:noFill/>
          <a:ln w="9525">
            <a:noFill/>
            <a:miter lim="800000"/>
            <a:headEnd/>
            <a:tailEnd/>
          </a:ln>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a:solidFill>
                  <a:srgbClr val="C00000"/>
                </a:solidFill>
              </a:rPr>
              <a:t>1.ΠΑΙΔΙ &amp; ΕΠΙΚΟΙΝΩΝΙΑ</a:t>
            </a:r>
            <a:r>
              <a:rPr lang="en-US" b="1" u="sng" dirty="0">
                <a:solidFill>
                  <a:srgbClr val="C00000"/>
                </a:solidFill>
              </a:rPr>
              <a:t>  /</a:t>
            </a:r>
            <a:r>
              <a:rPr lang="el-GR" b="1" u="sng" dirty="0">
                <a:solidFill>
                  <a:srgbClr val="C00000"/>
                </a:solidFill>
              </a:rPr>
              <a:t> ΓΛΩΣΣΑ</a:t>
            </a:r>
            <a:r>
              <a:rPr lang="en-US" b="1" u="sng" dirty="0">
                <a:solidFill>
                  <a:srgbClr val="C00000"/>
                </a:solidFill>
              </a:rPr>
              <a:t> </a:t>
            </a:r>
            <a:r>
              <a:rPr lang="el-GR" b="1" u="sng" dirty="0">
                <a:solidFill>
                  <a:srgbClr val="C00000"/>
                </a:solidFill>
              </a:rPr>
              <a:t/>
            </a:r>
            <a:br>
              <a:rPr lang="el-GR" b="1" u="sng" dirty="0">
                <a:solidFill>
                  <a:srgbClr val="C00000"/>
                </a:solidFill>
              </a:rPr>
            </a:br>
            <a:r>
              <a:rPr lang="el-GR" b="1" dirty="0">
                <a:solidFill>
                  <a:srgbClr val="C00000"/>
                </a:solidFill>
              </a:rPr>
              <a:t>Β) ΓΡΑΠΤΗ ΕΚΦΡΑΣΗ </a:t>
            </a:r>
            <a:endParaRPr lang="el-GR" dirty="0"/>
          </a:p>
        </p:txBody>
      </p:sp>
      <p:sp>
        <p:nvSpPr>
          <p:cNvPr id="3" name="2 - Θέση περιεχομένου"/>
          <p:cNvSpPr>
            <a:spLocks noGrp="1"/>
          </p:cNvSpPr>
          <p:nvPr>
            <p:ph sz="half" idx="1"/>
          </p:nvPr>
        </p:nvSpPr>
        <p:spPr>
          <a:xfrm>
            <a:off x="457200" y="1600200"/>
            <a:ext cx="4618856" cy="4781128"/>
          </a:xfrm>
        </p:spPr>
        <p:txBody>
          <a:bodyPr>
            <a:normAutofit fontScale="92500" lnSpcReduction="20000"/>
          </a:bodyPr>
          <a:lstStyle/>
          <a:p>
            <a:pPr>
              <a:buNone/>
            </a:pPr>
            <a:r>
              <a:rPr lang="el-GR" dirty="0"/>
              <a:t>  </a:t>
            </a:r>
            <a:r>
              <a:rPr lang="el-GR" b="1" dirty="0">
                <a:solidFill>
                  <a:srgbClr val="002060"/>
                </a:solidFill>
              </a:rPr>
              <a:t>1) Θα ασχοληθεί μέσα από συγκεκριμένες δραστηριότητες  με την γραπτή έκφραση και επικοινωνία.</a:t>
            </a:r>
          </a:p>
          <a:p>
            <a:pPr>
              <a:buNone/>
            </a:pPr>
            <a:r>
              <a:rPr lang="el-GR" b="1" dirty="0">
                <a:solidFill>
                  <a:srgbClr val="002060"/>
                </a:solidFill>
              </a:rPr>
              <a:t>   2) Θα αναπτύξει την φωνολογική του επίγνωση.  </a:t>
            </a:r>
          </a:p>
          <a:p>
            <a:pPr>
              <a:buNone/>
            </a:pPr>
            <a:r>
              <a:rPr lang="el-GR" b="1" dirty="0">
                <a:solidFill>
                  <a:srgbClr val="002060"/>
                </a:solidFill>
              </a:rPr>
              <a:t>   3) Θα είναι σε θέση   να αναγνωρίζει και να αντιγράφει γράμματα. </a:t>
            </a:r>
          </a:p>
          <a:p>
            <a:pPr>
              <a:buNone/>
            </a:pPr>
            <a:r>
              <a:rPr lang="el-GR" b="1" dirty="0">
                <a:solidFill>
                  <a:srgbClr val="002060"/>
                </a:solidFill>
              </a:rPr>
              <a:t>   4) Θα μπορεί να κάνει ταυτίσεις λέξεων και να  γράφει το όνομά του.</a:t>
            </a:r>
            <a:endParaRPr lang="el-GR" dirty="0"/>
          </a:p>
        </p:txBody>
      </p:sp>
      <p:pic>
        <p:nvPicPr>
          <p:cNvPr id="5" name="3 - Θέση περιεχομένου" descr="Γράμμα Κ,κ – Εδώ Νηπιαγωγείο…"/>
          <p:cNvPicPr>
            <a:picLocks noGrp="1"/>
          </p:cNvPicPr>
          <p:nvPr>
            <p:ph sz="half" idx="2"/>
          </p:nvPr>
        </p:nvPicPr>
        <p:blipFill>
          <a:blip r:embed="rId2" cstate="print"/>
          <a:srcRect/>
          <a:stretch>
            <a:fillRect/>
          </a:stretch>
        </p:blipFill>
        <p:spPr bwMode="auto">
          <a:xfrm>
            <a:off x="5148064" y="1988840"/>
            <a:ext cx="3538736" cy="3312368"/>
          </a:xfrm>
          <a:prstGeom prst="rect">
            <a:avLst/>
          </a:prstGeom>
          <a:noFill/>
          <a:ln w="9525">
            <a:noFill/>
            <a:miter lim="800000"/>
            <a:headEnd/>
            <a:tailEnd/>
          </a:ln>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0648"/>
            <a:ext cx="8363272" cy="1512168"/>
          </a:xfrm>
        </p:spPr>
        <p:txBody>
          <a:bodyPr>
            <a:noAutofit/>
          </a:bodyPr>
          <a:lstStyle/>
          <a:p>
            <a:r>
              <a:rPr lang="el-GR" sz="3200" dirty="0"/>
              <a:t/>
            </a:r>
            <a:br>
              <a:rPr lang="el-GR" sz="3200" dirty="0"/>
            </a:br>
            <a:r>
              <a:rPr lang="el-GR" sz="3200" b="1" u="sng" dirty="0">
                <a:solidFill>
                  <a:srgbClr val="C00000"/>
                </a:solidFill>
              </a:rPr>
              <a:t>ΠΑΙΔΙ ΚΑΙ ΕΠΙΚΟΙΝΩΝΙΑ -ΤΠΕ</a:t>
            </a:r>
            <a:r>
              <a:rPr lang="el-GR" sz="3200" b="1" dirty="0">
                <a:solidFill>
                  <a:srgbClr val="C00000"/>
                </a:solidFill>
              </a:rPr>
              <a:t/>
            </a:r>
            <a:br>
              <a:rPr lang="el-GR" sz="3200" b="1" dirty="0">
                <a:solidFill>
                  <a:srgbClr val="C00000"/>
                </a:solidFill>
              </a:rPr>
            </a:br>
            <a:r>
              <a:rPr lang="el-GR" sz="3200" b="1" dirty="0">
                <a:solidFill>
                  <a:srgbClr val="C00000"/>
                </a:solidFill>
              </a:rPr>
              <a:t>ΤΕΧΝΟΛΟΓΙΕΣ ΤΗΣ ΠΛΗΡΟΦΟΡΙΑΣ ΚΑΙ ΤΩΝ ΕΠΙΚΟΙΝΩΝΙΩΝ</a:t>
            </a:r>
          </a:p>
        </p:txBody>
      </p:sp>
      <p:sp>
        <p:nvSpPr>
          <p:cNvPr id="3" name="2 - Θέση περιεχομένου"/>
          <p:cNvSpPr>
            <a:spLocks noGrp="1"/>
          </p:cNvSpPr>
          <p:nvPr>
            <p:ph idx="1"/>
          </p:nvPr>
        </p:nvSpPr>
        <p:spPr>
          <a:xfrm>
            <a:off x="457200" y="1744216"/>
            <a:ext cx="8507288" cy="4565104"/>
          </a:xfrm>
        </p:spPr>
        <p:txBody>
          <a:bodyPr>
            <a:normAutofit fontScale="92500" lnSpcReduction="20000"/>
          </a:bodyPr>
          <a:lstStyle/>
          <a:p>
            <a:pPr algn="just">
              <a:buNone/>
            </a:pPr>
            <a:r>
              <a:rPr lang="el-GR" dirty="0"/>
              <a:t> </a:t>
            </a:r>
          </a:p>
          <a:p>
            <a:pPr algn="just">
              <a:buNone/>
            </a:pPr>
            <a:r>
              <a:rPr lang="el-GR" dirty="0"/>
              <a:t>    </a:t>
            </a:r>
            <a:r>
              <a:rPr lang="el-GR" b="1" dirty="0">
                <a:solidFill>
                  <a:srgbClr val="002060"/>
                </a:solidFill>
              </a:rPr>
              <a:t>Θα έρθει σε μια πρώτη γνωριμία με τις τεχνολογίες της επικοινωνίας και πληροφορίας (ΤΠΕ). Κατανόηση του υπολογιστή και των βασικών μορφών ψηφιακής πλατφόρμας (κείμενο, εικόνα, ήχος).</a:t>
            </a:r>
          </a:p>
          <a:p>
            <a:pPr algn="just">
              <a:buNone/>
            </a:pPr>
            <a:endParaRPr lang="el-GR" dirty="0"/>
          </a:p>
          <a:p>
            <a:pPr algn="just">
              <a:buNone/>
            </a:pPr>
            <a:endParaRPr lang="el-GR" dirty="0"/>
          </a:p>
          <a:p>
            <a:pPr algn="just">
              <a:buNone/>
            </a:pPr>
            <a:endParaRPr lang="el-GR" dirty="0"/>
          </a:p>
          <a:p>
            <a:pPr algn="just">
              <a:buNone/>
            </a:pPr>
            <a:r>
              <a:rPr lang="el-GR" dirty="0"/>
              <a:t> </a:t>
            </a:r>
          </a:p>
          <a:p>
            <a:pPr>
              <a:buNone/>
            </a:pPr>
            <a:endParaRPr lang="el-GR" dirty="0"/>
          </a:p>
        </p:txBody>
      </p:sp>
      <p:pic>
        <p:nvPicPr>
          <p:cNvPr id="4" name="3 - Εικόνα" descr="Τεχνολογία Archives - ParentsGo"/>
          <p:cNvPicPr/>
          <p:nvPr/>
        </p:nvPicPr>
        <p:blipFill>
          <a:blip r:embed="rId2" cstate="print"/>
          <a:srcRect/>
          <a:stretch>
            <a:fillRect/>
          </a:stretch>
        </p:blipFill>
        <p:spPr bwMode="auto">
          <a:xfrm>
            <a:off x="2915816" y="4149080"/>
            <a:ext cx="3096344" cy="2088232"/>
          </a:xfrm>
          <a:prstGeom prst="rect">
            <a:avLst/>
          </a:prstGeom>
          <a:noFill/>
          <a:ln w="9525">
            <a:noFill/>
            <a:miter lim="800000"/>
            <a:headEnd/>
            <a:tailEnd/>
          </a:ln>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u="sng" dirty="0">
                <a:solidFill>
                  <a:srgbClr val="C00000"/>
                </a:solidFill>
              </a:rPr>
              <a:t>ΡΟΜΠΟΤΙΚΗ ΜΕΛΙΣΣΟΥΛΑ ΒΕΕΒΟΤ</a:t>
            </a:r>
          </a:p>
        </p:txBody>
      </p:sp>
      <p:pic>
        <p:nvPicPr>
          <p:cNvPr id="4" name="3 - Θέση περιεχομένου" descr="Προγραμματίζω και Μαθαίνω Παίζοντας με το Σύστημα Εκπαιδευτικής Ρομ"/>
          <p:cNvPicPr>
            <a:picLocks noGrp="1"/>
          </p:cNvPicPr>
          <p:nvPr>
            <p:ph idx="1"/>
          </p:nvPr>
        </p:nvPicPr>
        <p:blipFill>
          <a:blip r:embed="rId2" cstate="print"/>
          <a:srcRect/>
          <a:stretch>
            <a:fillRect/>
          </a:stretch>
        </p:blipFill>
        <p:spPr bwMode="auto">
          <a:xfrm>
            <a:off x="4716016" y="2276872"/>
            <a:ext cx="3744416" cy="2808312"/>
          </a:xfrm>
          <a:prstGeom prst="rect">
            <a:avLst/>
          </a:prstGeom>
          <a:noFill/>
          <a:ln w="9525">
            <a:noFill/>
            <a:miter lim="800000"/>
            <a:headEnd/>
            <a:tailEnd/>
          </a:ln>
        </p:spPr>
      </p:pic>
      <p:pic>
        <p:nvPicPr>
          <p:cNvPr id="5" name="4 - Εικόνα" descr="BeeBot - Προγραμματιζόμενο Ρομπότ Δαπέδου - why.gr"/>
          <p:cNvPicPr/>
          <p:nvPr/>
        </p:nvPicPr>
        <p:blipFill>
          <a:blip r:embed="rId3" cstate="print"/>
          <a:srcRect/>
          <a:stretch>
            <a:fillRect/>
          </a:stretch>
        </p:blipFill>
        <p:spPr bwMode="auto">
          <a:xfrm>
            <a:off x="0" y="1916832"/>
            <a:ext cx="4427984" cy="3888432"/>
          </a:xfrm>
          <a:prstGeom prst="rect">
            <a:avLst/>
          </a:prstGeom>
          <a:noFill/>
          <a:ln w="9525">
            <a:noFill/>
            <a:miter lim="800000"/>
            <a:headEnd/>
            <a:tailEnd/>
          </a:ln>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u="sng" dirty="0">
                <a:solidFill>
                  <a:srgbClr val="C00000"/>
                </a:solidFill>
              </a:rPr>
              <a:t>ΡΟΜΠΟΤΙΚΗ /</a:t>
            </a:r>
            <a:r>
              <a:rPr lang="en-US" sz="2800" b="1" u="sng" dirty="0">
                <a:solidFill>
                  <a:srgbClr val="C00000"/>
                </a:solidFill>
              </a:rPr>
              <a:t>BEEBOT </a:t>
            </a:r>
            <a:r>
              <a:rPr lang="el-GR" sz="2800" b="1" u="sng" dirty="0">
                <a:solidFill>
                  <a:srgbClr val="C00000"/>
                </a:solidFill>
              </a:rPr>
              <a:t>Η ΕΞΥΠΝΗ ΜΕΛΙΣΣΑ </a:t>
            </a:r>
          </a:p>
        </p:txBody>
      </p:sp>
      <p:sp>
        <p:nvSpPr>
          <p:cNvPr id="3" name="2 - Θέση περιεχομένου"/>
          <p:cNvSpPr>
            <a:spLocks noGrp="1"/>
          </p:cNvSpPr>
          <p:nvPr>
            <p:ph idx="1"/>
          </p:nvPr>
        </p:nvSpPr>
        <p:spPr/>
        <p:txBody>
          <a:bodyPr>
            <a:normAutofit fontScale="92500" lnSpcReduction="20000"/>
          </a:bodyPr>
          <a:lstStyle/>
          <a:p>
            <a:pPr algn="just">
              <a:buNone/>
            </a:pPr>
            <a:r>
              <a:rPr lang="el-GR" sz="2800" dirty="0"/>
              <a:t>    </a:t>
            </a:r>
            <a:r>
              <a:rPr lang="el-GR" sz="2800" b="1" dirty="0">
                <a:solidFill>
                  <a:srgbClr val="002060"/>
                </a:solidFill>
              </a:rPr>
              <a:t>Το ρομπότ που βάζει τα παιδιά του νηπιαγωγείου στον κόσμο της ρομποτικής, και του αλγοριθμικού τρόπου σκέψης!</a:t>
            </a:r>
          </a:p>
          <a:p>
            <a:pPr algn="just">
              <a:buNone/>
            </a:pPr>
            <a:r>
              <a:rPr lang="el-GR" sz="2800" b="1" dirty="0">
                <a:solidFill>
                  <a:srgbClr val="002060"/>
                </a:solidFill>
              </a:rPr>
              <a:t>     Αν ακούγαμε αυτή την λέξη πριν από δεκαπέντε χρόνια οι περισσότεροι απλά θα σκεφτόμασταν την έννοια σαν, κάτι απόμακρο, βγαλμένο από επιστημονική φαντασία.</a:t>
            </a:r>
          </a:p>
          <a:p>
            <a:pPr algn="just">
              <a:buNone/>
            </a:pPr>
            <a:r>
              <a:rPr lang="el-GR" sz="2800" b="1" dirty="0">
                <a:solidFill>
                  <a:srgbClr val="002060"/>
                </a:solidFill>
              </a:rPr>
              <a:t>     Οι αλγόριθμοι όμως, βρίσκονται παντού στις μέρες μας. Για να το θέσουμε όσο πιο απλά γίνεται, ένας αλγόριθμος είναι ένα λεπτομερές βήμα-προς-βήμα σύνολο οδηγιών, που στόχο έχει την επίλυση ενός προβλήματος για την ολοκλήρωση μιας εργασίας.</a:t>
            </a:r>
          </a:p>
          <a:p>
            <a:pPr algn="just">
              <a:buNone/>
            </a:pPr>
            <a:endParaRPr lang="el-GR" b="1" dirty="0">
              <a:solidFill>
                <a:srgbClr val="002060"/>
              </a:solidFill>
            </a:endParaRPr>
          </a:p>
          <a:p>
            <a:pPr algn="just">
              <a:buNone/>
            </a:pPr>
            <a:endParaRPr lang="el-GR" dirty="0"/>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dirty="0">
                <a:solidFill>
                  <a:srgbClr val="C60A25"/>
                </a:solidFill>
              </a:rPr>
              <a:t>ΔΙΑΔΡΑΣΤΙΚΟΣ ΠΙΝΑΚΑΣ </a:t>
            </a:r>
          </a:p>
        </p:txBody>
      </p:sp>
      <p:sp>
        <p:nvSpPr>
          <p:cNvPr id="3" name="2 - Θέση περιεχομένου"/>
          <p:cNvSpPr>
            <a:spLocks noGrp="1"/>
          </p:cNvSpPr>
          <p:nvPr>
            <p:ph idx="1"/>
          </p:nvPr>
        </p:nvSpPr>
        <p:spPr>
          <a:xfrm>
            <a:off x="467544" y="1340768"/>
            <a:ext cx="8229600" cy="4752528"/>
          </a:xfrm>
        </p:spPr>
        <p:txBody>
          <a:bodyPr>
            <a:normAutofit fontScale="70000" lnSpcReduction="20000"/>
          </a:bodyPr>
          <a:lstStyle/>
          <a:p>
            <a:pPr algn="just"/>
            <a:r>
              <a:rPr lang="el-GR" sz="2600" b="1" dirty="0">
                <a:solidFill>
                  <a:srgbClr val="002060"/>
                </a:solidFill>
              </a:rPr>
              <a:t>Τα παιδιά μας, που είναι εξοικειωμένα από μικρή ηλικία στις ψηφιακές εφαρμογές, έχουν τώρα και στο σχολείο μας σύγχρονο μέσο διδασκαλίας και επιμόρφωσης. Οι δραστηριότητες μέσω του </a:t>
            </a:r>
            <a:r>
              <a:rPr lang="el-GR" sz="2600" b="1" dirty="0" err="1">
                <a:solidFill>
                  <a:srgbClr val="002060"/>
                </a:solidFill>
              </a:rPr>
              <a:t>διαδραστικού</a:t>
            </a:r>
            <a:r>
              <a:rPr lang="el-GR" sz="2600" b="1" dirty="0">
                <a:solidFill>
                  <a:srgbClr val="002060"/>
                </a:solidFill>
              </a:rPr>
              <a:t> πίνακα  αποκτούν άλλο ενδιαφέρον, γίνονται απρόσμενα συναρπαστικές. Με τον </a:t>
            </a:r>
            <a:r>
              <a:rPr lang="el-GR" sz="2600" b="1" dirty="0" err="1">
                <a:solidFill>
                  <a:srgbClr val="002060"/>
                </a:solidFill>
              </a:rPr>
              <a:t>διαδραστικό</a:t>
            </a:r>
            <a:r>
              <a:rPr lang="el-GR" sz="2600" b="1" dirty="0">
                <a:solidFill>
                  <a:srgbClr val="002060"/>
                </a:solidFill>
              </a:rPr>
              <a:t> πίνακα τον οποίο χρησιμοποιούν και οι τρεις τάξεις του Νηπιαγωγείου μας η μάθηση γίνεται σύγχρονη, ζωντανή, εμπειρία για όλους τους μαθητές μας!!!</a:t>
            </a:r>
            <a:r>
              <a:rPr lang="en-US" sz="2600" b="1" dirty="0">
                <a:solidFill>
                  <a:srgbClr val="002060"/>
                </a:solidFill>
              </a:rPr>
              <a:t> </a:t>
            </a:r>
            <a:r>
              <a:rPr lang="el-GR" sz="2600" b="1" dirty="0">
                <a:solidFill>
                  <a:srgbClr val="002060"/>
                </a:solidFill>
              </a:rPr>
              <a:t> Η χρήση του γίνεται μέσω της αφής και μπορεί να γίνει από οποιονδήποτε χρήστη αλληλεπιδρώντας με τα προβαλλόμενα αντικείμενα. </a:t>
            </a:r>
          </a:p>
          <a:p>
            <a:pPr algn="just" fontAlgn="base">
              <a:buNone/>
            </a:pPr>
            <a:r>
              <a:rPr lang="el-GR" sz="2600" b="1" dirty="0">
                <a:solidFill>
                  <a:srgbClr val="002060"/>
                </a:solidFill>
              </a:rPr>
              <a:t>Η χρήση του </a:t>
            </a:r>
            <a:r>
              <a:rPr lang="el-GR" sz="2600" b="1" dirty="0" err="1">
                <a:solidFill>
                  <a:srgbClr val="002060"/>
                </a:solidFill>
              </a:rPr>
              <a:t>διαδραστικού</a:t>
            </a:r>
            <a:r>
              <a:rPr lang="el-GR" sz="2600" b="1" dirty="0">
                <a:solidFill>
                  <a:srgbClr val="002060"/>
                </a:solidFill>
              </a:rPr>
              <a:t> πίνακα στο Νηπιαγωγείο μπορεί να γίνει με πολλούς τρόπους:</a:t>
            </a:r>
          </a:p>
          <a:p>
            <a:pPr algn="just" fontAlgn="base"/>
            <a:r>
              <a:rPr lang="el-GR" sz="2600" b="1" dirty="0">
                <a:solidFill>
                  <a:srgbClr val="002060"/>
                </a:solidFill>
              </a:rPr>
              <a:t>Για την παρακολούθηση εκπαιδευτικών βίντεο κατάλληλων παιδαγωγικά για την πλαισίωση της θεματικής επάνω στην οποία εργάζεται η ομάδα μας </a:t>
            </a:r>
          </a:p>
          <a:p>
            <a:pPr algn="just" fontAlgn="base"/>
            <a:r>
              <a:rPr lang="el-GR" sz="2600" b="1" dirty="0">
                <a:solidFill>
                  <a:srgbClr val="002060"/>
                </a:solidFill>
              </a:rPr>
              <a:t>Για </a:t>
            </a:r>
            <a:r>
              <a:rPr lang="el-GR" sz="2600" b="1" dirty="0" err="1">
                <a:solidFill>
                  <a:srgbClr val="002060"/>
                </a:solidFill>
              </a:rPr>
              <a:t>διαδραστικά</a:t>
            </a:r>
            <a:r>
              <a:rPr lang="el-GR" sz="2600" b="1" dirty="0">
                <a:solidFill>
                  <a:srgbClr val="002060"/>
                </a:solidFill>
              </a:rPr>
              <a:t> εκπαιδευτικά παιχνίδια μέσω της ιστοσελίδας </a:t>
            </a:r>
            <a:r>
              <a:rPr lang="en-US" sz="2600" b="1" dirty="0" err="1">
                <a:solidFill>
                  <a:srgbClr val="002060"/>
                </a:solidFill>
              </a:rPr>
              <a:t>wordwall</a:t>
            </a:r>
            <a:r>
              <a:rPr lang="en-US" sz="2600" b="1" dirty="0">
                <a:solidFill>
                  <a:srgbClr val="002060"/>
                </a:solidFill>
              </a:rPr>
              <a:t> </a:t>
            </a:r>
            <a:endParaRPr lang="el-GR" sz="2600" b="1" dirty="0">
              <a:solidFill>
                <a:srgbClr val="002060"/>
              </a:solidFill>
            </a:endParaRPr>
          </a:p>
          <a:p>
            <a:pPr algn="just" fontAlgn="base"/>
            <a:r>
              <a:rPr lang="el-GR" sz="2600" b="1" dirty="0">
                <a:solidFill>
                  <a:srgbClr val="002060"/>
                </a:solidFill>
              </a:rPr>
              <a:t>Ως ψηφιακός καμβάς ζωγραφικής</a:t>
            </a:r>
          </a:p>
          <a:p>
            <a:pPr algn="just" fontAlgn="base"/>
            <a:r>
              <a:rPr lang="el-GR" sz="2600" b="1" dirty="0">
                <a:solidFill>
                  <a:srgbClr val="002060"/>
                </a:solidFill>
              </a:rPr>
              <a:t>Ως ψηφιακό χαρτί για τη γραφή αριθμών και γραμμάτων</a:t>
            </a:r>
          </a:p>
          <a:p>
            <a:pPr algn="just" fontAlgn="base"/>
            <a:r>
              <a:rPr lang="el-GR" sz="2600" b="1" dirty="0">
                <a:solidFill>
                  <a:srgbClr val="002060"/>
                </a:solidFill>
              </a:rPr>
              <a:t>Για δραστηριότητες γλώσσας και μαθηματικών με τη χρήση εκπαιδευτικών εφαρμογών όπως αντιστοιχήσεις, χρονικές </a:t>
            </a:r>
            <a:r>
              <a:rPr lang="el-GR" sz="2600" b="1" dirty="0" err="1">
                <a:solidFill>
                  <a:srgbClr val="002060"/>
                </a:solidFill>
              </a:rPr>
              <a:t>σειροθετήσεις</a:t>
            </a:r>
            <a:r>
              <a:rPr lang="el-GR" sz="2600" b="1" dirty="0">
                <a:solidFill>
                  <a:srgbClr val="002060"/>
                </a:solidFill>
              </a:rPr>
              <a:t>, ομαδοποιήσεις, αναγνώριση γραμμάτων, κουίζ ερωτήσεων κλπ.</a:t>
            </a:r>
          </a:p>
          <a:p>
            <a:pPr algn="just" fontAlgn="base"/>
            <a:r>
              <a:rPr lang="el-GR" sz="2600" b="1" dirty="0">
                <a:solidFill>
                  <a:srgbClr val="002060"/>
                </a:solidFill>
              </a:rPr>
              <a:t>Για την ανάγνωση ψηφιακών βιβλίων</a:t>
            </a:r>
          </a:p>
          <a:p>
            <a:pPr algn="just"/>
            <a:endParaRPr lang="el-GR" sz="1800" b="1" dirty="0">
              <a:solidFill>
                <a:srgbClr val="002060"/>
              </a:solidFill>
            </a:endParaRPr>
          </a:p>
        </p:txBody>
      </p:sp>
    </p:spTree>
  </p:cSld>
  <p:clrMapOvr>
    <a:masterClrMapping/>
  </p:clrMapOvr>
  <p:transition>
    <p:random/>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739</TotalTime>
  <Words>1338</Words>
  <Application>Microsoft Office PowerPoint</Application>
  <PresentationFormat>Προβολή στην οθόνη (4:3)</PresentationFormat>
  <Paragraphs>132</Paragraphs>
  <Slides>27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Θέμα του Office</vt:lpstr>
      <vt:lpstr>ΣΑΣ  ΚΑΛΩΣΟΡΙΖΟΥΜΕ  ΣΤΟ  ΙΔΙΩΤΙΚΟ ΣΥΣΤΕΓΑΖΟΜΕΝΟ ΝΗΠΙΑΓΩΓΕΙΟ «ΒΑΦΕΙΑΔΑΚΕΙΟ»  ΤΗΣ ΙΕΡΑΣ ΑΡΧΙΕΠΙΣΚΟΠΗΣ ΑΘΗΝΩΝ </vt:lpstr>
      <vt:lpstr>Ν Η Π Ι Α Γ Ω Γ Ε Ι Ο </vt:lpstr>
      <vt:lpstr>Νέο Αναλυτικό Πρόγραμμα Σπουδών   Θεματικά Πεδία  </vt:lpstr>
      <vt:lpstr>  1.ΠΑΙΔΙ &amp; ΕΠΙΚΟΙΝΩΝΙΑ  / ΓΛΩΣΣΑ   Α) ΠΡΟΦΟΡΙΚΗ ΕΠΙΚΟΙΝΩΝΙΑ  </vt:lpstr>
      <vt:lpstr>1.ΠΑΙΔΙ &amp; ΕΠΙΚΟΙΝΩΝΙΑ  / ΓΛΩΣΣΑ  Β) ΓΡΑΠΤΗ ΕΚΦΡΑΣΗ </vt:lpstr>
      <vt:lpstr> ΠΑΙΔΙ ΚΑΙ ΕΠΙΚΟΙΝΩΝΙΑ -ΤΠΕ ΤΕΧΝΟΛΟΓΙΕΣ ΤΗΣ ΠΛΗΡΟΦΟΡΙΑΣ ΚΑΙ ΤΩΝ ΕΠΙΚΟΙΝΩΝΙΩΝ</vt:lpstr>
      <vt:lpstr>ΡΟΜΠΟΤΙΚΗ ΜΕΛΙΣΣΟΥΛΑ ΒΕΕΒΟΤ</vt:lpstr>
      <vt:lpstr>ΡΟΜΠΟΤΙΚΗ /BEEBOT Η ΕΞΥΠΝΗ ΜΕΛΙΣΣΑ </vt:lpstr>
      <vt:lpstr>ΔΙΑΔΡΑΣΤΙΚΟΣ ΠΙΝΑΚΑΣ </vt:lpstr>
      <vt:lpstr>2.ΠΑΙΔΙ, ΕΑΥΤΟΣ &amp; ΚΟΙΝΩΝΙΑ:  Προσωπική &amp; Κοινωνικοσυναισθηματική Ανάπτυξη • Κοινωνικές Επιστήμες</vt:lpstr>
      <vt:lpstr>2.ΠΑΙΔΙ, ΕΑΥΤΟΣ &amp; ΚΟΙΝΩΝΙΑ  ΘΡΗΣΚΕΥΤΙΚΗ ΑΓΩΓΗ </vt:lpstr>
      <vt:lpstr> 3.ΠΑΙΔΙ &amp; ΘΕΤΙΚΕΣ ΕΠΙΣΤΗΜΕΣ • Μαθηματικά • Φυσικές Επιστήμες  • Τεχνολογία Κατασκευών </vt:lpstr>
      <vt:lpstr>4.ΠΑΙΔΙ, ΣΩΜΑ, ΔΗΜΙΟΥΡΓΙΑ &amp;  ΕΚΦΡΑΣΗ  Κινητική Αγωγή</vt:lpstr>
      <vt:lpstr>  4.ΠΑΙΔΙ, ΣΩΜΑ, ΔΗΜΙΟΥΡΓΙΑ &amp;  ΕΚΦΡΑΣΗ  • Τέχνες  </vt:lpstr>
      <vt:lpstr>ΕΡΓΑΣΤΗΡΙΑ ΔΕΞΙΟΤΗΤΩΝ </vt:lpstr>
      <vt:lpstr>ΕΡΓΑΣΤΗΡΙΑ ΔΕΞΙΟΤΗΤΩΝ </vt:lpstr>
      <vt:lpstr>ΠΟΛΥΓΛΩΣΣΙΚΗ ΕΠΙΚΟΙΝΩΝΙΑ  ΑΓΓΛΙΚΑ </vt:lpstr>
      <vt:lpstr>ΣΥΝΕΡΓΑΣΙΑ ΟΙΚΟΓΕΝΕΙΑΣ -ΣΧΟΛΕΙΟΥ </vt:lpstr>
      <vt:lpstr>ΣΥΝΕΡΓΑΣΙΑ ΟΙΚΟΓΕΝΕΙΑΣ ΣΧΟΛΕΙΟΥ </vt:lpstr>
      <vt:lpstr>ΕΡΩΤΗΣΕΙΣ –ΑΠΑΝΤΗΣΕΙΣ </vt:lpstr>
      <vt:lpstr>ΠΟΙΟ ΕΙΝΑΙ ΤΟ ΩΡΑΡΙΟ ΠΡΟΣΕΛΕΥΣΗΣ ΣΤΟ ΝΗΠΙΑΓΩΓΕΙΟ</vt:lpstr>
      <vt:lpstr>ΤΙ ΠΡΕΠΕΙ ΝΑ ΠΕΡΙΕΧΕΙ Η ΤΣΑΝΤΑ ΤΟΥ ΜΙΚΡΟΥ ΜΑΣ ΜΘΗΤΗ ;</vt:lpstr>
      <vt:lpstr>ΡΟΥΧΙΣΜΟΣ-ΦΑΓΗΤΟ-ΑΥΤΟΝΟΜΙΑ </vt:lpstr>
      <vt:lpstr>ΠΡΟΣΑΡΜΟΓΗ ΣΤΟ ΝΗΠΙΑΓΩΓΕΙΟ</vt:lpstr>
      <vt:lpstr>ΚΑΘΕ ΠΡΩΙ ΚΛΑΙΕΙ ΚΑΙ ΔΕΝ ΘΕΛΕΙ ΝΑ ΕΡΘΕΙ ΣΧΟΛΕΙΟ. ΤΙ ΠΡΕΠΕΙ ΝΑ ΚΑΝΩ;</vt:lpstr>
      <vt:lpstr>ΤΟ BLOG ΤΟΥ ΣΧΟΛΕΙΟΥ ΜΑΣ</vt:lpstr>
      <vt:lpstr>ΚΑΛΗ ΣΧΟΛΙΚΗ ΧΡΟΝΙΑ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Giannis</dc:creator>
  <cp:lastModifiedBy>Giannis</cp:lastModifiedBy>
  <cp:revision>79</cp:revision>
  <dcterms:created xsi:type="dcterms:W3CDTF">2022-08-27T09:46:11Z</dcterms:created>
  <dcterms:modified xsi:type="dcterms:W3CDTF">2025-09-13T09:08:11Z</dcterms:modified>
</cp:coreProperties>
</file>