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0" r:id="rId5"/>
    <p:sldId id="261" r:id="rId6"/>
    <p:sldId id="258" r:id="rId7"/>
    <p:sldId id="259"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4" d="100"/>
          <a:sy n="84" d="100"/>
        </p:scale>
        <p:origin x="1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DC524F-D1BC-4C89-B999-7FB10980D4A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A70E72C-8FE5-4D96-8F3E-0C4CBB24B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7A699A1-945A-4BFA-A287-CD4D3DFF4EC9}"/>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5" name="Θέση υποσέλιδου 4">
            <a:extLst>
              <a:ext uri="{FF2B5EF4-FFF2-40B4-BE49-F238E27FC236}">
                <a16:creationId xmlns:a16="http://schemas.microsoft.com/office/drawing/2014/main" id="{BA74F887-255B-4870-A989-6889232BC43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1B40900-69F6-4252-8D67-17BEA1CCB7C5}"/>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198570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A3BC89-10B5-4BE9-AD72-346D25F6373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1DF4F6D-0B78-404C-81EA-EE77B7115A7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E31117E-64CF-4EAA-A1A7-9DDFAF5D2554}"/>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5" name="Θέση υποσέλιδου 4">
            <a:extLst>
              <a:ext uri="{FF2B5EF4-FFF2-40B4-BE49-F238E27FC236}">
                <a16:creationId xmlns:a16="http://schemas.microsoft.com/office/drawing/2014/main" id="{66D4DD0E-8533-4E2A-8B8F-3918430BD6B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FEB64BF-7931-42DE-AA57-BCDC2E16E79D}"/>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84122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F81655C-0AF5-4FAB-A406-E0DADF6861D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4A649DC-654A-415D-A79D-4888A9FFA29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09A9E1C-A0AC-46A5-BE34-69CD2440D98F}"/>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5" name="Θέση υποσέλιδου 4">
            <a:extLst>
              <a:ext uri="{FF2B5EF4-FFF2-40B4-BE49-F238E27FC236}">
                <a16:creationId xmlns:a16="http://schemas.microsoft.com/office/drawing/2014/main" id="{AC8F45FD-BF62-4ED0-91A0-E0286F2F240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1E1A86D-24FA-4584-AFCB-7E6566C3D5F2}"/>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200489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83951B-F157-4232-838A-8E264C485F6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26CA297-6DDA-4840-8E35-8094DC920B7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9B498F5-D719-4E3D-9D9D-A6C200D1AAB9}"/>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5" name="Θέση υποσέλιδου 4">
            <a:extLst>
              <a:ext uri="{FF2B5EF4-FFF2-40B4-BE49-F238E27FC236}">
                <a16:creationId xmlns:a16="http://schemas.microsoft.com/office/drawing/2014/main" id="{366DA685-76B4-4BC6-9DDD-26515D66205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F95E14-E740-4E74-904E-743EF6F9B57C}"/>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266347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3A285B-2EA9-4111-A23D-4FBC4E71507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8311A57-340B-43D7-A3F6-6E1464DF6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4C40031-6DCE-4694-8C48-8623C5D0855C}"/>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5" name="Θέση υποσέλιδου 4">
            <a:extLst>
              <a:ext uri="{FF2B5EF4-FFF2-40B4-BE49-F238E27FC236}">
                <a16:creationId xmlns:a16="http://schemas.microsoft.com/office/drawing/2014/main" id="{2AD41DE1-41E0-483A-B8CC-3E4A0305DF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0F62E30-02A9-4C5E-BDE4-8E98AAF3507D}"/>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316837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CF239-5F80-4FBF-B0E1-5397D36E6F0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EC194F-413C-42EC-A359-58B74AC4D85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5ECC2F0-CEA3-4CD8-B7E2-577B7BA2827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EF7C3CF-7CDF-4E08-A09B-7B1D57D069A7}"/>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6" name="Θέση υποσέλιδου 5">
            <a:extLst>
              <a:ext uri="{FF2B5EF4-FFF2-40B4-BE49-F238E27FC236}">
                <a16:creationId xmlns:a16="http://schemas.microsoft.com/office/drawing/2014/main" id="{CC71D0FE-A73C-47F0-96F4-832A30041FF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6648B4E-152A-40A6-9C77-4F8C7474CD71}"/>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376687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DAFB9-9737-4350-8908-C221154576B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DB9C884-2B09-4C37-9448-DE1A80E89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CC3902F-2574-4BC8-809A-937E5D93770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52B79DD-BC99-4E8C-9B61-BB2FC91C5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F2E72E3-B4E6-4B5D-AD68-6C97503FEC5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2AD531F-B268-481C-AA7B-A4E15A1F116B}"/>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8" name="Θέση υποσέλιδου 7">
            <a:extLst>
              <a:ext uri="{FF2B5EF4-FFF2-40B4-BE49-F238E27FC236}">
                <a16:creationId xmlns:a16="http://schemas.microsoft.com/office/drawing/2014/main" id="{7E20B491-F590-4D65-BE45-F3127EBF096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DE0CB4B-64F2-4753-8750-46AD90F4055A}"/>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415429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725E33-7697-4454-BB64-BA328442211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11E30E2-A2CB-4066-A1A4-722D027F975F}"/>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4" name="Θέση υποσέλιδου 3">
            <a:extLst>
              <a:ext uri="{FF2B5EF4-FFF2-40B4-BE49-F238E27FC236}">
                <a16:creationId xmlns:a16="http://schemas.microsoft.com/office/drawing/2014/main" id="{CDFDA256-F301-433D-9677-6F458FFAD9E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4E76A79-6D83-4B98-BE81-BD3262B0254E}"/>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341670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B6DEFB0-C83F-4B0B-B3E3-2749C2FEC0E0}"/>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3" name="Θέση υποσέλιδου 2">
            <a:extLst>
              <a:ext uri="{FF2B5EF4-FFF2-40B4-BE49-F238E27FC236}">
                <a16:creationId xmlns:a16="http://schemas.microsoft.com/office/drawing/2014/main" id="{A575EA9C-3FB8-4523-B5F9-BBCEB3FFDF1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DB09C56-786C-4E47-9825-1809D06361CC}"/>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208781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B950AF-6927-4C24-8CDD-97AB7C577BB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212B43-8BD7-4876-8677-473682D3E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5AB798E-A339-495A-B8A5-F4A5DA2AD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13750EF-6C25-4436-83AA-614786170B8A}"/>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6" name="Θέση υποσέλιδου 5">
            <a:extLst>
              <a:ext uri="{FF2B5EF4-FFF2-40B4-BE49-F238E27FC236}">
                <a16:creationId xmlns:a16="http://schemas.microsoft.com/office/drawing/2014/main" id="{AA0CD8C4-35DF-4F16-8B92-BA24A7ED024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1488879-785D-4B40-87D7-F76D66629003}"/>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360276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592E58-421C-431E-8B5C-4DFCBADD014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1DD6EDA-B7A4-4FBA-B921-9521A9472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14F46FF-B4D3-48C4-A61E-619F2B74B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823564D-2A06-4D16-8E7F-DEA2CA812B50}"/>
              </a:ext>
            </a:extLst>
          </p:cNvPr>
          <p:cNvSpPr>
            <a:spLocks noGrp="1"/>
          </p:cNvSpPr>
          <p:nvPr>
            <p:ph type="dt" sz="half" idx="10"/>
          </p:nvPr>
        </p:nvSpPr>
        <p:spPr/>
        <p:txBody>
          <a:bodyPr/>
          <a:lstStyle/>
          <a:p>
            <a:fld id="{08E50F50-A2AD-4781-A052-B42A51C96E5D}" type="datetimeFigureOut">
              <a:rPr lang="el-GR" smtClean="0"/>
              <a:t>28/3/2022</a:t>
            </a:fld>
            <a:endParaRPr lang="el-GR"/>
          </a:p>
        </p:txBody>
      </p:sp>
      <p:sp>
        <p:nvSpPr>
          <p:cNvPr id="6" name="Θέση υποσέλιδου 5">
            <a:extLst>
              <a:ext uri="{FF2B5EF4-FFF2-40B4-BE49-F238E27FC236}">
                <a16:creationId xmlns:a16="http://schemas.microsoft.com/office/drawing/2014/main" id="{2D548205-4F73-4B0A-9E74-1F4E6C3811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23F636-A9D9-474D-8EDE-0BF624583655}"/>
              </a:ext>
            </a:extLst>
          </p:cNvPr>
          <p:cNvSpPr>
            <a:spLocks noGrp="1"/>
          </p:cNvSpPr>
          <p:nvPr>
            <p:ph type="sldNum" sz="quarter" idx="12"/>
          </p:nvPr>
        </p:nvSpPr>
        <p:spPr/>
        <p:txBody>
          <a:bodyPr/>
          <a:lstStyle/>
          <a:p>
            <a:fld id="{81B56BAB-D75D-4104-98F1-1184A4245B38}" type="slidenum">
              <a:rPr lang="el-GR" smtClean="0"/>
              <a:t>‹#›</a:t>
            </a:fld>
            <a:endParaRPr lang="el-GR"/>
          </a:p>
        </p:txBody>
      </p:sp>
    </p:spTree>
    <p:extLst>
      <p:ext uri="{BB962C8B-B14F-4D97-AF65-F5344CB8AC3E}">
        <p14:creationId xmlns:p14="http://schemas.microsoft.com/office/powerpoint/2010/main" val="398567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A69B146-95B2-407E-921A-8D4423B9A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40B0479-8DB4-4676-BF7B-48F03697B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8C12A58-9984-4147-B823-0397AD45B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50F50-A2AD-4781-A052-B42A51C96E5D}" type="datetimeFigureOut">
              <a:rPr lang="el-GR" smtClean="0"/>
              <a:t>28/3/2022</a:t>
            </a:fld>
            <a:endParaRPr lang="el-GR"/>
          </a:p>
        </p:txBody>
      </p:sp>
      <p:sp>
        <p:nvSpPr>
          <p:cNvPr id="5" name="Θέση υποσέλιδου 4">
            <a:extLst>
              <a:ext uri="{FF2B5EF4-FFF2-40B4-BE49-F238E27FC236}">
                <a16:creationId xmlns:a16="http://schemas.microsoft.com/office/drawing/2014/main" id="{F47F3AE0-46C5-4C15-832D-DFA9525DC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DD2D7E3-B1AE-4AAF-B3AD-41B6E7AD97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56BAB-D75D-4104-98F1-1184A4245B38}" type="slidenum">
              <a:rPr lang="el-GR" smtClean="0"/>
              <a:t>‹#›</a:t>
            </a:fld>
            <a:endParaRPr lang="el-GR"/>
          </a:p>
        </p:txBody>
      </p:sp>
    </p:spTree>
    <p:extLst>
      <p:ext uri="{BB962C8B-B14F-4D97-AF65-F5344CB8AC3E}">
        <p14:creationId xmlns:p14="http://schemas.microsoft.com/office/powerpoint/2010/main" val="19865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blackboard-chalk-school-chalkboard-2712823/"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linoit.com/users/mavridou/canvases/bazaar%20?fbclid=IwAR1zVGMGFW2s9o6--JzjXd2ibOOeQlgrQQ2XuvIsMXOOMyYNtY1MY-a4J34"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087E913-38FA-4BF2-A5A6-43085EBBB5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6089" y="279625"/>
            <a:ext cx="11503377" cy="6298749"/>
          </a:xfrm>
          <a:prstGeom prst="rect">
            <a:avLst/>
          </a:prstGeom>
        </p:spPr>
      </p:pic>
      <p:sp>
        <p:nvSpPr>
          <p:cNvPr id="2" name="Τίτλος 1">
            <a:extLst>
              <a:ext uri="{FF2B5EF4-FFF2-40B4-BE49-F238E27FC236}">
                <a16:creationId xmlns:a16="http://schemas.microsoft.com/office/drawing/2014/main" id="{57E1D051-8BA0-416D-86EA-8B079DCAA705}"/>
              </a:ext>
            </a:extLst>
          </p:cNvPr>
          <p:cNvSpPr>
            <a:spLocks noGrp="1"/>
          </p:cNvSpPr>
          <p:nvPr>
            <p:ph type="ctrTitle"/>
          </p:nvPr>
        </p:nvSpPr>
        <p:spPr>
          <a:xfrm>
            <a:off x="1524000" y="-333904"/>
            <a:ext cx="9144000" cy="2387600"/>
          </a:xfrm>
          <a:effectLst>
            <a:outerShdw blurRad="152400" dist="317500" dir="5400000" sx="90000" sy="-19000" rotWithShape="0">
              <a:prstClr val="black">
                <a:alpha val="15000"/>
              </a:prstClr>
            </a:outerShdw>
          </a:effectLst>
        </p:spPr>
        <p:txBody>
          <a:bodyPr>
            <a:normAutofit/>
          </a:bodyPr>
          <a:lstStyle/>
          <a:p>
            <a:r>
              <a:rPr lang="en-US" sz="4400" b="1" dirty="0">
                <a:solidFill>
                  <a:schemeClr val="accent6">
                    <a:lumMod val="75000"/>
                  </a:schemeClr>
                </a:solidFill>
                <a:effectLst>
                  <a:outerShdw blurRad="38100" dist="38100" dir="2700000" algn="tl">
                    <a:srgbClr val="000000">
                      <a:alpha val="43137"/>
                    </a:srgbClr>
                  </a:outerShdw>
                </a:effectLst>
              </a:rPr>
              <a:t>5o</a:t>
            </a:r>
            <a:r>
              <a:rPr lang="el-GR" sz="4400" b="1" dirty="0">
                <a:solidFill>
                  <a:schemeClr val="accent6">
                    <a:lumMod val="75000"/>
                  </a:schemeClr>
                </a:solidFill>
                <a:effectLst>
                  <a:outerShdw blurRad="38100" dist="38100" dir="2700000" algn="tl">
                    <a:srgbClr val="000000">
                      <a:alpha val="43137"/>
                    </a:srgbClr>
                  </a:outerShdw>
                </a:effectLst>
              </a:rPr>
              <a:t> εργαστήριο</a:t>
            </a:r>
            <a:br>
              <a:rPr lang="el-GR" sz="4400" b="1" dirty="0">
                <a:solidFill>
                  <a:schemeClr val="accent6">
                    <a:lumMod val="75000"/>
                  </a:schemeClr>
                </a:solidFill>
                <a:effectLst>
                  <a:outerShdw blurRad="38100" dist="38100" dir="2700000" algn="tl">
                    <a:srgbClr val="000000">
                      <a:alpha val="43137"/>
                    </a:srgbClr>
                  </a:outerShdw>
                </a:effectLst>
              </a:rPr>
            </a:br>
            <a:r>
              <a:rPr lang="el-GR" sz="4400" b="1" dirty="0">
                <a:solidFill>
                  <a:schemeClr val="accent6">
                    <a:lumMod val="75000"/>
                  </a:schemeClr>
                </a:solidFill>
                <a:effectLst>
                  <a:outerShdw blurRad="38100" dist="38100" dir="2700000" algn="tl">
                    <a:srgbClr val="000000">
                      <a:alpha val="43137"/>
                    </a:srgbClr>
                  </a:outerShdw>
                </a:effectLst>
              </a:rPr>
              <a:t>Κυκλική οικονομία</a:t>
            </a:r>
          </a:p>
        </p:txBody>
      </p:sp>
      <p:sp>
        <p:nvSpPr>
          <p:cNvPr id="7" name="TextBox 6">
            <a:extLst>
              <a:ext uri="{FF2B5EF4-FFF2-40B4-BE49-F238E27FC236}">
                <a16:creationId xmlns:a16="http://schemas.microsoft.com/office/drawing/2014/main" id="{31A6395D-C86D-4323-829C-50958295D405}"/>
              </a:ext>
            </a:extLst>
          </p:cNvPr>
          <p:cNvSpPr txBox="1"/>
          <p:nvPr/>
        </p:nvSpPr>
        <p:spPr>
          <a:xfrm>
            <a:off x="2427111" y="2053696"/>
            <a:ext cx="7337777" cy="646331"/>
          </a:xfrm>
          <a:prstGeom prst="rect">
            <a:avLst/>
          </a:prstGeom>
          <a:noFill/>
        </p:spPr>
        <p:txBody>
          <a:bodyPr wrap="square">
            <a:spAutoFit/>
          </a:bodyPr>
          <a:lstStyle/>
          <a:p>
            <a:pPr algn="ctr"/>
            <a:r>
              <a:rPr lang="el-GR" b="1" i="1" dirty="0">
                <a:solidFill>
                  <a:schemeClr val="accent6">
                    <a:lumMod val="75000"/>
                  </a:schemeClr>
                </a:solidFill>
                <a:latin typeface="Arial" panose="020B0604020202020204" pitchFamily="34" charset="0"/>
                <a:ea typeface="Times New Roman" panose="02020603050405020304" pitchFamily="18" charset="0"/>
              </a:rPr>
              <a:t>«</a:t>
            </a:r>
            <a:r>
              <a:rPr lang="el-GR" b="1" i="1" dirty="0">
                <a:solidFill>
                  <a:schemeClr val="accent6">
                    <a:lumMod val="75000"/>
                  </a:schemeClr>
                </a:solidFill>
                <a:effectLst/>
                <a:latin typeface="Arial" panose="020B0604020202020204" pitchFamily="34" charset="0"/>
                <a:ea typeface="Times New Roman" panose="02020603050405020304" pitchFamily="18" charset="0"/>
              </a:rPr>
              <a:t>Η χιονάτη ,νιώθοντας ευγνωμοσύνη, τους νάνους σκέφτεται πως να βοηθήσει»</a:t>
            </a:r>
            <a:endParaRPr lang="el-GR" b="1" dirty="0">
              <a:solidFill>
                <a:schemeClr val="accent6">
                  <a:lumMod val="75000"/>
                </a:schemeClr>
              </a:solidFill>
            </a:endParaRPr>
          </a:p>
        </p:txBody>
      </p:sp>
    </p:spTree>
    <p:extLst>
      <p:ext uri="{BB962C8B-B14F-4D97-AF65-F5344CB8AC3E}">
        <p14:creationId xmlns:p14="http://schemas.microsoft.com/office/powerpoint/2010/main" val="307580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98349356-6A99-4CB9-A2B0-7AFDB160AB46}"/>
              </a:ext>
            </a:extLst>
          </p:cNvPr>
          <p:cNvPicPr>
            <a:picLocks noChangeAspect="1"/>
          </p:cNvPicPr>
          <p:nvPr/>
        </p:nvPicPr>
        <p:blipFill>
          <a:blip r:embed="rId2"/>
          <a:stretch>
            <a:fillRect/>
          </a:stretch>
        </p:blipFill>
        <p:spPr>
          <a:xfrm>
            <a:off x="343925" y="280143"/>
            <a:ext cx="11504149" cy="6297714"/>
          </a:xfrm>
          <a:prstGeom prst="rect">
            <a:avLst/>
          </a:prstGeom>
        </p:spPr>
      </p:pic>
      <p:sp>
        <p:nvSpPr>
          <p:cNvPr id="5" name="TextBox 4">
            <a:extLst>
              <a:ext uri="{FF2B5EF4-FFF2-40B4-BE49-F238E27FC236}">
                <a16:creationId xmlns:a16="http://schemas.microsoft.com/office/drawing/2014/main" id="{5D0F0A53-9921-402F-A160-A1C8F5EE021E}"/>
              </a:ext>
            </a:extLst>
          </p:cNvPr>
          <p:cNvSpPr txBox="1"/>
          <p:nvPr/>
        </p:nvSpPr>
        <p:spPr>
          <a:xfrm>
            <a:off x="931474" y="365760"/>
            <a:ext cx="2686756" cy="5909310"/>
          </a:xfrm>
          <a:prstGeom prst="rect">
            <a:avLst/>
          </a:prstGeom>
          <a:noFill/>
        </p:spPr>
        <p:txBody>
          <a:bodyPr wrap="square">
            <a:spAutoFit/>
          </a:bodyPr>
          <a:lstStyle/>
          <a:p>
            <a:pPr algn="l"/>
            <a:r>
              <a:rPr lang="el-GR" sz="1400" b="1" i="0" dirty="0">
                <a:solidFill>
                  <a:srgbClr val="303640"/>
                </a:solidFill>
                <a:effectLst/>
                <a:latin typeface="Source Sans Pro" panose="020B0503030403020204" pitchFamily="34" charset="0"/>
              </a:rPr>
              <a:t>Τί είναι η Κυκλική Οικονομία και γιατί είναι σημαντική;</a:t>
            </a:r>
          </a:p>
          <a:p>
            <a:pPr algn="l"/>
            <a:r>
              <a:rPr lang="el-GR" sz="1400" b="0" i="0" dirty="0">
                <a:solidFill>
                  <a:srgbClr val="303640"/>
                </a:solidFill>
                <a:effectLst/>
                <a:latin typeface="Source Sans Pro" panose="020B0503030403020204" pitchFamily="34" charset="0"/>
              </a:rPr>
              <a:t>Έως τώρα η οικονομία μας λειτουργούσε με το γραμμικό μοντέλο παραγωγής Προμήθεια→ Παρασκευή→ Απόρριψη, το οποίο δεν είναι πλέον βιώσιμο.</a:t>
            </a:r>
          </a:p>
          <a:p>
            <a:pPr algn="l"/>
            <a:r>
              <a:rPr lang="el-GR" sz="1400" b="0" i="0" dirty="0">
                <a:solidFill>
                  <a:srgbClr val="303640"/>
                </a:solidFill>
                <a:effectLst/>
                <a:latin typeface="Source Sans Pro" panose="020B0503030403020204" pitchFamily="34" charset="0"/>
              </a:rPr>
              <a:t>H </a:t>
            </a:r>
            <a:r>
              <a:rPr lang="el-GR" sz="1400" b="0" i="0" dirty="0" err="1">
                <a:solidFill>
                  <a:srgbClr val="303640"/>
                </a:solidFill>
                <a:effectLst/>
                <a:latin typeface="Source Sans Pro" panose="020B0503030403020204" pitchFamily="34" charset="0"/>
              </a:rPr>
              <a:t>Kυκλική</a:t>
            </a:r>
            <a:r>
              <a:rPr lang="el-GR" sz="1400" b="0" i="0" dirty="0">
                <a:solidFill>
                  <a:srgbClr val="303640"/>
                </a:solidFill>
                <a:effectLst/>
                <a:latin typeface="Source Sans Pro" panose="020B0503030403020204" pitchFamily="34" charset="0"/>
              </a:rPr>
              <a:t> </a:t>
            </a:r>
            <a:r>
              <a:rPr lang="el-GR" sz="1400" b="0" i="0" dirty="0" err="1">
                <a:solidFill>
                  <a:srgbClr val="303640"/>
                </a:solidFill>
                <a:effectLst/>
                <a:latin typeface="Source Sans Pro" panose="020B0503030403020204" pitchFamily="34" charset="0"/>
              </a:rPr>
              <a:t>Oικονομία</a:t>
            </a:r>
            <a:r>
              <a:rPr lang="el-GR" sz="1400" b="0" i="0" dirty="0">
                <a:solidFill>
                  <a:srgbClr val="303640"/>
                </a:solidFill>
                <a:effectLst/>
                <a:latin typeface="Source Sans Pro" panose="020B0503030403020204" pitchFamily="34" charset="0"/>
              </a:rPr>
              <a:t> είναι ένα μοντέλο </a:t>
            </a:r>
            <a:r>
              <a:rPr lang="el-GR" sz="1400" b="0" i="0" dirty="0" err="1">
                <a:solidFill>
                  <a:srgbClr val="303640"/>
                </a:solidFill>
                <a:effectLst/>
                <a:latin typeface="Source Sans Pro" panose="020B0503030403020204" pitchFamily="34" charset="0"/>
              </a:rPr>
              <a:t>Bιώσιμης</a:t>
            </a:r>
            <a:r>
              <a:rPr lang="el-GR" sz="1400" b="0" i="0" dirty="0">
                <a:solidFill>
                  <a:srgbClr val="303640"/>
                </a:solidFill>
                <a:effectLst/>
                <a:latin typeface="Source Sans Pro" panose="020B0503030403020204" pitchFamily="34" charset="0"/>
              </a:rPr>
              <a:t> </a:t>
            </a:r>
            <a:r>
              <a:rPr lang="el-GR" sz="1400" b="0" i="0" dirty="0" err="1">
                <a:solidFill>
                  <a:srgbClr val="303640"/>
                </a:solidFill>
                <a:effectLst/>
                <a:latin typeface="Source Sans Pro" panose="020B0503030403020204" pitchFamily="34" charset="0"/>
              </a:rPr>
              <a:t>Aνάπτυξης</a:t>
            </a:r>
            <a:r>
              <a:rPr lang="el-GR" sz="1400" b="0" i="0" dirty="0">
                <a:solidFill>
                  <a:srgbClr val="303640"/>
                </a:solidFill>
                <a:effectLst/>
                <a:latin typeface="Source Sans Pro" panose="020B0503030403020204" pitchFamily="34" charset="0"/>
              </a:rPr>
              <a:t>, με έμφαση στην επαναχρησιμοποίηση και τις νέες αγορές, το οποίο συμβάλλει στην επάρκεια των φυσικών πόρων του πλανήτη μας (παραγωγή-κατανάλωση-ανακύκλωση). Εφαρμόζοντας αυτό το οικονομικό  μοντέλο, τα επεξεργαζόμενα συστατικά  μπορούν να επιστρέψουν πίσω στον κύκλο. Ό,τι προηγουμένως θεωρείτο ως «απόβλητο», τώρα μπορεί να μετατραπεί σε πρώτη ύλη με αποτέλεσμα τη μείωση της σπατάλης των πόρων που χρησιμοποιούνται στην παραγωγική διαδικασία.</a:t>
            </a:r>
          </a:p>
        </p:txBody>
      </p:sp>
      <p:pic>
        <p:nvPicPr>
          <p:cNvPr id="6" name="Εικόνα 5">
            <a:extLst>
              <a:ext uri="{FF2B5EF4-FFF2-40B4-BE49-F238E27FC236}">
                <a16:creationId xmlns:a16="http://schemas.microsoft.com/office/drawing/2014/main" id="{9AC01404-3E2A-46B2-A4A6-D621801255BF}"/>
              </a:ext>
            </a:extLst>
          </p:cNvPr>
          <p:cNvPicPr>
            <a:picLocks noChangeAspect="1"/>
          </p:cNvPicPr>
          <p:nvPr/>
        </p:nvPicPr>
        <p:blipFill>
          <a:blip r:embed="rId3"/>
          <a:stretch>
            <a:fillRect/>
          </a:stretch>
        </p:blipFill>
        <p:spPr>
          <a:xfrm>
            <a:off x="3900242" y="793891"/>
            <a:ext cx="7150467" cy="4292459"/>
          </a:xfrm>
          <a:prstGeom prst="rect">
            <a:avLst/>
          </a:prstGeom>
        </p:spPr>
      </p:pic>
      <p:sp>
        <p:nvSpPr>
          <p:cNvPr id="8" name="TextBox 7">
            <a:extLst>
              <a:ext uri="{FF2B5EF4-FFF2-40B4-BE49-F238E27FC236}">
                <a16:creationId xmlns:a16="http://schemas.microsoft.com/office/drawing/2014/main" id="{6E212654-403F-4FCE-9010-75B9643827DE}"/>
              </a:ext>
            </a:extLst>
          </p:cNvPr>
          <p:cNvSpPr txBox="1"/>
          <p:nvPr/>
        </p:nvSpPr>
        <p:spPr>
          <a:xfrm>
            <a:off x="4663440" y="5086350"/>
            <a:ext cx="4776116" cy="369332"/>
          </a:xfrm>
          <a:prstGeom prst="rect">
            <a:avLst/>
          </a:prstGeom>
          <a:noFill/>
        </p:spPr>
        <p:txBody>
          <a:bodyPr wrap="none" rtlCol="0">
            <a:spAutoFit/>
          </a:bodyPr>
          <a:lstStyle/>
          <a:p>
            <a:r>
              <a:rPr lang="el-GR" dirty="0" err="1"/>
              <a:t>Ρουτινα</a:t>
            </a:r>
            <a:r>
              <a:rPr lang="el-GR" dirty="0"/>
              <a:t> σκέψης: Βλέπω σκέφτομαι αναρωτιέμαι</a:t>
            </a:r>
          </a:p>
        </p:txBody>
      </p:sp>
    </p:spTree>
    <p:extLst>
      <p:ext uri="{BB962C8B-B14F-4D97-AF65-F5344CB8AC3E}">
        <p14:creationId xmlns:p14="http://schemas.microsoft.com/office/powerpoint/2010/main" val="62676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C2DD45E-94FB-42DC-BF23-68AEE7BA9E36}"/>
              </a:ext>
            </a:extLst>
          </p:cNvPr>
          <p:cNvPicPr>
            <a:picLocks noChangeAspect="1"/>
          </p:cNvPicPr>
          <p:nvPr/>
        </p:nvPicPr>
        <p:blipFill>
          <a:blip r:embed="rId2"/>
          <a:stretch>
            <a:fillRect/>
          </a:stretch>
        </p:blipFill>
        <p:spPr>
          <a:xfrm>
            <a:off x="343925" y="421961"/>
            <a:ext cx="11504149" cy="6297714"/>
          </a:xfrm>
          <a:prstGeom prst="rect">
            <a:avLst/>
          </a:prstGeom>
        </p:spPr>
      </p:pic>
      <p:sp>
        <p:nvSpPr>
          <p:cNvPr id="4" name="TextBox 3">
            <a:extLst>
              <a:ext uri="{FF2B5EF4-FFF2-40B4-BE49-F238E27FC236}">
                <a16:creationId xmlns:a16="http://schemas.microsoft.com/office/drawing/2014/main" id="{C3325B40-A825-4736-AF61-7C9CA6C7E59B}"/>
              </a:ext>
            </a:extLst>
          </p:cNvPr>
          <p:cNvSpPr txBox="1"/>
          <p:nvPr/>
        </p:nvSpPr>
        <p:spPr>
          <a:xfrm>
            <a:off x="1919110" y="926781"/>
            <a:ext cx="7811911" cy="1581972"/>
          </a:xfrm>
          <a:prstGeom prst="rect">
            <a:avLst/>
          </a:prstGeom>
          <a:noFill/>
        </p:spPr>
        <p:txBody>
          <a:bodyPr wrap="square">
            <a:spAutoFit/>
          </a:bodyPr>
          <a:lstStyle/>
          <a:p>
            <a:pPr indent="-228600" algn="ctr">
              <a:lnSpc>
                <a:spcPct val="107000"/>
              </a:lnSpc>
              <a:spcBef>
                <a:spcPts val="1200"/>
              </a:spcBef>
              <a:spcAft>
                <a:spcPts val="1200"/>
              </a:spcAft>
            </a:pPr>
            <a:r>
              <a:rPr lang="el-GR" b="1" u="sng" dirty="0">
                <a:solidFill>
                  <a:srgbClr val="538135"/>
                </a:solidFill>
                <a:effectLst/>
                <a:latin typeface="Arial" panose="020B0604020202020204" pitchFamily="34" charset="0"/>
                <a:ea typeface="Times New Roman" panose="02020603050405020304" pitchFamily="18" charset="0"/>
                <a:cs typeface="Times New Roman" panose="02020603050405020304" pitchFamily="18" charset="0"/>
              </a:rPr>
              <a:t>Δραστηριότητα 1 η</a:t>
            </a:r>
          </a:p>
          <a:p>
            <a:pPr indent="-228600" algn="ctr">
              <a:lnSpc>
                <a:spcPct val="107000"/>
              </a:lnSpc>
              <a:spcBef>
                <a:spcPts val="1200"/>
              </a:spcBef>
              <a:spcAft>
                <a:spcPts val="1200"/>
              </a:spcAft>
            </a:pPr>
            <a:r>
              <a:rPr lang="el-GR" dirty="0">
                <a:solidFill>
                  <a:srgbClr val="252525"/>
                </a:solidFill>
                <a:latin typeface="Segoe UI" panose="020B0502040204020203" pitchFamily="34" charset="0"/>
                <a:ea typeface="Times New Roman" panose="02020603050405020304" pitchFamily="18" charset="0"/>
              </a:rPr>
              <a:t>Σχολικός</a:t>
            </a:r>
            <a:r>
              <a:rPr lang="el-GR" sz="1800" dirty="0">
                <a:solidFill>
                  <a:srgbClr val="252525"/>
                </a:solidFill>
                <a:effectLst/>
                <a:latin typeface="Segoe UI" panose="020B0502040204020203" pitchFamily="34" charset="0"/>
                <a:ea typeface="Times New Roman" panose="02020603050405020304" pitchFamily="18" charset="0"/>
              </a:rPr>
              <a:t> διαγωνισμός με τίτλο </a:t>
            </a:r>
            <a:r>
              <a:rPr lang="el-GR" sz="1800" dirty="0" err="1">
                <a:solidFill>
                  <a:srgbClr val="252525"/>
                </a:solidFill>
                <a:effectLst/>
                <a:latin typeface="Segoe UI" panose="020B0502040204020203" pitchFamily="34" charset="0"/>
                <a:ea typeface="Times New Roman" panose="02020603050405020304" pitchFamily="18" charset="0"/>
              </a:rPr>
              <a:t>Bravo</a:t>
            </a:r>
            <a:r>
              <a:rPr lang="el-GR" sz="1800" dirty="0">
                <a:solidFill>
                  <a:srgbClr val="252525"/>
                </a:solidFill>
                <a:effectLst/>
                <a:latin typeface="Segoe UI" panose="020B0502040204020203" pitchFamily="34" charset="0"/>
                <a:ea typeface="Times New Roman" panose="02020603050405020304" pitchFamily="18" charset="0"/>
              </a:rPr>
              <a:t> </a:t>
            </a:r>
            <a:r>
              <a:rPr lang="el-GR" sz="1800" dirty="0" err="1">
                <a:solidFill>
                  <a:srgbClr val="252525"/>
                </a:solidFill>
                <a:effectLst/>
                <a:latin typeface="Segoe UI" panose="020B0502040204020203" pitchFamily="34" charset="0"/>
                <a:ea typeface="Times New Roman" panose="02020603050405020304" pitchFamily="18" charset="0"/>
              </a:rPr>
              <a:t>Schools</a:t>
            </a:r>
            <a:r>
              <a:rPr lang="el-GR" sz="1800" dirty="0">
                <a:solidFill>
                  <a:srgbClr val="252525"/>
                </a:solidFill>
                <a:effectLst/>
                <a:latin typeface="Segoe UI" panose="020B0502040204020203" pitchFamily="34" charset="0"/>
                <a:ea typeface="Times New Roman" panose="02020603050405020304" pitchFamily="18" charset="0"/>
              </a:rPr>
              <a:t> </a:t>
            </a:r>
          </a:p>
          <a:p>
            <a:pPr indent="-228600" algn="ctr">
              <a:lnSpc>
                <a:spcPct val="107000"/>
              </a:lnSpc>
              <a:spcBef>
                <a:spcPts val="1200"/>
              </a:spcBef>
              <a:spcAft>
                <a:spcPts val="1200"/>
              </a:spcAft>
            </a:pPr>
            <a:r>
              <a:rPr lang="el-GR" sz="1800" dirty="0">
                <a:solidFill>
                  <a:srgbClr val="252525"/>
                </a:solidFill>
                <a:effectLst/>
                <a:latin typeface="Segoe UI" panose="020B0502040204020203" pitchFamily="34" charset="0"/>
                <a:ea typeface="Times New Roman" panose="02020603050405020304" pitchFamily="18" charset="0"/>
              </a:rPr>
              <a:t>«Δημιουργούμε έναν Καλύτερο Κόσμο»</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36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F4646F4-E0A1-44DF-9837-99F17260AA0B}"/>
              </a:ext>
            </a:extLst>
          </p:cNvPr>
          <p:cNvPicPr>
            <a:picLocks noChangeAspect="1"/>
          </p:cNvPicPr>
          <p:nvPr/>
        </p:nvPicPr>
        <p:blipFill>
          <a:blip r:embed="rId2"/>
          <a:stretch>
            <a:fillRect/>
          </a:stretch>
        </p:blipFill>
        <p:spPr>
          <a:xfrm>
            <a:off x="340877" y="280143"/>
            <a:ext cx="11510246" cy="6297714"/>
          </a:xfrm>
          <a:prstGeom prst="rect">
            <a:avLst/>
          </a:prstGeom>
        </p:spPr>
      </p:pic>
      <p:sp>
        <p:nvSpPr>
          <p:cNvPr id="4" name="TextBox 3">
            <a:extLst>
              <a:ext uri="{FF2B5EF4-FFF2-40B4-BE49-F238E27FC236}">
                <a16:creationId xmlns:a16="http://schemas.microsoft.com/office/drawing/2014/main" id="{5FC7105B-44C3-4711-B636-9D74A06CA6C1}"/>
              </a:ext>
            </a:extLst>
          </p:cNvPr>
          <p:cNvSpPr txBox="1"/>
          <p:nvPr/>
        </p:nvSpPr>
        <p:spPr>
          <a:xfrm>
            <a:off x="1422399" y="658334"/>
            <a:ext cx="9640711" cy="1132874"/>
          </a:xfrm>
          <a:prstGeom prst="rect">
            <a:avLst/>
          </a:prstGeom>
          <a:noFill/>
        </p:spPr>
        <p:txBody>
          <a:bodyPr wrap="square">
            <a:spAutoFit/>
          </a:bodyPr>
          <a:lstStyle/>
          <a:p>
            <a:pPr>
              <a:lnSpc>
                <a:spcPct val="107000"/>
              </a:lnSpc>
              <a:spcAft>
                <a:spcPts val="800"/>
              </a:spcAft>
            </a:pPr>
            <a:r>
              <a:rPr lang="el-GR" sz="1600" b="1" dirty="0">
                <a:solidFill>
                  <a:srgbClr val="252525"/>
                </a:solidFill>
                <a:effectLst/>
                <a:latin typeface="Segoe UI" panose="020B0502040204020203" pitchFamily="34" charset="0"/>
                <a:ea typeface="Times New Roman" panose="02020603050405020304" pitchFamily="18" charset="0"/>
                <a:cs typeface="Times New Roman" panose="02020603050405020304" pitchFamily="18" charset="0"/>
              </a:rPr>
              <a:t>Στόχος</a:t>
            </a:r>
            <a:r>
              <a:rPr lang="el-GR" sz="1600" dirty="0">
                <a:solidFill>
                  <a:srgbClr val="252525"/>
                </a:solidFill>
                <a:effectLst/>
                <a:latin typeface="Segoe UI" panose="020B0502040204020203" pitchFamily="34" charset="0"/>
                <a:ea typeface="Times New Roman" panose="02020603050405020304" pitchFamily="18" charset="0"/>
                <a:cs typeface="Times New Roman" panose="02020603050405020304" pitchFamily="18" charset="0"/>
              </a:rPr>
              <a:t> μας είναι να ενημερώσουμε και να ευαισθητοποιήσουμε τα Ελληνόπουλα για τους </a:t>
            </a:r>
            <a:r>
              <a:rPr lang="el-GR" sz="1600" b="1" dirty="0">
                <a:solidFill>
                  <a:schemeClr val="accent5">
                    <a:lumMod val="75000"/>
                  </a:schemeClr>
                </a:solidFill>
                <a:effectLst/>
                <a:latin typeface="Segoe UI" panose="020B0502040204020203" pitchFamily="34" charset="0"/>
                <a:ea typeface="Times New Roman" panose="02020603050405020304" pitchFamily="18" charset="0"/>
                <a:cs typeface="Times New Roman" panose="02020603050405020304" pitchFamily="18" charset="0"/>
              </a:rPr>
              <a:t>Παγκόσμιους στόχους της Βιώσιμης Ανάπτυξης</a:t>
            </a:r>
            <a:r>
              <a:rPr lang="el-GR" sz="1600" dirty="0">
                <a:solidFill>
                  <a:srgbClr val="252525"/>
                </a:solidFill>
                <a:effectLst/>
                <a:latin typeface="Segoe UI" panose="020B0502040204020203" pitchFamily="34" charset="0"/>
                <a:ea typeface="Times New Roman" panose="02020603050405020304" pitchFamily="18" charset="0"/>
                <a:cs typeface="Times New Roman" panose="02020603050405020304" pitchFamily="18" charset="0"/>
              </a:rPr>
              <a:t>, με όραμα να διαμορφώσουμε τους Ενεργούς Πολίτες του Αύριο, οι οποίοι θα αναλάβουν δράση για τη μεγάλη αλλαγή στον πλανήτη μας μέχρι το 2030.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Εικόνα 5">
            <a:extLst>
              <a:ext uri="{FF2B5EF4-FFF2-40B4-BE49-F238E27FC236}">
                <a16:creationId xmlns:a16="http://schemas.microsoft.com/office/drawing/2014/main" id="{C12CB6D0-6DE1-4FC6-8CF1-7129B6419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378" y="1597036"/>
            <a:ext cx="8498064" cy="3985979"/>
          </a:xfrm>
          <a:prstGeom prst="rect">
            <a:avLst/>
          </a:prstGeom>
        </p:spPr>
      </p:pic>
      <p:sp>
        <p:nvSpPr>
          <p:cNvPr id="7" name="TextBox 6">
            <a:extLst>
              <a:ext uri="{FF2B5EF4-FFF2-40B4-BE49-F238E27FC236}">
                <a16:creationId xmlns:a16="http://schemas.microsoft.com/office/drawing/2014/main" id="{299F7B39-A511-4366-91AE-7B4799A0406B}"/>
              </a:ext>
            </a:extLst>
          </p:cNvPr>
          <p:cNvSpPr txBox="1"/>
          <p:nvPr/>
        </p:nvSpPr>
        <p:spPr>
          <a:xfrm>
            <a:off x="868558" y="1965463"/>
            <a:ext cx="1660153" cy="4154984"/>
          </a:xfrm>
          <a:prstGeom prst="rect">
            <a:avLst/>
          </a:prstGeom>
          <a:noFill/>
        </p:spPr>
        <p:txBody>
          <a:bodyPr wrap="square" rtlCol="0">
            <a:spAutoFit/>
          </a:bodyPr>
          <a:lstStyle/>
          <a:p>
            <a:r>
              <a:rPr lang="el-GR" dirty="0"/>
              <a:t>Ρουτίνα σκέψης: </a:t>
            </a:r>
          </a:p>
          <a:p>
            <a:r>
              <a:rPr lang="el-GR" dirty="0"/>
              <a:t>Δημιουργικό κυνήγι</a:t>
            </a:r>
          </a:p>
          <a:p>
            <a:endParaRPr lang="el-GR" sz="1600" dirty="0"/>
          </a:p>
          <a:p>
            <a:r>
              <a:rPr lang="el-GR" sz="1600" dirty="0"/>
              <a:t>Τι νομίζεις ότι είναι αυτό που βλέπεις?</a:t>
            </a:r>
          </a:p>
          <a:p>
            <a:r>
              <a:rPr lang="el-GR" sz="1600" dirty="0"/>
              <a:t>Ποια είναι η κύρια λειτουργία του?</a:t>
            </a:r>
          </a:p>
          <a:p>
            <a:r>
              <a:rPr lang="el-GR" sz="1600" dirty="0"/>
              <a:t>Από τι αποτελείται?</a:t>
            </a:r>
          </a:p>
          <a:p>
            <a:r>
              <a:rPr lang="el-GR" sz="1600" dirty="0"/>
              <a:t>Που απευθύνεται?</a:t>
            </a:r>
          </a:p>
          <a:p>
            <a:endParaRPr lang="el-GR" sz="1600" dirty="0"/>
          </a:p>
        </p:txBody>
      </p:sp>
    </p:spTree>
    <p:extLst>
      <p:ext uri="{BB962C8B-B14F-4D97-AF65-F5344CB8AC3E}">
        <p14:creationId xmlns:p14="http://schemas.microsoft.com/office/powerpoint/2010/main" val="146022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7A10458-ABB6-4F01-953E-2E7DE9732D85}"/>
              </a:ext>
            </a:extLst>
          </p:cNvPr>
          <p:cNvPicPr>
            <a:picLocks noChangeAspect="1"/>
          </p:cNvPicPr>
          <p:nvPr/>
        </p:nvPicPr>
        <p:blipFill>
          <a:blip r:embed="rId2"/>
          <a:stretch>
            <a:fillRect/>
          </a:stretch>
        </p:blipFill>
        <p:spPr>
          <a:xfrm>
            <a:off x="340877" y="280143"/>
            <a:ext cx="11510246" cy="6297714"/>
          </a:xfrm>
          <a:prstGeom prst="rect">
            <a:avLst/>
          </a:prstGeom>
        </p:spPr>
      </p:pic>
      <p:sp>
        <p:nvSpPr>
          <p:cNvPr id="4" name="TextBox 3">
            <a:extLst>
              <a:ext uri="{FF2B5EF4-FFF2-40B4-BE49-F238E27FC236}">
                <a16:creationId xmlns:a16="http://schemas.microsoft.com/office/drawing/2014/main" id="{99886139-4076-4EB9-A2FB-EB8F26506BDE}"/>
              </a:ext>
            </a:extLst>
          </p:cNvPr>
          <p:cNvSpPr txBox="1"/>
          <p:nvPr/>
        </p:nvSpPr>
        <p:spPr>
          <a:xfrm>
            <a:off x="1085047" y="3805376"/>
            <a:ext cx="6096000" cy="1599284"/>
          </a:xfrm>
          <a:prstGeom prst="rect">
            <a:avLst/>
          </a:prstGeom>
          <a:noFill/>
        </p:spPr>
        <p:txBody>
          <a:bodyPr wrap="square">
            <a:spAutoFit/>
          </a:bodyPr>
          <a:lstStyle/>
          <a:p>
            <a:pPr marL="215900" indent="-152400" algn="ctr">
              <a:lnSpc>
                <a:spcPct val="107000"/>
              </a:lnSpc>
              <a:spcAft>
                <a:spcPts val="800"/>
              </a:spcAft>
            </a:pPr>
            <a:r>
              <a:rPr lang="el-GR"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Οργάνωση </a:t>
            </a:r>
            <a:r>
              <a:rPr lang="el-GR" sz="18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Bazaar</a:t>
            </a:r>
            <a:r>
              <a:rPr lang="el-GR"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 Καταμερισμός εργασιών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l-GR" sz="1800" dirty="0">
                <a:solidFill>
                  <a:srgbClr val="002060"/>
                </a:solidFill>
                <a:effectLst/>
                <a:latin typeface="Arial" panose="020B0604020202020204" pitchFamily="34" charset="0"/>
                <a:ea typeface="Times New Roman" panose="02020603050405020304" pitchFamily="18" charset="0"/>
              </a:rPr>
              <a:t> Δημιουργία εργαστηρίου με συνεργασία  εκπαιδευτικών , γονέων  και παιδιών  για τη δημιουργία των κατασκευών με επαναχρησιμοποιούμενα υλικά με σκοπό την πώλησή τους </a:t>
            </a:r>
            <a:endParaRPr lang="el-GR" sz="1800" dirty="0"/>
          </a:p>
        </p:txBody>
      </p:sp>
      <p:sp>
        <p:nvSpPr>
          <p:cNvPr id="5" name="TextBox 4">
            <a:extLst>
              <a:ext uri="{FF2B5EF4-FFF2-40B4-BE49-F238E27FC236}">
                <a16:creationId xmlns:a16="http://schemas.microsoft.com/office/drawing/2014/main" id="{CA2D1A00-7048-4C0A-85B0-21944FB82191}"/>
              </a:ext>
            </a:extLst>
          </p:cNvPr>
          <p:cNvSpPr txBox="1"/>
          <p:nvPr/>
        </p:nvSpPr>
        <p:spPr>
          <a:xfrm>
            <a:off x="1444978" y="1985849"/>
            <a:ext cx="6096000" cy="646331"/>
          </a:xfrm>
          <a:prstGeom prst="rect">
            <a:avLst/>
          </a:prstGeom>
          <a:noFill/>
        </p:spPr>
        <p:txBody>
          <a:bodyPr wrap="square">
            <a:spAutoFit/>
          </a:bodyPr>
          <a:lstStyle/>
          <a:p>
            <a:r>
              <a:rPr lang="el-GR" sz="1800" dirty="0">
                <a:effectLst/>
                <a:latin typeface="Arial" panose="020B0604020202020204" pitchFamily="34" charset="0"/>
                <a:ea typeface="Times New Roman" panose="02020603050405020304" pitchFamily="18" charset="0"/>
              </a:rPr>
              <a:t>Στην ολομέλεια θα καταγραφεί σε χάρτη (</a:t>
            </a:r>
            <a:r>
              <a:rPr lang="el-GR" sz="1800" dirty="0" err="1">
                <a:effectLst/>
                <a:latin typeface="Arial" panose="020B0604020202020204" pitchFamily="34" charset="0"/>
                <a:ea typeface="Times New Roman" panose="02020603050405020304" pitchFamily="18" charset="0"/>
              </a:rPr>
              <a:t>popplet</a:t>
            </a:r>
            <a:r>
              <a:rPr lang="el-GR" sz="1800" dirty="0">
                <a:effectLst/>
                <a:latin typeface="Arial" panose="020B0604020202020204" pitchFamily="34" charset="0"/>
                <a:ea typeface="Times New Roman" panose="02020603050405020304" pitchFamily="18" charset="0"/>
              </a:rPr>
              <a:t>) η ανάληψη καθηκόντων </a:t>
            </a:r>
            <a:endParaRPr lang="el-GR" dirty="0"/>
          </a:p>
        </p:txBody>
      </p:sp>
      <p:sp>
        <p:nvSpPr>
          <p:cNvPr id="6" name="TextBox 5">
            <a:extLst>
              <a:ext uri="{FF2B5EF4-FFF2-40B4-BE49-F238E27FC236}">
                <a16:creationId xmlns:a16="http://schemas.microsoft.com/office/drawing/2014/main" id="{9DF267C6-D5CD-4D08-B7B5-701EC2C8D230}"/>
              </a:ext>
            </a:extLst>
          </p:cNvPr>
          <p:cNvSpPr txBox="1"/>
          <p:nvPr/>
        </p:nvSpPr>
        <p:spPr>
          <a:xfrm>
            <a:off x="1444978" y="1616517"/>
            <a:ext cx="2031582" cy="369332"/>
          </a:xfrm>
          <a:prstGeom prst="rect">
            <a:avLst/>
          </a:prstGeom>
          <a:noFill/>
        </p:spPr>
        <p:txBody>
          <a:bodyPr wrap="none" rtlCol="0">
            <a:spAutoFit/>
          </a:bodyPr>
          <a:lstStyle/>
          <a:p>
            <a:r>
              <a:rPr lang="el-GR" dirty="0"/>
              <a:t>Ενημέρωση γονέων</a:t>
            </a:r>
          </a:p>
        </p:txBody>
      </p:sp>
      <p:pic>
        <p:nvPicPr>
          <p:cNvPr id="3" name="Εικόνα 2">
            <a:extLst>
              <a:ext uri="{FF2B5EF4-FFF2-40B4-BE49-F238E27FC236}">
                <a16:creationId xmlns:a16="http://schemas.microsoft.com/office/drawing/2014/main" id="{D099D4F2-FD38-4C9B-8F9E-AA84777B295C}"/>
              </a:ext>
            </a:extLst>
          </p:cNvPr>
          <p:cNvPicPr>
            <a:picLocks noChangeAspect="1"/>
          </p:cNvPicPr>
          <p:nvPr/>
        </p:nvPicPr>
        <p:blipFill>
          <a:blip r:embed="rId3"/>
          <a:stretch>
            <a:fillRect/>
          </a:stretch>
        </p:blipFill>
        <p:spPr>
          <a:xfrm rot="649756">
            <a:off x="7721517" y="944846"/>
            <a:ext cx="3084106" cy="2214143"/>
          </a:xfrm>
          <a:prstGeom prst="rect">
            <a:avLst/>
          </a:prstGeom>
        </p:spPr>
      </p:pic>
      <p:pic>
        <p:nvPicPr>
          <p:cNvPr id="7" name="Εικόνα 6">
            <a:extLst>
              <a:ext uri="{FF2B5EF4-FFF2-40B4-BE49-F238E27FC236}">
                <a16:creationId xmlns:a16="http://schemas.microsoft.com/office/drawing/2014/main" id="{BE089BE7-9E84-4BB3-886C-4A04B6DAEAA5}"/>
              </a:ext>
            </a:extLst>
          </p:cNvPr>
          <p:cNvPicPr>
            <a:picLocks noChangeAspect="1"/>
          </p:cNvPicPr>
          <p:nvPr/>
        </p:nvPicPr>
        <p:blipFill>
          <a:blip r:embed="rId4"/>
          <a:stretch>
            <a:fillRect/>
          </a:stretch>
        </p:blipFill>
        <p:spPr>
          <a:xfrm>
            <a:off x="7925217" y="3805376"/>
            <a:ext cx="2928329" cy="1599284"/>
          </a:xfrm>
          <a:prstGeom prst="rect">
            <a:avLst/>
          </a:prstGeom>
        </p:spPr>
      </p:pic>
    </p:spTree>
    <p:extLst>
      <p:ext uri="{BB962C8B-B14F-4D97-AF65-F5344CB8AC3E}">
        <p14:creationId xmlns:p14="http://schemas.microsoft.com/office/powerpoint/2010/main" val="293134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0194964-1C59-4A2C-9577-E5A21A777C90}"/>
              </a:ext>
            </a:extLst>
          </p:cNvPr>
          <p:cNvPicPr>
            <a:picLocks noChangeAspect="1"/>
          </p:cNvPicPr>
          <p:nvPr/>
        </p:nvPicPr>
        <p:blipFill>
          <a:blip r:embed="rId2"/>
          <a:stretch>
            <a:fillRect/>
          </a:stretch>
        </p:blipFill>
        <p:spPr>
          <a:xfrm>
            <a:off x="343925" y="280143"/>
            <a:ext cx="11504149" cy="6297714"/>
          </a:xfrm>
          <a:prstGeom prst="rect">
            <a:avLst/>
          </a:prstGeom>
        </p:spPr>
      </p:pic>
      <p:sp>
        <p:nvSpPr>
          <p:cNvPr id="3" name="TextBox 2">
            <a:extLst>
              <a:ext uri="{FF2B5EF4-FFF2-40B4-BE49-F238E27FC236}">
                <a16:creationId xmlns:a16="http://schemas.microsoft.com/office/drawing/2014/main" id="{23FAD620-1FAA-4844-B0E4-D5A60E61D44E}"/>
              </a:ext>
            </a:extLst>
          </p:cNvPr>
          <p:cNvSpPr txBox="1"/>
          <p:nvPr/>
        </p:nvSpPr>
        <p:spPr>
          <a:xfrm>
            <a:off x="2743201" y="906584"/>
            <a:ext cx="6096000" cy="1312860"/>
          </a:xfrm>
          <a:prstGeom prst="rect">
            <a:avLst/>
          </a:prstGeom>
          <a:noFill/>
        </p:spPr>
        <p:txBody>
          <a:bodyPr wrap="square">
            <a:spAutoFit/>
          </a:bodyPr>
          <a:lstStyle/>
          <a:p>
            <a:pPr indent="-228600" algn="just">
              <a:lnSpc>
                <a:spcPct val="107000"/>
              </a:lnSpc>
              <a:spcBef>
                <a:spcPts val="1200"/>
              </a:spcBef>
              <a:spcAft>
                <a:spcPts val="1200"/>
              </a:spcAft>
            </a:pPr>
            <a:r>
              <a:rPr lang="el-GR" sz="1600" b="1" u="sng" dirty="0">
                <a:solidFill>
                  <a:srgbClr val="538135"/>
                </a:solidFill>
                <a:effectLst/>
                <a:latin typeface="Arial" panose="020B0604020202020204" pitchFamily="34" charset="0"/>
                <a:ea typeface="Times New Roman" panose="02020603050405020304" pitchFamily="18" charset="0"/>
                <a:cs typeface="Times New Roman" panose="02020603050405020304" pitchFamily="18" charset="0"/>
              </a:rPr>
              <a:t>Δραστηριότητα 2η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l-GR" sz="16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Δημιουργία προσκλήσεων και αφίσας</a:t>
            </a:r>
            <a:endParaRPr lang="el-GR" sz="16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15900" indent="-152400"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66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5B4B7CC-BC48-4A3F-9526-FF5B4A195CBB}"/>
              </a:ext>
            </a:extLst>
          </p:cNvPr>
          <p:cNvPicPr>
            <a:picLocks noChangeAspect="1"/>
          </p:cNvPicPr>
          <p:nvPr/>
        </p:nvPicPr>
        <p:blipFill>
          <a:blip r:embed="rId2"/>
          <a:stretch>
            <a:fillRect/>
          </a:stretch>
        </p:blipFill>
        <p:spPr>
          <a:xfrm>
            <a:off x="340877" y="280143"/>
            <a:ext cx="11510246" cy="6297714"/>
          </a:xfrm>
          <a:prstGeom prst="rect">
            <a:avLst/>
          </a:prstGeom>
        </p:spPr>
      </p:pic>
      <p:sp>
        <p:nvSpPr>
          <p:cNvPr id="3" name="TextBox 2">
            <a:extLst>
              <a:ext uri="{FF2B5EF4-FFF2-40B4-BE49-F238E27FC236}">
                <a16:creationId xmlns:a16="http://schemas.microsoft.com/office/drawing/2014/main" id="{77DB0D4B-5D00-4384-8FF4-3C75A6E5E17B}"/>
              </a:ext>
            </a:extLst>
          </p:cNvPr>
          <p:cNvSpPr txBox="1"/>
          <p:nvPr/>
        </p:nvSpPr>
        <p:spPr>
          <a:xfrm>
            <a:off x="2923822" y="869866"/>
            <a:ext cx="6096000" cy="1969578"/>
          </a:xfrm>
          <a:prstGeom prst="rect">
            <a:avLst/>
          </a:prstGeom>
          <a:noFill/>
        </p:spPr>
        <p:txBody>
          <a:bodyPr wrap="square">
            <a:spAutoFit/>
          </a:bodyPr>
          <a:lstStyle/>
          <a:p>
            <a:pPr indent="-228600" algn="ctr">
              <a:lnSpc>
                <a:spcPct val="107000"/>
              </a:lnSpc>
              <a:spcBef>
                <a:spcPts val="1200"/>
              </a:spcBef>
              <a:spcAft>
                <a:spcPts val="1200"/>
              </a:spcAft>
            </a:pPr>
            <a:r>
              <a:rPr lang="el-GR" b="1" u="sng" dirty="0" err="1">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Δραστηριοτητα</a:t>
            </a:r>
            <a:r>
              <a:rPr lang="el-GR" b="1" u="sng"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4η</a:t>
            </a:r>
            <a:endParaRPr lang="el-GR"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800"/>
              </a:spcAft>
            </a:pPr>
            <a:r>
              <a:rPr lang="el-GR"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15900" indent="-152400" algn="ctr">
              <a:lnSpc>
                <a:spcPct val="107000"/>
              </a:lnSpc>
              <a:spcAft>
                <a:spcPts val="800"/>
              </a:spcAft>
            </a:pPr>
            <a:r>
              <a:rPr lang="el-GR"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Λειτουργία </a:t>
            </a:r>
            <a:r>
              <a:rPr lang="el-GR" dirty="0" err="1">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Bazaar</a:t>
            </a:r>
            <a:r>
              <a:rPr lang="el-GR"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και δημιουργία ψηφιακής έκθεσης με το λογισμικό </a:t>
            </a:r>
            <a:r>
              <a:rPr lang="el-GR" dirty="0" err="1">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artsteps</a:t>
            </a:r>
            <a:r>
              <a:rPr lang="el-GR"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ή </a:t>
            </a:r>
            <a:r>
              <a:rPr lang="el-GR" dirty="0" err="1">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emaze</a:t>
            </a:r>
            <a:r>
              <a:rPr lang="el-GR"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για τη διάχυση του προγράμματος.</a:t>
            </a:r>
            <a:endParaRPr lang="el-GR"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81F434-B1FF-4BED-AA1C-6ACB3606CC39}"/>
              </a:ext>
            </a:extLst>
          </p:cNvPr>
          <p:cNvSpPr txBox="1"/>
          <p:nvPr/>
        </p:nvSpPr>
        <p:spPr>
          <a:xfrm>
            <a:off x="1817512" y="3785320"/>
            <a:ext cx="6096000" cy="923330"/>
          </a:xfrm>
          <a:prstGeom prst="rect">
            <a:avLst/>
          </a:prstGeom>
          <a:noFill/>
        </p:spPr>
        <p:txBody>
          <a:bodyPr wrap="square">
            <a:spAutoFit/>
          </a:bodyPr>
          <a:lstStyle/>
          <a:p>
            <a:r>
              <a:rPr lang="en-US" dirty="0">
                <a:hlinkClick r:id="rId3"/>
              </a:rPr>
              <a:t>http://linoit.com/users/mavridou/canvases/bazaar%20?fbclid=IwAR1zVGMGFW2s9o6--JzjXd2ibOOeQlgrQQ2XuvIsMXOOMyYNtY1MY-a4J34</a:t>
            </a:r>
            <a:endParaRPr lang="el-GR" dirty="0"/>
          </a:p>
        </p:txBody>
      </p:sp>
    </p:spTree>
    <p:extLst>
      <p:ext uri="{BB962C8B-B14F-4D97-AF65-F5344CB8AC3E}">
        <p14:creationId xmlns:p14="http://schemas.microsoft.com/office/powerpoint/2010/main" val="42646201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315</Words>
  <Application>Microsoft Office PowerPoint</Application>
  <PresentationFormat>Ευρεία οθόνη</PresentationFormat>
  <Paragraphs>27</Paragraphs>
  <Slides>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vt:i4>
      </vt:variant>
    </vt:vector>
  </HeadingPairs>
  <TitlesOfParts>
    <vt:vector size="14" baseType="lpstr">
      <vt:lpstr>Arial</vt:lpstr>
      <vt:lpstr>Calibri</vt:lpstr>
      <vt:lpstr>Calibri Light</vt:lpstr>
      <vt:lpstr>Segoe UI</vt:lpstr>
      <vt:lpstr>Source Sans Pro</vt:lpstr>
      <vt:lpstr>Times New Roman</vt:lpstr>
      <vt:lpstr>Θέμα του Office</vt:lpstr>
      <vt:lpstr>5o εργαστήριο Κυκλική οικονομία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5o εργαστήριο Κυκλική οικονομία</dc:title>
  <dc:creator>Apostolos</dc:creator>
  <cp:lastModifiedBy>Apostolos</cp:lastModifiedBy>
  <cp:revision>3</cp:revision>
  <dcterms:created xsi:type="dcterms:W3CDTF">2022-03-24T19:39:14Z</dcterms:created>
  <dcterms:modified xsi:type="dcterms:W3CDTF">2022-03-28T19:06:23Z</dcterms:modified>
</cp:coreProperties>
</file>