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58" r:id="rId5"/>
    <p:sldId id="284" r:id="rId6"/>
    <p:sldId id="285" r:id="rId7"/>
    <p:sldId id="288" r:id="rId8"/>
    <p:sldId id="286" r:id="rId9"/>
    <p:sldId id="260" r:id="rId10"/>
    <p:sldId id="280" r:id="rId11"/>
    <p:sldId id="261" r:id="rId12"/>
    <p:sldId id="266" r:id="rId13"/>
    <p:sldId id="283" r:id="rId14"/>
    <p:sldId id="268" r:id="rId15"/>
    <p:sldId id="269" r:id="rId16"/>
    <p:sldId id="270" r:id="rId17"/>
    <p:sldId id="271" r:id="rId18"/>
    <p:sldId id="291" r:id="rId19"/>
    <p:sldId id="281" r:id="rId20"/>
    <p:sldId id="292" r:id="rId21"/>
    <p:sldId id="293" r:id="rId22"/>
    <p:sldId id="273" r:id="rId23"/>
    <p:sldId id="274" r:id="rId24"/>
    <p:sldId id="275" r:id="rId25"/>
    <p:sldId id="262" r:id="rId26"/>
    <p:sldId id="263" r:id="rId27"/>
    <p:sldId id="264" r:id="rId28"/>
    <p:sldId id="289" r:id="rId29"/>
    <p:sldId id="276" r:id="rId30"/>
    <p:sldId id="277" r:id="rId31"/>
    <p:sldId id="290" r:id="rId32"/>
    <p:sldId id="265" r:id="rId33"/>
    <p:sldId id="282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00"/>
    <a:srgbClr val="025198"/>
    <a:srgbClr val="422C16"/>
    <a:srgbClr val="0C788E"/>
    <a:srgbClr val="1C1C1C"/>
    <a:srgbClr val="660066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0B9D2-6B6E-41FC-9FEB-D838D857901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149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913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1044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529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5572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29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637B-A3CE-42C5-BB4F-525AE5701BE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341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8A2F-97B3-45B3-AB87-EB86898C298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555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928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7D12-E111-459D-8592-ED7DBE0EE38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2430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A3D3-BC3D-4FFB-81CB-4B3B84DFFBB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162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D606-648F-4FF1-A384-F4E5B0DA05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728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ADB2-D916-43BA-A08A-EA60F5304C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001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19AE-8ACC-4E13-963B-6F69891DA40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196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117-3F18-451D-ADD4-B9F95978BD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605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787B-F602-4FD4-BAF4-C64987F8751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7476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8C12B9-CEBB-4E54-BE1A-13C9B160E3D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3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427984" y="2613031"/>
            <a:ext cx="4104456" cy="576064"/>
          </a:xfrm>
          <a:noFill/>
          <a:ln/>
        </p:spPr>
        <p:txBody>
          <a:bodyPr/>
          <a:lstStyle/>
          <a:p>
            <a:pPr algn="r"/>
            <a:r>
              <a:rPr lang="el-GR" sz="3600" b="1" dirty="0" smtClean="0">
                <a:solidFill>
                  <a:srgbClr val="FF0000"/>
                </a:solidFill>
              </a:rPr>
              <a:t>«ΤΟ ΔΙΚΤΥΟ ΜΑΣ»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3491880" y="3212976"/>
            <a:ext cx="56166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200" b="1" dirty="0" smtClean="0">
                <a:solidFill>
                  <a:srgbClr val="00B050"/>
                </a:solidFill>
              </a:rPr>
              <a:t>ΝΗΠΙΑΓΩΓΕΙΑ</a:t>
            </a:r>
          </a:p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00B0F0"/>
                </a:solidFill>
              </a:rPr>
              <a:t>ΝΕΟΧΩΡΙΟΥ, ΠΑΛΑΙΟΧΩΡΙΟΥ, ΛΙΑΝΟΒΕΡΓΙΟΥ &amp;  2</a:t>
            </a:r>
            <a:r>
              <a:rPr lang="el-GR" sz="2400" b="1" baseline="30000" dirty="0" smtClean="0">
                <a:solidFill>
                  <a:srgbClr val="00B0F0"/>
                </a:solidFill>
              </a:rPr>
              <a:t>ο</a:t>
            </a:r>
            <a:r>
              <a:rPr lang="el-GR" sz="2400" b="1" dirty="0" smtClean="0">
                <a:solidFill>
                  <a:srgbClr val="00B0F0"/>
                </a:solidFill>
              </a:rPr>
              <a:t> ΠΛΑΤΕΟΣ</a:t>
            </a:r>
            <a:endParaRPr lang="es-E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ΚΡΙΤΗΡΙΑ ΓΙΑ ΤΗΝ ΕΠΙΤΥΧΗ ΛΕΙΤΟΥΡΓΙΑ ΤΟΥ </a:t>
            </a:r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ΔΙΚΤΥΟΥ </a:t>
            </a:r>
            <a:endParaRPr lang="el-GR" sz="4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Αμοιβαίο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ενδιαφέρον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Καλό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προγραμματισμό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οργάνωση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επιμορφωτικών συναντήσεων</a:t>
            </a:r>
          </a:p>
          <a:p>
            <a:pPr lvl="0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Έγκαιρη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ενημέρωση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όλων των μελών για τις επιμορφωτικές δράσεις.</a:t>
            </a:r>
          </a:p>
          <a:p>
            <a:pPr lvl="0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Ανταλλαγή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απόψεων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γνώσεων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«καλών πρακτικών»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μεταξύ των μελών του Δικτύου.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Άσκηση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εποικοδομητικής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κριτικής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ανατροφοδότηση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από τους επιμορφωτές και τους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επιμορφούμενους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ΣΧΕΔΙΟ ΔΡΑΣΗΣ ΕΣΩΤΕΡΙΚΗΣ ΑΞΙΟΛΟΓΗΣΗΣ</a:t>
            </a:r>
            <a:endParaRPr lang="el-GR" sz="24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224135"/>
          </a:xfrm>
        </p:spPr>
        <p:txBody>
          <a:bodyPr/>
          <a:lstStyle/>
          <a:p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ΟΙ ΔΡΑΣΕΙΣ ΤΟΥ ΔΙΚΤΥΟΥ ΜΑΣ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«ΕΝΔΟΣΧΟΛΙΚΗ ΕΠΙΜΟΡΦΩΣΗ ΣΕ ΨΗΦΙΑΚΕΣ ΔΕΞΙΟΤΗΤΕΣ»</a:t>
            </a:r>
            <a:endParaRPr lang="el-GR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Στο πλαίσιο της εσωτερικής αξιολόγησης και αφού ενεργοποιήθηκε ομόφωνα από τα τέσσερα Νηπιαγωγεία το Δίκτυό μας, πραγματοποιήθηκαν…</a:t>
            </a:r>
          </a:p>
          <a:p>
            <a:pPr marL="0" indent="0">
              <a:buNone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ΣΤΗΝ 1</a:t>
            </a:r>
            <a:r>
              <a:rPr lang="el-GR" sz="4000" b="1" baseline="30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ΣΥΝΑΝΤΗΣΗ: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Έγινε συστηματική διερεύνηση των αναγκών των εκπαιδευτικών 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Διαπιστώθηκε ανάγκη για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αυτομόρφωση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εκπαιδευτικών στη χρήση και αξιοποίηση των ΤΠΕ στο σχολείο 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Αποφασίστηκε ο σχεδιασμός της Δράσης: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l-GR" sz="2400" b="1" dirty="0" err="1" smtClean="0">
                <a:latin typeface="Calibri" pitchFamily="34" charset="0"/>
                <a:cs typeface="Calibri" pitchFamily="34" charset="0"/>
              </a:rPr>
              <a:t>Ενδοσχολική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επιμόρφωση σε ψηφιακές δεξιότητες» </a:t>
            </a:r>
          </a:p>
          <a:p>
            <a:pPr lvl="1" algn="ctr">
              <a:buNone/>
            </a:pPr>
            <a:r>
              <a:rPr lang="el-GR" sz="26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Άξονας: Συμμετοχή των εκπαιδευτικών σε επιμορφωτικές δράσεις</a:t>
            </a:r>
            <a:endParaRPr lang="el-GR" sz="2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ΣΤΗ 2</a:t>
            </a:r>
            <a:r>
              <a:rPr lang="el-GR" sz="4000" b="1" baseline="30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ΣΥΝΑΝΤΗΣΗ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dirty="0" smtClean="0">
                <a:solidFill>
                  <a:srgbClr val="000099"/>
                </a:solidFill>
              </a:rPr>
              <a:t/>
            </a:r>
            <a:br>
              <a:rPr lang="el-GR" dirty="0" smtClean="0">
                <a:solidFill>
                  <a:srgbClr val="000099"/>
                </a:solidFill>
              </a:rPr>
            </a:b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Τέθηκαν  οι στόχοι του Σχεδίου Δράσης </a:t>
            </a:r>
          </a:p>
          <a:p>
            <a:pPr marL="0" lv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Έγινε ο προγραμματισμός της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ενδοσχολικής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επιμόρφωσης </a:t>
            </a:r>
          </a:p>
          <a:p>
            <a:pPr lvl="0"/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Διαμορφώθηκε το χρονοδιάγραμμα της υλοποίησης </a:t>
            </a:r>
          </a:p>
          <a:p>
            <a:pPr marL="0" lv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Έγινε η ανάθεση αρμοδιοτήτων και ευθυνών στα μέλη της ομάδας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ΑΝΑΛΗΨΗ ΑΡΜΟΔΙΟΤΗΤΩΝ</a:t>
            </a:r>
            <a:endParaRPr lang="el-GR" sz="4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πρώτο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Νηπιαγωγείο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ανέλαβε την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επικοινωνία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με τους φορείς – επιμορφωτές της επιμόρφωσης </a:t>
            </a:r>
          </a:p>
          <a:p>
            <a:pPr marL="0" lv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δεύτερο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Νηπιαγωγείο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ανέλαβε τη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γραμματειακή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υποστήριξη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(πρακτικά, ημερολόγιο παρακολούθησης δραστηριοτήτων, ερωτηματολόγια αξιολόγησης της δράσης</a:t>
            </a:r>
            <a:r>
              <a:rPr lang="el-GR" dirty="0" smtClean="0"/>
              <a:t>)</a:t>
            </a:r>
          </a:p>
          <a:p>
            <a:pPr lvl="0"/>
            <a:endParaRPr lang="el-GR" dirty="0" smtClean="0"/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τρίτο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Νηπιαγωγείο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ανέλαβε τη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συμπλήρωση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φορμών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του Σχεδίου Δράσης </a:t>
            </a:r>
          </a:p>
          <a:p>
            <a:pPr lvl="0"/>
            <a:endParaRPr lang="el-GR" dirty="0" smtClean="0"/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τέταρτο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Νηπιαγωγείο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ανέλαβε τη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μορφοποίηση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κειμένων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ΟΜΩΣ…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 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Εκτός από τις αρμοδιότητες που ανέλαβε το κάθε 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Νηπιαγωγείο όλα τα μέλη συμμετείχαν: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στην έρευνα,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στην ανταλλαγή απόψεων και ιδεών,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στις διορθώσεις</a:t>
            </a:r>
          </a:p>
          <a:p>
            <a:pPr marL="0" indent="0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Οι τελικές αποφάσεις παίρνονταν έπειτα από σύμφωνη γνώμη όλων.</a:t>
            </a: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ΟΙ ΕΠΟΜΕΝΕΣ ΤΕΣΣΕΡΙΣ ΣΥΝΑΝΤΗΣΕΙΣ ΜΑΣ</a:t>
            </a:r>
            <a:r>
              <a:rPr lang="el-GR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l-G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Έγιναν στα πλαίσια της </a:t>
            </a:r>
            <a:r>
              <a:rPr lang="el-G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υλοποίησης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της Δράσης:</a:t>
            </a:r>
          </a:p>
          <a:p>
            <a:pPr lvl="0"/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Φεβρουάριος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2022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Εξωτερικός επιμορφωτής / Δημιουργία ή βελτίωση της Ιστοσελίδας της σχολικής μονάδας </a:t>
            </a:r>
          </a:p>
          <a:p>
            <a:pPr marL="0" lv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Μάρτιος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2022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: Εσωτερικός επιμορφωτής / Γνωριμία με τις φόρμες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(δημιουργία, επεξεργασία, τροποποίηση, διαμοιρασμός και αποστολή τους</a:t>
            </a:r>
            <a:r>
              <a:rPr lang="el-GR" sz="2400" dirty="0" smtClean="0"/>
              <a:t>) </a:t>
            </a:r>
          </a:p>
          <a:p>
            <a:pPr marL="0" lvl="0" indent="0">
              <a:buNone/>
            </a:pPr>
            <a:endParaRPr lang="el-GR" sz="2400" dirty="0" smtClean="0"/>
          </a:p>
          <a:p>
            <a:pPr lvl="0"/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Απρίλιος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2022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: Εσωτερικός επιμορφωτής / Συνεργατικά έγγραφα 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docs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excels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0"/>
            <a:endParaRPr lang="el-G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ΟΙ ΕΠΟΜΕΝΕΣ ΤΕΣΣΕΡΙΣ ΣΥΝΑΝΤΗΣΕΙΣ ΜΑΣ</a:t>
            </a:r>
            <a:r>
              <a:rPr lang="el-GR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Μάιος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2022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Εξωτερικός </a:t>
            </a:r>
            <a:r>
              <a:rPr lang="el-GR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επιμορφωτής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/ Συζήτηση – ανάλυση και ανταλλαγή παρατηρήσεων, επισημάνσεων και τροποποιήσεων που αφορούν τη λειτουργία της ιστοσελίδας του κάθε σχολείου</a:t>
            </a:r>
          </a:p>
          <a:p>
            <a:pPr lvl="0">
              <a:buNone/>
            </a:pP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el-G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47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ΦΩΤΟΓΡΑΦΙΕΣ ΑΠΟ ΤΙΣ ΣΥΝΑΝΤΗΣΕΙΣ</a:t>
            </a:r>
            <a:endParaRPr lang="el-GR" sz="4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6 - Θέση περιεχομένου" descr="281478027_318027997163753_51254678341187323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943423"/>
            <a:ext cx="3087688" cy="2315766"/>
          </a:xfrm>
        </p:spPr>
      </p:pic>
      <p:pic>
        <p:nvPicPr>
          <p:cNvPr id="8" name="7 - Θέση περιεχομένου" descr="281582621_790440915183646_5326318669014012313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68738" y="2942828"/>
            <a:ext cx="3089275" cy="2316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ΕΙΣΑΓΩΓΗ- ΟΡΙΣΜΟΣ ΤΟΥ ΔΙΚΤΥΟΥ ΣΥΝΕΡΓΑΣΙΑΣ ΣΧΟΛΕΙΩΝ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953014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δίκτυα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είναι δομές όπου οι συμμετέχοντες από διαφορετικά σχολεία επιδιώκουν: 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να επιτύχουν εκ των προτέρων διαμορφωμένους στόχους σε μια συγκεκριμένη χρονική περίοδο. </a:t>
            </a:r>
          </a:p>
          <a:p>
            <a:pPr lvl="1" algn="just"/>
            <a:r>
              <a:rPr lang="el-GR" sz="2400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ην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«οριζόντια μάθηση»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σε αντίθεση με την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«κάθετη μάθηση»,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δηλαδή τη μάθηση που υλοποιείται από έναν εξωτερικό ειδικό.</a:t>
            </a: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ΦΩΤΟΓΡΑΦΙΕΣ ΑΠΟ ΤΙΣ ΣΥΝΑΝΤΗΣΕΙΣ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2894003" cy="3939059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8840"/>
            <a:ext cx="2937948" cy="3939058"/>
          </a:xfrm>
        </p:spPr>
      </p:pic>
    </p:spTree>
    <p:extLst>
      <p:ext uri="{BB962C8B-B14F-4D97-AF65-F5344CB8AC3E}">
        <p14:creationId xmlns:p14="http://schemas.microsoft.com/office/powerpoint/2010/main" xmlns="" val="24957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ΦΩΤΟΓΡΑΦΙΕΣ ΑΠΟ ΤΙΣ ΣΥΝΑΝΤΗΣΕΙΣ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46" y="1988840"/>
            <a:ext cx="3014911" cy="3986383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88840"/>
            <a:ext cx="2943790" cy="3986383"/>
          </a:xfrm>
        </p:spPr>
      </p:pic>
    </p:spTree>
    <p:extLst>
      <p:ext uri="{BB962C8B-B14F-4D97-AF65-F5344CB8AC3E}">
        <p14:creationId xmlns:p14="http://schemas.microsoft.com/office/powerpoint/2010/main" xmlns="" val="31800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ΠΑΡΑΚΟΛΟΥΘΗΣΗ ΤΗΣ ΠΡΟΟΔΟΥ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Παράλληλα με την υλοποίηση γινόταν παρακολούθηση της προόδου, ώστε να διαπιστωθεί αν υπάρχουν διαδικαστικά προβλήματα και αν η ποιότητα εργασίας των συμμετεχόντων είναι ικανοποιητική. 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Αυτή η αξιολόγηση έγινε μέσα από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Ημερολόγιο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καταγραφής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κάθε επιμορφωτικής συνάντησης </a:t>
            </a:r>
          </a:p>
          <a:p>
            <a:pPr lvl="1"/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Πρακτική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εξάσκηση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πάνω στο θέμα της επιμόρφωσης – Διορθώσεις – Εμπέδωση </a:t>
            </a:r>
          </a:p>
          <a:p>
            <a:pPr lvl="1"/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Ερωτηματολόγιο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(μέσω χρήσης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forms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) αξιολόγησης της Δράσης, μεταξύ των εκπαιδευτικών του Δικτύου</a:t>
            </a: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ΤΕΛΕΥΤΑΙΑ ΣΥΝΑΝΤΗΣΗ…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έγινε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για την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αποτίμηση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του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Σχεδίου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Δράσης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Ανταλλαγή απόψεων όλων των συμμετεχόντων σχετικά με: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αποτελέσματα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της δράσης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κριτήρια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επιτυχίας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Τις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παραμέτρους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διευκόλυναν την επίτευξη των στόχων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Τις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δυσκολίες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παρουσιάστηκαν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υλικό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αξιοποιήθηκε και παρήχθη 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και …με βάση όλα αυτά συμπληρώθηκε η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φόρμα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αποτίμησης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 </a:t>
            </a: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ΑΛΛΕΣ ΔΡΑΣΕΙΣ ΤΟΥ ΔΙΚΤΥΟΥ ΜΑΣ</a:t>
            </a:r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Μέσα από αυτή τη συνεργασία που αφορά στην αξιολόγηση του εκπαιδευτικού έργου, αναδύθηκαν κι άλλες ανάγκες/δράσεις για συνεργασία των τεσσάρων Νηπιαγωγείων, όπως:</a:t>
            </a: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Εργαστήρια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Δεξιοτήτων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όπου υπήρξε μια άριστη συνεργασία του Δικτύου </a:t>
            </a:r>
          </a:p>
          <a:p>
            <a:pPr lvl="1"/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Κοινές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εκπαιδευτικές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επισκέψεις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(βιβλιοθήκη,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αποστακτήριο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 Γεωργική Σχολή κλπ)</a:t>
            </a:r>
          </a:p>
          <a:p>
            <a:pPr>
              <a:buNone/>
            </a:pPr>
            <a:r>
              <a:rPr lang="el-GR" sz="2400" dirty="0" smtClean="0"/>
              <a:t> 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ΛΕΟΝΕΚΤΗΜΑΤΑ ΤΗΣ ΔΙΚΤΥΩΣΗΣ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Κοινά ζητήματα/στόχοι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Επαγγελματική ανάπτυξη/υποστήριξη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Συναδελφικότητα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Ενδυνάμωση των μελών του δικτύου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Συνέργεια/συνεργασία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Δυνατότητα να δημιουργούν και να λαμβάνουν γνώση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Βελτίωση του παραγόμενου εκπαιδευτικού έργου.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Αλλαγή στον τρόπο της δουλειάς μας ( συνεχής  αξιολόγηση, ανατροφοδότηση ,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αναστοχασμός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σχεδιασμός εκ νέου όπου κι εφόσον χρειαστεί)</a:t>
            </a: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ΥΣΚΟΛΙΕΣ ΠΟΥ ΑΝΤΙΜΕΤΩΠΙΣΑΜΕ</a:t>
            </a:r>
            <a:endParaRPr lang="el-GR" dirty="0">
              <a:solidFill>
                <a:srgbClr val="000099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Συντονισμός των μελών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Λειτουργικές δυσκολίες (πανδημία , προσωπικοί λόγοι των μελών του δικτύου, μετακίνηση εκπαιδευτικών )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 Έλλειψη επαρκούς εξοπλισμού </a:t>
            </a:r>
          </a:p>
          <a:p>
            <a:pPr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ΣΥΝΥΠΑΡΞΗ ΚΑΙ ΔΙΑΦΟΡΕΤΙΚΟΤΗΤΑ ΣΤΟ ΔΙΚΤΥΟ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l-GR" sz="2800" dirty="0"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Τι γίνεται αλήθεια με τη </a:t>
            </a:r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διαφορετικότητα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ατόμων και των επαγγελματικών τους στάσεων και συμπεριφορών;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Πόση διαφορετικότητα μπορεί να συνυπάρξει στον κοινό χώρο ενεργοποίησης των μελών;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ΔΙΑΠΙΣΤΩΣΕΙΣ</a:t>
            </a:r>
            <a:r>
              <a:rPr lang="el-GR" sz="4000" b="1" dirty="0">
                <a:latin typeface="Calibri" pitchFamily="34" charset="0"/>
                <a:cs typeface="Calibri" pitchFamily="34" charset="0"/>
              </a:rPr>
              <a:t/>
            </a:r>
            <a:br>
              <a:rPr lang="el-GR" sz="4000" b="1" dirty="0">
                <a:latin typeface="Calibri" pitchFamily="34" charset="0"/>
                <a:cs typeface="Calibri" pitchFamily="34" charset="0"/>
              </a:rPr>
            </a:br>
            <a:endParaRPr lang="el-G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μεγαλύτερο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πρόβλημα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ανακύπτει είναι: </a:t>
            </a: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 Η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διαφορετικότητα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των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μελών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( διαφορετική προσωπικότητα, νοοτροπία, τρόπος σκέψης, κουλτούρα, εμπειρίες)</a:t>
            </a:r>
          </a:p>
          <a:p>
            <a:pPr lvl="0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βαθμός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συμμετοχής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ενεργοποίησης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κάθε μέλους</a:t>
            </a:r>
          </a:p>
        </p:txBody>
      </p:sp>
    </p:spTree>
    <p:extLst>
      <p:ext uri="{BB962C8B-B14F-4D97-AF65-F5344CB8AC3E}">
        <p14:creationId xmlns:p14="http://schemas.microsoft.com/office/powerpoint/2010/main" xmlns="" val="29802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5978625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ΔΙΑΠΙΣΤΩΣΕΙΣ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472608"/>
          </a:xfrm>
        </p:spPr>
        <p:txBody>
          <a:bodyPr>
            <a:normAutofit lnSpcReduction="10000"/>
          </a:bodyPr>
          <a:lstStyle/>
          <a:p>
            <a:endParaRPr lang="el-GR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Κυριότερο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πλεονέκτημα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της συνεργατικής εργασίας και προσπάθειας έναντι της ατομικής,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είναι ο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πλουραλισμός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η πληθώρα απόψεων, γνώσεων και</a:t>
            </a:r>
          </a:p>
          <a:p>
            <a:pPr marL="457200" lvl="1" indent="0"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ιδεών</a:t>
            </a:r>
          </a:p>
          <a:p>
            <a:pPr marL="457200" lvl="1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Ωστόσο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αυτή η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πολυμορφία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μπορεί να προκαλέσει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εντάσεις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αντιφάσεις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ίσως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συγκρούσεις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ανάμεσα στα </a:t>
            </a:r>
          </a:p>
          <a:p>
            <a:pPr marL="0" indent="0"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   μέλη της ομάδας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κατάσταση η οποία με τη σειρά της μπορεί να οδηγήσει σε</a:t>
            </a:r>
          </a:p>
          <a:p>
            <a:pPr marL="0" indent="0"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σοβαρά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προβλήματα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στην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επικοινωνία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και σε 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διαφωνίες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ως προς τη λειτουργία του δικτύου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ΕΙΣΑΓΩΓΗ- ΟΡΙΣΜΟΣ ΤΟΥ ΔΙΚΤΥΟΥ ΣΥΝΕΡΓΑΣΙΑΣ ΣΧΟΛΕΙΩΝ 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953014"/>
          </a:xfrm>
        </p:spPr>
        <p:txBody>
          <a:bodyPr/>
          <a:lstStyle/>
          <a:p>
            <a:pPr marL="0" lv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μάθηση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των εκπαιδευτικών στα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δίκτυα είναι ιδιαίτερα αποτελεσματική όταν: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οι εκπαιδευτικοί μοιράζονται μεταξύ τους σχέδια σχολικών εργασιών με παρόμοια θέματα, αλλά με τελείως διαφορετικές εμπειρίες υλοποίησης αυτών των εργασιών στα σχολεία τους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Galesloot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Koetsier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Wubbels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1997, Deci,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Koetsier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Ryan, 2001)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5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ΑΝΑΠΟΦΕΥΚΤΑ… </a:t>
            </a:r>
            <a:endParaRPr lang="el-GR" sz="4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…και στο δικό μας δίκτυο δημιουργήθηκαν παρόμοιες καταστάσεις, οι οποίες μέσα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από δημοκρατικές διαδικασίες οδήγησαν: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στην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ενδυνάμωση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σχέσεων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στη δημιουργία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θετικών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ευκαιριών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για νέες ιδέες, νέες προοπτικές και νέα σχέδια δράσης.</a:t>
            </a:r>
          </a:p>
          <a:p>
            <a:pPr lvl="1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ΓΕΝΙΚΟΤΕΡΑ</a:t>
            </a:r>
            <a:endParaRPr lang="el-GR" sz="4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Θ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εωρούμε ότι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είχαμε ένα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πετυχημένο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δίκτυο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επειδή διατηρήσαμε ζωντανή τη δέσμευση των μελών στην ιδέα μας,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είμασταν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ευέλικτοι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εξελιχθήκαμε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επαναπροσδιορίζοντας συνεχώς την ταυτότητά  μας.</a:t>
            </a: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91208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ΠΡΟΤΑΣΕΙΣ ΓΙΑ ΤΟ ΕΠΟΜΕΝΟ ΕΤΟΣ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None/>
            </a:pPr>
            <a:endParaRPr lang="el-GR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Όλα τα μέλη του Δικτύου ομόφωνα επιθυμούν:</a:t>
            </a:r>
          </a:p>
          <a:p>
            <a:pPr marL="914400" lvl="2" indent="0"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ενισχυθεί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να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συνεχιστεί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η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συνεργασία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η επικοινωνία των εκπαιδευτικών του Δικτύου</a:t>
            </a:r>
          </a:p>
          <a:p>
            <a:pPr lvl="2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συνεχιστεί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η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Δράση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για επαγγελματική ανάπτυξη των εκπαιδευτικών στις ψηφιακές δεξιότητες</a:t>
            </a:r>
          </a:p>
          <a:p>
            <a:pPr lvl="2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Να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διευρυνθεί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η </a:t>
            </a: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επιμόρφωση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εκπαιδευτικών στη χρήση επιπλέον ψηφιακών εργαλείων, γιατί μέσα από την εκπαιδευτική διαδικασία γεννήθηκαν καινούριες ανάγκες (δημιουργία βίντεο, ψηφιακού βιβλίου, εννοιολογικού χάρτη,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διαδραστικών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παιχνιδιών κ.λπ.)</a:t>
            </a: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  <a:cs typeface="Calibri" pitchFamily="34" charset="0"/>
            </a:endParaRPr>
          </a:p>
          <a:p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32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prstTxWarp prst="textChevron">
              <a:avLst/>
            </a:prstTxWarp>
            <a:normAutofit lnSpcReduction="10000"/>
          </a:bodyPr>
          <a:lstStyle/>
          <a:p>
            <a:r>
              <a:rPr lang="el-GR" sz="5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Σας ευχαριστούμε</a:t>
            </a:r>
            <a:endParaRPr lang="el-GR" sz="54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05251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ΤΟ ΔΙΚΟ ΜΑΣ ΔΙΚΤΥΟ ΣΥΝΕΡΓΑΣΙΑΣ…ΠΟΙΟΙ ΕΙΜΑΣΤΕ…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Αποτελείται από  4 Νηπιαγωγεία της Περιφέρειας του Δήμου Αλεξάνδρειας :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▪ </a:t>
            </a:r>
            <a:r>
              <a:rPr lang="el-GR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Νεοχωρίου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Λιαρούδη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Μαρίνα,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Διρχαλίδου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Ευτυχία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▪ </a:t>
            </a:r>
            <a:r>
              <a:rPr lang="el-GR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Παλαιοχωρίου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: Τσιαλαμπάνα Ελισσάβετ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▪ </a:t>
            </a:r>
            <a:r>
              <a:rPr lang="el-GR" sz="2400" b="1" dirty="0" err="1" smtClean="0">
                <a:solidFill>
                  <a:srgbClr val="025198"/>
                </a:solidFill>
                <a:latin typeface="Calibri" pitchFamily="34" charset="0"/>
                <a:cs typeface="Calibri" pitchFamily="34" charset="0"/>
              </a:rPr>
              <a:t>Λιανοβεργίου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:ΤσιαπανίτηΠολυξένη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Ανθοπούλου Δέσποινα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▪ 2</a:t>
            </a:r>
            <a:r>
              <a:rPr lang="el-GR" sz="2400" b="1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ου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Πλατέος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: Μουρατίδου Αναστασία, Φακή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Βάγια</a:t>
            </a:r>
            <a:endParaRPr lang="el-G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Η ΑΝΑΓΚΗ ΔΗΜΙΟΥΡΓΙΑΣ ΤΟΥ ΔΙΚΤΥΟΥ ΜΑΣ</a:t>
            </a:r>
            <a:endParaRPr lang="el-GR" sz="4000" dirty="0">
              <a:solidFill>
                <a:srgbClr val="000099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 νηπιαγωγεία που απαρτίζουν το δίκτυο μας είναι μονοθέσια και μικρού μαθητικού  δυναμικού. 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Συνεπώς ήταν επιτακτική  η ανάγκη δημιουργίας  δικτύου  γιατί θεωρούμε ότι: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συνεργασία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και η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αλληλεπίδραση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αυτό  φέρει, συγκεντρώνει και συνδυάζει τις πρακτικές και τις ιδέες του κάθε εκπαιδευτικού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πρακτικές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αυτές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πολλαπλασιαζόμενες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τον καθιστούν ικανό να ανταποκρίνεται σε οποιοδήποτε πρόβλημα, αλλαγή ή πρόκληση  εμφανιστεί 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λαχιστοποιεί την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εργασιακή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μοναξιά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του εκπαιδευτικού και δίνει νόημα στη δράση του.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ΔΙΚΤΥΟ ΜΑΣ</a:t>
            </a:r>
            <a:endParaRPr lang="el-GR" sz="4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συνεργασία μεταξύ μας, 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άτυπα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μετράει αρκετά χρόνια και αφορά στην καθημερινή εκπαιδευτική διαδικασία  (ανταλλαγή εποπτικού υλικού, απόψεων, ιδεών ) </a:t>
            </a:r>
          </a:p>
          <a:p>
            <a:pPr lvl="1"/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τυπικά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σαν δίκτυο, όταν πρόκειται για σχεδιασμό μιας δράσης.</a:t>
            </a:r>
          </a:p>
          <a:p>
            <a:pPr>
              <a:buNone/>
            </a:pPr>
            <a:r>
              <a:rPr lang="el-GR" sz="2400" dirty="0" smtClean="0"/>
              <a:t>    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algn="ctr"/>
            <a:r>
              <a:rPr lang="el-GR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ΔΙΚΤΥΟ ΜΑΣ  </a:t>
            </a:r>
            <a:endParaRPr lang="el-GR" sz="40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Φέτος ενεργοποιήθηκε ξανά στα πλαίσια της αξιολόγησης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Στόχος 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επιμόρφωση των εκπαιδευτικών στις ψηφιακές δεξιότητες.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Η ραγδαία εξέλιξη των νέων τεχνολογιών και η  ανάγκη συνεχούς επιμόρφωσης των εκπαιδευτικών, ανέδειξε:  </a:t>
            </a:r>
          </a:p>
          <a:p>
            <a:pPr marL="457200" lvl="1" indent="0"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- την αναγκαιότητα της επέκτασης, των μέχρι τώρα γνωστών μορφών επιμόρφωσης</a:t>
            </a:r>
            <a:r>
              <a:rPr lang="el-GR" dirty="0" smtClean="0"/>
              <a:t>. 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3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ΔΙΚΤΥΟ ΜΑΣ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463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Στο  πλαίσιο λειτουργίας του δικτύου συνεργασίας μας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τα προβλήματα που προκύπτουν συζητιούνται 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 οι καλές πρακτικές σχολιάζονται, κρίνονται, ανατροφοδοτούνται και διαμοιράζονται.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 τον τρόπο αυτό  </a:t>
            </a:r>
          </a:p>
          <a:p>
            <a:pPr lvl="1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βελτιωνόμαστε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εξελισσόμαστε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εμπλουτίζουμε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συνεχώς τόσο τις θεωρητικές όσο και τις πρακτικές μας γνώσεις </a:t>
            </a:r>
          </a:p>
          <a:p>
            <a:pPr lvl="1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γινόμαστε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αποτελεσματικότεροι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στην διδακτική μας πράξη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δίνονται ευκαιρίες στην ομάδα μας να αποκτήσει  «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συλλογική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νοημοσύνη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»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ΚΡΙΤΗΡΙΑ ΓΙΑ ΤΗΝ ΕΠΙΤΥΧΗ ΛΕΙΤΟΥΡΓΙΑ ΤΟΥ ΔΙΚΤΥΟΥ</a:t>
            </a:r>
            <a:endParaRPr lang="el-GR" sz="4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 δίκτυό μας μας λειτούργησε με :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Θέληση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για μάθηση και  προσωπική εξέλιξη των εκπαιδευτικών - μελών</a:t>
            </a:r>
          </a:p>
          <a:p>
            <a:pPr lvl="1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Διάθεση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για την  όσο το δυνατό εμπλουτισμένη και καλύτερα προσφερόμενη γνώση στα παιδιά</a:t>
            </a: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Ύπαρξη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θετικού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κλίματος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ομαδικότητας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 μεταξύ των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επιμορφούμενων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  <a:cs typeface="Calibri" pitchFamily="34" charset="0"/>
              </a:rPr>
              <a:t>Πνεύμα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συναδελφικότητας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αλληλοβοήθειας</a:t>
            </a:r>
          </a:p>
          <a:p>
            <a:pPr lvl="1"/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Ισοτιμία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των μελών και πνεύμα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ελευθερίας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έκφρασης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11468</TotalTime>
  <Words>1182</Words>
  <Application>Microsoft Office PowerPoint</Application>
  <PresentationFormat>Προβολή στην οθόνη (4:3)</PresentationFormat>
  <Paragraphs>194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Όψη</vt:lpstr>
      <vt:lpstr>«ΤΟ ΔΙΚΤΥΟ ΜΑΣ»</vt:lpstr>
      <vt:lpstr>ΕΙΣΑΓΩΓΗ- ΟΡΙΣΜΟΣ ΤΟΥ ΔΙΚΤΥΟΥ ΣΥΝΕΡΓΑΣΙΑΣ ΣΧΟΛΕΙΩΝ</vt:lpstr>
      <vt:lpstr>ΕΙΣΑΓΩΓΗ- ΟΡΙΣΜΟΣ ΤΟΥ ΔΙΚΤΥΟΥ ΣΥΝΕΡΓΑΣΙΑΣ ΣΧΟΛΕΙΩΝ </vt:lpstr>
      <vt:lpstr>ΤΟ ΔΙΚΟ ΜΑΣ ΔΙΚΤΥΟ ΣΥΝΕΡΓΑΣΙΑΣ…ΠΟΙΟΙ ΕΙΜΑΣΤΕ…</vt:lpstr>
      <vt:lpstr>Η ΑΝΑΓΚΗ ΔΗΜΙΟΥΡΓΙΑΣ ΤΟΥ ΔΙΚΤΥΟΥ ΜΑΣ</vt:lpstr>
      <vt:lpstr>ΤΟ ΔΙΚΤΥΟ ΜΑΣ</vt:lpstr>
      <vt:lpstr>ΤΟ ΔΙΚΤΥΟ ΜΑΣ  </vt:lpstr>
      <vt:lpstr>ΤΟ ΔΙΚΤΥΟ ΜΑΣ </vt:lpstr>
      <vt:lpstr>ΚΡΙΤΗΡΙΑ ΓΙΑ ΤΗΝ ΕΠΙΤΥΧΗ ΛΕΙΤΟΥΡΓΙΑ ΤΟΥ ΔΙΚΤΥΟΥ</vt:lpstr>
      <vt:lpstr>ΚΡΙΤΗΡΙΑ ΓΙΑ ΤΗΝ ΕΠΙΤΥΧΗ ΛΕΙΤΟΥΡΓΙΑ ΤΟΥ ΔΙΚΤΥΟΥ </vt:lpstr>
      <vt:lpstr>     ΣΧΕΔΙΟ ΔΡΑΣΗΣ ΕΣΩΤΕΡΙΚΗΣ ΑΞΙΟΛΟΓΗΣΗΣ</vt:lpstr>
      <vt:lpstr>«ΕΝΔΟΣΧΟΛΙΚΗ ΕΠΙΜΟΡΦΩΣΗ ΣΕ ΨΗΦΙΑΚΕΣ ΔΕΞΙΟΤΗΤΕΣ»</vt:lpstr>
      <vt:lpstr>ΣΤΗΝ 1Η ΣΥΝΑΝΤΗΣΗ:</vt:lpstr>
      <vt:lpstr>ΣΤΗ 2Η ΣΥΝΑΝΤΗΣΗ: </vt:lpstr>
      <vt:lpstr>ΑΝΑΛΗΨΗ ΑΡΜΟΔΙΟΤΗΤΩΝ</vt:lpstr>
      <vt:lpstr>ΟΜΩΣ…</vt:lpstr>
      <vt:lpstr>ΟΙ ΕΠΟΜΕΝΕΣ ΤΕΣΣΕΡΙΣ ΣΥΝΑΝΤΗΣΕΙΣ ΜΑΣ </vt:lpstr>
      <vt:lpstr>ΟΙ ΕΠΟΜΕΝΕΣ ΤΕΣΣΕΡΙΣ ΣΥΝΑΝΤΗΣΕΙΣ ΜΑΣ </vt:lpstr>
      <vt:lpstr>ΦΩΤΟΓΡΑΦΙΕΣ ΑΠΟ ΤΙΣ ΣΥΝΑΝΤΗΣΕΙΣ</vt:lpstr>
      <vt:lpstr>ΦΩΤΟΓΡΑΦΙΕΣ ΑΠΟ ΤΙΣ ΣΥΝΑΝΤΗΣΕΙΣ</vt:lpstr>
      <vt:lpstr>ΦΩΤΟΓΡΑΦΙΕΣ ΑΠΟ ΤΙΣ ΣΥΝΑΝΤΗΣΕΙΣ</vt:lpstr>
      <vt:lpstr>ΠΑΡΑΚΟΛΟΥΘΗΣΗ ΤΗΣ ΠΡΟΟΔΟΥ </vt:lpstr>
      <vt:lpstr>Η ΤΕΛΕΥΤΑΙΑ ΣΥΝΑΝΤΗΣΗ… </vt:lpstr>
      <vt:lpstr>ΑΛΛΕΣ ΔΡΑΣΕΙΣ ΤΟΥ ΔΙΚΤΥΟΥ ΜΑΣ </vt:lpstr>
      <vt:lpstr>ΠΛΕΟΝΕΚΤΗΜΑΤΑ ΤΗΣ ΔΙΚΤΥΩΣΗΣ</vt:lpstr>
      <vt:lpstr>ΔΥΣΚΟΛΙΕΣ ΠΟΥ ΑΝΤΙΜΕΤΩΠΙΣΑΜΕ</vt:lpstr>
      <vt:lpstr>ΣΥΝΥΠΑΡΞΗ ΚΑΙ ΔΙΑΦΟΡΕΤΙΚΟΤΗΤΑ ΣΤΟ ΔΙΚΤΥΟ</vt:lpstr>
      <vt:lpstr>ΔΙΑΠΙΣΤΩΣΕΙΣ </vt:lpstr>
      <vt:lpstr>ΔΙΑΠΙΣΤΩΣΕΙΣ </vt:lpstr>
      <vt:lpstr>ΑΝΑΠΟΦΕΥΚΤΑ… </vt:lpstr>
      <vt:lpstr>ΓΕΝΙΚΟΤΕΡΑ</vt:lpstr>
      <vt:lpstr>ΠΡΟΤΑΣΕΙΣ ΓΙΑ ΤΟ ΕΠΟΜΕΝΟ ΕΤΟΣ</vt:lpstr>
      <vt:lpstr>Διαφάνεια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888</cp:revision>
  <dcterms:created xsi:type="dcterms:W3CDTF">2010-05-23T14:28:12Z</dcterms:created>
  <dcterms:modified xsi:type="dcterms:W3CDTF">2022-06-21T07:42:07Z</dcterms:modified>
</cp:coreProperties>
</file>