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1" r:id="rId26"/>
    <p:sldId id="280" r:id="rId27"/>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Ref idx="1003">
        <a:schemeClr val="bg1"/>
      </p:bgRef>
    </p:bg>
    <p:spTree>
      <p:nvGrpSpPr>
        <p:cNvPr id="1" name=""/>
        <p:cNvGrpSpPr/>
        <p:nvPr/>
      </p:nvGrpSpPr>
      <p:grpSpPr>
        <a:xfrm>
          <a:off x="0" y="0"/>
          <a:ext cx="0" cy="0"/>
          <a:chOff x="0" y="0"/>
          <a:chExt cx="0" cy="0"/>
        </a:xfrm>
      </p:grpSpPr>
      <p:sp>
        <p:nvSpPr>
          <p:cNvPr id="12" name="11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 Υπότιτλος"/>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28" name="27 - Θέση ημερομηνίας"/>
          <p:cNvSpPr>
            <a:spLocks noGrp="1"/>
          </p:cNvSpPr>
          <p:nvPr>
            <p:ph type="dt" sz="half" idx="10"/>
          </p:nvPr>
        </p:nvSpPr>
        <p:spPr/>
        <p:txBody>
          <a:bodyPr/>
          <a:lstStyle/>
          <a:p>
            <a:fld id="{0AEB8B95-3AE2-41F9-BBAA-D1A795DC57AA}" type="datetimeFigureOut">
              <a:rPr lang="el-GR" smtClean="0"/>
              <a:pPr/>
              <a:t>4/4/2022</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lIns="0" tIns="0" rIns="0" bIns="0">
            <a:noAutofit/>
          </a:bodyPr>
          <a:lstStyle>
            <a:lvl1pPr>
              <a:defRPr sz="1400">
                <a:solidFill>
                  <a:srgbClr val="FFFFFF"/>
                </a:solidFill>
              </a:defRPr>
            </a:lvl1pPr>
          </a:lstStyle>
          <a:p>
            <a:fld id="{B3339B46-0FB4-43E6-8F68-F07C9E5E1EB9}" type="slidenum">
              <a:rPr lang="el-GR" smtClean="0"/>
              <a:pPr/>
              <a:t>‹#›</a:t>
            </a:fld>
            <a:endParaRPr lang="el-GR"/>
          </a:p>
        </p:txBody>
      </p:sp>
      <p:sp>
        <p:nvSpPr>
          <p:cNvPr id="7" name="6 - Ορθογώνιο"/>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 Ορθογώνιο"/>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 Ορθογώνιο"/>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Τίτλος"/>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l-GR" smtClean="0"/>
              <a:t>Kλικ για επεξεργασία του τίτλου</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AEB8B95-3AE2-41F9-BBAA-D1A795DC57AA}" type="datetimeFigureOut">
              <a:rPr lang="el-GR" smtClean="0"/>
              <a:pPr/>
              <a:t>4/4/2022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3339B46-0FB4-43E6-8F68-F07C9E5E1EB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41"/>
            <a:ext cx="2011680" cy="5851525"/>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914400" y="274640"/>
            <a:ext cx="5562600" cy="5851525"/>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0AEB8B95-3AE2-41F9-BBAA-D1A795DC57AA}" type="datetimeFigureOut">
              <a:rPr lang="el-GR" smtClean="0"/>
              <a:pPr/>
              <a:t>4/4/2022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3339B46-0FB4-43E6-8F68-F07C9E5E1EB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4" name="3 - Θέση ημερομηνίας"/>
          <p:cNvSpPr>
            <a:spLocks noGrp="1"/>
          </p:cNvSpPr>
          <p:nvPr>
            <p:ph type="dt" sz="half" idx="10"/>
          </p:nvPr>
        </p:nvSpPr>
        <p:spPr/>
        <p:txBody>
          <a:bodyPr/>
          <a:lstStyle/>
          <a:p>
            <a:fld id="{0AEB8B95-3AE2-41F9-BBAA-D1A795DC57AA}" type="datetimeFigureOut">
              <a:rPr lang="el-GR" smtClean="0"/>
              <a:pPr/>
              <a:t>4/4/2022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B3339B46-0FB4-43E6-8F68-F07C9E5E1EB9}" type="slidenum">
              <a:rPr lang="el-GR" smtClean="0"/>
              <a:pPr/>
              <a:t>‹#›</a:t>
            </a:fld>
            <a:endParaRPr lang="el-GR"/>
          </a:p>
        </p:txBody>
      </p:sp>
      <p:sp>
        <p:nvSpPr>
          <p:cNvPr id="8" name="7 - Θέση περιεχομένου"/>
          <p:cNvSpPr>
            <a:spLocks noGrp="1"/>
          </p:cNvSpPr>
          <p:nvPr>
            <p:ph sz="quarter" idx="1"/>
          </p:nvPr>
        </p:nvSpPr>
        <p:spPr>
          <a:xfrm>
            <a:off x="914400" y="1447800"/>
            <a:ext cx="777240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3">
        <a:schemeClr val="bg1"/>
      </p:bgRef>
    </p:bg>
    <p:spTree>
      <p:nvGrpSpPr>
        <p:cNvPr id="1" name=""/>
        <p:cNvGrpSpPr/>
        <p:nvPr/>
      </p:nvGrpSpPr>
      <p:grpSpPr>
        <a:xfrm>
          <a:off x="0" y="0"/>
          <a:ext cx="0" cy="0"/>
          <a:chOff x="0" y="0"/>
          <a:chExt cx="0" cy="0"/>
        </a:xfrm>
      </p:grpSpPr>
      <p:sp>
        <p:nvSpPr>
          <p:cNvPr id="11" name="10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 Στρογγυλεμένο ορθογώνιο"/>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722313" y="952500"/>
            <a:ext cx="7772400" cy="1362075"/>
          </a:xfrm>
        </p:spPr>
        <p:txBody>
          <a:bodyPr anchor="b" anchorCtr="0"/>
          <a:lstStyle>
            <a:lvl1pPr algn="l">
              <a:buNone/>
              <a:defRPr sz="4000" b="0" cap="none"/>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0AEB8B95-3AE2-41F9-BBAA-D1A795DC57AA}" type="datetimeFigureOut">
              <a:rPr lang="el-GR" smtClean="0"/>
              <a:pPr/>
              <a:t>4/4/2022</a:t>
            </a:fld>
            <a:endParaRPr lang="el-GR"/>
          </a:p>
        </p:txBody>
      </p:sp>
      <p:sp>
        <p:nvSpPr>
          <p:cNvPr id="5" name="4 - Θέση υποσέλιδου"/>
          <p:cNvSpPr>
            <a:spLocks noGrp="1"/>
          </p:cNvSpPr>
          <p:nvPr>
            <p:ph type="ftr" sz="quarter" idx="11"/>
          </p:nvPr>
        </p:nvSpPr>
        <p:spPr>
          <a:xfrm>
            <a:off x="800100" y="6172200"/>
            <a:ext cx="4000500" cy="457200"/>
          </a:xfrm>
        </p:spPr>
        <p:txBody>
          <a:bodyPr/>
          <a:lstStyle/>
          <a:p>
            <a:endParaRPr lang="el-GR"/>
          </a:p>
        </p:txBody>
      </p:sp>
      <p:sp>
        <p:nvSpPr>
          <p:cNvPr id="7" name="6 - Ορθογώνιο"/>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 Ορθογώνιο"/>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 Ορθογώνιο"/>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 Θέση αριθμού διαφάνειας"/>
          <p:cNvSpPr>
            <a:spLocks noGrp="1"/>
          </p:cNvSpPr>
          <p:nvPr>
            <p:ph type="sldNum" sz="quarter" idx="12"/>
          </p:nvPr>
        </p:nvSpPr>
        <p:spPr>
          <a:xfrm>
            <a:off x="146304" y="6208776"/>
            <a:ext cx="457200" cy="457200"/>
          </a:xfrm>
        </p:spPr>
        <p:txBody>
          <a:bodyPr/>
          <a:lstStyle/>
          <a:p>
            <a:fld id="{B3339B46-0FB4-43E6-8F68-F07C9E5E1EB9}" type="slidenum">
              <a:rPr lang="el-GR" smtClean="0"/>
              <a:pPr/>
              <a:t>‹#›</a:t>
            </a:fld>
            <a:endParaRPr lang="el-G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5" name="4 - Θέση ημερομηνίας"/>
          <p:cNvSpPr>
            <a:spLocks noGrp="1"/>
          </p:cNvSpPr>
          <p:nvPr>
            <p:ph type="dt" sz="half" idx="10"/>
          </p:nvPr>
        </p:nvSpPr>
        <p:spPr/>
        <p:txBody>
          <a:bodyPr/>
          <a:lstStyle/>
          <a:p>
            <a:fld id="{0AEB8B95-3AE2-41F9-BBAA-D1A795DC57AA}" type="datetimeFigureOut">
              <a:rPr lang="el-GR" smtClean="0"/>
              <a:pPr/>
              <a:t>4/4/2022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3339B46-0FB4-43E6-8F68-F07C9E5E1EB9}" type="slidenum">
              <a:rPr lang="el-GR" smtClean="0"/>
              <a:pPr/>
              <a:t>‹#›</a:t>
            </a:fld>
            <a:endParaRPr lang="el-GR"/>
          </a:p>
        </p:txBody>
      </p:sp>
      <p:sp>
        <p:nvSpPr>
          <p:cNvPr id="9" name="8 - Θέση περιεχομένου"/>
          <p:cNvSpPr>
            <a:spLocks noGrp="1"/>
          </p:cNvSpPr>
          <p:nvPr>
            <p:ph sz="quarter" idx="1"/>
          </p:nvPr>
        </p:nvSpPr>
        <p:spPr>
          <a:xfrm>
            <a:off x="91440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1" name="10 - Θέση περιεχομένου"/>
          <p:cNvSpPr>
            <a:spLocks noGrp="1"/>
          </p:cNvSpPr>
          <p:nvPr>
            <p:ph sz="quarter" idx="2"/>
          </p:nvPr>
        </p:nvSpPr>
        <p:spPr>
          <a:xfrm>
            <a:off x="4933950" y="1447800"/>
            <a:ext cx="3749040" cy="45720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273050"/>
            <a:ext cx="7772400" cy="1143000"/>
          </a:xfrm>
        </p:spPr>
        <p:txBody>
          <a:bodyPr anchor="b" anchorCtr="0"/>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7" name="6 - Θέση ημερομηνίας"/>
          <p:cNvSpPr>
            <a:spLocks noGrp="1"/>
          </p:cNvSpPr>
          <p:nvPr>
            <p:ph type="dt" sz="half" idx="10"/>
          </p:nvPr>
        </p:nvSpPr>
        <p:spPr/>
        <p:txBody>
          <a:bodyPr/>
          <a:lstStyle/>
          <a:p>
            <a:fld id="{0AEB8B95-3AE2-41F9-BBAA-D1A795DC57AA}" type="datetimeFigureOut">
              <a:rPr lang="el-GR" smtClean="0"/>
              <a:pPr/>
              <a:t>4/4/2022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B3339B46-0FB4-43E6-8F68-F07C9E5E1EB9}" type="slidenum">
              <a:rPr lang="el-GR" smtClean="0"/>
              <a:pPr/>
              <a:t>‹#›</a:t>
            </a:fld>
            <a:endParaRPr lang="el-GR"/>
          </a:p>
        </p:txBody>
      </p:sp>
      <p:sp>
        <p:nvSpPr>
          <p:cNvPr id="11" name="10 - Θέση περιεχομένου"/>
          <p:cNvSpPr>
            <a:spLocks noGrp="1"/>
          </p:cNvSpPr>
          <p:nvPr>
            <p:ph sz="half" idx="2"/>
          </p:nvPr>
        </p:nvSpPr>
        <p:spPr>
          <a:xfrm>
            <a:off x="9144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13" name="12 - Θέση περιεχομένου"/>
          <p:cNvSpPr>
            <a:spLocks noGrp="1"/>
          </p:cNvSpPr>
          <p:nvPr>
            <p:ph sz="half" idx="4"/>
          </p:nvPr>
        </p:nvSpPr>
        <p:spPr>
          <a:xfrm>
            <a:off x="4953000" y="2247900"/>
            <a:ext cx="3733800" cy="38862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0AEB8B95-3AE2-41F9-BBAA-D1A795DC57AA}" type="datetimeFigureOut">
              <a:rPr lang="el-GR" smtClean="0"/>
              <a:pPr/>
              <a:t>4/4/2022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B3339B46-0FB4-43E6-8F68-F07C9E5E1EB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0AEB8B95-3AE2-41F9-BBAA-D1A795DC57AA}" type="datetimeFigureOut">
              <a:rPr lang="el-GR" smtClean="0"/>
              <a:pPr/>
              <a:t>4/4/2022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B3339B46-0FB4-43E6-8F68-F07C9E5E1EB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8" name="7 - Ορθογώνιο"/>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 Τίτλος"/>
          <p:cNvSpPr>
            <a:spLocks noGrp="1"/>
          </p:cNvSpPr>
          <p:nvPr>
            <p:ph type="title"/>
          </p:nvPr>
        </p:nvSpPr>
        <p:spPr>
          <a:xfrm>
            <a:off x="914400" y="273050"/>
            <a:ext cx="7772400" cy="1143000"/>
          </a:xfrm>
        </p:spPr>
        <p:txBody>
          <a:bodyPr anchor="b" anchorCtr="0"/>
          <a:lstStyle>
            <a:lvl1pPr algn="l">
              <a:buNone/>
              <a:defRPr sz="4000" b="0"/>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AEB8B95-3AE2-41F9-BBAA-D1A795DC57AA}" type="datetimeFigureOut">
              <a:rPr lang="el-GR" smtClean="0"/>
              <a:pPr/>
              <a:t>4/4/2022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B3339B46-0FB4-43E6-8F68-F07C9E5E1EB9}" type="slidenum">
              <a:rPr lang="el-GR" smtClean="0"/>
              <a:pPr/>
              <a:t>‹#›</a:t>
            </a:fld>
            <a:endParaRPr lang="el-GR"/>
          </a:p>
        </p:txBody>
      </p:sp>
      <p:sp>
        <p:nvSpPr>
          <p:cNvPr id="11" name="10 - Θέση περιεχομένου"/>
          <p:cNvSpPr>
            <a:spLocks noGrp="1"/>
          </p:cNvSpPr>
          <p:nvPr>
            <p:ph sz="quarter" idx="1"/>
          </p:nvPr>
        </p:nvSpPr>
        <p:spPr>
          <a:xfrm>
            <a:off x="2971800" y="1600200"/>
            <a:ext cx="5715000" cy="4495800"/>
          </a:xfrm>
        </p:spPr>
        <p:txBody>
          <a:bodyPr vert="horz"/>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0AEB8B95-3AE2-41F9-BBAA-D1A795DC57AA}" type="datetimeFigureOut">
              <a:rPr lang="el-GR" smtClean="0"/>
              <a:pPr/>
              <a:t>4/4/2022</a:t>
            </a:fld>
            <a:endParaRPr lang="el-GR"/>
          </a:p>
        </p:txBody>
      </p:sp>
      <p:sp>
        <p:nvSpPr>
          <p:cNvPr id="6" name="5 - Θέση υποσέλιδου"/>
          <p:cNvSpPr>
            <a:spLocks noGrp="1"/>
          </p:cNvSpPr>
          <p:nvPr>
            <p:ph type="ftr" sz="quarter" idx="11"/>
          </p:nvPr>
        </p:nvSpPr>
        <p:spPr>
          <a:xfrm>
            <a:off x="914400" y="6172200"/>
            <a:ext cx="3886200" cy="457200"/>
          </a:xfrm>
        </p:spPr>
        <p:txBody>
          <a:bodyPr/>
          <a:lstStyle/>
          <a:p>
            <a:endParaRPr lang="el-GR"/>
          </a:p>
        </p:txBody>
      </p:sp>
      <p:sp>
        <p:nvSpPr>
          <p:cNvPr id="7" name="6 - Θέση αριθμού διαφάνειας"/>
          <p:cNvSpPr>
            <a:spLocks noGrp="1"/>
          </p:cNvSpPr>
          <p:nvPr>
            <p:ph type="sldNum" sz="quarter" idx="12"/>
          </p:nvPr>
        </p:nvSpPr>
        <p:spPr>
          <a:xfrm>
            <a:off x="146304" y="6208776"/>
            <a:ext cx="457200" cy="457200"/>
          </a:xfrm>
        </p:spPr>
        <p:txBody>
          <a:bodyPr/>
          <a:lstStyle/>
          <a:p>
            <a:fld id="{B3339B46-0FB4-43E6-8F68-F07C9E5E1EB9}" type="slidenum">
              <a:rPr lang="el-GR" smtClean="0"/>
              <a:pPr/>
              <a:t>‹#›</a:t>
            </a:fld>
            <a:endParaRPr lang="el-GR"/>
          </a:p>
        </p:txBody>
      </p:sp>
      <p:sp>
        <p:nvSpPr>
          <p:cNvPr id="11" name="10 - Ορθογώνιο"/>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 Ορθογώνιο"/>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 Ορθογώνιο"/>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 Θέση εικόνας"/>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 Ορθογώνιο"/>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 Στρογγυλεμένο ορθογώνιο"/>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 Θέση τίτλου"/>
          <p:cNvSpPr>
            <a:spLocks noGrp="1"/>
          </p:cNvSpPr>
          <p:nvPr>
            <p:ph type="title"/>
          </p:nvPr>
        </p:nvSpPr>
        <p:spPr>
          <a:xfrm>
            <a:off x="914400" y="274638"/>
            <a:ext cx="7772400" cy="1143000"/>
          </a:xfrm>
          <a:prstGeom prst="rect">
            <a:avLst/>
          </a:prstGeom>
        </p:spPr>
        <p:txBody>
          <a:bodyPr bIns="91440" anchor="b" anchorCtr="0">
            <a:normAutofit/>
          </a:bodyPr>
          <a:lstStyle/>
          <a:p>
            <a:r>
              <a:rPr kumimoji="0" lang="el-GR" smtClean="0"/>
              <a:t>Kλικ για επεξεργασία του τίτλου</a:t>
            </a:r>
            <a:endParaRPr kumimoji="0" lang="en-US"/>
          </a:p>
        </p:txBody>
      </p:sp>
      <p:sp>
        <p:nvSpPr>
          <p:cNvPr id="13" name="12 - Θέση κειμένου"/>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13 - Θέση ημερομηνίας"/>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AEB8B95-3AE2-41F9-BBAA-D1A795DC57AA}" type="datetimeFigureOut">
              <a:rPr lang="el-GR" smtClean="0"/>
              <a:pPr/>
              <a:t>4/4/2022</a:t>
            </a:fld>
            <a:endParaRPr lang="el-GR"/>
          </a:p>
        </p:txBody>
      </p:sp>
      <p:sp>
        <p:nvSpPr>
          <p:cNvPr id="3" name="2 - Θέση υποσέλιδου"/>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l-GR"/>
          </a:p>
        </p:txBody>
      </p:sp>
      <p:sp>
        <p:nvSpPr>
          <p:cNvPr id="23" name="22 - Θέση αριθμού διαφάνειας"/>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3339B46-0FB4-43E6-8F68-F07C9E5E1EB9}"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Υπότιτλος"/>
          <p:cNvSpPr>
            <a:spLocks noGrp="1"/>
          </p:cNvSpPr>
          <p:nvPr>
            <p:ph type="subTitle" idx="1"/>
          </p:nvPr>
        </p:nvSpPr>
        <p:spPr/>
        <p:txBody>
          <a:bodyPr/>
          <a:lstStyle/>
          <a:p>
            <a:r>
              <a:rPr lang="el-GR" dirty="0" smtClean="0"/>
              <a:t>Επιμόρφωση </a:t>
            </a:r>
          </a:p>
          <a:p>
            <a:r>
              <a:rPr lang="el-GR" dirty="0" smtClean="0"/>
              <a:t>4/04/2022</a:t>
            </a:r>
            <a:endParaRPr lang="el-GR" dirty="0"/>
          </a:p>
        </p:txBody>
      </p:sp>
      <p:sp>
        <p:nvSpPr>
          <p:cNvPr id="2" name="1 - Τίτλος"/>
          <p:cNvSpPr>
            <a:spLocks noGrp="1"/>
          </p:cNvSpPr>
          <p:nvPr>
            <p:ph type="ctrTitle"/>
          </p:nvPr>
        </p:nvSpPr>
        <p:spPr/>
        <p:txBody>
          <a:bodyPr/>
          <a:lstStyle/>
          <a:p>
            <a:r>
              <a:rPr lang="el-GR" dirty="0" smtClean="0"/>
              <a:t>ΙΣΤΟΛΟΓΙΑ &amp; ΙΣΤΟΣΕΛΙΔΕΣ </a:t>
            </a:r>
            <a:endParaRPr lang="el-G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ΒΑΣΙΚΕΣ ΕΝΝΟΙΕΣ </a:t>
            </a:r>
            <a:endParaRPr lang="el-GR" dirty="0"/>
          </a:p>
        </p:txBody>
      </p:sp>
      <p:sp>
        <p:nvSpPr>
          <p:cNvPr id="3" name="2 - Θέση περιεχομένου"/>
          <p:cNvSpPr>
            <a:spLocks noGrp="1"/>
          </p:cNvSpPr>
          <p:nvPr>
            <p:ph sz="quarter" idx="1"/>
          </p:nvPr>
        </p:nvSpPr>
        <p:spPr>
          <a:xfrm>
            <a:off x="914400" y="1857364"/>
            <a:ext cx="7772400" cy="4162436"/>
          </a:xfrm>
        </p:spPr>
        <p:txBody>
          <a:bodyPr/>
          <a:lstStyle/>
          <a:p>
            <a:pPr>
              <a:spcBef>
                <a:spcPts val="1800"/>
              </a:spcBef>
            </a:pPr>
            <a:r>
              <a:rPr lang="el-GR" dirty="0" smtClean="0"/>
              <a:t>ΤΙ ΕΙΝΑΙ </a:t>
            </a:r>
            <a:r>
              <a:rPr lang="en-US" dirty="0" smtClean="0"/>
              <a:t>URL</a:t>
            </a:r>
            <a:r>
              <a:rPr lang="el-GR" dirty="0" smtClean="0"/>
              <a:t>;</a:t>
            </a:r>
          </a:p>
          <a:p>
            <a:pPr>
              <a:spcBef>
                <a:spcPts val="1800"/>
              </a:spcBef>
            </a:pPr>
            <a:r>
              <a:rPr lang="el-GR" dirty="0" smtClean="0"/>
              <a:t>ΤΙ ΕΙΝΑΙ </a:t>
            </a:r>
            <a:r>
              <a:rPr lang="en-US" dirty="0" smtClean="0"/>
              <a:t>HTML</a:t>
            </a:r>
            <a:r>
              <a:rPr lang="el-GR" dirty="0" smtClean="0"/>
              <a:t>;</a:t>
            </a:r>
          </a:p>
          <a:p>
            <a:pPr>
              <a:spcBef>
                <a:spcPts val="1800"/>
              </a:spcBef>
            </a:pPr>
            <a:r>
              <a:rPr lang="en-US" dirty="0" smtClean="0"/>
              <a:t>TI EINAI SCRIPTS, JAVASCRIPTS;</a:t>
            </a:r>
            <a:endParaRPr lang="el-GR" dirty="0" smtClean="0"/>
          </a:p>
          <a:p>
            <a:pPr>
              <a:spcBef>
                <a:spcPts val="1800"/>
              </a:spcBef>
            </a:pPr>
            <a:r>
              <a:rPr lang="el-GR" dirty="0" smtClean="0"/>
              <a:t>ΤΙ ΕΙΝΑΙ </a:t>
            </a:r>
            <a:r>
              <a:rPr lang="en-US" dirty="0" smtClean="0"/>
              <a:t>EMBEDS;</a:t>
            </a:r>
            <a:endParaRPr lang="el-GR" dirty="0" smtClean="0"/>
          </a:p>
          <a:p>
            <a:endParaRPr lang="el-G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 Υπότιτλος"/>
          <p:cNvSpPr>
            <a:spLocks noGrp="1"/>
          </p:cNvSpPr>
          <p:nvPr>
            <p:ph type="subTitle" idx="1"/>
          </p:nvPr>
        </p:nvSpPr>
        <p:spPr/>
        <p:txBody>
          <a:bodyPr/>
          <a:lstStyle/>
          <a:p>
            <a:pPr algn="l">
              <a:buFont typeface="Arial" pitchFamily="34" charset="0"/>
              <a:buChar char="•"/>
            </a:pPr>
            <a:r>
              <a:rPr lang="el-GR" dirty="0" smtClean="0"/>
              <a:t>ΕΙΣΑΓΩΓΗ ΣΤΟ ΠΕΡΙΒΑΛΛΟΝ</a:t>
            </a:r>
          </a:p>
          <a:p>
            <a:pPr algn="l">
              <a:buFont typeface="Arial" pitchFamily="34" charset="0"/>
              <a:buChar char="•"/>
            </a:pPr>
            <a:r>
              <a:rPr lang="el-GR" dirty="0" smtClean="0"/>
              <a:t>ΔΗΜΙΟΥΡΓΙΑ ΙΣΤΟΛΟΓΙΟΥ</a:t>
            </a:r>
            <a:endParaRPr lang="el-GR" dirty="0"/>
          </a:p>
        </p:txBody>
      </p:sp>
      <p:sp>
        <p:nvSpPr>
          <p:cNvPr id="4" name="3 - Τίτλος"/>
          <p:cNvSpPr>
            <a:spLocks noGrp="1"/>
          </p:cNvSpPr>
          <p:nvPr>
            <p:ph type="ctrTitle"/>
          </p:nvPr>
        </p:nvSpPr>
        <p:spPr/>
        <p:txBody>
          <a:bodyPr/>
          <a:lstStyle/>
          <a:p>
            <a:r>
              <a:rPr lang="el-GR" dirty="0" smtClean="0"/>
              <a:t>ΔΙΑΧΕΙΡΙΣΗ ΙΣΤΟΛΟΓΙΟΥ</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ΠΙΝΑΚΑΣ ΕΛΕΓΧΟΥ</a:t>
            </a:r>
            <a:endParaRPr lang="el-GR" dirty="0"/>
          </a:p>
        </p:txBody>
      </p:sp>
      <p:sp>
        <p:nvSpPr>
          <p:cNvPr id="3" name="2 - Θέση περιεχομένου"/>
          <p:cNvSpPr>
            <a:spLocks noGrp="1"/>
          </p:cNvSpPr>
          <p:nvPr>
            <p:ph sz="quarter" idx="1"/>
          </p:nvPr>
        </p:nvSpPr>
        <p:spPr/>
        <p:txBody>
          <a:bodyPr>
            <a:normAutofit fontScale="55000" lnSpcReduction="20000"/>
          </a:bodyPr>
          <a:lstStyle/>
          <a:p>
            <a:pPr>
              <a:buNone/>
            </a:pPr>
            <a:r>
              <a:rPr lang="el-GR" sz="2500" b="1" dirty="0" smtClean="0"/>
              <a:t>Οι </a:t>
            </a:r>
            <a:r>
              <a:rPr lang="el-GR" sz="2500" b="1" dirty="0" err="1" smtClean="0"/>
              <a:t>ιστότοποι</a:t>
            </a:r>
            <a:r>
              <a:rPr lang="el-GR" sz="2500" b="1" dirty="0" smtClean="0"/>
              <a:t> μου-&gt;όνομα χρήστη-&gt; Πίνακας Ελέγχου.</a:t>
            </a:r>
            <a:endParaRPr lang="el-GR" sz="2500" dirty="0" smtClean="0"/>
          </a:p>
          <a:p>
            <a:pPr>
              <a:buNone/>
            </a:pPr>
            <a:endParaRPr lang="el-GR" dirty="0" smtClean="0"/>
          </a:p>
          <a:p>
            <a:pPr lvl="0"/>
            <a:r>
              <a:rPr lang="el-GR" b="1" dirty="0" smtClean="0"/>
              <a:t>Περιοχή «Καλώς ήρθατε στο </a:t>
            </a:r>
            <a:r>
              <a:rPr lang="el-GR" b="1" dirty="0" err="1" smtClean="0"/>
              <a:t>blogs.sch.gr</a:t>
            </a:r>
            <a:r>
              <a:rPr lang="el-GR" b="1" dirty="0" smtClean="0"/>
              <a:t>!» </a:t>
            </a:r>
            <a:r>
              <a:rPr lang="el-GR" dirty="0" smtClean="0"/>
              <a:t>Σε αυτή υπάρχουν όλα τα βήματα που πρέπει να ακολουθήσετε ως νέος χρήστης της υπηρεσίας για να διαμορφώσετε το </a:t>
            </a:r>
            <a:r>
              <a:rPr lang="el-GR" dirty="0" err="1" smtClean="0"/>
              <a:t>ιστολόγιο</a:t>
            </a:r>
            <a:r>
              <a:rPr lang="el-GR" dirty="0" smtClean="0"/>
              <a:t> σας και να αρχίσετε το «</a:t>
            </a:r>
            <a:r>
              <a:rPr lang="el-GR" dirty="0" err="1" smtClean="0"/>
              <a:t>ιστολογείν</a:t>
            </a:r>
            <a:r>
              <a:rPr lang="el-GR" dirty="0" smtClean="0"/>
              <a:t>». Έτσι σας παρέχονται άμεσοι σύνδεσμοι για προσαρμογή της εμφάνισης του, συγγραφή άρθρου κ.α.</a:t>
            </a:r>
          </a:p>
          <a:p>
            <a:pPr lvl="0"/>
            <a:r>
              <a:rPr lang="el-GR" b="1" dirty="0" smtClean="0"/>
              <a:t>Περιοχή «Με μια ματιά»</a:t>
            </a:r>
            <a:r>
              <a:rPr lang="el-GR" dirty="0" smtClean="0"/>
              <a:t> Παρέχει μια γρήγορη περίληψη του αριθμού άρθρων, σελίδων, σχολίων, ετικετών και κατηγοριών του </a:t>
            </a:r>
            <a:r>
              <a:rPr lang="el-GR" dirty="0" err="1" smtClean="0"/>
              <a:t>ιστολογίου</a:t>
            </a:r>
            <a:r>
              <a:rPr lang="el-GR" dirty="0" smtClean="0"/>
              <a:t> σας. Κάνοντας κλικ σε ένα σύνδεσμο, μεταφέρεστε στη συγκεκριμένη περιοχή στο διαχειριστικό σας περιβάλλον.</a:t>
            </a:r>
          </a:p>
          <a:p>
            <a:pPr lvl="0"/>
            <a:r>
              <a:rPr lang="el-GR" b="1" dirty="0" smtClean="0"/>
              <a:t>Περιοχή «Δραστηριότητα»</a:t>
            </a:r>
            <a:r>
              <a:rPr lang="el-GR" dirty="0" smtClean="0"/>
              <a:t>, εμφανίζει τα 5 πιο πρόσφατα σχόλια για το </a:t>
            </a:r>
            <a:r>
              <a:rPr lang="el-GR" dirty="0" err="1" smtClean="0"/>
              <a:t>ιστολόγιο</a:t>
            </a:r>
            <a:r>
              <a:rPr lang="el-GR" dirty="0" smtClean="0"/>
              <a:t> σας. Περνώντας το ποντίκι επάνω από το σχόλιο εμφανίζονται πέντε σύνδεσμοι που διευκολύνουν την Έγκριση/Απόρριψη, Απάντηση, Επεξεργασία, Σήμανση ως Ανεπιθύμητο ή Διαγραφή, απευθείας από τον πίνακα ελέγχου σας. Επιλέγοντας «Όλα» μεταφέρεστε στην Επεξεργασία Σχολίων, όπου υπάρχουν οι ίδιες δυνατότητες.</a:t>
            </a:r>
          </a:p>
          <a:p>
            <a:pPr lvl="0"/>
            <a:r>
              <a:rPr lang="el-GR" b="1" dirty="0" smtClean="0"/>
              <a:t>Περιοχή «Γρήγορο Πρόχειρο» ( Άμεση δημοσίευση) </a:t>
            </a:r>
            <a:r>
              <a:rPr lang="el-GR" dirty="0" smtClean="0"/>
              <a:t>Αυτή είναι ένας μικρός επεξεργαστής άρθρων που σας επιτρέπει να γράψετε γρήγορα ένα άρθρο συμπεριλαμβανομένου και του τίτλου, να προσθέσετε αρχεία ήχου-εικόνας και ετικέτες απευθείας από τον πίνακα ελέγχου. Σας δίνει επίσης την επιλογή να το αποθηκεύσετε ως προσχέδιο ή να το δημοσιεύσετε </a:t>
            </a:r>
            <a:r>
              <a:rPr lang="el-GR" dirty="0" err="1" smtClean="0"/>
              <a:t>απευθείας.</a:t>
            </a:r>
            <a:r>
              <a:rPr lang="el-GR" i="1" dirty="0" err="1" smtClean="0"/>
              <a:t>Όμως</a:t>
            </a:r>
            <a:r>
              <a:rPr lang="el-GR" i="1" dirty="0" smtClean="0"/>
              <a:t> αν θέλετε να προσθέσετε περισσότερα στοιχεία στο άρθρο π.χ. προσθήκη κατηγοριών, προγραμματισμός μελλοντικών ημερομηνιών δημοσίευσης θα πρέπει να μεταβείτε στην κανονική σελίδα Συγγραφής άρθρου.</a:t>
            </a:r>
            <a:endParaRPr lang="el-GR" dirty="0" smtClean="0"/>
          </a:p>
          <a:p>
            <a:pPr>
              <a:buNone/>
            </a:pPr>
            <a:endParaRPr lang="el-G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ΠΙΝΑΚΑΣ ΕΛΕΓΧΟΥ</a:t>
            </a:r>
            <a:endParaRPr lang="el-GR" dirty="0"/>
          </a:p>
        </p:txBody>
      </p:sp>
      <p:pic>
        <p:nvPicPr>
          <p:cNvPr id="5" name="3 - Εικόνα" descr="0051v3.png"/>
          <p:cNvPicPr/>
          <p:nvPr/>
        </p:nvPicPr>
        <p:blipFill>
          <a:blip r:embed="rId2"/>
          <a:stretch>
            <a:fillRect/>
          </a:stretch>
        </p:blipFill>
        <p:spPr>
          <a:xfrm>
            <a:off x="500034" y="1500174"/>
            <a:ext cx="8215370" cy="4929222"/>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ΒΑΣΙΚΑ ΔΟΜΙΚΑ ΣΤΟΙΧΕΙΑ</a:t>
            </a:r>
            <a:endParaRPr lang="el-GR" dirty="0"/>
          </a:p>
        </p:txBody>
      </p:sp>
      <p:sp>
        <p:nvSpPr>
          <p:cNvPr id="3" name="2 - Θέση περιεχομένου"/>
          <p:cNvSpPr>
            <a:spLocks noGrp="1"/>
          </p:cNvSpPr>
          <p:nvPr>
            <p:ph sz="quarter" idx="1"/>
          </p:nvPr>
        </p:nvSpPr>
        <p:spPr/>
        <p:txBody>
          <a:bodyPr/>
          <a:lstStyle/>
          <a:p>
            <a:pPr algn="ctr">
              <a:buNone/>
            </a:pPr>
            <a:r>
              <a:rPr lang="el-GR" b="1" dirty="0" smtClean="0"/>
              <a:t>ΑΡΘΡΑ</a:t>
            </a:r>
            <a:endParaRPr lang="el-GR" dirty="0" smtClean="0"/>
          </a:p>
          <a:p>
            <a:r>
              <a:rPr lang="el-GR" dirty="0" smtClean="0"/>
              <a:t>Καθημερινά ενημερωτικά κείμενα. </a:t>
            </a:r>
          </a:p>
          <a:p>
            <a:r>
              <a:rPr lang="el-GR" dirty="0" smtClean="0"/>
              <a:t>Σε χρονολογική σειρά.</a:t>
            </a:r>
          </a:p>
          <a:p>
            <a:r>
              <a:rPr lang="el-GR" dirty="0" smtClean="0"/>
              <a:t>Μπαίνουν σε κατηγορίες και μπορούν να πάρουν ετικέτες.</a:t>
            </a:r>
          </a:p>
          <a:p>
            <a:r>
              <a:rPr lang="el-GR" dirty="0" smtClean="0"/>
              <a:t>Διαχείριση άρθρων (από το ομώνυμο μενού), δημιουργία, επεξεργασία, διαγραφή.</a:t>
            </a:r>
          </a:p>
          <a:p>
            <a:endParaRPr lang="el-G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ΒΑΣΙΚΑ ΔΟΜΙΚΑ ΣΤΟΙΧΕΙΑ</a:t>
            </a:r>
            <a:endParaRPr lang="el-GR" dirty="0"/>
          </a:p>
        </p:txBody>
      </p:sp>
      <p:sp>
        <p:nvSpPr>
          <p:cNvPr id="3" name="2 - Θέση περιεχομένου"/>
          <p:cNvSpPr>
            <a:spLocks noGrp="1"/>
          </p:cNvSpPr>
          <p:nvPr>
            <p:ph sz="quarter" idx="1"/>
          </p:nvPr>
        </p:nvSpPr>
        <p:spPr/>
        <p:txBody>
          <a:bodyPr/>
          <a:lstStyle/>
          <a:p>
            <a:pPr algn="ctr">
              <a:buNone/>
            </a:pPr>
            <a:r>
              <a:rPr lang="el-GR" b="1" dirty="0" smtClean="0"/>
              <a:t>ΣΕΛΙΔΕΣ</a:t>
            </a:r>
            <a:endParaRPr lang="el-GR" dirty="0" smtClean="0"/>
          </a:p>
          <a:p>
            <a:r>
              <a:rPr lang="el-GR" dirty="0" smtClean="0"/>
              <a:t>Στατικές, σταθερό περιεχόμενο.</a:t>
            </a:r>
          </a:p>
          <a:p>
            <a:r>
              <a:rPr lang="el-GR" dirty="0" smtClean="0"/>
              <a:t>Δεν κατηγοριοποιούνται ούτε παίρνουν ετικέτες.</a:t>
            </a:r>
          </a:p>
          <a:p>
            <a:r>
              <a:rPr lang="el-GR" dirty="0" smtClean="0"/>
              <a:t>Πχ. Διδακτικό προσωπικό, Χώροι του σχολείου, Ιστορία του σχολείου</a:t>
            </a:r>
          </a:p>
          <a:p>
            <a:r>
              <a:rPr lang="el-GR" dirty="0" smtClean="0"/>
              <a:t>Εμφανίζονται στο πάνω οριζόντιο μενού.</a:t>
            </a:r>
          </a:p>
          <a:p>
            <a:endParaRPr lang="el-G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ΒΑΣΙΚΑ ΔΟΜΙΚΑ ΣΤΟΙΧΕΙΑ</a:t>
            </a:r>
            <a:endParaRPr lang="el-GR" dirty="0"/>
          </a:p>
        </p:txBody>
      </p:sp>
      <p:sp>
        <p:nvSpPr>
          <p:cNvPr id="3" name="2 - Θέση περιεχομένου"/>
          <p:cNvSpPr>
            <a:spLocks noGrp="1"/>
          </p:cNvSpPr>
          <p:nvPr>
            <p:ph sz="quarter" idx="1"/>
          </p:nvPr>
        </p:nvSpPr>
        <p:spPr/>
        <p:txBody>
          <a:bodyPr>
            <a:normAutofit fontScale="85000" lnSpcReduction="10000"/>
          </a:bodyPr>
          <a:lstStyle/>
          <a:p>
            <a:pPr algn="ctr">
              <a:buNone/>
            </a:pPr>
            <a:r>
              <a:rPr lang="el-GR" b="1" dirty="0" smtClean="0"/>
              <a:t>ΚΑΤΗΓΟΡΙΕΣ ΚΑΙ ΕΤΙΚΕΤΕΣ</a:t>
            </a:r>
            <a:endParaRPr lang="el-GR" dirty="0" smtClean="0"/>
          </a:p>
          <a:p>
            <a:r>
              <a:rPr lang="el-GR" dirty="0" smtClean="0"/>
              <a:t>Οι </a:t>
            </a:r>
            <a:r>
              <a:rPr lang="el-GR" b="1" dirty="0" smtClean="0"/>
              <a:t>κατηγορίες</a:t>
            </a:r>
            <a:r>
              <a:rPr lang="el-GR" dirty="0" smtClean="0"/>
              <a:t> είναι όπως τα κεφάλαια ενός βιβλίου που εντάσσουν τα άρθρα σε επιμέρους ενότητες. Συνήθως είναι περιγραφικές (άνω των δύο λέξεων) ώστε ο αναγνώστης να καταλαβαίνει το αντικείμενο των άρθρων της κατηγορίας που πρόκειται να διαβάσει. </a:t>
            </a:r>
            <a:r>
              <a:rPr lang="el-GR" i="1" dirty="0" smtClean="0"/>
              <a:t>Παράδειγμα κατηγορίας άρθρων είναι Βασικές γνώσεις τριγωνομετρίας.</a:t>
            </a:r>
            <a:endParaRPr lang="el-GR" dirty="0" smtClean="0"/>
          </a:p>
          <a:p>
            <a:r>
              <a:rPr lang="el-GR" dirty="0" smtClean="0"/>
              <a:t>Οι </a:t>
            </a:r>
            <a:r>
              <a:rPr lang="el-GR" b="1" dirty="0" smtClean="0"/>
              <a:t>ετικέτες</a:t>
            </a:r>
            <a:r>
              <a:rPr lang="el-GR" dirty="0" smtClean="0"/>
              <a:t> είναι σαν τους όρους ευρετηρίου που βρίσκουμε στο πίσω μέρος ενός βιβλίου και καθοδηγούν τον αναγνώστη βάσει λέξεων για την εύρεση κατάλληλων άρθρων. Σε αντίθεση με τις κατηγορίες που συνήθως περιέχουν αρκετά άρθρα, σε μία ετικέτα μπορεί να αντιστοιχεί μόνο ένα άρθρο. </a:t>
            </a:r>
            <a:r>
              <a:rPr lang="el-GR" i="1" dirty="0" smtClean="0"/>
              <a:t>Παράδειγμα ετικέτας είναι τριγωνομετρικός κύκλος.</a:t>
            </a:r>
            <a:endParaRPr lang="el-G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ΒΑΣΙΚΑ ΔΟΜΙΚΑ ΣΤΟΙΧΕΙΑ</a:t>
            </a:r>
            <a:endParaRPr lang="el-GR" dirty="0"/>
          </a:p>
        </p:txBody>
      </p:sp>
      <p:pic>
        <p:nvPicPr>
          <p:cNvPr id="4" name="0 - Εικόνα" descr="0121bv2.png"/>
          <p:cNvPicPr/>
          <p:nvPr/>
        </p:nvPicPr>
        <p:blipFill>
          <a:blip r:embed="rId2"/>
          <a:stretch>
            <a:fillRect/>
          </a:stretch>
        </p:blipFill>
        <p:spPr>
          <a:xfrm>
            <a:off x="642910" y="1500174"/>
            <a:ext cx="7715304" cy="5143536"/>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ΒΑΣΙΚΑ ΔΟΜΙΚΑ ΣΤΟΙΧΕΙΑ</a:t>
            </a:r>
            <a:endParaRPr lang="el-GR" dirty="0"/>
          </a:p>
        </p:txBody>
      </p:sp>
      <p:sp>
        <p:nvSpPr>
          <p:cNvPr id="3" name="2 - Θέση περιεχομένου"/>
          <p:cNvSpPr>
            <a:spLocks noGrp="1"/>
          </p:cNvSpPr>
          <p:nvPr>
            <p:ph sz="quarter" idx="1"/>
          </p:nvPr>
        </p:nvSpPr>
        <p:spPr>
          <a:xfrm>
            <a:off x="914400" y="1447800"/>
            <a:ext cx="7772400" cy="552440"/>
          </a:xfrm>
        </p:spPr>
        <p:txBody>
          <a:bodyPr>
            <a:normAutofit/>
          </a:bodyPr>
          <a:lstStyle/>
          <a:p>
            <a:pPr algn="ctr">
              <a:buNone/>
            </a:pPr>
            <a:r>
              <a:rPr lang="el-GR" b="1" dirty="0" smtClean="0"/>
              <a:t>Χρήση Κειμενογράφου</a:t>
            </a:r>
            <a:endParaRPr lang="el-GR" dirty="0" smtClean="0"/>
          </a:p>
        </p:txBody>
      </p:sp>
      <p:pic>
        <p:nvPicPr>
          <p:cNvPr id="4" name="0 - Εικόνα" descr="0121bv2.png"/>
          <p:cNvPicPr/>
          <p:nvPr/>
        </p:nvPicPr>
        <p:blipFill>
          <a:blip r:embed="rId2"/>
          <a:stretch>
            <a:fillRect/>
          </a:stretch>
        </p:blipFill>
        <p:spPr>
          <a:xfrm>
            <a:off x="1428728" y="1928802"/>
            <a:ext cx="6072230" cy="4572032"/>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ΒΑΣΙΚΑ ΔΟΜΙΚΑ ΣΤΟΙΧΕΙΑ</a:t>
            </a:r>
            <a:br>
              <a:rPr lang="el-GR" dirty="0" smtClean="0"/>
            </a:br>
            <a:r>
              <a:rPr lang="el-GR" dirty="0" smtClean="0"/>
              <a:t>τύποι αρχείων</a:t>
            </a:r>
            <a:endParaRPr lang="el-GR" dirty="0"/>
          </a:p>
        </p:txBody>
      </p:sp>
      <p:sp>
        <p:nvSpPr>
          <p:cNvPr id="6" name="5 - TextBox"/>
          <p:cNvSpPr txBox="1"/>
          <p:nvPr/>
        </p:nvSpPr>
        <p:spPr>
          <a:xfrm>
            <a:off x="714348" y="1643050"/>
            <a:ext cx="7929618" cy="923330"/>
          </a:xfrm>
          <a:prstGeom prst="rect">
            <a:avLst/>
          </a:prstGeom>
          <a:noFill/>
        </p:spPr>
        <p:txBody>
          <a:bodyPr wrap="square" rtlCol="0">
            <a:spAutoFit/>
          </a:bodyPr>
          <a:lstStyle/>
          <a:p>
            <a:pPr algn="just"/>
            <a:r>
              <a:rPr lang="el-GR" dirty="0"/>
              <a:t>Στο </a:t>
            </a:r>
            <a:r>
              <a:rPr lang="el-GR" dirty="0" err="1"/>
              <a:t>ιστολόγιο</a:t>
            </a:r>
            <a:r>
              <a:rPr lang="el-GR" dirty="0"/>
              <a:t> σας μπορείτε επίσης να ανεβάσετε κάποιου αρχείο πολυμέσου. </a:t>
            </a:r>
            <a:r>
              <a:rPr lang="el-GR" b="1" dirty="0"/>
              <a:t>Επιτρεπόμενοι τύποι αρχείων</a:t>
            </a:r>
            <a:r>
              <a:rPr lang="el-GR" dirty="0"/>
              <a:t> που μπορείτε να ανεβάσετε είναι οι </a:t>
            </a:r>
            <a:r>
              <a:rPr lang="el-GR" dirty="0" smtClean="0"/>
              <a:t>παρακάτω:</a:t>
            </a:r>
            <a:endParaRPr lang="el-GR" dirty="0"/>
          </a:p>
        </p:txBody>
      </p:sp>
      <p:sp>
        <p:nvSpPr>
          <p:cNvPr id="8" name="7 - TextBox"/>
          <p:cNvSpPr txBox="1"/>
          <p:nvPr/>
        </p:nvSpPr>
        <p:spPr>
          <a:xfrm>
            <a:off x="642910" y="3071810"/>
            <a:ext cx="8072494" cy="3385542"/>
          </a:xfrm>
          <a:prstGeom prst="rect">
            <a:avLst/>
          </a:prstGeom>
          <a:noFill/>
        </p:spPr>
        <p:txBody>
          <a:bodyPr wrap="square" rtlCol="0">
            <a:spAutoFit/>
          </a:bodyPr>
          <a:lstStyle/>
          <a:p>
            <a:pPr lvl="0">
              <a:spcBef>
                <a:spcPts val="1200"/>
              </a:spcBef>
              <a:spcAft>
                <a:spcPts val="1200"/>
              </a:spcAft>
            </a:pPr>
            <a:r>
              <a:rPr lang="el-GR" b="1" dirty="0"/>
              <a:t>Αρχεία </a:t>
            </a:r>
            <a:r>
              <a:rPr lang="el-GR" b="1" dirty="0" smtClean="0"/>
              <a:t>ήχου-</a:t>
            </a:r>
            <a:r>
              <a:rPr lang="el-GR" b="1" dirty="0" err="1" smtClean="0"/>
              <a:t>video</a:t>
            </a:r>
            <a:endParaRPr lang="el-GR" b="1" dirty="0" smtClean="0"/>
          </a:p>
          <a:p>
            <a:pPr>
              <a:spcBef>
                <a:spcPts val="1200"/>
              </a:spcBef>
              <a:spcAft>
                <a:spcPts val="1200"/>
              </a:spcAft>
            </a:pPr>
            <a:r>
              <a:rPr lang="el-GR" b="1" dirty="0"/>
              <a:t>Αρχεία </a:t>
            </a:r>
            <a:r>
              <a:rPr lang="el-GR" b="1" dirty="0" smtClean="0"/>
              <a:t>εικόνων</a:t>
            </a:r>
          </a:p>
          <a:p>
            <a:pPr lvl="0">
              <a:spcBef>
                <a:spcPts val="1200"/>
              </a:spcBef>
              <a:spcAft>
                <a:spcPts val="1200"/>
              </a:spcAft>
            </a:pPr>
            <a:r>
              <a:rPr lang="el-GR" b="1" dirty="0" smtClean="0"/>
              <a:t>Έγγραφα</a:t>
            </a:r>
          </a:p>
          <a:p>
            <a:pPr lvl="0">
              <a:spcBef>
                <a:spcPts val="1200"/>
              </a:spcBef>
              <a:spcAft>
                <a:spcPts val="1200"/>
              </a:spcAft>
            </a:pPr>
            <a:r>
              <a:rPr lang="el-GR" b="1" dirty="0" smtClean="0"/>
              <a:t>Άλλα αρχεία</a:t>
            </a:r>
          </a:p>
          <a:p>
            <a:pPr algn="ctr"/>
            <a:r>
              <a:rPr lang="el-GR" dirty="0">
                <a:solidFill>
                  <a:srgbClr val="FF0000"/>
                </a:solidFill>
              </a:rPr>
              <a:t>Μέγεθος αρχείου &lt;30</a:t>
            </a:r>
            <a:r>
              <a:rPr lang="en-US" dirty="0">
                <a:solidFill>
                  <a:srgbClr val="FF0000"/>
                </a:solidFill>
              </a:rPr>
              <a:t>MB</a:t>
            </a:r>
            <a:endParaRPr lang="el-GR" dirty="0">
              <a:solidFill>
                <a:srgbClr val="FF0000"/>
              </a:solidFill>
            </a:endParaRPr>
          </a:p>
          <a:p>
            <a:pPr algn="ctr"/>
            <a:endParaRPr lang="el-GR" dirty="0"/>
          </a:p>
          <a:p>
            <a:pPr lvl="0"/>
            <a:endParaRPr lang="el-GR" dirty="0"/>
          </a:p>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ΓΕΝΙΚΕΣ ΠΛΗΡΟΦΟΡΙΕΣ</a:t>
            </a:r>
            <a:endParaRPr lang="el-GR" dirty="0"/>
          </a:p>
        </p:txBody>
      </p:sp>
      <p:sp>
        <p:nvSpPr>
          <p:cNvPr id="5" name="4 - TextBox"/>
          <p:cNvSpPr txBox="1"/>
          <p:nvPr/>
        </p:nvSpPr>
        <p:spPr>
          <a:xfrm>
            <a:off x="785786" y="2143116"/>
            <a:ext cx="2500330" cy="584775"/>
          </a:xfrm>
          <a:prstGeom prst="rect">
            <a:avLst/>
          </a:prstGeom>
          <a:noFill/>
        </p:spPr>
        <p:txBody>
          <a:bodyPr wrap="square" rtlCol="0">
            <a:spAutoFit/>
          </a:bodyPr>
          <a:lstStyle/>
          <a:p>
            <a:pPr algn="ctr"/>
            <a:r>
              <a:rPr lang="el-GR" sz="3200" dirty="0" smtClean="0"/>
              <a:t>ΙΣΤΟΣΕΛΙΔΑ</a:t>
            </a:r>
          </a:p>
        </p:txBody>
      </p:sp>
      <p:sp>
        <p:nvSpPr>
          <p:cNvPr id="6" name="5 - TextBox"/>
          <p:cNvSpPr txBox="1"/>
          <p:nvPr/>
        </p:nvSpPr>
        <p:spPr>
          <a:xfrm>
            <a:off x="5357818" y="2143116"/>
            <a:ext cx="2500330" cy="584775"/>
          </a:xfrm>
          <a:prstGeom prst="rect">
            <a:avLst/>
          </a:prstGeom>
          <a:noFill/>
        </p:spPr>
        <p:txBody>
          <a:bodyPr wrap="square" rtlCol="0">
            <a:spAutoFit/>
          </a:bodyPr>
          <a:lstStyle/>
          <a:p>
            <a:pPr algn="ctr"/>
            <a:r>
              <a:rPr lang="el-GR" sz="3200" dirty="0" smtClean="0"/>
              <a:t>ΙΣΤΟΛΟΓΙΟ</a:t>
            </a:r>
          </a:p>
        </p:txBody>
      </p:sp>
      <p:sp>
        <p:nvSpPr>
          <p:cNvPr id="8" name="7 - Ορθογώνιο"/>
          <p:cNvSpPr/>
          <p:nvPr/>
        </p:nvSpPr>
        <p:spPr>
          <a:xfrm>
            <a:off x="1714480" y="3357562"/>
            <a:ext cx="5929354" cy="264320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r>
              <a:rPr lang="el-GR" sz="2000" dirty="0"/>
              <a:t>Τι είναι </a:t>
            </a:r>
            <a:r>
              <a:rPr lang="el-GR" sz="2000" dirty="0" err="1" smtClean="0"/>
              <a:t>ιστολόγια</a:t>
            </a:r>
            <a:r>
              <a:rPr lang="el-GR" sz="2000" dirty="0" smtClean="0"/>
              <a:t> και τι ιστοσελίδα</a:t>
            </a:r>
            <a:endParaRPr lang="el-GR" sz="2000" dirty="0"/>
          </a:p>
          <a:p>
            <a:pPr algn="ctr">
              <a:lnSpc>
                <a:spcPct val="150000"/>
              </a:lnSpc>
            </a:pPr>
            <a:r>
              <a:rPr lang="el-GR" sz="2000" dirty="0" smtClean="0"/>
              <a:t>Λειτουργικότητα</a:t>
            </a:r>
            <a:endParaRPr lang="el-GR" sz="2000" dirty="0"/>
          </a:p>
          <a:p>
            <a:pPr algn="ctr">
              <a:lnSpc>
                <a:spcPct val="150000"/>
              </a:lnSpc>
            </a:pPr>
            <a:r>
              <a:rPr lang="el-GR" sz="2000" dirty="0"/>
              <a:t>Προϋποθέσεις </a:t>
            </a:r>
            <a:r>
              <a:rPr lang="el-GR" sz="2000" dirty="0" smtClean="0"/>
              <a:t>Δημιουργίας</a:t>
            </a:r>
          </a:p>
          <a:p>
            <a:pPr algn="ctr">
              <a:lnSpc>
                <a:spcPct val="150000"/>
              </a:lnSpc>
            </a:pPr>
            <a:r>
              <a:rPr lang="el-GR" sz="2000" dirty="0" smtClean="0"/>
              <a:t>Τι </a:t>
            </a:r>
            <a:r>
              <a:rPr lang="el-GR" sz="2000" dirty="0"/>
              <a:t>πρέπει να </a:t>
            </a:r>
            <a:r>
              <a:rPr lang="el-GR" sz="2000" dirty="0" smtClean="0"/>
              <a:t>διαθέτω </a:t>
            </a:r>
          </a:p>
          <a:p>
            <a:pPr algn="ctr">
              <a:lnSpc>
                <a:spcPct val="150000"/>
              </a:lnSpc>
            </a:pPr>
            <a:r>
              <a:rPr lang="el-GR" sz="2000" dirty="0" smtClean="0"/>
              <a:t>Που </a:t>
            </a:r>
            <a:r>
              <a:rPr lang="el-GR" sz="2000" dirty="0"/>
              <a:t>μπορώ να κάνω </a:t>
            </a:r>
            <a:r>
              <a:rPr lang="el-GR" sz="2000" dirty="0" err="1" smtClean="0"/>
              <a:t>ιστολόγια</a:t>
            </a:r>
            <a:r>
              <a:rPr lang="el-GR" sz="2000" dirty="0" smtClean="0"/>
              <a:t>.</a:t>
            </a:r>
            <a:endParaRPr lang="el-GR" sz="2000" dirty="0"/>
          </a:p>
          <a:p>
            <a:pPr algn="ctr">
              <a:lnSpc>
                <a:spcPct val="150000"/>
              </a:lnSpc>
            </a:pPr>
            <a:r>
              <a:rPr lang="el-GR" sz="2000" dirty="0"/>
              <a:t>Γνώσεις που απαιτούνται.</a:t>
            </a:r>
          </a:p>
          <a:p>
            <a:pPr algn="ctr"/>
            <a:endParaRPr lang="el-G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ΠΟΛΥΜΕΣΑ στο ΙΣΤΟΛΟΓΙΟ</a:t>
            </a:r>
            <a:endParaRPr lang="el-GR" dirty="0"/>
          </a:p>
        </p:txBody>
      </p:sp>
      <p:sp>
        <p:nvSpPr>
          <p:cNvPr id="8" name="7 - TextBox"/>
          <p:cNvSpPr txBox="1"/>
          <p:nvPr/>
        </p:nvSpPr>
        <p:spPr>
          <a:xfrm>
            <a:off x="642910" y="1643050"/>
            <a:ext cx="8072494" cy="3108543"/>
          </a:xfrm>
          <a:prstGeom prst="rect">
            <a:avLst/>
          </a:prstGeom>
          <a:noFill/>
        </p:spPr>
        <p:txBody>
          <a:bodyPr wrap="square" rtlCol="0">
            <a:spAutoFit/>
          </a:bodyPr>
          <a:lstStyle/>
          <a:p>
            <a:pPr>
              <a:spcBef>
                <a:spcPts val="1200"/>
              </a:spcBef>
              <a:spcAft>
                <a:spcPts val="1200"/>
              </a:spcAft>
            </a:pPr>
            <a:r>
              <a:rPr lang="el-GR" b="1" dirty="0"/>
              <a:t>Προσθήκη Πολυμέσων</a:t>
            </a:r>
          </a:p>
          <a:p>
            <a:pPr>
              <a:spcBef>
                <a:spcPts val="1200"/>
              </a:spcBef>
              <a:spcAft>
                <a:spcPts val="1200"/>
              </a:spcAft>
            </a:pPr>
            <a:r>
              <a:rPr lang="el-GR" b="1" dirty="0"/>
              <a:t>Ενσωμάτωση </a:t>
            </a:r>
            <a:r>
              <a:rPr lang="en-US" b="1" dirty="0"/>
              <a:t>video </a:t>
            </a:r>
            <a:r>
              <a:rPr lang="el-GR" b="1" dirty="0"/>
              <a:t>από άλλες ιστοσελίδες</a:t>
            </a:r>
          </a:p>
          <a:p>
            <a:pPr>
              <a:spcBef>
                <a:spcPts val="1200"/>
              </a:spcBef>
              <a:spcAft>
                <a:spcPts val="1200"/>
              </a:spcAft>
            </a:pPr>
            <a:r>
              <a:rPr lang="el-GR" b="1" dirty="0"/>
              <a:t>Ενσωμάτωση από </a:t>
            </a:r>
            <a:r>
              <a:rPr lang="en-US" b="1" dirty="0" err="1"/>
              <a:t>Slideshare</a:t>
            </a:r>
            <a:endParaRPr lang="el-GR" b="1" dirty="0"/>
          </a:p>
          <a:p>
            <a:pPr>
              <a:spcBef>
                <a:spcPts val="1200"/>
              </a:spcBef>
              <a:spcAft>
                <a:spcPts val="1200"/>
              </a:spcAft>
            </a:pPr>
            <a:r>
              <a:rPr lang="el-GR" b="1" dirty="0"/>
              <a:t>Προσθήκη </a:t>
            </a:r>
            <a:r>
              <a:rPr lang="en-US" b="1" dirty="0" err="1"/>
              <a:t>pdf</a:t>
            </a:r>
            <a:endParaRPr lang="el-GR" b="1" dirty="0"/>
          </a:p>
          <a:p>
            <a:pPr algn="ctr"/>
            <a:endParaRPr lang="el-GR" dirty="0"/>
          </a:p>
          <a:p>
            <a:pPr lvl="0"/>
            <a:endParaRPr lang="el-GR" dirty="0"/>
          </a:p>
          <a:p>
            <a:endParaRPr lang="el-G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ΆΛΛΕΣ ΕΠΙΛΟΓΕΣ</a:t>
            </a:r>
            <a:endParaRPr lang="el-GR" dirty="0"/>
          </a:p>
        </p:txBody>
      </p:sp>
      <p:sp>
        <p:nvSpPr>
          <p:cNvPr id="8" name="7 - TextBox"/>
          <p:cNvSpPr txBox="1"/>
          <p:nvPr/>
        </p:nvSpPr>
        <p:spPr>
          <a:xfrm>
            <a:off x="642910" y="1643050"/>
            <a:ext cx="8072494" cy="2862322"/>
          </a:xfrm>
          <a:prstGeom prst="rect">
            <a:avLst/>
          </a:prstGeom>
          <a:noFill/>
        </p:spPr>
        <p:txBody>
          <a:bodyPr wrap="square" rtlCol="0">
            <a:spAutoFit/>
          </a:bodyPr>
          <a:lstStyle/>
          <a:p>
            <a:r>
              <a:rPr lang="el-GR" b="1" dirty="0"/>
              <a:t>ΣΧΟΛΙΑ</a:t>
            </a:r>
          </a:p>
          <a:p>
            <a:endParaRPr lang="el-GR" b="1" dirty="0" smtClean="0"/>
          </a:p>
          <a:p>
            <a:r>
              <a:rPr lang="el-GR" b="1" dirty="0" smtClean="0"/>
              <a:t>ΘΕΜΑ </a:t>
            </a:r>
            <a:r>
              <a:rPr lang="el-GR" b="1" dirty="0"/>
              <a:t>ΕΜΦΑΝΙΣΗΣ</a:t>
            </a:r>
          </a:p>
          <a:p>
            <a:r>
              <a:rPr lang="el-GR" b="1" dirty="0"/>
              <a:t> </a:t>
            </a:r>
          </a:p>
          <a:p>
            <a:r>
              <a:rPr lang="el-GR" b="1" dirty="0"/>
              <a:t>ΜΕΝΟΥ</a:t>
            </a:r>
          </a:p>
          <a:p>
            <a:r>
              <a:rPr lang="en-US" b="1" dirty="0"/>
              <a:t> </a:t>
            </a:r>
            <a:endParaRPr lang="el-GR" b="1" dirty="0"/>
          </a:p>
          <a:p>
            <a:r>
              <a:rPr lang="el-GR" b="1" dirty="0"/>
              <a:t>ΜΙΚΡΟΕΦΑΡΜΟΓΕΣ</a:t>
            </a:r>
          </a:p>
          <a:p>
            <a:pPr algn="ctr"/>
            <a:endParaRPr lang="el-GR" dirty="0"/>
          </a:p>
          <a:p>
            <a:pPr lvl="0"/>
            <a:endParaRPr lang="el-GR" dirty="0"/>
          </a:p>
          <a:p>
            <a:endParaRPr lang="el-G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ΜΕΛΗ ΙΣΤΟΛΟΓΙΟΥ</a:t>
            </a:r>
            <a:br>
              <a:rPr lang="el-GR" dirty="0" smtClean="0"/>
            </a:br>
            <a:r>
              <a:rPr lang="el-GR" dirty="0" smtClean="0"/>
              <a:t>Αρμοδιότητες</a:t>
            </a:r>
            <a:endParaRPr lang="el-GR" dirty="0"/>
          </a:p>
        </p:txBody>
      </p:sp>
      <p:sp>
        <p:nvSpPr>
          <p:cNvPr id="3" name="2 - Θέση περιεχομένου"/>
          <p:cNvSpPr>
            <a:spLocks noGrp="1"/>
          </p:cNvSpPr>
          <p:nvPr>
            <p:ph sz="quarter" idx="1"/>
          </p:nvPr>
        </p:nvSpPr>
        <p:spPr/>
        <p:txBody>
          <a:bodyPr>
            <a:normAutofit fontScale="92500" lnSpcReduction="20000"/>
          </a:bodyPr>
          <a:lstStyle/>
          <a:p>
            <a:r>
              <a:rPr lang="el-GR" dirty="0" smtClean="0"/>
              <a:t>Οι </a:t>
            </a:r>
            <a:r>
              <a:rPr lang="el-GR" b="1" dirty="0" smtClean="0"/>
              <a:t>ρόλοι</a:t>
            </a:r>
            <a:r>
              <a:rPr lang="el-GR" dirty="0" smtClean="0"/>
              <a:t> που μπορούν να έχει ένα μέλος και τα αντίστοιχα δικαιώματα είναι:</a:t>
            </a:r>
          </a:p>
          <a:p>
            <a:pPr lvl="0"/>
            <a:r>
              <a:rPr lang="el-GR" b="1" dirty="0" smtClean="0"/>
              <a:t>Διαχειριστής</a:t>
            </a:r>
            <a:r>
              <a:rPr lang="el-GR" dirty="0" smtClean="0"/>
              <a:t>: (</a:t>
            </a:r>
            <a:r>
              <a:rPr lang="el-GR" dirty="0" err="1" smtClean="0"/>
              <a:t>Administrator</a:t>
            </a:r>
            <a:r>
              <a:rPr lang="el-GR" dirty="0" smtClean="0"/>
              <a:t>) – Πλήρης πρόσβαση σε όλες τις ενέργειες διαχείρισης του </a:t>
            </a:r>
            <a:r>
              <a:rPr lang="el-GR" dirty="0" err="1" smtClean="0"/>
              <a:t>ιστολογίου</a:t>
            </a:r>
            <a:endParaRPr lang="el-GR" dirty="0" smtClean="0"/>
          </a:p>
          <a:p>
            <a:pPr lvl="0"/>
            <a:r>
              <a:rPr lang="el-GR" b="1" dirty="0" smtClean="0"/>
              <a:t>Αρχισυντάκτης</a:t>
            </a:r>
            <a:r>
              <a:rPr lang="el-GR" dirty="0" smtClean="0"/>
              <a:t>: (</a:t>
            </a:r>
            <a:r>
              <a:rPr lang="el-GR" dirty="0" err="1" smtClean="0"/>
              <a:t>Editor</a:t>
            </a:r>
            <a:r>
              <a:rPr lang="el-GR" dirty="0" smtClean="0"/>
              <a:t>) – Πρόσβαση στην συγγραφή, διαχείριση άρθρων, σελίδων, τόσο σε δικές του όσο και σε άλλων χρηστών</a:t>
            </a:r>
          </a:p>
          <a:p>
            <a:pPr lvl="0"/>
            <a:r>
              <a:rPr lang="el-GR" b="1" dirty="0" smtClean="0"/>
              <a:t>Συντάκτης</a:t>
            </a:r>
            <a:r>
              <a:rPr lang="el-GR" dirty="0" smtClean="0"/>
              <a:t>: (</a:t>
            </a:r>
            <a:r>
              <a:rPr lang="el-GR" dirty="0" err="1" smtClean="0"/>
              <a:t>Author</a:t>
            </a:r>
            <a:r>
              <a:rPr lang="el-GR" dirty="0" smtClean="0"/>
              <a:t>) – Μπορεί μόνο να δημοσιεύει και να διαχειρίζεται δικά του άρθρα</a:t>
            </a:r>
          </a:p>
          <a:p>
            <a:pPr lvl="0"/>
            <a:r>
              <a:rPr lang="el-GR" b="1" dirty="0" smtClean="0"/>
              <a:t>Συνεργάτης</a:t>
            </a:r>
            <a:r>
              <a:rPr lang="el-GR" dirty="0" smtClean="0"/>
              <a:t>: (</a:t>
            </a:r>
            <a:r>
              <a:rPr lang="el-GR" dirty="0" err="1" smtClean="0"/>
              <a:t>Contributor</a:t>
            </a:r>
            <a:r>
              <a:rPr lang="el-GR" dirty="0" smtClean="0"/>
              <a:t>) – Μπορεί να γράψει άρθρα άλλα αυτές πρέπει να εγκριθούν από τον διαχειριστή ή αρχισυντάκτη πριν την προβολή τους στο </a:t>
            </a:r>
            <a:r>
              <a:rPr lang="el-GR" dirty="0" err="1" smtClean="0"/>
              <a:t>ιστολόγιο</a:t>
            </a:r>
            <a:endParaRPr lang="el-GR" dirty="0" smtClean="0"/>
          </a:p>
          <a:p>
            <a:pPr lvl="0"/>
            <a:r>
              <a:rPr lang="el-GR" b="1" dirty="0" smtClean="0"/>
              <a:t>Συνδρομητής</a:t>
            </a:r>
            <a:r>
              <a:rPr lang="el-GR" dirty="0" smtClean="0"/>
              <a:t>: (</a:t>
            </a:r>
            <a:r>
              <a:rPr lang="el-GR" dirty="0" err="1" smtClean="0"/>
              <a:t>Subscriber</a:t>
            </a:r>
            <a:r>
              <a:rPr lang="el-GR" dirty="0" smtClean="0"/>
              <a:t>) – Μπορεί μόνο διαβάσει σχόλια.</a:t>
            </a:r>
          </a:p>
          <a:p>
            <a:endParaRPr lang="el-G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ΠΕΡΙΗΓΗΣΗ	</a:t>
            </a:r>
            <a:endParaRPr lang="el-GR" dirty="0"/>
          </a:p>
        </p:txBody>
      </p:sp>
      <p:sp>
        <p:nvSpPr>
          <p:cNvPr id="3" name="2 - Θέση περιεχομένου"/>
          <p:cNvSpPr>
            <a:spLocks noGrp="1"/>
          </p:cNvSpPr>
          <p:nvPr>
            <p:ph sz="quarter" idx="1"/>
          </p:nvPr>
        </p:nvSpPr>
        <p:spPr/>
        <p:txBody>
          <a:bodyPr>
            <a:normAutofit/>
          </a:bodyPr>
          <a:lstStyle/>
          <a:p>
            <a:pPr>
              <a:buNone/>
            </a:pPr>
            <a:r>
              <a:rPr lang="el-GR" dirty="0" smtClean="0"/>
              <a:t>Αναζήτηση </a:t>
            </a:r>
            <a:r>
              <a:rPr lang="el-GR" dirty="0" err="1" smtClean="0"/>
              <a:t>ιστολογίων</a:t>
            </a:r>
            <a:endParaRPr lang="el-GR" dirty="0" smtClean="0"/>
          </a:p>
          <a:p>
            <a:pPr>
              <a:buNone/>
            </a:pPr>
            <a:endParaRPr lang="el-GR" dirty="0" smtClean="0"/>
          </a:p>
          <a:p>
            <a:pPr>
              <a:buNone/>
            </a:pPr>
            <a:r>
              <a:rPr lang="el-GR" dirty="0" smtClean="0"/>
              <a:t>Εντοπισμός βασικών δομικών στοιχείων</a:t>
            </a:r>
          </a:p>
          <a:p>
            <a:pPr>
              <a:buNone/>
            </a:pPr>
            <a:endParaRPr lang="el-GR" dirty="0" smtClean="0"/>
          </a:p>
          <a:p>
            <a:pPr>
              <a:buNone/>
            </a:pPr>
            <a:r>
              <a:rPr lang="el-GR" dirty="0" smtClean="0"/>
              <a:t>Σχολιασμός</a:t>
            </a:r>
          </a:p>
          <a:p>
            <a:pPr>
              <a:buNone/>
            </a:pPr>
            <a:endParaRPr lang="el-G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ΠΕΡΙΗΓΗΣΗ	</a:t>
            </a:r>
            <a:endParaRPr lang="el-GR" dirty="0"/>
          </a:p>
        </p:txBody>
      </p:sp>
      <p:sp>
        <p:nvSpPr>
          <p:cNvPr id="3" name="2 - Θέση περιεχομένου"/>
          <p:cNvSpPr>
            <a:spLocks noGrp="1"/>
          </p:cNvSpPr>
          <p:nvPr>
            <p:ph sz="quarter" idx="1"/>
          </p:nvPr>
        </p:nvSpPr>
        <p:spPr/>
        <p:txBody>
          <a:bodyPr>
            <a:normAutofit/>
          </a:bodyPr>
          <a:lstStyle/>
          <a:p>
            <a:pPr>
              <a:buNone/>
            </a:pPr>
            <a:endParaRPr lang="el-GR" dirty="0" smtClean="0"/>
          </a:p>
          <a:p>
            <a:pPr>
              <a:buNone/>
            </a:pPr>
            <a:endParaRPr lang="el-GR" dirty="0" smtClean="0"/>
          </a:p>
          <a:p>
            <a:pPr>
              <a:buNone/>
            </a:pPr>
            <a:r>
              <a:rPr lang="el-GR" dirty="0" smtClean="0"/>
              <a:t>Στα δικά μας </a:t>
            </a:r>
            <a:r>
              <a:rPr lang="el-GR" dirty="0" err="1" smtClean="0"/>
              <a:t>ιστολόγια</a:t>
            </a:r>
            <a:r>
              <a:rPr lang="el-GR" dirty="0" smtClean="0"/>
              <a:t>…</a:t>
            </a:r>
          </a:p>
          <a:p>
            <a:pPr>
              <a:buNone/>
            </a:pPr>
            <a:endParaRPr lang="el-GR" dirty="0" smtClean="0"/>
          </a:p>
          <a:p>
            <a:pPr algn="ctr">
              <a:buNone/>
            </a:pPr>
            <a:r>
              <a:rPr lang="el-GR" b="1" dirty="0" smtClean="0"/>
              <a:t>ΣΧΟΛΙΑ!!!</a:t>
            </a:r>
          </a:p>
          <a:p>
            <a:pPr>
              <a:buNone/>
            </a:pPr>
            <a:endParaRPr lang="el-G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ΠΡΟΣΟΧΗ!!!</a:t>
            </a:r>
            <a:endParaRPr lang="el-GR" dirty="0"/>
          </a:p>
        </p:txBody>
      </p:sp>
      <p:sp>
        <p:nvSpPr>
          <p:cNvPr id="3" name="2 - Θέση περιεχομένου"/>
          <p:cNvSpPr>
            <a:spLocks noGrp="1"/>
          </p:cNvSpPr>
          <p:nvPr>
            <p:ph sz="quarter" idx="1"/>
          </p:nvPr>
        </p:nvSpPr>
        <p:spPr/>
        <p:txBody>
          <a:bodyPr>
            <a:normAutofit/>
          </a:bodyPr>
          <a:lstStyle/>
          <a:p>
            <a:pPr>
              <a:buNone/>
            </a:pPr>
            <a:endParaRPr lang="el-GR" dirty="0" smtClean="0"/>
          </a:p>
          <a:p>
            <a:pPr>
              <a:buNone/>
            </a:pPr>
            <a:endParaRPr lang="el-GR" dirty="0" smtClean="0"/>
          </a:p>
          <a:p>
            <a:pPr marL="514350" indent="-514350">
              <a:spcBef>
                <a:spcPts val="1800"/>
              </a:spcBef>
              <a:buAutoNum type="arabicParenR"/>
            </a:pPr>
            <a:r>
              <a:rPr lang="el-GR" dirty="0" smtClean="0"/>
              <a:t>Πνευματικά Δικαιώματα</a:t>
            </a:r>
            <a:r>
              <a:rPr lang="en-US" dirty="0" smtClean="0"/>
              <a:t> (cc creative commons)</a:t>
            </a:r>
          </a:p>
          <a:p>
            <a:pPr marL="514350" indent="-514350">
              <a:spcBef>
                <a:spcPts val="1800"/>
              </a:spcBef>
              <a:buAutoNum type="arabicParenR"/>
            </a:pPr>
            <a:r>
              <a:rPr lang="el-GR" dirty="0" smtClean="0"/>
              <a:t>Προσωπικά Δεδομένα</a:t>
            </a:r>
            <a:endParaRPr lang="el-GR" dirty="0" smtClean="0"/>
          </a:p>
          <a:p>
            <a:pPr>
              <a:buNone/>
            </a:pPr>
            <a:endParaRPr lang="el-GR" dirty="0" smtClean="0"/>
          </a:p>
          <a:p>
            <a:pPr>
              <a:buNone/>
            </a:pPr>
            <a:endParaRPr lang="el-GR"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ΙΣΤΟΛΟΓΙΑ &amp; ΙΣΤΟΣΕΛΙΔΕΣ</a:t>
            </a:r>
            <a:endParaRPr lang="el-GR" dirty="0"/>
          </a:p>
        </p:txBody>
      </p:sp>
      <p:sp>
        <p:nvSpPr>
          <p:cNvPr id="3" name="2 - Θέση περιεχομένου"/>
          <p:cNvSpPr>
            <a:spLocks noGrp="1"/>
          </p:cNvSpPr>
          <p:nvPr>
            <p:ph sz="quarter" idx="1"/>
          </p:nvPr>
        </p:nvSpPr>
        <p:spPr/>
        <p:txBody>
          <a:bodyPr>
            <a:normAutofit/>
          </a:bodyPr>
          <a:lstStyle/>
          <a:p>
            <a:pPr>
              <a:buNone/>
            </a:pPr>
            <a:endParaRPr lang="el-GR" dirty="0" smtClean="0"/>
          </a:p>
          <a:p>
            <a:pPr>
              <a:buNone/>
            </a:pPr>
            <a:endParaRPr lang="el-GR" dirty="0" smtClean="0"/>
          </a:p>
          <a:p>
            <a:pPr>
              <a:buNone/>
            </a:pPr>
            <a:endParaRPr lang="el-GR" dirty="0" smtClean="0"/>
          </a:p>
          <a:p>
            <a:pPr algn="ctr">
              <a:buNone/>
            </a:pPr>
            <a:r>
              <a:rPr lang="el-GR" sz="4000" b="1" dirty="0" smtClean="0"/>
              <a:t>ΣΑΣ ΕΥΧΑΡΙΣΤΩ!!!</a:t>
            </a:r>
          </a:p>
          <a:p>
            <a:pPr>
              <a:buNone/>
            </a:pP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ΧΡΗΣΗ ΠΣΔ</a:t>
            </a:r>
            <a:endParaRPr lang="el-GR" dirty="0"/>
          </a:p>
        </p:txBody>
      </p:sp>
      <p:sp>
        <p:nvSpPr>
          <p:cNvPr id="3" name="2 - Θέση περιεχομένου"/>
          <p:cNvSpPr>
            <a:spLocks noGrp="1"/>
          </p:cNvSpPr>
          <p:nvPr>
            <p:ph sz="quarter" idx="1"/>
          </p:nvPr>
        </p:nvSpPr>
        <p:spPr>
          <a:xfrm>
            <a:off x="914400" y="2214554"/>
            <a:ext cx="7772400" cy="3805246"/>
          </a:xfrm>
        </p:spPr>
        <p:txBody>
          <a:bodyPr/>
          <a:lstStyle/>
          <a:p>
            <a:pPr>
              <a:spcBef>
                <a:spcPts val="1200"/>
              </a:spcBef>
            </a:pPr>
            <a:r>
              <a:rPr lang="el-GR" dirty="0" smtClean="0"/>
              <a:t>Προϋποθέσεις Δημιουργίας</a:t>
            </a:r>
          </a:p>
          <a:p>
            <a:pPr>
              <a:spcBef>
                <a:spcPts val="1200"/>
              </a:spcBef>
            </a:pPr>
            <a:r>
              <a:rPr lang="el-GR" dirty="0" smtClean="0"/>
              <a:t>Προαπαιτούμενες γνώσεις</a:t>
            </a:r>
          </a:p>
          <a:p>
            <a:pPr>
              <a:spcBef>
                <a:spcPts val="1200"/>
              </a:spcBef>
            </a:pPr>
            <a:r>
              <a:rPr lang="el-GR" dirty="0" smtClean="0"/>
              <a:t>Τεχνικές Απαιτήσεις</a:t>
            </a:r>
            <a:endParaRPr lang="el-G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ΑΠΟ ΠΟΥ ΞΕΚΙΝΑΩ;</a:t>
            </a:r>
            <a:endParaRPr lang="el-GR" dirty="0"/>
          </a:p>
        </p:txBody>
      </p:sp>
      <p:sp>
        <p:nvSpPr>
          <p:cNvPr id="4" name="3 - Ορθογώνιο"/>
          <p:cNvSpPr/>
          <p:nvPr/>
        </p:nvSpPr>
        <p:spPr>
          <a:xfrm>
            <a:off x="714348" y="1643050"/>
            <a:ext cx="3143272" cy="4000528"/>
          </a:xfrm>
          <a:prstGeom prst="rect">
            <a:avLst/>
          </a:prstGeom>
          <a:solidFill>
            <a:srgbClr val="92D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accent2">
                    <a:lumMod val="50000"/>
                  </a:schemeClr>
                </a:solidFill>
              </a:rPr>
              <a:t>ΔΡΑΣΤΗΡΙΟΤΗΤΑ 1</a:t>
            </a:r>
          </a:p>
          <a:p>
            <a:pPr algn="ctr"/>
            <a:endParaRPr lang="el-GR" dirty="0"/>
          </a:p>
          <a:p>
            <a:pPr algn="ctr"/>
            <a:r>
              <a:rPr lang="el-GR" dirty="0" smtClean="0">
                <a:solidFill>
                  <a:srgbClr val="0070C0"/>
                </a:solidFill>
              </a:rPr>
              <a:t>Τι θα ήθελα να προβάλλει μια ιστοσελίδα ή ένα </a:t>
            </a:r>
            <a:r>
              <a:rPr lang="el-GR" dirty="0" err="1" smtClean="0">
                <a:solidFill>
                  <a:srgbClr val="0070C0"/>
                </a:solidFill>
              </a:rPr>
              <a:t>ιστολόγιο</a:t>
            </a:r>
            <a:r>
              <a:rPr lang="el-GR" dirty="0" smtClean="0">
                <a:solidFill>
                  <a:srgbClr val="0070C0"/>
                </a:solidFill>
              </a:rPr>
              <a:t> που πρόκειται να κάνω;</a:t>
            </a:r>
          </a:p>
          <a:p>
            <a:pPr algn="ctr"/>
            <a:endParaRPr lang="el-GR" dirty="0" smtClean="0"/>
          </a:p>
          <a:p>
            <a:pPr algn="ctr"/>
            <a:endParaRPr lang="el-GR" dirty="0"/>
          </a:p>
          <a:p>
            <a:pPr algn="ct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ΑΠΟ ΠΟΥ ΞΕΚΙΝΑΩ;</a:t>
            </a:r>
            <a:endParaRPr lang="el-GR" dirty="0"/>
          </a:p>
        </p:txBody>
      </p:sp>
      <p:sp>
        <p:nvSpPr>
          <p:cNvPr id="4" name="3 - Ορθογώνιο"/>
          <p:cNvSpPr/>
          <p:nvPr/>
        </p:nvSpPr>
        <p:spPr>
          <a:xfrm>
            <a:off x="714348" y="1643050"/>
            <a:ext cx="3143272" cy="4000528"/>
          </a:xfrm>
          <a:prstGeom prst="rect">
            <a:avLst/>
          </a:prstGeom>
          <a:solidFill>
            <a:srgbClr val="92D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accent2">
                    <a:lumMod val="50000"/>
                  </a:schemeClr>
                </a:solidFill>
              </a:rPr>
              <a:t>ΔΡΑΣΤΗΡΙΟΤΗΤΑ 1</a:t>
            </a:r>
          </a:p>
          <a:p>
            <a:pPr algn="ctr"/>
            <a:endParaRPr lang="el-GR" dirty="0"/>
          </a:p>
          <a:p>
            <a:pPr algn="ctr"/>
            <a:r>
              <a:rPr lang="el-GR" dirty="0" smtClean="0">
                <a:solidFill>
                  <a:srgbClr val="0070C0"/>
                </a:solidFill>
              </a:rPr>
              <a:t>Τι θα ήθελα να προβάλλει μια ιστοσελίδα ή ένα </a:t>
            </a:r>
            <a:r>
              <a:rPr lang="el-GR" dirty="0" err="1" smtClean="0">
                <a:solidFill>
                  <a:srgbClr val="0070C0"/>
                </a:solidFill>
              </a:rPr>
              <a:t>ιστολόγιο</a:t>
            </a:r>
            <a:r>
              <a:rPr lang="el-GR" dirty="0" smtClean="0">
                <a:solidFill>
                  <a:srgbClr val="0070C0"/>
                </a:solidFill>
              </a:rPr>
              <a:t> που πρόκειται να κάνω;</a:t>
            </a:r>
          </a:p>
          <a:p>
            <a:pPr algn="ctr"/>
            <a:endParaRPr lang="el-GR" dirty="0" smtClean="0"/>
          </a:p>
          <a:p>
            <a:pPr algn="ctr"/>
            <a:endParaRPr lang="el-GR" dirty="0"/>
          </a:p>
          <a:p>
            <a:pPr algn="ctr"/>
            <a:endParaRPr lang="el-GR" dirty="0"/>
          </a:p>
        </p:txBody>
      </p:sp>
      <p:sp>
        <p:nvSpPr>
          <p:cNvPr id="5" name="4 - Ορθογώνιο"/>
          <p:cNvSpPr/>
          <p:nvPr/>
        </p:nvSpPr>
        <p:spPr>
          <a:xfrm>
            <a:off x="4929190" y="1643050"/>
            <a:ext cx="3143272" cy="4000528"/>
          </a:xfrm>
          <a:prstGeom prst="rect">
            <a:avLst/>
          </a:prstGeom>
          <a:solidFill>
            <a:srgbClr val="92D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accent2">
                    <a:lumMod val="50000"/>
                  </a:schemeClr>
                </a:solidFill>
              </a:rPr>
              <a:t>ΠΙΘΑΝΕΣ ΑΠΑΝΤΗΣΕΙΣ</a:t>
            </a:r>
          </a:p>
          <a:p>
            <a:pPr algn="ctr"/>
            <a:endParaRPr lang="el-GR" dirty="0"/>
          </a:p>
          <a:p>
            <a:pPr marL="342900" indent="-342900">
              <a:buAutoNum type="arabicParenR"/>
            </a:pPr>
            <a:r>
              <a:rPr lang="el-GR" sz="1600" dirty="0" smtClean="0">
                <a:solidFill>
                  <a:srgbClr val="0070C0"/>
                </a:solidFill>
              </a:rPr>
              <a:t>Πληροφορίες για το σχολείο;</a:t>
            </a:r>
          </a:p>
          <a:p>
            <a:pPr marL="342900" indent="-342900">
              <a:buAutoNum type="arabicParenR"/>
            </a:pPr>
            <a:r>
              <a:rPr lang="el-GR" sz="1600" dirty="0" smtClean="0">
                <a:solidFill>
                  <a:srgbClr val="0070C0"/>
                </a:solidFill>
              </a:rPr>
              <a:t>Πρόσβαση – προσέγγιση του σχολείου;</a:t>
            </a:r>
          </a:p>
          <a:p>
            <a:pPr marL="342900" indent="-342900">
              <a:buAutoNum type="arabicParenR"/>
            </a:pPr>
            <a:r>
              <a:rPr lang="el-GR" sz="1600" dirty="0" smtClean="0">
                <a:solidFill>
                  <a:srgbClr val="0070C0"/>
                </a:solidFill>
              </a:rPr>
              <a:t>Προσωπικό;</a:t>
            </a:r>
          </a:p>
          <a:p>
            <a:pPr marL="342900" indent="-342900">
              <a:buAutoNum type="arabicParenR"/>
            </a:pPr>
            <a:r>
              <a:rPr lang="el-GR" sz="1600" dirty="0" smtClean="0">
                <a:solidFill>
                  <a:srgbClr val="0070C0"/>
                </a:solidFill>
              </a:rPr>
              <a:t>Τάξεις – Τμήματα – Μαθητές;</a:t>
            </a:r>
          </a:p>
          <a:p>
            <a:pPr marL="342900" indent="-342900">
              <a:buAutoNum type="arabicParenR"/>
            </a:pPr>
            <a:r>
              <a:rPr lang="el-GR" sz="1600" dirty="0" smtClean="0">
                <a:solidFill>
                  <a:srgbClr val="0070C0"/>
                </a:solidFill>
              </a:rPr>
              <a:t>Υποδομές;</a:t>
            </a:r>
          </a:p>
          <a:p>
            <a:pPr marL="342900" indent="-342900">
              <a:buAutoNum type="arabicParenR"/>
            </a:pPr>
            <a:r>
              <a:rPr lang="el-GR" sz="1600" dirty="0" smtClean="0">
                <a:solidFill>
                  <a:srgbClr val="0070C0"/>
                </a:solidFill>
              </a:rPr>
              <a:t>Δραστηριότητες;</a:t>
            </a:r>
          </a:p>
          <a:p>
            <a:pPr marL="342900" indent="-342900">
              <a:buAutoNum type="arabicParenR"/>
            </a:pPr>
            <a:r>
              <a:rPr lang="el-GR" sz="1600" dirty="0" smtClean="0">
                <a:solidFill>
                  <a:srgbClr val="0070C0"/>
                </a:solidFill>
              </a:rPr>
              <a:t>Πρόγραμμα;</a:t>
            </a:r>
          </a:p>
          <a:p>
            <a:pPr marL="342900" indent="-342900">
              <a:buAutoNum type="arabicParenR"/>
            </a:pPr>
            <a:r>
              <a:rPr lang="el-GR" sz="1600" dirty="0" smtClean="0">
                <a:solidFill>
                  <a:srgbClr val="0070C0"/>
                </a:solidFill>
              </a:rPr>
              <a:t>Διάφορες αποφάσεις;</a:t>
            </a:r>
          </a:p>
          <a:p>
            <a:pPr marL="342900" indent="-342900">
              <a:buAutoNum type="arabicParenR"/>
            </a:pPr>
            <a:r>
              <a:rPr lang="el-GR" sz="1600" dirty="0" smtClean="0">
                <a:solidFill>
                  <a:srgbClr val="0070C0"/>
                </a:solidFill>
              </a:rPr>
              <a:t>Νομοθεσία;</a:t>
            </a:r>
          </a:p>
          <a:p>
            <a:pPr marL="342900" indent="-342900">
              <a:buAutoNum type="arabicParenR"/>
            </a:pPr>
            <a:r>
              <a:rPr lang="el-GR" sz="1600" dirty="0" smtClean="0">
                <a:solidFill>
                  <a:srgbClr val="0070C0"/>
                </a:solidFill>
              </a:rPr>
              <a:t>……</a:t>
            </a:r>
          </a:p>
          <a:p>
            <a:endParaRPr lang="el-GR" dirty="0" smtClean="0"/>
          </a:p>
          <a:p>
            <a:endParaRPr lang="el-GR" dirty="0"/>
          </a:p>
          <a:p>
            <a:endParaRPr lang="el-GR" dirty="0"/>
          </a:p>
        </p:txBody>
      </p:sp>
      <p:sp>
        <p:nvSpPr>
          <p:cNvPr id="6" name="5 - Δεξιό βέλος"/>
          <p:cNvSpPr/>
          <p:nvPr/>
        </p:nvSpPr>
        <p:spPr>
          <a:xfrm>
            <a:off x="3857620" y="3143248"/>
            <a:ext cx="1071570" cy="6429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ΑΠΟ ΠΟΥ ΞΕΚΙΝΑΩ;</a:t>
            </a:r>
            <a:endParaRPr lang="el-GR" dirty="0"/>
          </a:p>
        </p:txBody>
      </p:sp>
      <p:sp>
        <p:nvSpPr>
          <p:cNvPr id="4" name="3 - Ορθογώνιο"/>
          <p:cNvSpPr/>
          <p:nvPr/>
        </p:nvSpPr>
        <p:spPr>
          <a:xfrm>
            <a:off x="714348" y="1643050"/>
            <a:ext cx="3143272" cy="4000528"/>
          </a:xfrm>
          <a:prstGeom prst="rect">
            <a:avLst/>
          </a:prstGeom>
          <a:solidFill>
            <a:srgbClr val="92D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accent2">
                    <a:lumMod val="50000"/>
                  </a:schemeClr>
                </a:solidFill>
              </a:rPr>
              <a:t>ΔΡΑΣΤΗΡΙΟΤΗΤΑ 2</a:t>
            </a:r>
          </a:p>
          <a:p>
            <a:pPr algn="ctr"/>
            <a:endParaRPr lang="el-GR" dirty="0"/>
          </a:p>
          <a:p>
            <a:pPr algn="ctr"/>
            <a:r>
              <a:rPr lang="el-GR" dirty="0" smtClean="0">
                <a:solidFill>
                  <a:srgbClr val="0070C0"/>
                </a:solidFill>
              </a:rPr>
              <a:t>Τι συνήθως αναζητάς σε μια ιστοσελίδα ή ένα </a:t>
            </a:r>
            <a:r>
              <a:rPr lang="el-GR" dirty="0" err="1" smtClean="0">
                <a:solidFill>
                  <a:srgbClr val="0070C0"/>
                </a:solidFill>
              </a:rPr>
              <a:t>ιστολόγιο</a:t>
            </a:r>
            <a:r>
              <a:rPr lang="el-GR" dirty="0" smtClean="0">
                <a:solidFill>
                  <a:srgbClr val="0070C0"/>
                </a:solidFill>
              </a:rPr>
              <a:t> σχολικής μονάδας;</a:t>
            </a:r>
          </a:p>
          <a:p>
            <a:pPr algn="ctr"/>
            <a:endParaRPr lang="el-GR" dirty="0" smtClean="0"/>
          </a:p>
          <a:p>
            <a:pPr algn="ctr"/>
            <a:endParaRPr lang="el-GR" dirty="0"/>
          </a:p>
          <a:p>
            <a:pPr algn="ct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ΑΠΟ ΠΟΥ ΞΕΚΙΝΑΩ;</a:t>
            </a:r>
            <a:endParaRPr lang="el-GR" dirty="0"/>
          </a:p>
        </p:txBody>
      </p:sp>
      <p:sp>
        <p:nvSpPr>
          <p:cNvPr id="4" name="3 - Ορθογώνιο"/>
          <p:cNvSpPr/>
          <p:nvPr/>
        </p:nvSpPr>
        <p:spPr>
          <a:xfrm>
            <a:off x="714348" y="1643050"/>
            <a:ext cx="3143272" cy="4000528"/>
          </a:xfrm>
          <a:prstGeom prst="rect">
            <a:avLst/>
          </a:prstGeom>
          <a:solidFill>
            <a:srgbClr val="92D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accent2">
                    <a:lumMod val="50000"/>
                  </a:schemeClr>
                </a:solidFill>
              </a:rPr>
              <a:t>ΔΡΑΣΤΗΡΙΟΤΗΤΑ 2</a:t>
            </a:r>
          </a:p>
          <a:p>
            <a:pPr algn="ctr"/>
            <a:endParaRPr lang="el-GR" dirty="0"/>
          </a:p>
          <a:p>
            <a:pPr algn="ctr"/>
            <a:r>
              <a:rPr lang="el-GR" dirty="0" smtClean="0">
                <a:solidFill>
                  <a:srgbClr val="0070C0"/>
                </a:solidFill>
              </a:rPr>
              <a:t>Τι συνήθως αναζητάς σε μια ιστοσελίδα ή ένα </a:t>
            </a:r>
            <a:r>
              <a:rPr lang="el-GR" dirty="0" err="1" smtClean="0">
                <a:solidFill>
                  <a:srgbClr val="0070C0"/>
                </a:solidFill>
              </a:rPr>
              <a:t>ιστολόγιο</a:t>
            </a:r>
            <a:r>
              <a:rPr lang="el-GR" dirty="0" smtClean="0">
                <a:solidFill>
                  <a:srgbClr val="0070C0"/>
                </a:solidFill>
              </a:rPr>
              <a:t> σχολικής μονάδας;</a:t>
            </a:r>
          </a:p>
          <a:p>
            <a:pPr algn="ctr"/>
            <a:endParaRPr lang="el-GR" dirty="0" smtClean="0"/>
          </a:p>
          <a:p>
            <a:pPr algn="ctr"/>
            <a:endParaRPr lang="el-GR" dirty="0"/>
          </a:p>
          <a:p>
            <a:pPr algn="ctr"/>
            <a:endParaRPr lang="el-GR" dirty="0"/>
          </a:p>
        </p:txBody>
      </p:sp>
      <p:sp>
        <p:nvSpPr>
          <p:cNvPr id="5" name="4 - Ορθογώνιο"/>
          <p:cNvSpPr/>
          <p:nvPr/>
        </p:nvSpPr>
        <p:spPr>
          <a:xfrm>
            <a:off x="4929190" y="1643050"/>
            <a:ext cx="3143272" cy="4000528"/>
          </a:xfrm>
          <a:prstGeom prst="rect">
            <a:avLst/>
          </a:prstGeom>
          <a:solidFill>
            <a:srgbClr val="92D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accent2">
                    <a:lumMod val="50000"/>
                  </a:schemeClr>
                </a:solidFill>
              </a:rPr>
              <a:t>ΠΙΘΑΝΕΣ ΑΠΑΝΤΗΣΕΙΣ</a:t>
            </a:r>
          </a:p>
          <a:p>
            <a:pPr algn="ctr"/>
            <a:endParaRPr lang="el-GR" dirty="0"/>
          </a:p>
          <a:p>
            <a:pPr marL="342900" indent="-342900">
              <a:buAutoNum type="arabicParenR"/>
            </a:pPr>
            <a:r>
              <a:rPr lang="el-GR" sz="1600" dirty="0" smtClean="0">
                <a:solidFill>
                  <a:srgbClr val="0070C0"/>
                </a:solidFill>
              </a:rPr>
              <a:t>Στοιχεία Επικοινωνίας;</a:t>
            </a:r>
          </a:p>
          <a:p>
            <a:pPr marL="342900" indent="-342900">
              <a:buAutoNum type="arabicParenR"/>
            </a:pPr>
            <a:r>
              <a:rPr lang="el-GR" sz="1600" dirty="0" smtClean="0">
                <a:solidFill>
                  <a:srgbClr val="0070C0"/>
                </a:solidFill>
              </a:rPr>
              <a:t>Πρόγραμμα;</a:t>
            </a:r>
          </a:p>
          <a:p>
            <a:pPr marL="342900" indent="-342900">
              <a:buAutoNum type="arabicParenR"/>
            </a:pPr>
            <a:r>
              <a:rPr lang="el-GR" sz="1600" dirty="0" smtClean="0">
                <a:solidFill>
                  <a:srgbClr val="0070C0"/>
                </a:solidFill>
              </a:rPr>
              <a:t>Προσωπικό;</a:t>
            </a:r>
          </a:p>
          <a:p>
            <a:pPr marL="342900" indent="-342900">
              <a:buAutoNum type="arabicParenR"/>
            </a:pPr>
            <a:r>
              <a:rPr lang="el-GR" sz="1600" dirty="0" smtClean="0">
                <a:solidFill>
                  <a:srgbClr val="0070C0"/>
                </a:solidFill>
              </a:rPr>
              <a:t>Ανακοινώσεις Νέα;</a:t>
            </a:r>
          </a:p>
          <a:p>
            <a:pPr marL="342900" indent="-342900">
              <a:buAutoNum type="arabicParenR"/>
            </a:pPr>
            <a:r>
              <a:rPr lang="el-GR" sz="1600" dirty="0" smtClean="0">
                <a:solidFill>
                  <a:srgbClr val="0070C0"/>
                </a:solidFill>
              </a:rPr>
              <a:t>Υποδομές;</a:t>
            </a:r>
          </a:p>
          <a:p>
            <a:pPr marL="342900" indent="-342900">
              <a:buAutoNum type="arabicParenR"/>
            </a:pPr>
            <a:r>
              <a:rPr lang="el-GR" sz="1600" dirty="0" smtClean="0">
                <a:solidFill>
                  <a:srgbClr val="0070C0"/>
                </a:solidFill>
              </a:rPr>
              <a:t>Δραστηριότητες;</a:t>
            </a:r>
          </a:p>
          <a:p>
            <a:pPr marL="342900" indent="-342900">
              <a:buAutoNum type="arabicParenR"/>
            </a:pPr>
            <a:r>
              <a:rPr lang="el-GR" sz="1600" dirty="0" smtClean="0">
                <a:solidFill>
                  <a:srgbClr val="0070C0"/>
                </a:solidFill>
              </a:rPr>
              <a:t>……</a:t>
            </a:r>
          </a:p>
          <a:p>
            <a:endParaRPr lang="el-GR" dirty="0" smtClean="0"/>
          </a:p>
          <a:p>
            <a:endParaRPr lang="el-GR" dirty="0"/>
          </a:p>
          <a:p>
            <a:endParaRPr lang="el-GR" dirty="0"/>
          </a:p>
        </p:txBody>
      </p:sp>
      <p:sp>
        <p:nvSpPr>
          <p:cNvPr id="6" name="5 - Δεξιό βέλος"/>
          <p:cNvSpPr/>
          <p:nvPr/>
        </p:nvSpPr>
        <p:spPr>
          <a:xfrm>
            <a:off x="3857620" y="3143248"/>
            <a:ext cx="1071570" cy="6429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ΑΠΟ ΠΟΥ ΞΕΚΙΝΑΩ;</a:t>
            </a:r>
            <a:endParaRPr lang="el-GR" dirty="0"/>
          </a:p>
        </p:txBody>
      </p:sp>
      <p:sp>
        <p:nvSpPr>
          <p:cNvPr id="4" name="3 - Ορθογώνιο"/>
          <p:cNvSpPr/>
          <p:nvPr/>
        </p:nvSpPr>
        <p:spPr>
          <a:xfrm>
            <a:off x="714348" y="1643050"/>
            <a:ext cx="3143272" cy="4000528"/>
          </a:xfrm>
          <a:prstGeom prst="rect">
            <a:avLst/>
          </a:prstGeom>
          <a:solidFill>
            <a:srgbClr val="92D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accent2">
                    <a:lumMod val="50000"/>
                  </a:schemeClr>
                </a:solidFill>
              </a:rPr>
              <a:t>ΔΡΑΣΤΗΡΙΟΤΗΤΑ 3</a:t>
            </a:r>
          </a:p>
          <a:p>
            <a:pPr algn="ctr"/>
            <a:endParaRPr lang="el-GR" dirty="0"/>
          </a:p>
          <a:p>
            <a:pPr algn="ctr"/>
            <a:r>
              <a:rPr lang="el-GR" dirty="0" smtClean="0">
                <a:solidFill>
                  <a:srgbClr val="0070C0"/>
                </a:solidFill>
              </a:rPr>
              <a:t>Τι υποχρεώνεσαι να ανεβάσεις σε μια ιστοσελίδα ή ένα </a:t>
            </a:r>
            <a:r>
              <a:rPr lang="el-GR" dirty="0" err="1" smtClean="0">
                <a:solidFill>
                  <a:srgbClr val="0070C0"/>
                </a:solidFill>
              </a:rPr>
              <a:t>ιστολόγιο</a:t>
            </a:r>
            <a:r>
              <a:rPr lang="el-GR" dirty="0" smtClean="0">
                <a:solidFill>
                  <a:srgbClr val="0070C0"/>
                </a:solidFill>
              </a:rPr>
              <a:t>;</a:t>
            </a:r>
          </a:p>
          <a:p>
            <a:pPr algn="ctr"/>
            <a:endParaRPr lang="el-GR" dirty="0" smtClean="0"/>
          </a:p>
          <a:p>
            <a:pPr algn="ctr"/>
            <a:endParaRPr lang="el-GR" dirty="0"/>
          </a:p>
          <a:p>
            <a:pPr algn="ctr"/>
            <a:endParaRPr lang="el-G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ctr"/>
            <a:r>
              <a:rPr lang="el-GR" dirty="0" smtClean="0"/>
              <a:t>ΑΠΟ ΠΟΥ ΞΕΚΙΝΑΩ;</a:t>
            </a:r>
            <a:endParaRPr lang="el-GR" dirty="0"/>
          </a:p>
        </p:txBody>
      </p:sp>
      <p:sp>
        <p:nvSpPr>
          <p:cNvPr id="4" name="3 - Ορθογώνιο"/>
          <p:cNvSpPr/>
          <p:nvPr/>
        </p:nvSpPr>
        <p:spPr>
          <a:xfrm>
            <a:off x="714348" y="1643050"/>
            <a:ext cx="3143272" cy="4000528"/>
          </a:xfrm>
          <a:prstGeom prst="rect">
            <a:avLst/>
          </a:prstGeom>
          <a:solidFill>
            <a:srgbClr val="92D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chemeClr val="accent2">
                    <a:lumMod val="50000"/>
                  </a:schemeClr>
                </a:solidFill>
              </a:rPr>
              <a:t>ΔΡΑΣΤΗΡΙΟΤΗΤΑ 3</a:t>
            </a:r>
          </a:p>
          <a:p>
            <a:pPr algn="ctr"/>
            <a:endParaRPr lang="el-GR" dirty="0"/>
          </a:p>
          <a:p>
            <a:pPr algn="ctr"/>
            <a:r>
              <a:rPr lang="el-GR" dirty="0" smtClean="0">
                <a:solidFill>
                  <a:srgbClr val="0070C0"/>
                </a:solidFill>
              </a:rPr>
              <a:t>Τι υποχρεώνεσαι να ανεβάσεις σε μια ιστοσελίδα ή ένα </a:t>
            </a:r>
            <a:r>
              <a:rPr lang="el-GR" dirty="0" err="1" smtClean="0">
                <a:solidFill>
                  <a:srgbClr val="0070C0"/>
                </a:solidFill>
              </a:rPr>
              <a:t>ιστολόγιο</a:t>
            </a:r>
            <a:r>
              <a:rPr lang="el-GR" dirty="0" smtClean="0">
                <a:solidFill>
                  <a:srgbClr val="0070C0"/>
                </a:solidFill>
              </a:rPr>
              <a:t>;</a:t>
            </a:r>
          </a:p>
          <a:p>
            <a:pPr algn="ctr"/>
            <a:endParaRPr lang="el-GR" dirty="0" smtClean="0"/>
          </a:p>
          <a:p>
            <a:pPr algn="ctr"/>
            <a:endParaRPr lang="el-GR" dirty="0"/>
          </a:p>
          <a:p>
            <a:pPr algn="ctr"/>
            <a:endParaRPr lang="el-GR" dirty="0"/>
          </a:p>
        </p:txBody>
      </p:sp>
      <p:sp>
        <p:nvSpPr>
          <p:cNvPr id="5" name="4 - Ορθογώνιο"/>
          <p:cNvSpPr/>
          <p:nvPr/>
        </p:nvSpPr>
        <p:spPr>
          <a:xfrm>
            <a:off x="4929190" y="1643050"/>
            <a:ext cx="3143272" cy="4000528"/>
          </a:xfrm>
          <a:prstGeom prst="rect">
            <a:avLst/>
          </a:prstGeom>
          <a:solidFill>
            <a:srgbClr val="92D05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a:p>
            <a:pPr marL="342900" indent="-342900">
              <a:buAutoNum type="arabicParenR"/>
            </a:pPr>
            <a:r>
              <a:rPr lang="el-GR" dirty="0" smtClean="0">
                <a:solidFill>
                  <a:srgbClr val="0070C0"/>
                </a:solidFill>
              </a:rPr>
              <a:t>Κανονισμός λειτουργίας</a:t>
            </a:r>
          </a:p>
          <a:p>
            <a:pPr marL="342900" indent="-342900">
              <a:buAutoNum type="arabicParenR"/>
            </a:pPr>
            <a:r>
              <a:rPr lang="el-GR" dirty="0" err="1" smtClean="0">
                <a:solidFill>
                  <a:srgbClr val="0070C0"/>
                </a:solidFill>
              </a:rPr>
              <a:t>Αυτοαξιολόγηση</a:t>
            </a:r>
            <a:r>
              <a:rPr lang="el-GR" dirty="0" smtClean="0">
                <a:solidFill>
                  <a:srgbClr val="0070C0"/>
                </a:solidFill>
              </a:rPr>
              <a:t> Σχολικής Μονάδας</a:t>
            </a:r>
          </a:p>
          <a:p>
            <a:pPr marL="342900" indent="-342900">
              <a:buAutoNum type="arabicParenR"/>
            </a:pPr>
            <a:r>
              <a:rPr lang="el-GR" dirty="0" smtClean="0">
                <a:solidFill>
                  <a:srgbClr val="0070C0"/>
                </a:solidFill>
              </a:rPr>
              <a:t>Πράξεις Συλλόγου Διδασκόντων</a:t>
            </a:r>
          </a:p>
          <a:p>
            <a:pPr marL="342900" indent="-342900">
              <a:buAutoNum type="arabicParenR"/>
            </a:pPr>
            <a:r>
              <a:rPr lang="el-GR" dirty="0" smtClean="0">
                <a:solidFill>
                  <a:srgbClr val="0070C0"/>
                </a:solidFill>
              </a:rPr>
              <a:t>….</a:t>
            </a:r>
          </a:p>
          <a:p>
            <a:endParaRPr lang="el-GR" dirty="0" smtClean="0"/>
          </a:p>
          <a:p>
            <a:endParaRPr lang="el-GR" dirty="0"/>
          </a:p>
          <a:p>
            <a:endParaRPr lang="el-GR" dirty="0"/>
          </a:p>
        </p:txBody>
      </p:sp>
      <p:sp>
        <p:nvSpPr>
          <p:cNvPr id="6" name="5 - Δεξιό βέλος"/>
          <p:cNvSpPr/>
          <p:nvPr/>
        </p:nvSpPr>
        <p:spPr>
          <a:xfrm>
            <a:off x="3857620" y="3143248"/>
            <a:ext cx="1071570" cy="64294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Δικαιοσύνη">
  <a:themeElements>
    <a:clrScheme name="Δικαιοσύνη">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Δικαιοσύνη">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Δικαιοσύνη">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75</TotalTime>
  <Words>414</Words>
  <Application>Microsoft Office PowerPoint</Application>
  <PresentationFormat>Προβολή στην οθόνη (4:3)</PresentationFormat>
  <Paragraphs>162</Paragraphs>
  <Slides>26</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26</vt:i4>
      </vt:variant>
    </vt:vector>
  </HeadingPairs>
  <TitlesOfParts>
    <vt:vector size="27" baseType="lpstr">
      <vt:lpstr>Δικαιοσύνη</vt:lpstr>
      <vt:lpstr>ΙΣΤΟΛΟΓΙΑ &amp; ΙΣΤΟΣΕΛΙΔΕΣ </vt:lpstr>
      <vt:lpstr>ΓΕΝΙΚΕΣ ΠΛΗΡΟΦΟΡΙΕΣ</vt:lpstr>
      <vt:lpstr>ΧΡΗΣΗ ΠΣΔ</vt:lpstr>
      <vt:lpstr>ΑΠΟ ΠΟΥ ΞΕΚΙΝΑΩ;</vt:lpstr>
      <vt:lpstr>ΑΠΟ ΠΟΥ ΞΕΚΙΝΑΩ;</vt:lpstr>
      <vt:lpstr>ΑΠΟ ΠΟΥ ΞΕΚΙΝΑΩ;</vt:lpstr>
      <vt:lpstr>ΑΠΟ ΠΟΥ ΞΕΚΙΝΑΩ;</vt:lpstr>
      <vt:lpstr>ΑΠΟ ΠΟΥ ΞΕΚΙΝΑΩ;</vt:lpstr>
      <vt:lpstr>ΑΠΟ ΠΟΥ ΞΕΚΙΝΑΩ;</vt:lpstr>
      <vt:lpstr>ΒΑΣΙΚΕΣ ΕΝΝΟΙΕΣ </vt:lpstr>
      <vt:lpstr>ΔΙΑΧΕΙΡΙΣΗ ΙΣΤΟΛΟΓΙΟΥ</vt:lpstr>
      <vt:lpstr>ΠΙΝΑΚΑΣ ΕΛΕΓΧΟΥ</vt:lpstr>
      <vt:lpstr>ΠΙΝΑΚΑΣ ΕΛΕΓΧΟΥ</vt:lpstr>
      <vt:lpstr>ΒΑΣΙΚΑ ΔΟΜΙΚΑ ΣΤΟΙΧΕΙΑ</vt:lpstr>
      <vt:lpstr>ΒΑΣΙΚΑ ΔΟΜΙΚΑ ΣΤΟΙΧΕΙΑ</vt:lpstr>
      <vt:lpstr>ΒΑΣΙΚΑ ΔΟΜΙΚΑ ΣΤΟΙΧΕΙΑ</vt:lpstr>
      <vt:lpstr>ΒΑΣΙΚΑ ΔΟΜΙΚΑ ΣΤΟΙΧΕΙΑ</vt:lpstr>
      <vt:lpstr>ΒΑΣΙΚΑ ΔΟΜΙΚΑ ΣΤΟΙΧΕΙΑ</vt:lpstr>
      <vt:lpstr>ΒΑΣΙΚΑ ΔΟΜΙΚΑ ΣΤΟΙΧΕΙΑ τύποι αρχείων</vt:lpstr>
      <vt:lpstr>ΠΟΛΥΜΕΣΑ στο ΙΣΤΟΛΟΓΙΟ</vt:lpstr>
      <vt:lpstr>ΆΛΛΕΣ ΕΠΙΛΟΓΕΣ</vt:lpstr>
      <vt:lpstr>ΜΕΛΗ ΙΣΤΟΛΟΓΙΟΥ Αρμοδιότητες</vt:lpstr>
      <vt:lpstr>ΠΕΡΙΗΓΗΣΗ </vt:lpstr>
      <vt:lpstr>ΠΕΡΙΗΓΗΣΗ </vt:lpstr>
      <vt:lpstr>ΠΡΟΣΟΧΗ!!!</vt:lpstr>
      <vt:lpstr>ΙΣΤΟΛΟΓΙΑ &amp; ΙΣΤΟΣΕΛΙΔΕΣ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ΙΣΤΟΛΟΓΙΑ &amp; ΙΣΤΟΣΕΛΙΔΕΣ </dc:title>
  <dc:creator>USER</dc:creator>
  <cp:lastModifiedBy>USER</cp:lastModifiedBy>
  <cp:revision>15</cp:revision>
  <dcterms:created xsi:type="dcterms:W3CDTF">2022-04-03T20:23:10Z</dcterms:created>
  <dcterms:modified xsi:type="dcterms:W3CDTF">2022-04-03T21:40:16Z</dcterms:modified>
</cp:coreProperties>
</file>