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836713"/>
            <a:ext cx="7772400" cy="2763738"/>
          </a:xfrm>
        </p:spPr>
        <p:txBody>
          <a:bodyPr>
            <a:normAutofit fontScale="90000"/>
          </a:bodyPr>
          <a:lstStyle/>
          <a:p>
            <a:r>
              <a:rPr lang="el-GR" dirty="0" smtClean="0"/>
              <a:t>ΔΙΚΤΥΟ: ΠΑΙΔΕΙΑ ΣΤΑ ΜΕΣΑ</a:t>
            </a:r>
            <a:br>
              <a:rPr lang="el-GR" dirty="0" smtClean="0"/>
            </a:br>
            <a:r>
              <a:rPr lang="el-GR" dirty="0" smtClean="0"/>
              <a:t>ΠΡΟΓΡΑΜΜΑ ΚΙΝΗΜΑΤΟΓΡΑΦΙΚΗΣ ΑΓΩΓΗΣ </a:t>
            </a:r>
            <a:br>
              <a:rPr lang="el-GR" dirty="0" smtClean="0"/>
            </a:br>
            <a:endParaRPr lang="el-GR" dirty="0"/>
          </a:p>
        </p:txBody>
      </p:sp>
      <p:sp>
        <p:nvSpPr>
          <p:cNvPr id="3" name="2 - Υπότιτλος"/>
          <p:cNvSpPr>
            <a:spLocks noGrp="1"/>
          </p:cNvSpPr>
          <p:nvPr>
            <p:ph type="subTitle" idx="1"/>
          </p:nvPr>
        </p:nvSpPr>
        <p:spPr/>
        <p:txBody>
          <a:bodyPr>
            <a:normAutofit fontScale="85000" lnSpcReduction="20000"/>
          </a:bodyPr>
          <a:lstStyle/>
          <a:p>
            <a:r>
              <a:rPr lang="el-GR" dirty="0" smtClean="0"/>
              <a:t>ΝΗΠΙΑΓΩΓΕΙΟ ΚΟΜΠΟΤΙΟΥ</a:t>
            </a:r>
          </a:p>
          <a:p>
            <a:r>
              <a:rPr lang="el-GR" dirty="0" smtClean="0"/>
              <a:t>ΣΧ. ΕΤΟΣ 2022-2023</a:t>
            </a:r>
          </a:p>
          <a:p>
            <a:r>
              <a:rPr lang="el-GR" dirty="0" smtClean="0"/>
              <a:t>Υπεύθυνη προγράμματος</a:t>
            </a:r>
          </a:p>
          <a:p>
            <a:r>
              <a:rPr lang="el-GR" dirty="0" err="1" smtClean="0"/>
              <a:t>Κατσαούνου</a:t>
            </a:r>
            <a:r>
              <a:rPr lang="el-GR" dirty="0" smtClean="0"/>
              <a:t> Αφροδίτη</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
            </a:r>
            <a:br>
              <a:rPr lang="el-GR" sz="2200" b="1" dirty="0" smtClean="0"/>
            </a:br>
            <a:r>
              <a:rPr lang="el-GR" sz="2200" b="1" dirty="0" smtClean="0"/>
              <a:t>Τα </a:t>
            </a:r>
            <a:r>
              <a:rPr lang="el-GR" sz="2200" b="1" dirty="0" smtClean="0"/>
              <a:t>παιδιά ζήλευαν το μπαλόνι, κυνήγησαν το παιδί , </a:t>
            </a:r>
            <a:r>
              <a:rPr lang="el-GR" sz="2200" b="1" dirty="0" smtClean="0"/>
              <a:t/>
            </a:r>
            <a:br>
              <a:rPr lang="el-GR" sz="2200" b="1" dirty="0" smtClean="0"/>
            </a:br>
            <a:r>
              <a:rPr lang="el-GR" sz="2200" b="1" dirty="0" smtClean="0"/>
              <a:t>έπιασαν </a:t>
            </a:r>
            <a:r>
              <a:rPr lang="el-GR" sz="2200" b="1" dirty="0" smtClean="0"/>
              <a:t>το μπαλόνι και το έσκασαν.</a:t>
            </a:r>
            <a:r>
              <a:rPr lang="el-GR" dirty="0" smtClean="0"/>
              <a:t/>
            </a:r>
            <a:br>
              <a:rPr lang="el-GR" dirty="0" smtClean="0"/>
            </a:br>
            <a:endParaRPr lang="el-GR" dirty="0"/>
          </a:p>
        </p:txBody>
      </p:sp>
      <p:pic>
        <p:nvPicPr>
          <p:cNvPr id="8194" name="Picture 2" descr="C:\Users\user\Desktop\ΝΗΠΙΑΓΩΓΕΙΟ ΚΟΜΠΟΤΙΟΥ\2022-2023\ΕΚΠΑΙΔΕΥΣΗ\ΚΙΝΗΜΑΤΟΓΡΑΦΟΣ\ΤΟ ΚΟΚΚΙΝΟ ΜΠΑΛΟΝΙ\7.ΤΟ ΚΟΚΚΙΝΟ ΜΠΑΛΟΝΙ.jpg"/>
          <p:cNvPicPr>
            <a:picLocks noGrp="1" noChangeAspect="1" noChangeArrowheads="1"/>
          </p:cNvPicPr>
          <p:nvPr>
            <p:ph sz="half" idx="1"/>
          </p:nvPr>
        </p:nvPicPr>
        <p:blipFill>
          <a:blip r:embed="rId2" cstate="print"/>
          <a:srcRect/>
          <a:stretch>
            <a:fillRect/>
          </a:stretch>
        </p:blipFill>
        <p:spPr bwMode="auto">
          <a:xfrm>
            <a:off x="457200" y="2342767"/>
            <a:ext cx="4038600" cy="3040828"/>
          </a:xfrm>
          <a:prstGeom prst="rect">
            <a:avLst/>
          </a:prstGeom>
          <a:noFill/>
        </p:spPr>
      </p:pic>
      <p:pic>
        <p:nvPicPr>
          <p:cNvPr id="8195" name="Picture 3" descr="C:\Users\user\Desktop\ΝΗΠΙΑΓΩΓΕΙΟ ΚΟΜΠΟΤΙΟΥ\2022-2023\ΕΚΠΑΙΔΕΥΣΗ\ΚΙΝΗΜΑΤΟΓΡΑΦΟΣ\ΤΟ ΚΟΚΚΙΝΟ ΜΠΑΛΟΝΙ\8.ΤΟ ΚΟΚΚΙΝΟ ΜΠΑΛΟΝΙ.jpg"/>
          <p:cNvPicPr>
            <a:picLocks noGrp="1" noChangeAspect="1" noChangeArrowheads="1"/>
          </p:cNvPicPr>
          <p:nvPr>
            <p:ph sz="half" idx="2"/>
          </p:nvPr>
        </p:nvPicPr>
        <p:blipFill>
          <a:blip r:embed="rId3" cstate="print"/>
          <a:srcRect/>
          <a:stretch>
            <a:fillRect/>
          </a:stretch>
        </p:blipFill>
        <p:spPr bwMode="auto">
          <a:xfrm>
            <a:off x="4648200" y="2342767"/>
            <a:ext cx="4038600" cy="30408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
            </a:r>
            <a:br>
              <a:rPr lang="el-GR" sz="2200" b="1" dirty="0" smtClean="0"/>
            </a:br>
            <a:r>
              <a:rPr lang="el-GR" sz="2200" b="1" dirty="0" smtClean="0"/>
              <a:t/>
            </a:r>
            <a:br>
              <a:rPr lang="el-GR" sz="2200" b="1" dirty="0" smtClean="0"/>
            </a:br>
            <a:r>
              <a:rPr lang="el-GR" sz="2200" b="1" dirty="0" smtClean="0"/>
              <a:t/>
            </a:r>
            <a:br>
              <a:rPr lang="el-GR" sz="2200" b="1" dirty="0" smtClean="0"/>
            </a:br>
            <a:r>
              <a:rPr lang="el-GR" sz="2200" b="1" dirty="0" smtClean="0"/>
              <a:t>Όλα </a:t>
            </a:r>
            <a:r>
              <a:rPr lang="el-GR" sz="2200" b="1" dirty="0" smtClean="0"/>
              <a:t>τα μπαλόνια της πόλης το έσκασαν και πήγαν στο παιδί</a:t>
            </a:r>
            <a:r>
              <a:rPr lang="el-GR" sz="2200" b="1" dirty="0" smtClean="0"/>
              <a:t>.</a:t>
            </a:r>
            <a:br>
              <a:rPr lang="el-GR" sz="2200" b="1" dirty="0" smtClean="0"/>
            </a:br>
            <a:r>
              <a:rPr lang="el-GR" sz="2200" b="1" dirty="0" smtClean="0"/>
              <a:t> </a:t>
            </a:r>
            <a:r>
              <a:rPr lang="el-GR" sz="2200" b="1" dirty="0" smtClean="0"/>
              <a:t>Έγιναν σαν ένα αερόστατο και πέταξαν μαζί ψηλά από την πόλη.</a:t>
            </a:r>
            <a:r>
              <a:rPr lang="el-GR" dirty="0" smtClean="0"/>
              <a:t/>
            </a:r>
            <a:br>
              <a:rPr lang="el-GR" dirty="0" smtClean="0"/>
            </a:br>
            <a:r>
              <a:rPr lang="el-GR" b="1" dirty="0" smtClean="0"/>
              <a:t> </a:t>
            </a:r>
            <a:r>
              <a:rPr lang="el-GR" dirty="0" smtClean="0"/>
              <a:t/>
            </a:r>
            <a:br>
              <a:rPr lang="el-GR" dirty="0" smtClean="0"/>
            </a:br>
            <a:endParaRPr lang="el-GR" dirty="0"/>
          </a:p>
        </p:txBody>
      </p:sp>
      <p:pic>
        <p:nvPicPr>
          <p:cNvPr id="9218" name="Picture 2" descr="C:\Users\user\Desktop\ΝΗΠΙΑΓΩΓΕΙΟ ΚΟΜΠΟΤΙΟΥ\2022-2023\ΕΚΠΑΙΔΕΥΣΗ\ΚΙΝΗΜΑΤΟΓΡΑΦΟΣ\ΤΟ ΚΟΚΚΙΝΟ ΜΠΑΛΟΝΙ\9.ΤΟ ΚΟΚΚΙΝΟ ΜΠΑΛΟΝΙ.jpg"/>
          <p:cNvPicPr>
            <a:picLocks noGrp="1" noChangeAspect="1" noChangeArrowheads="1"/>
          </p:cNvPicPr>
          <p:nvPr>
            <p:ph sz="half" idx="1"/>
          </p:nvPr>
        </p:nvPicPr>
        <p:blipFill>
          <a:blip r:embed="rId2" cstate="print"/>
          <a:srcRect/>
          <a:stretch>
            <a:fillRect/>
          </a:stretch>
        </p:blipFill>
        <p:spPr bwMode="auto">
          <a:xfrm>
            <a:off x="457200" y="1628800"/>
            <a:ext cx="4038600" cy="3754795"/>
          </a:xfrm>
          <a:prstGeom prst="rect">
            <a:avLst/>
          </a:prstGeom>
          <a:noFill/>
        </p:spPr>
      </p:pic>
      <p:pic>
        <p:nvPicPr>
          <p:cNvPr id="9219" name="Picture 3" descr="C:\Users\user\Desktop\ΝΗΠΙΑΓΩΓΕΙΟ ΚΟΜΠΟΤΙΟΥ\2022-2023\ΕΚΠΑΙΔΕΥΣΗ\ΚΙΝΗΜΑΤΟΓΡΑΦΟΣ\ΤΟ ΚΟΚΚΙΝΟ ΜΠΑΛΟΝΙ\9THE RED BALLON.jpg"/>
          <p:cNvPicPr>
            <a:picLocks noGrp="1" noChangeAspect="1" noChangeArrowheads="1"/>
          </p:cNvPicPr>
          <p:nvPr>
            <p:ph sz="half" idx="2"/>
          </p:nvPr>
        </p:nvPicPr>
        <p:blipFill>
          <a:blip r:embed="rId3" cstate="print"/>
          <a:srcRect/>
          <a:stretch>
            <a:fillRect/>
          </a:stretch>
        </p:blipFill>
        <p:spPr bwMode="auto">
          <a:xfrm>
            <a:off x="4648200" y="1700808"/>
            <a:ext cx="4038600" cy="36287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ΦΥΛΛΑ ΕΡΓΑΣΙΑΣ</a:t>
            </a:r>
            <a:br>
              <a:rPr lang="el-GR" sz="2000" dirty="0" smtClean="0"/>
            </a:br>
            <a:r>
              <a:rPr lang="el-GR" sz="2000" dirty="0" smtClean="0"/>
              <a:t>Μετατρέπω σε έγχρωμα τα ασπρόμαυρα καρέ.</a:t>
            </a:r>
            <a:br>
              <a:rPr lang="el-GR" sz="2000" dirty="0" smtClean="0"/>
            </a:br>
            <a:r>
              <a:rPr lang="el-GR" sz="2000" dirty="0" smtClean="0"/>
              <a:t>Συζητώ, σχολιάζω την ταινία</a:t>
            </a:r>
            <a:endParaRPr lang="el-GR" sz="2000" dirty="0"/>
          </a:p>
        </p:txBody>
      </p:sp>
      <p:pic>
        <p:nvPicPr>
          <p:cNvPr id="10242" name="Picture 2" descr="C:\Users\user\Desktop\ΝΗΠΙΑΓΩΓΕΙΟ ΚΟΜΠΟΤΙΟΥ\2022-2023\ΕΚΠΑΙΔΕΥΣΗ\ΚΙΝΗΜΑΤΟΓΡΑΦΟΣ\ΤΟ ΚΟΚΚΙΝΟ ΜΠΑΛΟΝΙ\ΤΟ ΚΟΚΚΙΝΟ ΜΠΑΛΟΝΙ ΑΣΠΡΟΜΑΥΡΟ (1).jpg"/>
          <p:cNvPicPr>
            <a:picLocks noGrp="1" noChangeAspect="1" noChangeArrowheads="1"/>
          </p:cNvPicPr>
          <p:nvPr>
            <p:ph sz="half" idx="1"/>
          </p:nvPr>
        </p:nvPicPr>
        <p:blipFill>
          <a:blip r:embed="rId2" cstate="print"/>
          <a:srcRect/>
          <a:stretch>
            <a:fillRect/>
          </a:stretch>
        </p:blipFill>
        <p:spPr bwMode="auto">
          <a:xfrm rot="5400000">
            <a:off x="457200" y="2342767"/>
            <a:ext cx="4038600" cy="3040828"/>
          </a:xfrm>
          <a:prstGeom prst="rect">
            <a:avLst/>
          </a:prstGeom>
          <a:noFill/>
        </p:spPr>
      </p:pic>
      <p:pic>
        <p:nvPicPr>
          <p:cNvPr id="10244" name="Picture 4" descr="C:\Users\user\Desktop\ΝΗΠΙΑΓΩΓΕΙΟ ΚΟΜΠΟΤΙΟΥ\2022-2023\ΕΚΠΑΙΔΕΥΣΗ\ΚΙΝΗΜΑΤΟΓΡΑΦΟΣ\ΤΟ ΚΟΚΚΙΝΟ ΜΠΑΛΟΝΙ\ΤΟ ΚΟΚΚΙΝΟ ΜΠΑΛΟΝΙ ΦΥΛΛΟ ΕΡΩΤΗΣΕΩΝ (1).jpg"/>
          <p:cNvPicPr>
            <a:picLocks noGrp="1" noChangeAspect="1" noChangeArrowheads="1"/>
          </p:cNvPicPr>
          <p:nvPr>
            <p:ph sz="half" idx="2"/>
          </p:nvPr>
        </p:nvPicPr>
        <p:blipFill>
          <a:blip r:embed="rId3" cstate="print"/>
          <a:srcRect/>
          <a:stretch>
            <a:fillRect/>
          </a:stretch>
        </p:blipFill>
        <p:spPr bwMode="auto">
          <a:xfrm>
            <a:off x="4427984" y="1844824"/>
            <a:ext cx="4258816" cy="40324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100" b="1" dirty="0" smtClean="0"/>
              <a:t/>
            </a:r>
            <a:br>
              <a:rPr lang="el-GR" sz="3100" b="1" dirty="0" smtClean="0"/>
            </a:br>
            <a:r>
              <a:rPr lang="el-GR" sz="3100" b="1" dirty="0" smtClean="0"/>
              <a:t>Εθνικό </a:t>
            </a:r>
            <a:r>
              <a:rPr lang="el-GR" sz="3100" b="1" dirty="0" smtClean="0"/>
              <a:t>Θεματικό Δίκτυο</a:t>
            </a:r>
            <a:r>
              <a:rPr lang="el-GR" sz="3100" dirty="0" smtClean="0"/>
              <a:t> «</a:t>
            </a:r>
            <a:r>
              <a:rPr lang="el-GR" sz="3100" i="1" dirty="0" smtClean="0"/>
              <a:t>Παιδεία στα Μέσα: τηλεόραση, διαδίκτυο, κινηματογράφος</a:t>
            </a:r>
            <a:r>
              <a:rPr lang="el-GR" sz="3100" dirty="0" smtClean="0"/>
              <a:t>»</a:t>
            </a:r>
            <a:r>
              <a:rPr lang="el-GR" dirty="0" smtClean="0"/>
              <a:t/>
            </a:r>
            <a:br>
              <a:rPr lang="el-GR" dirty="0" smtClean="0"/>
            </a:br>
            <a:endParaRPr lang="el-GR" dirty="0"/>
          </a:p>
        </p:txBody>
      </p:sp>
      <p:sp>
        <p:nvSpPr>
          <p:cNvPr id="3" name="2 - Θέση περιεχομένου"/>
          <p:cNvSpPr>
            <a:spLocks noGrp="1"/>
          </p:cNvSpPr>
          <p:nvPr>
            <p:ph sz="half" idx="1"/>
          </p:nvPr>
        </p:nvSpPr>
        <p:spPr/>
        <p:txBody>
          <a:bodyPr>
            <a:noAutofit/>
          </a:bodyPr>
          <a:lstStyle/>
          <a:p>
            <a:pPr>
              <a:buNone/>
            </a:pPr>
            <a:r>
              <a:rPr lang="el-GR" sz="900" dirty="0" smtClean="0"/>
              <a:t> Από την προσχολική ηλικία η κινούμενη εικόνα και ειδικότερα η κινηματογραφική εικόνα έχει σημαντική θέση στη ζωή του παιδιού, διαπίστωση που κάνει αναγκαία την ένταξή της στην εκπαιδευτική διαδικασία. Στη ζωή των παιδιών εξίσου σημαντικό ρόλο παίζει και η τηλεόραση. Αυτή όμως στοχεύει στη δημιουργία τυποποιημένων και εξαρτημένων θεατών σε αντίθεση με τον κινηματογράφο που αναζητά πολίτες και όχι «πελάτες». Επιδίωξη της εκπαίδευσης είναι η συμπόρευση των κλασικών εκπαιδευτικών εργαλείων με την τεχνολογία του κινηματογράφου. Εξίσου σημαντικό είναι ότι η τέχνη του κινηματογράφου συνεπικουρείται από άλλες τέχνες (μουσική, χορός, αρχιτεκτονική κ.ά.) γεγονός που την καθιστά ένα σύνθετο καλλιτεχνικά επικοινωνιακό μέσο. Ο κινηματογράφος εντάσσεται στην εκπαιδευτική διαδικασία με δύο τρόπους. Ο πρώτος αφορά στη δημιουργία ταινιών (κυρίως μικρού μήκους) και ο δεύτερος στη χρησιμοποίηση κινηματογραφικού υλικού στις σχολικές τάξεις. </a:t>
            </a:r>
          </a:p>
          <a:p>
            <a:pPr>
              <a:buNone/>
            </a:pPr>
            <a:r>
              <a:rPr lang="el-GR" sz="900" dirty="0" smtClean="0"/>
              <a:t>   Στο παρόν εκπαιδευτικό πρόγραμμα θα ασχοληθούμε με τη δεύτερη περίπτωση, τη χρήση δηλαδή ταινιών του ως εκπαιδευτικού εργαλείου. Η διδασκαλία της κινηματογραφικής ταινίας στο σχολείου έχει τέσσερις διαστάσεις: γνωστική, αισθητική, συναισθηματική και πνευματική. Μελετούμε: το «τι» της ταινίας, το θέμα της, το «πώς» της ταινίας, το πώς δηλαδή ο σκηνοθέτης παρουσιάζει το «τι» της ταινίας, στοιχεία που έχουν σχέση με τα σκηνικά, τον φωτισμό, τον ήχο κλπ, το τι θέλει να πει ο δημιουργός της ταινίας, τα </a:t>
            </a:r>
            <a:r>
              <a:rPr lang="el-GR" sz="900" dirty="0" err="1" smtClean="0"/>
              <a:t>κειμενικά</a:t>
            </a:r>
            <a:r>
              <a:rPr lang="el-GR" sz="900" dirty="0" smtClean="0"/>
              <a:t> είδη και επίπεδα γλώσσας, γλωσσικά δάνεια, εκφορά-προφορά-χροιά φωνής κλπ και τη λειτουργία της </a:t>
            </a:r>
            <a:r>
              <a:rPr lang="el-GR" sz="900" dirty="0" err="1" smtClean="0"/>
              <a:t>αποδεκτότητας</a:t>
            </a:r>
            <a:r>
              <a:rPr lang="el-GR" sz="900" dirty="0" smtClean="0"/>
              <a:t> (ο θεατής αποδέχεται μια ταινία όταν καταλαβαίνει τις προθέσεις του σκηνοθέτη). </a:t>
            </a:r>
          </a:p>
          <a:p>
            <a:pPr>
              <a:buNone/>
            </a:pPr>
            <a:r>
              <a:rPr lang="el-GR" sz="900" dirty="0" smtClean="0"/>
              <a:t>   Ο κινηματογράφος θεωρείται τέχνη αλλά παράλληλα διατηρεί και έναν δεύτερο σημαντικό ρόλο: αυτόν του μέσου μαζικής ενημέρωσης. Η ίδια η πραγματικότητα εμπνέει τον κινηματογράφο, απόδειξη ότι ο κινηματογράφος είναι φορέας των προοδευτικών και των συντηρητικών τάσεων που υπάρχουν στην κοινωνία, αλλά ταυτόχρονα εμπνέει την κοινωνία. </a:t>
            </a:r>
            <a:endParaRPr lang="el-GR" sz="900" dirty="0"/>
          </a:p>
        </p:txBody>
      </p:sp>
      <p:sp>
        <p:nvSpPr>
          <p:cNvPr id="4" name="3 - Θέση περιεχομένου"/>
          <p:cNvSpPr>
            <a:spLocks noGrp="1"/>
          </p:cNvSpPr>
          <p:nvPr>
            <p:ph sz="half" idx="2"/>
          </p:nvPr>
        </p:nvSpPr>
        <p:spPr/>
        <p:txBody>
          <a:bodyPr>
            <a:normAutofit fontScale="62500" lnSpcReduction="20000"/>
          </a:bodyPr>
          <a:lstStyle/>
          <a:p>
            <a:r>
              <a:rPr lang="el-GR" b="1" dirty="0" smtClean="0"/>
              <a:t>ΔΡΑΣΕΙΣ</a:t>
            </a:r>
          </a:p>
          <a:p>
            <a:endParaRPr lang="el-GR" dirty="0" smtClean="0"/>
          </a:p>
          <a:p>
            <a:r>
              <a:rPr lang="el-GR" dirty="0" smtClean="0"/>
              <a:t>Τίτλοι αρχής και τέλους</a:t>
            </a:r>
          </a:p>
          <a:p>
            <a:r>
              <a:rPr lang="el-GR" dirty="0" smtClean="0"/>
              <a:t>Αφίσες</a:t>
            </a:r>
          </a:p>
          <a:p>
            <a:r>
              <a:rPr lang="el-GR" dirty="0" smtClean="0"/>
              <a:t>Σκηνές και πλάνα</a:t>
            </a:r>
          </a:p>
          <a:p>
            <a:r>
              <a:rPr lang="el-GR" dirty="0" smtClean="0"/>
              <a:t>Περίληψη</a:t>
            </a:r>
          </a:p>
          <a:p>
            <a:r>
              <a:rPr lang="el-GR" dirty="0" smtClean="0"/>
              <a:t>Το δικό σας τέλος</a:t>
            </a:r>
          </a:p>
          <a:p>
            <a:r>
              <a:rPr lang="el-GR" dirty="0" smtClean="0"/>
              <a:t>Τρόπος ζωής τότε και σήμερα</a:t>
            </a:r>
          </a:p>
          <a:p>
            <a:r>
              <a:rPr lang="el-GR" dirty="0" smtClean="0"/>
              <a:t>Η γλώσσα</a:t>
            </a:r>
          </a:p>
          <a:p>
            <a:r>
              <a:rPr lang="el-GR" dirty="0" smtClean="0"/>
              <a:t>Αρχές, αξίες, στερεότυπα</a:t>
            </a:r>
          </a:p>
          <a:p>
            <a:r>
              <a:rPr lang="el-GR" dirty="0" smtClean="0"/>
              <a:t>Παιχνίδι </a:t>
            </a:r>
            <a:r>
              <a:rPr lang="el-GR" dirty="0" err="1" smtClean="0"/>
              <a:t>αναγνωρισιμότητας</a:t>
            </a:r>
            <a:endParaRPr lang="el-GR" dirty="0" smtClean="0"/>
          </a:p>
          <a:p>
            <a:r>
              <a:rPr lang="el-GR" dirty="0" smtClean="0"/>
              <a:t>Μπερδεύω ταινίες και ήρωες</a:t>
            </a:r>
          </a:p>
          <a:p>
            <a:r>
              <a:rPr lang="el-GR" dirty="0" smtClean="0"/>
              <a:t>Τεστ παρατηρητικότητας</a:t>
            </a:r>
          </a:p>
          <a:p>
            <a:r>
              <a:rPr lang="el-GR" dirty="0" smtClean="0"/>
              <a:t>Μαθηματικά</a:t>
            </a:r>
          </a:p>
          <a:p>
            <a:r>
              <a:rPr lang="el-GR" dirty="0" smtClean="0"/>
              <a:t>Παντομίμα</a:t>
            </a:r>
          </a:p>
          <a:p>
            <a:pPr>
              <a:buNone/>
            </a:pPr>
            <a:r>
              <a:rPr lang="el-GR" dirty="0" smtClean="0"/>
              <a:t> </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02234"/>
          </a:xfrm>
        </p:spPr>
        <p:txBody>
          <a:bodyPr>
            <a:normAutofit fontScale="90000"/>
          </a:bodyPr>
          <a:lstStyle/>
          <a:p>
            <a:r>
              <a:rPr lang="el-GR" dirty="0" smtClean="0"/>
              <a:t> </a:t>
            </a:r>
            <a:r>
              <a:rPr lang="el-GR" b="1" i="1" dirty="0" smtClean="0"/>
              <a:t>Το κόκκινο μπαλόνι,</a:t>
            </a:r>
            <a:r>
              <a:rPr lang="el-GR" i="1" dirty="0" smtClean="0"/>
              <a:t> </a:t>
            </a:r>
            <a:r>
              <a:rPr lang="en-US" b="1" dirty="0" smtClean="0"/>
              <a:t>The Red Balloon</a:t>
            </a:r>
            <a:r>
              <a:rPr lang="el-GR" b="1" dirty="0" smtClean="0"/>
              <a:t> (1956</a:t>
            </a:r>
            <a:r>
              <a:rPr lang="el-GR" b="1" smtClean="0"/>
              <a:t>), Σκηνοθεσία / Σενάριο</a:t>
            </a:r>
            <a:r>
              <a:rPr lang="el-GR" smtClean="0"/>
              <a:t>:</a:t>
            </a:r>
            <a:r>
              <a:rPr lang="en-US" smtClean="0"/>
              <a:t> </a:t>
            </a:r>
            <a:r>
              <a:rPr lang="en-US" i="1" smtClean="0"/>
              <a:t>Albert Lamorisse</a:t>
            </a:r>
            <a:endParaRPr lang="el-GR" dirty="0"/>
          </a:p>
        </p:txBody>
      </p:sp>
      <p:sp>
        <p:nvSpPr>
          <p:cNvPr id="3" name="2 - Θέση περιεχομένου"/>
          <p:cNvSpPr>
            <a:spLocks noGrp="1"/>
          </p:cNvSpPr>
          <p:nvPr>
            <p:ph idx="1"/>
          </p:nvPr>
        </p:nvSpPr>
        <p:spPr>
          <a:xfrm>
            <a:off x="457200" y="2348880"/>
            <a:ext cx="8229600" cy="3777283"/>
          </a:xfrm>
        </p:spPr>
        <p:txBody>
          <a:bodyPr>
            <a:normAutofit fontScale="92500" lnSpcReduction="10000"/>
          </a:bodyPr>
          <a:lstStyle/>
          <a:p>
            <a:pPr>
              <a:buNone/>
            </a:pPr>
            <a:endParaRPr lang="el-GR" dirty="0" smtClean="0"/>
          </a:p>
          <a:p>
            <a:pPr algn="ctr">
              <a:buNone/>
            </a:pPr>
            <a:r>
              <a:rPr lang="el-GR" dirty="0" smtClean="0"/>
              <a:t>Η ταινία αφηγείται τη φιλία ενός μικρού αγοριού με το μαγικό μπαλόνι του στο Παρίσι της δεκαετίας του ’50. Το αγόρι λύνει το μπαλόνι που βρίσκει δεμένο σ’ ένα φανάρι. Προς μεγάλη έκπληξη της γειτονιάς, το μπαλόνι ακολουθεί το αγόρι στους δρόμους του Παρισιού, προκαλώντας τη ζήλια των άλλων παιδιών.</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dirty="0" smtClean="0"/>
              <a:t>Ομαδική εργασία. Η ιστορία σε καρέ</a:t>
            </a:r>
            <a:endParaRPr lang="el-GR" dirty="0"/>
          </a:p>
        </p:txBody>
      </p:sp>
      <p:pic>
        <p:nvPicPr>
          <p:cNvPr id="1026" name="Picture 2" descr="C:\Users\user\Desktop\ΝΗΠΙΑΓΩΓΕΙΟ ΚΟΜΠΟΤΙΟΥ\2022-2023\ΕΚΠΑΙΔΕΥΣΗ\ΚΙΝΗΜΑΤΟΓΡΑΦΟΣ\ΤΟ ΚΟΚΚΙΝΟ ΜΠΑΛΟΝΙ\ΤΟ ΚΟΚΚΙΝΟ ΜΠΑΛΟΝΙ.jpg"/>
          <p:cNvPicPr>
            <a:picLocks noGrp="1" noChangeAspect="1" noChangeArrowheads="1"/>
          </p:cNvPicPr>
          <p:nvPr>
            <p:ph idx="1"/>
          </p:nvPr>
        </p:nvPicPr>
        <p:blipFill>
          <a:blip r:embed="rId2" cstate="print"/>
          <a:srcRect/>
          <a:stretch>
            <a:fillRect/>
          </a:stretch>
        </p:blipFill>
        <p:spPr bwMode="auto">
          <a:xfrm>
            <a:off x="2339752" y="908720"/>
            <a:ext cx="4752528" cy="52174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
            </a:r>
            <a:br>
              <a:rPr lang="el-GR" sz="2200" b="1" dirty="0" smtClean="0"/>
            </a:br>
            <a:r>
              <a:rPr lang="el-GR" sz="2200" b="1" dirty="0" smtClean="0"/>
              <a:t>Το </a:t>
            </a:r>
            <a:r>
              <a:rPr lang="el-GR" sz="2200" b="1" dirty="0" smtClean="0"/>
              <a:t>παιδί πήγαινε σχολείο είδε ένα μπαλόνι σε μια κολώνα και σκαρφάλωσε να το πάρει.</a:t>
            </a:r>
            <a:r>
              <a:rPr lang="el-GR" dirty="0" smtClean="0"/>
              <a:t/>
            </a:r>
            <a:br>
              <a:rPr lang="el-GR" dirty="0" smtClean="0"/>
            </a:br>
            <a:endParaRPr lang="el-GR" dirty="0"/>
          </a:p>
        </p:txBody>
      </p:sp>
      <p:pic>
        <p:nvPicPr>
          <p:cNvPr id="2050" name="Picture 2" descr="C:\Users\user\Desktop\ΝΗΠΙΑΓΩΓΕΙΟ ΚΟΜΠΟΤΙΟΥ\2022-2023\ΕΚΠΑΙΔΕΥΣΗ\ΚΙΝΗΜΑΤΟΓΡΑΦΟΣ\ΤΟ ΚΟΚΚΙΝΟ ΜΠΑΛΟΝΙ\1.ΤΟ ΚΟΚΚΙΝΟ ΜΠΑΛΟΝΙ.jpg"/>
          <p:cNvPicPr>
            <a:picLocks noGrp="1" noChangeAspect="1" noChangeArrowheads="1"/>
          </p:cNvPicPr>
          <p:nvPr>
            <p:ph sz="half" idx="1"/>
          </p:nvPr>
        </p:nvPicPr>
        <p:blipFill>
          <a:blip r:embed="rId2" cstate="print"/>
          <a:srcRect/>
          <a:stretch>
            <a:fillRect/>
          </a:stretch>
        </p:blipFill>
        <p:spPr bwMode="auto">
          <a:xfrm>
            <a:off x="759797" y="1600200"/>
            <a:ext cx="3433405" cy="4525963"/>
          </a:xfrm>
          <a:prstGeom prst="rect">
            <a:avLst/>
          </a:prstGeom>
          <a:noFill/>
        </p:spPr>
      </p:pic>
      <p:pic>
        <p:nvPicPr>
          <p:cNvPr id="2051" name="Picture 3" descr="C:\Users\user\Desktop\ΝΗΠΙΑΓΩΓΕΙΟ ΚΟΜΠΟΤΙΟΥ\2022-2023\ΕΚΠΑΙΔΕΥΣΗ\ΚΙΝΗΜΑΤΟΓΡΑΦΟΣ\ΤΟ ΚΟΚΚΙΝΟ ΜΠΑΛΟΝΙ\1THE RED BALLON.jpeg"/>
          <p:cNvPicPr>
            <a:picLocks noGrp="1" noChangeAspect="1" noChangeArrowheads="1"/>
          </p:cNvPicPr>
          <p:nvPr>
            <p:ph sz="half" idx="2"/>
          </p:nvPr>
        </p:nvPicPr>
        <p:blipFill>
          <a:blip r:embed="rId3" cstate="print"/>
          <a:srcRect/>
          <a:stretch>
            <a:fillRect/>
          </a:stretch>
        </p:blipFill>
        <p:spPr bwMode="auto">
          <a:xfrm rot="1790250">
            <a:off x="4700797" y="2217228"/>
            <a:ext cx="4038600" cy="31085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Βρήκε στο δρόμο ένα κοριτσάκι με μπλε μπαλόνι.</a:t>
            </a:r>
            <a:r>
              <a:rPr lang="el-GR" sz="2000" dirty="0" smtClean="0"/>
              <a:t/>
            </a:r>
            <a:br>
              <a:rPr lang="el-GR" sz="2000" dirty="0" smtClean="0"/>
            </a:br>
            <a:endParaRPr lang="el-GR" sz="2000" dirty="0"/>
          </a:p>
        </p:txBody>
      </p:sp>
      <p:pic>
        <p:nvPicPr>
          <p:cNvPr id="3074" name="Picture 2" descr="C:\Users\user\Desktop\ΝΗΠΙΑΓΩΓΕΙΟ ΚΟΜΠΟΤΙΟΥ\2022-2023\ΕΚΠΑΙΔΕΥΣΗ\ΚΙΝΗΜΑΤΟΓΡΑΦΟΣ\ΤΟ ΚΟΚΚΙΝΟ ΜΠΑΛΟΝΙ\2.ΤΟ ΚΟΚΚΙΝΟ ΜΠΑΛΟΝΙ.jpg"/>
          <p:cNvPicPr>
            <a:picLocks noGrp="1" noChangeAspect="1" noChangeArrowheads="1"/>
          </p:cNvPicPr>
          <p:nvPr>
            <p:ph sz="half" idx="1"/>
          </p:nvPr>
        </p:nvPicPr>
        <p:blipFill>
          <a:blip r:embed="rId2" cstate="print"/>
          <a:srcRect/>
          <a:stretch>
            <a:fillRect/>
          </a:stretch>
        </p:blipFill>
        <p:spPr bwMode="auto">
          <a:xfrm rot="21410813">
            <a:off x="457200" y="1412776"/>
            <a:ext cx="4038600" cy="4237634"/>
          </a:xfrm>
          <a:prstGeom prst="rect">
            <a:avLst/>
          </a:prstGeom>
          <a:noFill/>
        </p:spPr>
      </p:pic>
      <p:pic>
        <p:nvPicPr>
          <p:cNvPr id="3075" name="Picture 3" descr="C:\Users\user\Desktop\ΝΗΠΙΑΓΩΓΕΙΟ ΚΟΜΠΟΤΙΟΥ\2022-2023\ΕΚΠΑΙΔΕΥΣΗ\ΚΙΝΗΜΑΤΟΓΡΑΦΟΣ\ΤΟ ΚΟΚΚΙΝΟ ΜΠΑΛΟΝΙ\2THE RED BALLON.jpg"/>
          <p:cNvPicPr>
            <a:picLocks noGrp="1" noChangeAspect="1" noChangeArrowheads="1"/>
          </p:cNvPicPr>
          <p:nvPr>
            <p:ph sz="half" idx="2"/>
          </p:nvPr>
        </p:nvPicPr>
        <p:blipFill>
          <a:blip r:embed="rId3" cstate="print"/>
          <a:srcRect/>
          <a:stretch>
            <a:fillRect/>
          </a:stretch>
        </p:blipFill>
        <p:spPr bwMode="auto">
          <a:xfrm>
            <a:off x="4788024" y="2132856"/>
            <a:ext cx="4038600" cy="351358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
            </a:r>
            <a:br>
              <a:rPr lang="el-GR" sz="2200" b="1" dirty="0" smtClean="0"/>
            </a:br>
            <a:r>
              <a:rPr lang="el-GR" sz="2200" b="1" dirty="0" smtClean="0"/>
              <a:t/>
            </a:r>
            <a:br>
              <a:rPr lang="el-GR" sz="2200" b="1" dirty="0" smtClean="0"/>
            </a:br>
            <a:r>
              <a:rPr lang="el-GR" sz="2200" b="1" dirty="0" smtClean="0"/>
              <a:t>Το </a:t>
            </a:r>
            <a:r>
              <a:rPr lang="el-GR" sz="2200" b="1" dirty="0" smtClean="0"/>
              <a:t>μπαλόνι τον ακολουθούσε. </a:t>
            </a:r>
            <a:r>
              <a:rPr lang="el-GR" sz="2200" b="1" dirty="0" smtClean="0"/>
              <a:t/>
            </a:r>
            <a:br>
              <a:rPr lang="el-GR" sz="2200" b="1" dirty="0" smtClean="0"/>
            </a:br>
            <a:r>
              <a:rPr lang="el-GR" sz="2200" b="1" dirty="0" smtClean="0"/>
              <a:t>Δεν </a:t>
            </a:r>
            <a:r>
              <a:rPr lang="el-GR" sz="2200" b="1" dirty="0" smtClean="0"/>
              <a:t>χωρούσε στο λεωφορείο και έμεινε απ έξω.</a:t>
            </a:r>
            <a:r>
              <a:rPr lang="el-GR" dirty="0" smtClean="0"/>
              <a:t/>
            </a:r>
            <a:br>
              <a:rPr lang="el-GR" dirty="0" smtClean="0"/>
            </a:br>
            <a:endParaRPr lang="el-GR" dirty="0"/>
          </a:p>
        </p:txBody>
      </p:sp>
      <p:pic>
        <p:nvPicPr>
          <p:cNvPr id="4098" name="Picture 2" descr="C:\Users\user\Desktop\ΝΗΠΙΑΓΩΓΕΙΟ ΚΟΜΠΟΤΙΟΥ\2022-2023\ΕΚΠΑΙΔΕΥΣΗ\ΚΙΝΗΜΑΤΟΓΡΑΦΟΣ\ΤΟ ΚΟΚΚΙΝΟ ΜΠΑΛΟΝΙ\3.ΤΟ ΚΟΚΚΙΝΟ ΜΠΑΛΟΝΙ.jpg"/>
          <p:cNvPicPr>
            <a:picLocks noGrp="1" noChangeAspect="1" noChangeArrowheads="1"/>
          </p:cNvPicPr>
          <p:nvPr>
            <p:ph sz="half" idx="1"/>
          </p:nvPr>
        </p:nvPicPr>
        <p:blipFill>
          <a:blip r:embed="rId2" cstate="print"/>
          <a:srcRect/>
          <a:stretch>
            <a:fillRect/>
          </a:stretch>
        </p:blipFill>
        <p:spPr bwMode="auto">
          <a:xfrm>
            <a:off x="323528" y="1844824"/>
            <a:ext cx="4318782" cy="3816424"/>
          </a:xfrm>
          <a:prstGeom prst="rect">
            <a:avLst/>
          </a:prstGeom>
          <a:noFill/>
        </p:spPr>
      </p:pic>
      <p:pic>
        <p:nvPicPr>
          <p:cNvPr id="4099" name="Picture 3" descr="C:\Users\user\Desktop\ΝΗΠΙΑΓΩΓΕΙΟ ΚΟΜΠΟΤΙΟΥ\2022-2023\ΕΚΠΑΙΔΕΥΣΗ\ΚΙΝΗΜΑΤΟΓΡΑΦΟΣ\ΤΟ ΚΟΚΚΙΝΟ ΜΠΑΛΟΝΙ\3THE RED BALLON.jpg"/>
          <p:cNvPicPr>
            <a:picLocks noGrp="1" noChangeAspect="1" noChangeArrowheads="1"/>
          </p:cNvPicPr>
          <p:nvPr>
            <p:ph sz="half" idx="2"/>
          </p:nvPr>
        </p:nvPicPr>
        <p:blipFill>
          <a:blip r:embed="rId3" cstate="print"/>
          <a:srcRect/>
          <a:stretch>
            <a:fillRect/>
          </a:stretch>
        </p:blipFill>
        <p:spPr bwMode="auto">
          <a:xfrm rot="20899790">
            <a:off x="5131297" y="2014869"/>
            <a:ext cx="2962275" cy="316342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
            </a:r>
            <a:br>
              <a:rPr lang="el-GR" sz="2200" b="1" dirty="0" smtClean="0"/>
            </a:br>
            <a:r>
              <a:rPr lang="el-GR" sz="2200" b="1" dirty="0" smtClean="0"/>
              <a:t>Έβρεχε </a:t>
            </a:r>
            <a:r>
              <a:rPr lang="el-GR" sz="2200" b="1" dirty="0" smtClean="0"/>
              <a:t>και το μπαλόνι μπήκε κάτω από την ομπρέλα μιας κυρίας.</a:t>
            </a:r>
            <a:r>
              <a:rPr lang="el-GR" dirty="0" smtClean="0"/>
              <a:t/>
            </a:r>
            <a:br>
              <a:rPr lang="el-GR" dirty="0" smtClean="0"/>
            </a:br>
            <a:endParaRPr lang="el-GR" dirty="0"/>
          </a:p>
        </p:txBody>
      </p:sp>
      <p:pic>
        <p:nvPicPr>
          <p:cNvPr id="5122" name="Picture 2" descr="C:\Users\user\Desktop\ΝΗΠΙΑΓΩΓΕΙΟ ΚΟΜΠΟΤΙΟΥ\2022-2023\ΕΚΠΑΙΔΕΥΣΗ\ΚΙΝΗΜΑΤΟΓΡΑΦΟΣ\ΤΟ ΚΟΚΚΙΝΟ ΜΠΑΛΟΝΙ\4.ΤΟ ΚΟΚΚΙΝΟ ΜΠΑΛΟΝΙ.jpg"/>
          <p:cNvPicPr>
            <a:picLocks noGrp="1" noChangeAspect="1" noChangeArrowheads="1"/>
          </p:cNvPicPr>
          <p:nvPr>
            <p:ph sz="half" idx="1"/>
          </p:nvPr>
        </p:nvPicPr>
        <p:blipFill>
          <a:blip r:embed="rId2" cstate="print"/>
          <a:srcRect/>
          <a:stretch>
            <a:fillRect/>
          </a:stretch>
        </p:blipFill>
        <p:spPr bwMode="auto">
          <a:xfrm>
            <a:off x="457200" y="1650420"/>
            <a:ext cx="4038600" cy="4425522"/>
          </a:xfrm>
          <a:prstGeom prst="rect">
            <a:avLst/>
          </a:prstGeom>
          <a:noFill/>
        </p:spPr>
      </p:pic>
      <p:pic>
        <p:nvPicPr>
          <p:cNvPr id="5123" name="Picture 3" descr="C:\Users\user\Desktop\ΝΗΠΙΑΓΩΓΕΙΟ ΚΟΜΠΟΤΙΟΥ\2022-2023\ΕΚΠΑΙΔΕΥΣΗ\ΚΙΝΗΜΑΤΟΓΡΑΦΟΣ\ΤΟ ΚΟΚΚΙΝΟ ΜΠΑΛΟΝΙ\4THE RED BALLON.jpg"/>
          <p:cNvPicPr>
            <a:picLocks noGrp="1" noChangeAspect="1" noChangeArrowheads="1"/>
          </p:cNvPicPr>
          <p:nvPr>
            <p:ph sz="half" idx="2"/>
          </p:nvPr>
        </p:nvPicPr>
        <p:blipFill>
          <a:blip r:embed="rId3" cstate="print"/>
          <a:srcRect/>
          <a:stretch>
            <a:fillRect/>
          </a:stretch>
        </p:blipFill>
        <p:spPr bwMode="auto">
          <a:xfrm rot="20620194">
            <a:off x="5127606" y="1852319"/>
            <a:ext cx="3145286" cy="35110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t/>
            </a:r>
            <a:br>
              <a:rPr lang="el-GR" sz="2200" b="1" dirty="0" smtClean="0"/>
            </a:br>
            <a:r>
              <a:rPr lang="el-GR" sz="2200" b="1" dirty="0" smtClean="0"/>
              <a:t>Στο </a:t>
            </a:r>
            <a:r>
              <a:rPr lang="el-GR" sz="2200" b="1" dirty="0" smtClean="0"/>
              <a:t>σχολείο το μπαλόνι αναστάτωσε την τάξη. </a:t>
            </a:r>
            <a:r>
              <a:rPr lang="el-GR" sz="2200" b="1" dirty="0" smtClean="0"/>
              <a:t/>
            </a:r>
            <a:br>
              <a:rPr lang="el-GR" sz="2200" b="1" dirty="0" smtClean="0"/>
            </a:br>
            <a:r>
              <a:rPr lang="el-GR" sz="2200" b="1" dirty="0" smtClean="0"/>
              <a:t>Ο </a:t>
            </a:r>
            <a:r>
              <a:rPr lang="el-GR" sz="2200" b="1" dirty="0" smtClean="0"/>
              <a:t>διευθυντής έβαλε το αγόρι τιμωρία.</a:t>
            </a:r>
            <a:r>
              <a:rPr lang="el-GR" dirty="0" smtClean="0"/>
              <a:t/>
            </a:r>
            <a:br>
              <a:rPr lang="el-GR" dirty="0" smtClean="0"/>
            </a:br>
            <a:endParaRPr lang="el-GR" dirty="0"/>
          </a:p>
        </p:txBody>
      </p:sp>
      <p:pic>
        <p:nvPicPr>
          <p:cNvPr id="6146" name="Picture 2" descr="C:\Users\user\Desktop\ΝΗΠΙΑΓΩΓΕΙΟ ΚΟΜΠΟΤΙΟΥ\2022-2023\ΕΚΠΑΙΔΕΥΣΗ\ΚΙΝΗΜΑΤΟΓΡΑΦΟΣ\ΤΟ ΚΟΚΚΙΝΟ ΜΠΑΛΟΝΙ\5.ΤΟ ΚΟΚΚΙΝΟ ΜΠΑΛΟΝΙ.jpg"/>
          <p:cNvPicPr>
            <a:picLocks noGrp="1" noChangeAspect="1" noChangeArrowheads="1"/>
          </p:cNvPicPr>
          <p:nvPr>
            <p:ph sz="half" idx="1"/>
          </p:nvPr>
        </p:nvPicPr>
        <p:blipFill>
          <a:blip r:embed="rId2" cstate="print"/>
          <a:srcRect/>
          <a:stretch>
            <a:fillRect/>
          </a:stretch>
        </p:blipFill>
        <p:spPr bwMode="auto">
          <a:xfrm>
            <a:off x="457200" y="1556792"/>
            <a:ext cx="4038600" cy="4197591"/>
          </a:xfrm>
          <a:prstGeom prst="rect">
            <a:avLst/>
          </a:prstGeom>
          <a:noFill/>
        </p:spPr>
      </p:pic>
      <p:pic>
        <p:nvPicPr>
          <p:cNvPr id="6147" name="Picture 3" descr="C:\Users\user\Desktop\ΝΗΠΙΑΓΩΓΕΙΟ ΚΟΜΠΟΤΙΟΥ\2022-2023\ΕΚΠΑΙΔΕΥΣΗ\ΚΙΝΗΜΑΤΟΓΡΑΦΟΣ\ΤΟ ΚΟΚΚΙΝΟ ΜΠΑΛΟΝΙ\5THE RED BALLON.jpg"/>
          <p:cNvPicPr>
            <a:picLocks noGrp="1" noChangeAspect="1" noChangeArrowheads="1"/>
          </p:cNvPicPr>
          <p:nvPr>
            <p:ph sz="half" idx="2"/>
          </p:nvPr>
        </p:nvPicPr>
        <p:blipFill>
          <a:blip r:embed="rId3" cstate="print"/>
          <a:srcRect/>
          <a:stretch>
            <a:fillRect/>
          </a:stretch>
        </p:blipFill>
        <p:spPr bwMode="auto">
          <a:xfrm rot="2289450">
            <a:off x="4997846" y="2305892"/>
            <a:ext cx="3607581" cy="28027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Στο σπίτι του η μαμά του έβγαλε το μπαλόνι έξω.</a:t>
            </a:r>
            <a:r>
              <a:rPr lang="el-GR" sz="2000" dirty="0" smtClean="0"/>
              <a:t/>
            </a:r>
            <a:br>
              <a:rPr lang="el-GR" sz="2000" dirty="0" smtClean="0"/>
            </a:br>
            <a:endParaRPr lang="el-GR" sz="2000" dirty="0"/>
          </a:p>
        </p:txBody>
      </p:sp>
      <p:pic>
        <p:nvPicPr>
          <p:cNvPr id="7170" name="Picture 2" descr="C:\Users\user\Desktop\ΝΗΠΙΑΓΩΓΕΙΟ ΚΟΜΠΟΤΙΟΥ\2022-2023\ΕΚΠΑΙΔΕΥΣΗ\ΚΙΝΗΜΑΤΟΓΡΑΦΟΣ\ΤΟ ΚΟΚΚΙΝΟ ΜΠΑΛΟΝΙ\6.ΤΟ ΚΟΚΚΙΝΟ ΜΠΑΛΟΝΙ.jpg"/>
          <p:cNvPicPr>
            <a:picLocks noGrp="1" noChangeAspect="1" noChangeArrowheads="1"/>
          </p:cNvPicPr>
          <p:nvPr>
            <p:ph sz="half" idx="1"/>
          </p:nvPr>
        </p:nvPicPr>
        <p:blipFill>
          <a:blip r:embed="rId2" cstate="print"/>
          <a:srcRect/>
          <a:stretch>
            <a:fillRect/>
          </a:stretch>
        </p:blipFill>
        <p:spPr bwMode="auto">
          <a:xfrm>
            <a:off x="457200" y="2103247"/>
            <a:ext cx="4038600" cy="3519868"/>
          </a:xfrm>
          <a:prstGeom prst="rect">
            <a:avLst/>
          </a:prstGeom>
          <a:noFill/>
        </p:spPr>
      </p:pic>
      <p:pic>
        <p:nvPicPr>
          <p:cNvPr id="7171" name="Picture 3" descr="C:\Users\user\Desktop\ΝΗΠΙΑΓΩΓΕΙΟ ΚΟΜΠΟΤΙΟΥ\2022-2023\ΕΚΠΑΙΔΕΥΣΗ\ΚΙΝΗΜΑΤΟΓΡΑΦΟΣ\ΤΟ ΚΟΚΚΙΝΟ ΜΠΑΛΟΝΙ\6THE RED BALLON.jpg"/>
          <p:cNvPicPr>
            <a:picLocks noGrp="1" noChangeAspect="1" noChangeArrowheads="1"/>
          </p:cNvPicPr>
          <p:nvPr>
            <p:ph sz="half" idx="2"/>
          </p:nvPr>
        </p:nvPicPr>
        <p:blipFill>
          <a:blip r:embed="rId3" cstate="print"/>
          <a:srcRect/>
          <a:stretch>
            <a:fillRect/>
          </a:stretch>
        </p:blipFill>
        <p:spPr bwMode="auto">
          <a:xfrm rot="1090982">
            <a:off x="4563408" y="2524217"/>
            <a:ext cx="4038600" cy="3194236"/>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475</Words>
  <Application>Microsoft Office PowerPoint</Application>
  <PresentationFormat>Προβολή στην οθόνη (4:3)</PresentationFormat>
  <Paragraphs>38</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ΔΙΚΤΥΟ: ΠΑΙΔΕΙΑ ΣΤΑ ΜΕΣΑ ΠΡΟΓΡΑΜΜΑ ΚΙΝΗΜΑΤΟΓΡΑΦΙΚΗΣ ΑΓΩΓΗΣ  </vt:lpstr>
      <vt:lpstr> Το κόκκινο μπαλόνι, The Red Balloon (1956), Σκηνοθεσία / Σενάριο: Albert Lamorisse</vt:lpstr>
      <vt:lpstr>Ομαδική εργασία. Η ιστορία σε καρέ</vt:lpstr>
      <vt:lpstr> Το παιδί πήγαινε σχολείο είδε ένα μπαλόνι σε μια κολώνα και σκαρφάλωσε να το πάρει. </vt:lpstr>
      <vt:lpstr>Βρήκε στο δρόμο ένα κοριτσάκι με μπλε μπαλόνι. </vt:lpstr>
      <vt:lpstr>  Το μπαλόνι τον ακολουθούσε.  Δεν χωρούσε στο λεωφορείο και έμεινε απ έξω. </vt:lpstr>
      <vt:lpstr> Έβρεχε και το μπαλόνι μπήκε κάτω από την ομπρέλα μιας κυρίας. </vt:lpstr>
      <vt:lpstr> Στο σχολείο το μπαλόνι αναστάτωσε την τάξη.  Ο διευθυντής έβαλε το αγόρι τιμωρία. </vt:lpstr>
      <vt:lpstr>Στο σπίτι του η μαμά του έβγαλε το μπαλόνι έξω. </vt:lpstr>
      <vt:lpstr> Τα παιδιά ζήλευαν το μπαλόνι, κυνήγησαν το παιδί ,  έπιασαν το μπαλόνι και το έσκασαν. </vt:lpstr>
      <vt:lpstr>   Όλα τα μπαλόνια της πόλης το έσκασαν και πήγαν στο παιδί.  Έγιναν σαν ένα αερόστατο και πέταξαν μαζί ψηλά από την πόλη.   </vt:lpstr>
      <vt:lpstr>ΦΥΛΛΑ ΕΡΓΑΣΙΑΣ Μετατρέπω σε έγχρωμα τα ασπρόμαυρα καρέ. Συζητώ, σχολιάζω την ταινία</vt:lpstr>
      <vt:lpstr> Εθνικό Θεματικό Δίκτυο «Παιδεία στα Μέσα: τηλεόραση, διαδίκτυο, κινηματογράφος»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ΔΙΚΤΥΟ: ΠΑΙΔΕΙΑ ΣΤΑ ΜΕΣΑ ΠΡΟΓΡΑΜΜΑ ΚΙΝΗΜΑΤΟΓΡΑΦΙΚΗΣ ΑΓΩΓΗΣ  </dc:title>
  <dc:creator>user</dc:creator>
  <cp:lastModifiedBy>Χρήστης των Windows</cp:lastModifiedBy>
  <cp:revision>17</cp:revision>
  <dcterms:created xsi:type="dcterms:W3CDTF">2023-06-13T10:27:22Z</dcterms:created>
  <dcterms:modified xsi:type="dcterms:W3CDTF">2023-06-13T11:09:17Z</dcterms:modified>
</cp:coreProperties>
</file>