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2"/>
  </p:notesMasterIdLst>
  <p:sldIdLst>
    <p:sldId id="285" r:id="rId2"/>
    <p:sldId id="286" r:id="rId3"/>
    <p:sldId id="289" r:id="rId4"/>
    <p:sldId id="288" r:id="rId5"/>
    <p:sldId id="290" r:id="rId6"/>
    <p:sldId id="291" r:id="rId7"/>
    <p:sldId id="292" r:id="rId8"/>
    <p:sldId id="293" r:id="rId9"/>
    <p:sldId id="294" r:id="rId10"/>
    <p:sldId id="296" r:id="rId11"/>
    <p:sldId id="297" r:id="rId12"/>
    <p:sldId id="295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18795"/>
    <a:srgbClr val="08C099"/>
    <a:srgbClr val="D0EBB3"/>
    <a:srgbClr val="0194A3"/>
    <a:srgbClr val="D5CB05"/>
    <a:srgbClr val="006666"/>
    <a:srgbClr val="FFD3A7"/>
    <a:srgbClr val="015B65"/>
    <a:srgbClr val="61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1157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D48D4-BF78-40B9-9D55-4F0BBFCFDC30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AE8BF-F985-46D2-A2F0-5F3A8CA2FD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877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2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6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3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2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7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3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9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7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7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3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9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87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39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1.jpg"/><Relationship Id="rId16" Type="http://schemas.openxmlformats.org/officeDocument/2006/relationships/image" Target="../media/image61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C174D6F0-0580-48A0-9C5A-18B1CC1EC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599" y="473688"/>
            <a:ext cx="3779848" cy="926672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A6A78BC-C536-4A3B-9BFB-3613AEF0D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463" y="2586775"/>
            <a:ext cx="7706012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7433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407E9A8-C221-4AD3-AEEA-3433C314DC6F}"/>
              </a:ext>
            </a:extLst>
          </p:cNvPr>
          <p:cNvSpPr/>
          <p:nvPr/>
        </p:nvSpPr>
        <p:spPr>
          <a:xfrm>
            <a:off x="2546285" y="260762"/>
            <a:ext cx="78958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Μπορείτε να βρείτε τις λέξεις που αρχίζουν από Σ </a:t>
            </a:r>
            <a:r>
              <a:rPr kumimoji="0" lang="el-GR" sz="2400" b="1" i="0" u="sng" strike="noStrike" kern="1200" cap="none" spc="0" normalizeH="0" baseline="0" noProof="0" dirty="0" err="1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σ</a:t>
            </a:r>
            <a:r>
              <a:rPr kumimoji="0" lang="el-GR" sz="2400" b="1" i="0" u="sng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3237F18-3D33-4FC3-83A1-030DC1B0A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16" y="364245"/>
            <a:ext cx="1425466" cy="1285809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9C5F6016-C00A-4A4E-B273-6BAFA435F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72" y="2011027"/>
            <a:ext cx="10614056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3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FA7138-5819-4082-9045-A6554CAD4EEE}"/>
              </a:ext>
            </a:extLst>
          </p:cNvPr>
          <p:cNvSpPr txBox="1"/>
          <p:nvPr/>
        </p:nvSpPr>
        <p:spPr>
          <a:xfrm>
            <a:off x="7728493" y="5257397"/>
            <a:ext cx="2143537" cy="769441"/>
          </a:xfrm>
          <a:prstGeom prst="rect">
            <a:avLst/>
          </a:prstGeom>
          <a:solidFill>
            <a:srgbClr val="018795">
              <a:alpha val="78039"/>
            </a:srgb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>
            <a:defPPr>
              <a:defRPr lang="el-GR"/>
            </a:defPPr>
            <a:lvl1pPr algn="ctr">
              <a:defRPr sz="3600" b="1" spc="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EP Sans" panose="02000503040000020004" pitchFamily="50" charset="-95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600" normalizeH="0" baseline="0" noProof="0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IEP Sans" panose="02000503040000020004" pitchFamily="50" charset="-95"/>
                <a:ea typeface="+mn-ea"/>
                <a:cs typeface="+mn-cs"/>
              </a:rPr>
              <a:t>ήλιοσ</a:t>
            </a:r>
            <a:endParaRPr kumimoji="0" lang="el-GR" sz="4400" b="1" i="0" u="none" strike="noStrike" kern="1200" cap="none" spc="600" normalizeH="0" baseline="0" noProof="0" dirty="0">
              <a:ln w="10160">
                <a:solidFill>
                  <a:srgbClr val="4BACC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IEP Sans" panose="02000503040000020004" pitchFamily="50" charset="-95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7BB98D-4404-49D9-AF81-BB9CFAA9A0A5}"/>
              </a:ext>
            </a:extLst>
          </p:cNvPr>
          <p:cNvSpPr txBox="1"/>
          <p:nvPr/>
        </p:nvSpPr>
        <p:spPr>
          <a:xfrm>
            <a:off x="2421078" y="5257397"/>
            <a:ext cx="2355132" cy="769441"/>
          </a:xfrm>
          <a:prstGeom prst="rect">
            <a:avLst/>
          </a:prstGeom>
          <a:solidFill>
            <a:srgbClr val="018795">
              <a:alpha val="78039"/>
            </a:srgb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>
            <a:defPPr>
              <a:defRPr lang="el-GR"/>
            </a:defPPr>
            <a:lvl1pPr algn="ctr">
              <a:defRPr sz="3600" b="1" spc="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EP Sans" panose="02000503040000020004" pitchFamily="50" charset="-95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err="1">
                <a:ln w="10160">
                  <a:solidFill>
                    <a:srgbClr val="4BACC6"/>
                  </a:solidFill>
                  <a:prstDash val="solid"/>
                </a:ln>
              </a:rPr>
              <a:t>ςέλινο</a:t>
            </a:r>
            <a:endParaRPr kumimoji="0" lang="el-GR" sz="4400" b="1" i="0" u="none" strike="noStrike" kern="1200" cap="none" spc="600" normalizeH="0" baseline="0" noProof="0" dirty="0">
              <a:ln w="10160">
                <a:solidFill>
                  <a:srgbClr val="4BACC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IEP Sans" panose="02000503040000020004" pitchFamily="50" charset="-95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A6FC4E-5F7E-439F-85D5-2C0288EDCF2C}"/>
              </a:ext>
            </a:extLst>
          </p:cNvPr>
          <p:cNvSpPr txBox="1"/>
          <p:nvPr/>
        </p:nvSpPr>
        <p:spPr>
          <a:xfrm>
            <a:off x="1074025" y="2906412"/>
            <a:ext cx="2271777" cy="769441"/>
          </a:xfrm>
          <a:prstGeom prst="rect">
            <a:avLst/>
          </a:prstGeom>
          <a:solidFill>
            <a:srgbClr val="018795">
              <a:alpha val="78039"/>
            </a:srgb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>
            <a:defPPr>
              <a:defRPr lang="el-GR"/>
            </a:defPPr>
            <a:lvl1pPr algn="ctr">
              <a:defRPr sz="3600" b="1" spc="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EP Sans" panose="02000503040000020004" pitchFamily="50" charset="-95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600" normalizeH="0" baseline="0" noProof="0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IEP Sans" panose="02000503040000020004" pitchFamily="50" charset="-95"/>
                <a:ea typeface="+mn-ea"/>
                <a:cs typeface="+mn-cs"/>
              </a:rPr>
              <a:t>μάΣκα</a:t>
            </a:r>
            <a:endParaRPr kumimoji="0" lang="el-GR" sz="4400" b="1" i="0" u="none" strike="noStrike" kern="1200" cap="none" spc="600" normalizeH="0" baseline="0" noProof="0" dirty="0">
              <a:ln w="10160">
                <a:solidFill>
                  <a:srgbClr val="4BACC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IEP Sans" panose="02000503040000020004" pitchFamily="50" charset="-95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E7291A-088C-4706-8DBF-69EB05077EF5}"/>
              </a:ext>
            </a:extLst>
          </p:cNvPr>
          <p:cNvSpPr txBox="1"/>
          <p:nvPr/>
        </p:nvSpPr>
        <p:spPr>
          <a:xfrm>
            <a:off x="8560257" y="2906412"/>
            <a:ext cx="2382383" cy="769441"/>
          </a:xfrm>
          <a:prstGeom prst="rect">
            <a:avLst/>
          </a:prstGeom>
          <a:solidFill>
            <a:srgbClr val="018795">
              <a:alpha val="78039"/>
            </a:srgb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>
            <a:defPPr>
              <a:defRPr lang="el-GR"/>
            </a:defPPr>
            <a:lvl1pPr algn="ctr">
              <a:defRPr sz="3600" b="1" spc="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EP Sans" panose="02000503040000020004" pitchFamily="50" charset="-95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err="1">
                <a:ln w="10160">
                  <a:solidFill>
                    <a:srgbClr val="4BACC6"/>
                  </a:solidFill>
                  <a:prstDash val="solid"/>
                </a:ln>
              </a:rPr>
              <a:t>κεράςι</a:t>
            </a:r>
            <a:endParaRPr kumimoji="0" lang="el-GR" sz="4400" b="1" i="0" u="none" strike="noStrike" kern="1200" cap="none" spc="600" normalizeH="0" baseline="0" noProof="0" dirty="0">
              <a:ln w="10160">
                <a:solidFill>
                  <a:srgbClr val="4BACC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IEP Sans" panose="02000503040000020004" pitchFamily="50" charset="-95"/>
              <a:ea typeface="+mn-ea"/>
              <a:cs typeface="+mn-cs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7C83DD81-6EE7-4B68-82DD-B6A0988C7404}"/>
              </a:ext>
            </a:extLst>
          </p:cNvPr>
          <p:cNvSpPr/>
          <p:nvPr/>
        </p:nvSpPr>
        <p:spPr>
          <a:xfrm>
            <a:off x="994691" y="284443"/>
            <a:ext cx="106285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u="sng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</a:rPr>
              <a:t>Μπορείτε να βρείτε  τα  </a:t>
            </a:r>
            <a:r>
              <a:rPr lang="el-GR" sz="2400" b="1" u="sng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</a:rPr>
              <a:t>Σ  σ  ς  </a:t>
            </a:r>
            <a:r>
              <a:rPr lang="el-GR" sz="2000" b="1" u="sng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</a:rPr>
              <a:t>που είναι σε λάθος θέση και να βάλετε τα σωστά ;</a:t>
            </a:r>
            <a:endParaRPr kumimoji="0" lang="el-GR" sz="2000" b="1" i="0" u="sng" strike="noStrike" kern="1200" cap="none" spc="0" normalizeH="0" baseline="0" noProof="0" dirty="0">
              <a:ln w="12700" cmpd="sng">
                <a:solidFill>
                  <a:srgbClr val="8064A2"/>
                </a:solidFill>
                <a:prstDash val="solid"/>
              </a:ln>
              <a:gradFill>
                <a:gsLst>
                  <a:gs pos="0">
                    <a:srgbClr val="8064A2"/>
                  </a:gs>
                  <a:gs pos="4000">
                    <a:srgbClr val="8064A2">
                      <a:lumMod val="60000"/>
                      <a:lumOff val="40000"/>
                    </a:srgbClr>
                  </a:gs>
                  <a:gs pos="87000">
                    <a:srgbClr val="8064A2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2A4DA703-E595-448F-AFE4-418243A96E78}"/>
              </a:ext>
            </a:extLst>
          </p:cNvPr>
          <p:cNvSpPr/>
          <p:nvPr/>
        </p:nvSpPr>
        <p:spPr>
          <a:xfrm>
            <a:off x="1926650" y="2955656"/>
            <a:ext cx="482320" cy="5877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βάλ 23">
            <a:extLst>
              <a:ext uri="{FF2B5EF4-FFF2-40B4-BE49-F238E27FC236}">
                <a16:creationId xmlns:a16="http://schemas.microsoft.com/office/drawing/2014/main" id="{573ACD6E-9847-42BF-952F-7C101C48400F}"/>
              </a:ext>
            </a:extLst>
          </p:cNvPr>
          <p:cNvSpPr/>
          <p:nvPr/>
        </p:nvSpPr>
        <p:spPr>
          <a:xfrm>
            <a:off x="10141226" y="3088087"/>
            <a:ext cx="482320" cy="5877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369A9E12-30BF-4958-86E7-D66CE5DD0D8F}"/>
              </a:ext>
            </a:extLst>
          </p:cNvPr>
          <p:cNvSpPr/>
          <p:nvPr/>
        </p:nvSpPr>
        <p:spPr>
          <a:xfrm>
            <a:off x="2463181" y="5439072"/>
            <a:ext cx="482320" cy="5877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16200D12-AB4E-4EBF-B61C-8B1C564A4A32}"/>
              </a:ext>
            </a:extLst>
          </p:cNvPr>
          <p:cNvSpPr/>
          <p:nvPr/>
        </p:nvSpPr>
        <p:spPr>
          <a:xfrm>
            <a:off x="9269129" y="5348234"/>
            <a:ext cx="482320" cy="5877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412DBA35-456E-46D2-8B45-C1B7AEB0D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53" b="22382"/>
          <a:stretch/>
        </p:blipFill>
        <p:spPr>
          <a:xfrm>
            <a:off x="4603812" y="1076201"/>
            <a:ext cx="344796" cy="448762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2194F71A-601C-4816-98AB-DD86A72433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307" b="20935"/>
          <a:stretch/>
        </p:blipFill>
        <p:spPr>
          <a:xfrm>
            <a:off x="5729905" y="1205156"/>
            <a:ext cx="397728" cy="359880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8573DF74-6EAD-45A7-A24C-626443B0AB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6" t="31196" r="1" b="4806"/>
          <a:stretch/>
        </p:blipFill>
        <p:spPr>
          <a:xfrm>
            <a:off x="6908930" y="1109132"/>
            <a:ext cx="324131" cy="482264"/>
          </a:xfrm>
          <a:prstGeom prst="rect">
            <a:avLst/>
          </a:prstGeom>
        </p:spPr>
      </p:pic>
      <p:pic>
        <p:nvPicPr>
          <p:cNvPr id="33" name="Εικόνα 32">
            <a:extLst>
              <a:ext uri="{FF2B5EF4-FFF2-40B4-BE49-F238E27FC236}">
                <a16:creationId xmlns:a16="http://schemas.microsoft.com/office/drawing/2014/main" id="{CA5F24E1-3A74-4011-83D1-EFDB11E74B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307" b="20935"/>
          <a:stretch/>
        </p:blipFill>
        <p:spPr>
          <a:xfrm>
            <a:off x="5729905" y="1205156"/>
            <a:ext cx="397728" cy="359880"/>
          </a:xfrm>
          <a:prstGeom prst="rect">
            <a:avLst/>
          </a:prstGeom>
        </p:spPr>
      </p:pic>
      <p:pic>
        <p:nvPicPr>
          <p:cNvPr id="34" name="Εικόνα 33">
            <a:extLst>
              <a:ext uri="{FF2B5EF4-FFF2-40B4-BE49-F238E27FC236}">
                <a16:creationId xmlns:a16="http://schemas.microsoft.com/office/drawing/2014/main" id="{C2D9D872-4E16-4542-AFF0-6536824D79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307" b="20935"/>
          <a:stretch/>
        </p:blipFill>
        <p:spPr>
          <a:xfrm>
            <a:off x="5729905" y="1205156"/>
            <a:ext cx="397728" cy="359880"/>
          </a:xfrm>
          <a:prstGeom prst="rect">
            <a:avLst/>
          </a:prstGeom>
        </p:spPr>
      </p:pic>
      <p:sp>
        <p:nvSpPr>
          <p:cNvPr id="35" name="Ορθογώνιο: Στρογγύλεμα γωνιών 34">
            <a:extLst>
              <a:ext uri="{FF2B5EF4-FFF2-40B4-BE49-F238E27FC236}">
                <a16:creationId xmlns:a16="http://schemas.microsoft.com/office/drawing/2014/main" id="{0C820366-7EDE-4D77-A51E-8961147FE783}"/>
              </a:ext>
            </a:extLst>
          </p:cNvPr>
          <p:cNvSpPr/>
          <p:nvPr/>
        </p:nvSpPr>
        <p:spPr>
          <a:xfrm>
            <a:off x="4256115" y="915861"/>
            <a:ext cx="1012522" cy="7694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Ορθογώνιο: Στρογγύλεμα γωνιών 35">
            <a:extLst>
              <a:ext uri="{FF2B5EF4-FFF2-40B4-BE49-F238E27FC236}">
                <a16:creationId xmlns:a16="http://schemas.microsoft.com/office/drawing/2014/main" id="{60F35572-2D29-40B8-BCBA-148539308423}"/>
              </a:ext>
            </a:extLst>
          </p:cNvPr>
          <p:cNvSpPr/>
          <p:nvPr/>
        </p:nvSpPr>
        <p:spPr>
          <a:xfrm>
            <a:off x="5505760" y="915860"/>
            <a:ext cx="844798" cy="7694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Ορθογώνιο: Στρογγύλεμα γωνιών 36">
            <a:extLst>
              <a:ext uri="{FF2B5EF4-FFF2-40B4-BE49-F238E27FC236}">
                <a16:creationId xmlns:a16="http://schemas.microsoft.com/office/drawing/2014/main" id="{405B212D-34A0-498F-85F0-505C48A00543}"/>
              </a:ext>
            </a:extLst>
          </p:cNvPr>
          <p:cNvSpPr/>
          <p:nvPr/>
        </p:nvSpPr>
        <p:spPr>
          <a:xfrm>
            <a:off x="6574703" y="934810"/>
            <a:ext cx="1012522" cy="7694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89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30469 0.183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36432 0.1819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6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2612 0.5233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0534 0.5254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2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19544 0.5196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407E9A8-C221-4AD3-AEEA-3433C314DC6F}"/>
              </a:ext>
            </a:extLst>
          </p:cNvPr>
          <p:cNvSpPr/>
          <p:nvPr/>
        </p:nvSpPr>
        <p:spPr>
          <a:xfrm>
            <a:off x="3897466" y="300955"/>
            <a:ext cx="37465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u="sng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</a:rPr>
              <a:t>Ενώστε τις όμοιες λέξεις</a:t>
            </a:r>
            <a:endParaRPr kumimoji="0" lang="el-GR" sz="2400" b="1" i="0" u="sng" strike="noStrike" kern="1200" cap="none" spc="0" normalizeH="0" baseline="0" noProof="0" dirty="0">
              <a:ln w="12700" cmpd="sng">
                <a:solidFill>
                  <a:srgbClr val="8064A2"/>
                </a:solidFill>
                <a:prstDash val="solid"/>
              </a:ln>
              <a:gradFill>
                <a:gsLst>
                  <a:gs pos="0">
                    <a:srgbClr val="8064A2"/>
                  </a:gs>
                  <a:gs pos="4000">
                    <a:srgbClr val="8064A2">
                      <a:lumMod val="60000"/>
                      <a:lumOff val="40000"/>
                    </a:srgbClr>
                  </a:gs>
                  <a:gs pos="87000">
                    <a:srgbClr val="8064A2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DAD1012F-CC89-4B9A-8353-3CF66D238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152" y="1685384"/>
            <a:ext cx="8888738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6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407E9A8-C221-4AD3-AEEA-3433C314DC6F}"/>
              </a:ext>
            </a:extLst>
          </p:cNvPr>
          <p:cNvSpPr/>
          <p:nvPr/>
        </p:nvSpPr>
        <p:spPr>
          <a:xfrm>
            <a:off x="2441749" y="300955"/>
            <a:ext cx="84406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Μετρήστε με παλαμάκια πόσες συλλαβές έχει </a:t>
            </a:r>
            <a:r>
              <a:rPr lang="el-GR" sz="2400" b="1" u="sng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</a:rPr>
              <a:t>κάθε λέξη</a:t>
            </a:r>
            <a:endParaRPr kumimoji="0" lang="el-GR" sz="2400" b="1" i="0" u="sng" strike="noStrike" kern="1200" cap="none" spc="0" normalizeH="0" baseline="0" noProof="0" dirty="0">
              <a:ln w="12700" cmpd="sng">
                <a:solidFill>
                  <a:srgbClr val="8064A2"/>
                </a:solidFill>
                <a:prstDash val="solid"/>
              </a:ln>
              <a:gradFill>
                <a:gsLst>
                  <a:gs pos="0">
                    <a:srgbClr val="8064A2"/>
                  </a:gs>
                  <a:gs pos="4000">
                    <a:srgbClr val="8064A2">
                      <a:lumMod val="60000"/>
                      <a:lumOff val="40000"/>
                    </a:srgbClr>
                  </a:gs>
                  <a:gs pos="87000">
                    <a:srgbClr val="8064A2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3B2200AE-DB67-4DD2-9010-C17C8EE3F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615" y="1826129"/>
            <a:ext cx="932769" cy="102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4F597464-4C93-4B63-BB04-57276308E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615" y="3645870"/>
            <a:ext cx="932769" cy="102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8B376ECF-B34B-4659-836C-A61DE1F0E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615" y="5499693"/>
            <a:ext cx="932769" cy="102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7729BD81-B175-40F7-957C-825E949B7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657" y="1882279"/>
            <a:ext cx="3008274" cy="666783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D895F50B-7C1A-43A1-AF0C-F51538A0C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1646" y="5797755"/>
            <a:ext cx="2232945" cy="666783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6CC3A82E-32B0-4E76-B244-7E74C055EF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7249" y="3840449"/>
            <a:ext cx="2579258" cy="671951"/>
          </a:xfrm>
          <a:prstGeom prst="rect">
            <a:avLst/>
          </a:prstGeom>
        </p:spPr>
      </p:pic>
      <p:pic>
        <p:nvPicPr>
          <p:cNvPr id="32" name="Εικόνα 31">
            <a:extLst>
              <a:ext uri="{FF2B5EF4-FFF2-40B4-BE49-F238E27FC236}">
                <a16:creationId xmlns:a16="http://schemas.microsoft.com/office/drawing/2014/main" id="{FB37DB42-B5A8-441F-A70D-53C22FA40A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8748" y="5797756"/>
            <a:ext cx="2232945" cy="666783"/>
          </a:xfrm>
          <a:prstGeom prst="rect">
            <a:avLst/>
          </a:prstGeom>
        </p:spPr>
      </p:pic>
      <p:pic>
        <p:nvPicPr>
          <p:cNvPr id="33" name="Εικόνα 32">
            <a:extLst>
              <a:ext uri="{FF2B5EF4-FFF2-40B4-BE49-F238E27FC236}">
                <a16:creationId xmlns:a16="http://schemas.microsoft.com/office/drawing/2014/main" id="{27C78A5F-3100-417A-B702-E3E0F2425A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965" y="1892971"/>
            <a:ext cx="2630947" cy="671951"/>
          </a:xfrm>
          <a:prstGeom prst="rect">
            <a:avLst/>
          </a:prstGeom>
        </p:spPr>
      </p:pic>
      <p:pic>
        <p:nvPicPr>
          <p:cNvPr id="35" name="Εικόνα 34">
            <a:extLst>
              <a:ext uri="{FF2B5EF4-FFF2-40B4-BE49-F238E27FC236}">
                <a16:creationId xmlns:a16="http://schemas.microsoft.com/office/drawing/2014/main" id="{F52EE5FE-529C-4E85-970F-06B5AC787E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553" y="1589878"/>
            <a:ext cx="1190086" cy="1090106"/>
          </a:xfrm>
          <a:prstGeom prst="rect">
            <a:avLst/>
          </a:prstGeom>
        </p:spPr>
      </p:pic>
      <p:pic>
        <p:nvPicPr>
          <p:cNvPr id="37" name="Εικόνα 36">
            <a:extLst>
              <a:ext uri="{FF2B5EF4-FFF2-40B4-BE49-F238E27FC236}">
                <a16:creationId xmlns:a16="http://schemas.microsoft.com/office/drawing/2014/main" id="{BEACA403-06F9-4C00-89E7-7EED820337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7824051" y="1854183"/>
            <a:ext cx="1023198" cy="727630"/>
          </a:xfrm>
          <a:prstGeom prst="rect">
            <a:avLst/>
          </a:prstGeom>
        </p:spPr>
      </p:pic>
      <p:pic>
        <p:nvPicPr>
          <p:cNvPr id="39" name="Εικόνα 38">
            <a:extLst>
              <a:ext uri="{FF2B5EF4-FFF2-40B4-BE49-F238E27FC236}">
                <a16:creationId xmlns:a16="http://schemas.microsoft.com/office/drawing/2014/main" id="{E4E920FA-47D9-4A07-A1CA-BE4290D74D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8611042" y="5187756"/>
            <a:ext cx="502102" cy="1363270"/>
          </a:xfrm>
          <a:prstGeom prst="rect">
            <a:avLst/>
          </a:prstGeom>
        </p:spPr>
      </p:pic>
      <p:pic>
        <p:nvPicPr>
          <p:cNvPr id="41" name="Εικόνα 40" descr="Εικόνα που περιέχει βέ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2E37F49F-00C6-4B0E-A051-7AE936CB802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4" t="31252" r="8751" b="11196"/>
          <a:stretch/>
        </p:blipFill>
        <p:spPr>
          <a:xfrm rot="2489533">
            <a:off x="149265" y="5650942"/>
            <a:ext cx="1403342" cy="600784"/>
          </a:xfrm>
          <a:prstGeom prst="rect">
            <a:avLst/>
          </a:prstGeom>
        </p:spPr>
      </p:pic>
      <p:pic>
        <p:nvPicPr>
          <p:cNvPr id="42" name="Εικόνα 40">
            <a:extLst>
              <a:ext uri="{FF2B5EF4-FFF2-40B4-BE49-F238E27FC236}">
                <a16:creationId xmlns:a16="http://schemas.microsoft.com/office/drawing/2014/main" id="{8C8B0B02-BE7F-4965-8694-A9ABBF3B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77" y="3765623"/>
            <a:ext cx="907730" cy="89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Εικόνα 4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CE12957-D389-4B51-B642-89A9FF6B39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6" y="172155"/>
            <a:ext cx="1536326" cy="102421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CF08D03-7F96-45A3-922C-8F601930C70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5762" y="3818595"/>
            <a:ext cx="2999258" cy="725487"/>
          </a:xfrm>
          <a:prstGeom prst="rect">
            <a:avLst/>
          </a:prstGeom>
        </p:spPr>
      </p:pic>
      <p:pic>
        <p:nvPicPr>
          <p:cNvPr id="43" name="Εικόνα 42">
            <a:extLst>
              <a:ext uri="{FF2B5EF4-FFF2-40B4-BE49-F238E27FC236}">
                <a16:creationId xmlns:a16="http://schemas.microsoft.com/office/drawing/2014/main" id="{CC05C884-86A0-4FD0-9872-41006E78F99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3640" y="3881127"/>
            <a:ext cx="969262" cy="58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66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407E9A8-C221-4AD3-AEEA-3433C314DC6F}"/>
              </a:ext>
            </a:extLst>
          </p:cNvPr>
          <p:cNvSpPr/>
          <p:nvPr/>
        </p:nvSpPr>
        <p:spPr>
          <a:xfrm>
            <a:off x="3102729" y="300955"/>
            <a:ext cx="53360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u="sng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</a:rPr>
              <a:t>Ποια λέξη ακούγεται ίδια στο τέλος;</a:t>
            </a:r>
            <a:endParaRPr kumimoji="0" lang="el-GR" sz="2400" b="1" i="0" u="sng" strike="noStrike" kern="1200" cap="none" spc="0" normalizeH="0" baseline="0" noProof="0" dirty="0">
              <a:ln w="12700" cmpd="sng">
                <a:solidFill>
                  <a:srgbClr val="8064A2"/>
                </a:solidFill>
                <a:prstDash val="solid"/>
              </a:ln>
              <a:gradFill>
                <a:gsLst>
                  <a:gs pos="0">
                    <a:srgbClr val="8064A2"/>
                  </a:gs>
                  <a:gs pos="4000">
                    <a:srgbClr val="8064A2">
                      <a:lumMod val="60000"/>
                      <a:lumOff val="40000"/>
                    </a:srgbClr>
                  </a:gs>
                  <a:gs pos="87000">
                    <a:srgbClr val="8064A2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20C8304-E6EC-45F7-8558-0E97B2D14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729" y="1552618"/>
            <a:ext cx="5060119" cy="102421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566067A7-02D8-4D4B-8852-C8F5853FE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89" y="3964513"/>
            <a:ext cx="3279932" cy="1420491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82252045-B224-40EE-B3B5-BC6B4A8B9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010" y="3714555"/>
            <a:ext cx="4212701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63886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407E9A8-C221-4AD3-AEEA-3433C314DC6F}"/>
              </a:ext>
            </a:extLst>
          </p:cNvPr>
          <p:cNvSpPr/>
          <p:nvPr/>
        </p:nvSpPr>
        <p:spPr>
          <a:xfrm>
            <a:off x="3102729" y="300955"/>
            <a:ext cx="53360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Ποια λέξη ακούγεται ίδια στο τέλος;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E83911C5-DD16-428E-826E-5DCD512A4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16" y="705518"/>
            <a:ext cx="6114818" cy="262150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B775F312-E16B-47A8-8BA8-67ECF984D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24" y="3899477"/>
            <a:ext cx="2853175" cy="1530229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B55371B6-2AE7-4A91-B48B-A2CF018A5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795" y="3070350"/>
            <a:ext cx="4737003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6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407E9A8-C221-4AD3-AEEA-3433C314DC6F}"/>
              </a:ext>
            </a:extLst>
          </p:cNvPr>
          <p:cNvSpPr/>
          <p:nvPr/>
        </p:nvSpPr>
        <p:spPr>
          <a:xfrm>
            <a:off x="3102729" y="300955"/>
            <a:ext cx="53360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Ποια λέξη ακούγεται ίδια στο τέλος;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F82EC702-92C5-4FB4-A8DA-4BD608B5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976" y="762620"/>
            <a:ext cx="3554276" cy="2627604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0A4D2CD1-79A8-4D46-B741-030D38A58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16" y="3735708"/>
            <a:ext cx="3090940" cy="1810669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6F715B7D-BFA1-4D9A-84B1-2E6BB5930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541" y="4192019"/>
            <a:ext cx="2694666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407E9A8-C221-4AD3-AEEA-3433C314DC6F}"/>
              </a:ext>
            </a:extLst>
          </p:cNvPr>
          <p:cNvSpPr/>
          <p:nvPr/>
        </p:nvSpPr>
        <p:spPr>
          <a:xfrm>
            <a:off x="3102729" y="300955"/>
            <a:ext cx="53360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Ποια λέξη ακούγεται ίδια στο τέλος;</a:t>
            </a: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CF110768-BAAA-46D1-84F3-420042D30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106" y="725454"/>
            <a:ext cx="4395597" cy="2115495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9781DF76-9040-4195-9BFD-E61C05B88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71" y="4089609"/>
            <a:ext cx="3042168" cy="1408298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89EFDEEA-F6CD-4E69-BAFE-1568FD776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555" y="3510439"/>
            <a:ext cx="4115157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9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407E9A8-C221-4AD3-AEEA-3433C314DC6F}"/>
              </a:ext>
            </a:extLst>
          </p:cNvPr>
          <p:cNvSpPr/>
          <p:nvPr/>
        </p:nvSpPr>
        <p:spPr>
          <a:xfrm>
            <a:off x="3036429" y="300955"/>
            <a:ext cx="54686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Ποια λέξη ακούγεται ίδια στην αρχή;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59AA9D6-4BF7-4CAD-9140-E3FB24043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529" y="1210374"/>
            <a:ext cx="4584589" cy="1146147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E57D4C71-DBAB-4DC0-AADB-D5C6F0067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25" y="4349065"/>
            <a:ext cx="3639627" cy="1298561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05D3170A-AFDA-4209-AFCC-B2CB6C757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500" y="4600279"/>
            <a:ext cx="374326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407E9A8-C221-4AD3-AEEA-3433C314DC6F}"/>
              </a:ext>
            </a:extLst>
          </p:cNvPr>
          <p:cNvSpPr/>
          <p:nvPr/>
        </p:nvSpPr>
        <p:spPr>
          <a:xfrm>
            <a:off x="3036429" y="300955"/>
            <a:ext cx="54686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Ποια λέξη ακούγεται ίδια στην αρχή;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21BCE5A-C968-42C3-961A-20DB75116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5" y="780322"/>
            <a:ext cx="4474852" cy="206062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B3CF2AD-7139-4F7B-A619-78D2CEA18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04" y="3361381"/>
            <a:ext cx="3468925" cy="2280102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B79371C2-88AB-4365-BF8C-97850734C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850" y="4099061"/>
            <a:ext cx="2761727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C5999F8-DE42-4EE1-8C6C-8C64284C888B}"/>
              </a:ext>
            </a:extLst>
          </p:cNvPr>
          <p:cNvSpPr/>
          <p:nvPr/>
        </p:nvSpPr>
        <p:spPr>
          <a:xfrm>
            <a:off x="2653744" y="228340"/>
            <a:ext cx="68845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Το ξέρατε ότι το γράμμα Σ </a:t>
            </a:r>
          </a:p>
          <a:p>
            <a:pPr algn="ctr"/>
            <a:r>
              <a:rPr lang="el-GR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είναι το μόνο γράμμα απ</a:t>
            </a:r>
            <a:r>
              <a:rPr lang="el-GR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’</a:t>
            </a:r>
            <a:r>
              <a:rPr lang="el-GR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όλα της αλφαβήτας</a:t>
            </a:r>
          </a:p>
          <a:p>
            <a:pPr algn="ctr"/>
            <a:r>
              <a:rPr lang="el-GR" sz="2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που μπορεί να γραφτεί με 3 τρόπους; 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1AD46E2-2B8B-41D7-A0E7-866003E57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16" y="193982"/>
            <a:ext cx="1843651" cy="188196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6B18683B-BEEC-4496-BD55-7FF01B53598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19" y="2785338"/>
            <a:ext cx="576000" cy="27150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2BB20A68-6B0A-497A-B37A-C5EBC024BBC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19" y="4206499"/>
            <a:ext cx="576000" cy="271500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29AAFD54-2616-4CC0-BC1B-4EAFFE13CBB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19" y="5722711"/>
            <a:ext cx="576000" cy="271500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81EAF694-28F2-4C1C-810B-89A0A8E0E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950" y="1512547"/>
            <a:ext cx="3905067" cy="2050607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0AD51875-386C-4A42-B723-CC81B40C0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950" y="3056838"/>
            <a:ext cx="3147236" cy="2041691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AFD389ED-AEA8-4FB8-979B-5569015EE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8950" y="4528931"/>
            <a:ext cx="3361211" cy="188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8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8CFDC0F-071A-4915-A2B9-4BFC5B89DE38}"/>
              </a:ext>
            </a:extLst>
          </p:cNvPr>
          <p:cNvSpPr/>
          <p:nvPr/>
        </p:nvSpPr>
        <p:spPr>
          <a:xfrm>
            <a:off x="1973406" y="1472643"/>
            <a:ext cx="8245187" cy="19563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l-G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Μπράβο παιδι</a:t>
            </a:r>
            <a:r>
              <a:rPr lang="el-G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ά!!!</a:t>
            </a:r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E651186-3743-4689-97A9-4FA0089FC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68" y="3233616"/>
            <a:ext cx="3685233" cy="36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5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1C7876BB-D8B8-45AF-9E49-3BC679721B21}"/>
              </a:ext>
            </a:extLst>
          </p:cNvPr>
          <p:cNvSpPr/>
          <p:nvPr/>
        </p:nvSpPr>
        <p:spPr>
          <a:xfrm>
            <a:off x="3706884" y="287862"/>
            <a:ext cx="50320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Θέλετε να μάθετε και κάτι ακόμη</a:t>
            </a:r>
            <a:r>
              <a:rPr lang="el-GR" sz="2400" b="1" u="sng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; </a:t>
            </a: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AA2EB26F-EA01-4E02-976A-CB65CF0C7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58" y="1532938"/>
            <a:ext cx="828790" cy="309605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FB6F3718-B3F4-4868-B1CD-C1B80B8EF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57" y="3394315"/>
            <a:ext cx="828790" cy="309605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4A9E77B9-8601-4AAF-94BF-33E95B7CB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57" y="5473023"/>
            <a:ext cx="828790" cy="309605"/>
          </a:xfrm>
          <a:prstGeom prst="rect">
            <a:avLst/>
          </a:prstGeom>
        </p:spPr>
      </p:pic>
      <p:pic>
        <p:nvPicPr>
          <p:cNvPr id="31" name="Εικόνα 30">
            <a:extLst>
              <a:ext uri="{FF2B5EF4-FFF2-40B4-BE49-F238E27FC236}">
                <a16:creationId xmlns:a16="http://schemas.microsoft.com/office/drawing/2014/main" id="{6B8721F4-355D-4E1D-BB14-B23EFA985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4573" flipH="1" flipV="1">
            <a:off x="8414711" y="2203978"/>
            <a:ext cx="833278" cy="304550"/>
          </a:xfrm>
          <a:prstGeom prst="rect">
            <a:avLst/>
          </a:prstGeom>
        </p:spPr>
      </p:pic>
      <p:pic>
        <p:nvPicPr>
          <p:cNvPr id="35" name="Εικόνα 34">
            <a:extLst>
              <a:ext uri="{FF2B5EF4-FFF2-40B4-BE49-F238E27FC236}">
                <a16:creationId xmlns:a16="http://schemas.microsoft.com/office/drawing/2014/main" id="{84984499-F693-419A-A023-875BD65CF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4573" flipH="1" flipV="1">
            <a:off x="8414710" y="4074956"/>
            <a:ext cx="833278" cy="304550"/>
          </a:xfrm>
          <a:prstGeom prst="rect">
            <a:avLst/>
          </a:prstGeom>
        </p:spPr>
      </p:pic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29E3B665-A771-46DB-BCCC-AB3AE03E2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4573" flipH="1" flipV="1">
            <a:off x="8414708" y="6045856"/>
            <a:ext cx="833278" cy="304550"/>
          </a:xfrm>
          <a:prstGeom prst="rect">
            <a:avLst/>
          </a:prstGeom>
        </p:spPr>
      </p:pic>
      <p:pic>
        <p:nvPicPr>
          <p:cNvPr id="37" name="Εικόνα 36">
            <a:extLst>
              <a:ext uri="{FF2B5EF4-FFF2-40B4-BE49-F238E27FC236}">
                <a16:creationId xmlns:a16="http://schemas.microsoft.com/office/drawing/2014/main" id="{93C01576-CDA1-4E1F-9BB1-1E6F126FF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768" y="988920"/>
            <a:ext cx="9065538" cy="999831"/>
          </a:xfrm>
          <a:prstGeom prst="rect">
            <a:avLst/>
          </a:prstGeom>
        </p:spPr>
      </p:pic>
      <p:pic>
        <p:nvPicPr>
          <p:cNvPr id="41" name="Εικόνα 40">
            <a:extLst>
              <a:ext uri="{FF2B5EF4-FFF2-40B4-BE49-F238E27FC236}">
                <a16:creationId xmlns:a16="http://schemas.microsoft.com/office/drawing/2014/main" id="{96FAFCD3-0916-422E-A276-C98D0F994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768" y="3138163"/>
            <a:ext cx="10077561" cy="743776"/>
          </a:xfrm>
          <a:prstGeom prst="rect">
            <a:avLst/>
          </a:prstGeom>
        </p:spPr>
      </p:pic>
      <p:pic>
        <p:nvPicPr>
          <p:cNvPr id="44" name="Εικόνα 43">
            <a:extLst>
              <a:ext uri="{FF2B5EF4-FFF2-40B4-BE49-F238E27FC236}">
                <a16:creationId xmlns:a16="http://schemas.microsoft.com/office/drawing/2014/main" id="{5F366530-7246-42D5-9D7B-01112C5947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768" y="5151098"/>
            <a:ext cx="8565622" cy="944962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05E0188-E314-482D-89CB-E8C43DD098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7242" y="2152042"/>
            <a:ext cx="2682472" cy="78645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BFA72BC9-907C-41FE-A34F-3A892A061E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2593" y="3975463"/>
            <a:ext cx="2597121" cy="7864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4477F62-4430-4EE7-91F1-E74C13B2CD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0967" y="5880407"/>
            <a:ext cx="2298391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C5999F8-DE42-4EE1-8C6C-8C64284C888B}"/>
              </a:ext>
            </a:extLst>
          </p:cNvPr>
          <p:cNvSpPr/>
          <p:nvPr/>
        </p:nvSpPr>
        <p:spPr>
          <a:xfrm>
            <a:off x="3479895" y="250001"/>
            <a:ext cx="54882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sng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Ας δούμε πώς γράφεται το καθένα!!!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10010E2-3EC1-4B7B-8670-3BFECA97D2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27" b="18716"/>
          <a:stretch/>
        </p:blipFill>
        <p:spPr>
          <a:xfrm>
            <a:off x="462116" y="1499418"/>
            <a:ext cx="3267739" cy="385916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82FA337-9138-469B-B981-74B77151A4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777" b="17234"/>
          <a:stretch/>
        </p:blipFill>
        <p:spPr>
          <a:xfrm>
            <a:off x="4409086" y="2444546"/>
            <a:ext cx="3700593" cy="2998839"/>
          </a:xfrm>
          <a:prstGeom prst="rect">
            <a:avLst/>
          </a:prstGeom>
        </p:spPr>
      </p:pic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8B17A394-78BD-40AE-820F-8FBB7ED1423F}"/>
              </a:ext>
            </a:extLst>
          </p:cNvPr>
          <p:cNvCxnSpPr/>
          <p:nvPr/>
        </p:nvCxnSpPr>
        <p:spPr>
          <a:xfrm>
            <a:off x="560439" y="5351922"/>
            <a:ext cx="10974472" cy="0"/>
          </a:xfrm>
          <a:prstGeom prst="line">
            <a:avLst/>
          </a:prstGeom>
          <a:ln w="38100">
            <a:solidFill>
              <a:srgbClr val="019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330FFB47-9720-4C43-8B23-61FD016DBA3B}"/>
              </a:ext>
            </a:extLst>
          </p:cNvPr>
          <p:cNvCxnSpPr>
            <a:cxnSpLocks/>
          </p:cNvCxnSpPr>
          <p:nvPr/>
        </p:nvCxnSpPr>
        <p:spPr>
          <a:xfrm flipH="1">
            <a:off x="1009521" y="1936955"/>
            <a:ext cx="2284286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92E8920A-C283-4A61-936B-396170763AE7}"/>
              </a:ext>
            </a:extLst>
          </p:cNvPr>
          <p:cNvCxnSpPr>
            <a:cxnSpLocks/>
          </p:cNvCxnSpPr>
          <p:nvPr/>
        </p:nvCxnSpPr>
        <p:spPr>
          <a:xfrm flipH="1">
            <a:off x="1101213" y="4999703"/>
            <a:ext cx="2286001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06CED01E-3221-4039-9305-F895CA27F3CB}"/>
              </a:ext>
            </a:extLst>
          </p:cNvPr>
          <p:cNvCxnSpPr>
            <a:cxnSpLocks/>
          </p:cNvCxnSpPr>
          <p:nvPr/>
        </p:nvCxnSpPr>
        <p:spPr>
          <a:xfrm flipH="1" flipV="1">
            <a:off x="1009521" y="2031804"/>
            <a:ext cx="1124079" cy="125217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εία γραμμή σύνδεσης 25">
            <a:extLst>
              <a:ext uri="{FF2B5EF4-FFF2-40B4-BE49-F238E27FC236}">
                <a16:creationId xmlns:a16="http://schemas.microsoft.com/office/drawing/2014/main" id="{3EACD949-0E6A-49F2-8A4D-D720ECF1A8D7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1089175" y="3598183"/>
            <a:ext cx="1006810" cy="127181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Εικόνα 36">
            <a:extLst>
              <a:ext uri="{FF2B5EF4-FFF2-40B4-BE49-F238E27FC236}">
                <a16:creationId xmlns:a16="http://schemas.microsoft.com/office/drawing/2014/main" id="{1F167481-1461-44E9-AFD6-F481B2AF4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5819" y="1764000"/>
            <a:ext cx="219475" cy="396274"/>
          </a:xfrm>
          <a:prstGeom prst="rect">
            <a:avLst/>
          </a:prstGeom>
        </p:spPr>
      </p:pic>
      <p:sp>
        <p:nvSpPr>
          <p:cNvPr id="38" name="Ορθογώνιο 37">
            <a:extLst>
              <a:ext uri="{FF2B5EF4-FFF2-40B4-BE49-F238E27FC236}">
                <a16:creationId xmlns:a16="http://schemas.microsoft.com/office/drawing/2014/main" id="{89FCC8C3-BA0A-4462-879E-174916A95EF4}"/>
              </a:ext>
            </a:extLst>
          </p:cNvPr>
          <p:cNvSpPr/>
          <p:nvPr/>
        </p:nvSpPr>
        <p:spPr>
          <a:xfrm>
            <a:off x="3028484" y="1792860"/>
            <a:ext cx="3177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39" name="Εικόνα 38">
            <a:extLst>
              <a:ext uri="{FF2B5EF4-FFF2-40B4-BE49-F238E27FC236}">
                <a16:creationId xmlns:a16="http://schemas.microsoft.com/office/drawing/2014/main" id="{CB6B5251-F981-4E00-9C0D-3E6D105D1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859071">
            <a:off x="991475" y="1911666"/>
            <a:ext cx="219475" cy="396274"/>
          </a:xfrm>
          <a:prstGeom prst="rect">
            <a:avLst/>
          </a:prstGeom>
        </p:spPr>
      </p:pic>
      <p:sp>
        <p:nvSpPr>
          <p:cNvPr id="40" name="Ορθογώνιο 39">
            <a:extLst>
              <a:ext uri="{FF2B5EF4-FFF2-40B4-BE49-F238E27FC236}">
                <a16:creationId xmlns:a16="http://schemas.microsoft.com/office/drawing/2014/main" id="{723C18CA-7A08-4765-B992-A67C3C1224AC}"/>
              </a:ext>
            </a:extLst>
          </p:cNvPr>
          <p:cNvSpPr/>
          <p:nvPr/>
        </p:nvSpPr>
        <p:spPr>
          <a:xfrm>
            <a:off x="872287" y="1883000"/>
            <a:ext cx="3177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pic>
        <p:nvPicPr>
          <p:cNvPr id="41" name="Εικόνα 40">
            <a:extLst>
              <a:ext uri="{FF2B5EF4-FFF2-40B4-BE49-F238E27FC236}">
                <a16:creationId xmlns:a16="http://schemas.microsoft.com/office/drawing/2014/main" id="{47479E32-DFF0-4CD2-A3C7-FB02200FE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32557">
            <a:off x="1986248" y="3404198"/>
            <a:ext cx="219475" cy="396274"/>
          </a:xfrm>
          <a:prstGeom prst="rect">
            <a:avLst/>
          </a:prstGeom>
        </p:spPr>
      </p:pic>
      <p:sp>
        <p:nvSpPr>
          <p:cNvPr id="42" name="Ορθογώνιο 41">
            <a:extLst>
              <a:ext uri="{FF2B5EF4-FFF2-40B4-BE49-F238E27FC236}">
                <a16:creationId xmlns:a16="http://schemas.microsoft.com/office/drawing/2014/main" id="{8E37852E-4B19-4513-8F91-5AD065A40614}"/>
              </a:ext>
            </a:extLst>
          </p:cNvPr>
          <p:cNvSpPr/>
          <p:nvPr/>
        </p:nvSpPr>
        <p:spPr>
          <a:xfrm>
            <a:off x="1992669" y="3368755"/>
            <a:ext cx="3177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pic>
        <p:nvPicPr>
          <p:cNvPr id="44" name="Εικόνα 43">
            <a:extLst>
              <a:ext uri="{FF2B5EF4-FFF2-40B4-BE49-F238E27FC236}">
                <a16:creationId xmlns:a16="http://schemas.microsoft.com/office/drawing/2014/main" id="{5423A6BE-5D87-4361-B778-32E1F477E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79437" y="4781601"/>
            <a:ext cx="219475" cy="396274"/>
          </a:xfrm>
          <a:prstGeom prst="rect">
            <a:avLst/>
          </a:prstGeom>
        </p:spPr>
      </p:pic>
      <p:sp>
        <p:nvSpPr>
          <p:cNvPr id="45" name="Ορθογώνιο 44">
            <a:extLst>
              <a:ext uri="{FF2B5EF4-FFF2-40B4-BE49-F238E27FC236}">
                <a16:creationId xmlns:a16="http://schemas.microsoft.com/office/drawing/2014/main" id="{E0D4CC4F-D479-4397-831F-86362805E7FD}"/>
              </a:ext>
            </a:extLst>
          </p:cNvPr>
          <p:cNvSpPr/>
          <p:nvPr/>
        </p:nvSpPr>
        <p:spPr>
          <a:xfrm>
            <a:off x="850663" y="4792857"/>
            <a:ext cx="3177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7" name="Οβάλ 46">
            <a:extLst>
              <a:ext uri="{FF2B5EF4-FFF2-40B4-BE49-F238E27FC236}">
                <a16:creationId xmlns:a16="http://schemas.microsoft.com/office/drawing/2014/main" id="{345AEAFC-BF65-4356-A626-35E58A1E3850}"/>
              </a:ext>
            </a:extLst>
          </p:cNvPr>
          <p:cNvSpPr/>
          <p:nvPr/>
        </p:nvSpPr>
        <p:spPr>
          <a:xfrm>
            <a:off x="5034115" y="2851356"/>
            <a:ext cx="2084439" cy="2238115"/>
          </a:xfrm>
          <a:prstGeom prst="ellips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8" name="Ευθεία γραμμή σύνδεσης 47">
            <a:extLst>
              <a:ext uri="{FF2B5EF4-FFF2-40B4-BE49-F238E27FC236}">
                <a16:creationId xmlns:a16="http://schemas.microsoft.com/office/drawing/2014/main" id="{5C61E23F-7B2A-4315-85FC-7654F56B7413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6076335" y="2851356"/>
            <a:ext cx="171573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Εικόνα 51">
            <a:extLst>
              <a:ext uri="{FF2B5EF4-FFF2-40B4-BE49-F238E27FC236}">
                <a16:creationId xmlns:a16="http://schemas.microsoft.com/office/drawing/2014/main" id="{DA63909C-7776-450E-BA68-632BE945C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74295">
            <a:off x="5958040" y="2653218"/>
            <a:ext cx="219475" cy="396274"/>
          </a:xfrm>
          <a:prstGeom prst="rect">
            <a:avLst/>
          </a:prstGeom>
        </p:spPr>
      </p:pic>
      <p:sp>
        <p:nvSpPr>
          <p:cNvPr id="53" name="Ορθογώνιο 52">
            <a:extLst>
              <a:ext uri="{FF2B5EF4-FFF2-40B4-BE49-F238E27FC236}">
                <a16:creationId xmlns:a16="http://schemas.microsoft.com/office/drawing/2014/main" id="{52144846-2117-4B20-87EA-B1DBC2F02BE3}"/>
              </a:ext>
            </a:extLst>
          </p:cNvPr>
          <p:cNvSpPr/>
          <p:nvPr/>
        </p:nvSpPr>
        <p:spPr>
          <a:xfrm>
            <a:off x="5980705" y="2662839"/>
            <a:ext cx="3177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56" name="Τόξο 55">
            <a:extLst>
              <a:ext uri="{FF2B5EF4-FFF2-40B4-BE49-F238E27FC236}">
                <a16:creationId xmlns:a16="http://schemas.microsoft.com/office/drawing/2014/main" id="{BD84BA73-4562-447F-B48B-64FFCC161ABF}"/>
              </a:ext>
            </a:extLst>
          </p:cNvPr>
          <p:cNvSpPr/>
          <p:nvPr/>
        </p:nvSpPr>
        <p:spPr>
          <a:xfrm rot="15658073">
            <a:off x="9623066" y="2502388"/>
            <a:ext cx="2266603" cy="3024276"/>
          </a:xfrm>
          <a:prstGeom prst="arc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8" name="Εικόνα 67">
            <a:extLst>
              <a:ext uri="{FF2B5EF4-FFF2-40B4-BE49-F238E27FC236}">
                <a16:creationId xmlns:a16="http://schemas.microsoft.com/office/drawing/2014/main" id="{24908C8F-130E-46BA-8378-69DEFA134E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01589">
            <a:off x="3085424" y="851599"/>
            <a:ext cx="837520" cy="1004808"/>
          </a:xfrm>
          <a:prstGeom prst="rect">
            <a:avLst/>
          </a:prstGeom>
        </p:spPr>
      </p:pic>
      <p:pic>
        <p:nvPicPr>
          <p:cNvPr id="49" name="Εικόνα 48">
            <a:extLst>
              <a:ext uri="{FF2B5EF4-FFF2-40B4-BE49-F238E27FC236}">
                <a16:creationId xmlns:a16="http://schemas.microsoft.com/office/drawing/2014/main" id="{0D360E25-801F-41DE-8FFB-4F20179C62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4777" b="1185"/>
          <a:stretch/>
        </p:blipFill>
        <p:spPr>
          <a:xfrm>
            <a:off x="8675639" y="2484001"/>
            <a:ext cx="2859272" cy="4001730"/>
          </a:xfrm>
          <a:prstGeom prst="rect">
            <a:avLst/>
          </a:prstGeom>
        </p:spPr>
      </p:pic>
      <p:cxnSp>
        <p:nvCxnSpPr>
          <p:cNvPr id="50" name="Ευθεία γραμμή σύνδεσης 49">
            <a:extLst>
              <a:ext uri="{FF2B5EF4-FFF2-40B4-BE49-F238E27FC236}">
                <a16:creationId xmlns:a16="http://schemas.microsoft.com/office/drawing/2014/main" id="{5ECCC3CA-2A86-4202-9908-DD0CA93DC81F}"/>
              </a:ext>
            </a:extLst>
          </p:cNvPr>
          <p:cNvCxnSpPr>
            <a:cxnSpLocks/>
            <a:stCxn id="65" idx="0"/>
          </p:cNvCxnSpPr>
          <p:nvPr/>
        </p:nvCxnSpPr>
        <p:spPr>
          <a:xfrm flipH="1" flipV="1">
            <a:off x="10578453" y="2895277"/>
            <a:ext cx="627471" cy="8094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Τόξο 50">
            <a:extLst>
              <a:ext uri="{FF2B5EF4-FFF2-40B4-BE49-F238E27FC236}">
                <a16:creationId xmlns:a16="http://schemas.microsoft.com/office/drawing/2014/main" id="{0AEE844E-FC89-4EDE-A39A-23DB070E9DF4}"/>
              </a:ext>
            </a:extLst>
          </p:cNvPr>
          <p:cNvSpPr/>
          <p:nvPr/>
        </p:nvSpPr>
        <p:spPr>
          <a:xfrm rot="16881140" flipH="1">
            <a:off x="10105522" y="3004728"/>
            <a:ext cx="1179112" cy="2924251"/>
          </a:xfrm>
          <a:prstGeom prst="arc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Τόξο 57">
            <a:extLst>
              <a:ext uri="{FF2B5EF4-FFF2-40B4-BE49-F238E27FC236}">
                <a16:creationId xmlns:a16="http://schemas.microsoft.com/office/drawing/2014/main" id="{1B07DDCD-8245-4AA2-95C7-3263EF90B42B}"/>
              </a:ext>
            </a:extLst>
          </p:cNvPr>
          <p:cNvSpPr/>
          <p:nvPr/>
        </p:nvSpPr>
        <p:spPr>
          <a:xfrm rot="1475754">
            <a:off x="9713249" y="4989197"/>
            <a:ext cx="1303388" cy="908376"/>
          </a:xfrm>
          <a:prstGeom prst="arc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Τόξο 58">
            <a:extLst>
              <a:ext uri="{FF2B5EF4-FFF2-40B4-BE49-F238E27FC236}">
                <a16:creationId xmlns:a16="http://schemas.microsoft.com/office/drawing/2014/main" id="{E0F0794A-ADED-419B-A99C-E08C0C2C259D}"/>
              </a:ext>
            </a:extLst>
          </p:cNvPr>
          <p:cNvSpPr/>
          <p:nvPr/>
        </p:nvSpPr>
        <p:spPr>
          <a:xfrm rot="15658073" flipH="1" flipV="1">
            <a:off x="9715087" y="4842928"/>
            <a:ext cx="577843" cy="1942224"/>
          </a:xfrm>
          <a:prstGeom prst="arc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5" name="Εικόνα 64">
            <a:extLst>
              <a:ext uri="{FF2B5EF4-FFF2-40B4-BE49-F238E27FC236}">
                <a16:creationId xmlns:a16="http://schemas.microsoft.com/office/drawing/2014/main" id="{DF7ACF74-6CAA-4146-9062-8A030DB6F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78689">
            <a:off x="10898700" y="2762043"/>
            <a:ext cx="219475" cy="396274"/>
          </a:xfrm>
          <a:prstGeom prst="rect">
            <a:avLst/>
          </a:prstGeom>
        </p:spPr>
      </p:pic>
      <p:sp>
        <p:nvSpPr>
          <p:cNvPr id="66" name="Ορθογώνιο 65">
            <a:extLst>
              <a:ext uri="{FF2B5EF4-FFF2-40B4-BE49-F238E27FC236}">
                <a16:creationId xmlns:a16="http://schemas.microsoft.com/office/drawing/2014/main" id="{C7D10BC5-FFA6-4E3C-84E9-A8AF0525ABC5}"/>
              </a:ext>
            </a:extLst>
          </p:cNvPr>
          <p:cNvSpPr/>
          <p:nvPr/>
        </p:nvSpPr>
        <p:spPr>
          <a:xfrm>
            <a:off x="10921365" y="2790903"/>
            <a:ext cx="3177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7E51881-6F1D-4DFA-BE57-1FC01680D6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47615">
            <a:off x="439707" y="5464128"/>
            <a:ext cx="1016970" cy="420998"/>
          </a:xfrm>
          <a:prstGeom prst="rect">
            <a:avLst/>
          </a:prstGeom>
        </p:spPr>
      </p:pic>
      <p:sp>
        <p:nvSpPr>
          <p:cNvPr id="69" name="Ορθογώνιο 68">
            <a:extLst>
              <a:ext uri="{FF2B5EF4-FFF2-40B4-BE49-F238E27FC236}">
                <a16:creationId xmlns:a16="http://schemas.microsoft.com/office/drawing/2014/main" id="{178B612A-4730-4B86-B28F-FC48E4B3D0D0}"/>
              </a:ext>
            </a:extLst>
          </p:cNvPr>
          <p:cNvSpPr/>
          <p:nvPr/>
        </p:nvSpPr>
        <p:spPr>
          <a:xfrm>
            <a:off x="1460969" y="5739492"/>
            <a:ext cx="7684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Το τελικό ς  αφήνει πάντα την ουρίτσα του να κρέμεται κάτω από την γραμμή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1F86B04-D8D9-4D49-BD88-B36BA4CDB7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28627" flipV="1">
            <a:off x="8675640" y="6148471"/>
            <a:ext cx="716218" cy="292819"/>
          </a:xfrm>
          <a:prstGeom prst="rect">
            <a:avLst/>
          </a:prstGeom>
        </p:spPr>
      </p:pic>
      <p:sp>
        <p:nvSpPr>
          <p:cNvPr id="11" name="Οβάλ 10">
            <a:extLst>
              <a:ext uri="{FF2B5EF4-FFF2-40B4-BE49-F238E27FC236}">
                <a16:creationId xmlns:a16="http://schemas.microsoft.com/office/drawing/2014/main" id="{B2FF59AF-29B7-4A83-B9FB-7E2E459237C8}"/>
              </a:ext>
            </a:extLst>
          </p:cNvPr>
          <p:cNvSpPr/>
          <p:nvPr/>
        </p:nvSpPr>
        <p:spPr>
          <a:xfrm>
            <a:off x="9344967" y="5327857"/>
            <a:ext cx="2301647" cy="12908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όξο 12">
            <a:extLst>
              <a:ext uri="{FF2B5EF4-FFF2-40B4-BE49-F238E27FC236}">
                <a16:creationId xmlns:a16="http://schemas.microsoft.com/office/drawing/2014/main" id="{098DEE5E-5B75-4BC9-904F-949046AD8758}"/>
              </a:ext>
            </a:extLst>
          </p:cNvPr>
          <p:cNvSpPr/>
          <p:nvPr/>
        </p:nvSpPr>
        <p:spPr>
          <a:xfrm rot="16720931">
            <a:off x="9003455" y="3113281"/>
            <a:ext cx="2803271" cy="2371458"/>
          </a:xfrm>
          <a:prstGeom prst="arc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7" name="Εικόνα 66">
            <a:extLst>
              <a:ext uri="{FF2B5EF4-FFF2-40B4-BE49-F238E27FC236}">
                <a16:creationId xmlns:a16="http://schemas.microsoft.com/office/drawing/2014/main" id="{962C4DC8-FE2C-4EEE-A0F2-2FB867C73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01589">
            <a:off x="10795534" y="1848337"/>
            <a:ext cx="837520" cy="1004808"/>
          </a:xfrm>
          <a:prstGeom prst="rect">
            <a:avLst/>
          </a:prstGeom>
        </p:spPr>
      </p:pic>
      <p:sp>
        <p:nvSpPr>
          <p:cNvPr id="70" name="Ορθογώνιο 69">
            <a:extLst>
              <a:ext uri="{FF2B5EF4-FFF2-40B4-BE49-F238E27FC236}">
                <a16:creationId xmlns:a16="http://schemas.microsoft.com/office/drawing/2014/main" id="{D60EDFB3-3AF5-451D-AA64-8D8D8CC0C367}"/>
              </a:ext>
            </a:extLst>
          </p:cNvPr>
          <p:cNvSpPr/>
          <p:nvPr/>
        </p:nvSpPr>
        <p:spPr>
          <a:xfrm>
            <a:off x="872514" y="5419680"/>
            <a:ext cx="261698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Να θυμάστε:</a:t>
            </a:r>
          </a:p>
        </p:txBody>
      </p:sp>
      <p:pic>
        <p:nvPicPr>
          <p:cNvPr id="74" name="Εικόνα 73">
            <a:extLst>
              <a:ext uri="{FF2B5EF4-FFF2-40B4-BE49-F238E27FC236}">
                <a16:creationId xmlns:a16="http://schemas.microsoft.com/office/drawing/2014/main" id="{E6D26DC9-1A69-4141-8C26-37BE8DDDC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449688" y="2658254"/>
            <a:ext cx="219475" cy="396274"/>
          </a:xfrm>
          <a:prstGeom prst="rect">
            <a:avLst/>
          </a:prstGeom>
        </p:spPr>
      </p:pic>
      <p:sp>
        <p:nvSpPr>
          <p:cNvPr id="75" name="Ορθογώνιο 74">
            <a:extLst>
              <a:ext uri="{FF2B5EF4-FFF2-40B4-BE49-F238E27FC236}">
                <a16:creationId xmlns:a16="http://schemas.microsoft.com/office/drawing/2014/main" id="{8E8B24B7-AAF6-4D86-AF15-F583A099FD85}"/>
              </a:ext>
            </a:extLst>
          </p:cNvPr>
          <p:cNvSpPr/>
          <p:nvPr/>
        </p:nvSpPr>
        <p:spPr>
          <a:xfrm>
            <a:off x="6309712" y="2668475"/>
            <a:ext cx="31771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pic>
        <p:nvPicPr>
          <p:cNvPr id="43" name="Εικόνα 42">
            <a:extLst>
              <a:ext uri="{FF2B5EF4-FFF2-40B4-BE49-F238E27FC236}">
                <a16:creationId xmlns:a16="http://schemas.microsoft.com/office/drawing/2014/main" id="{105B3322-5FF1-447D-ABC6-CACA048B0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01589">
            <a:off x="5842636" y="1724392"/>
            <a:ext cx="837520" cy="10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21003 -0.007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03 -0.00787 L -0.09036 0.218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37 0.21851 L -0.20065 0.431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65 0.43194 L -0.00313 0.44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59 2.96296E-6 C -0.06159 2.96296E-6 -0.10117 0.08148 -0.10117 0.18426 C -0.10117 0.28541 -0.06159 0.36944 -0.01159 0.36944 C 0.03893 0.36944 0.08164 0.28541 0.08164 0.18426 C 0.08164 0.08148 0.03893 2.96296E-6 -0.01159 2.96296E-6 Z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1306 -0.00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578 L -0.04427 -0.00625 C -0.05351 -0.00625 -0.06575 -0.00139 -0.07851 0.00625 C -0.09258 0.01505 -0.1039 0.02454 -0.11094 0.03472 L -0.14518 0.08218 " pathEditMode="relative" rAng="20460000" ptsTypes="AAAAA">
                                      <p:cBhvr>
                                        <p:cTn id="4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31 0.08218 L -0.15664 0.12431 C -0.15924 0.13334 -0.16041 0.14676 -0.16041 0.16088 C -0.16041 0.17662 -0.15924 0.18935 -0.15664 0.19838 L -0.14531 0.24097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31 0.24097 L -0.1151 0.27801 C -0.10807 0.28658 -0.0987 0.29676 -0.08685 0.30764 C -0.07695 0.31829 -0.06458 0.32801 -0.05742 0.33264 L -0.01901 0.35787 " pathEditMode="relative" rAng="17880000" ptsTypes="AAAAA">
                                      <p:cBhvr>
                                        <p:cTn id="4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0.35764 L -0.03047 0.40718 C -0.03282 0.41991 -0.03815 0.43264 -0.04505 0.44074 C -0.05443 0.44977 -0.06185 0.45417 -0.06914 0.45371 L -0.10143 0.45556 " pathEditMode="relative" rAng="3360000" ptsTypes="AAAAA">
                                      <p:cBhvr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1" grpId="0" animBg="1"/>
      <p:bldP spid="11" grpId="1" animBg="1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640A61E-D2B4-4DF0-9FF8-5E530D581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4" r="7005"/>
          <a:stretch/>
        </p:blipFill>
        <p:spPr>
          <a:xfrm>
            <a:off x="591099" y="573095"/>
            <a:ext cx="3603674" cy="4934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2B5FE4-4E3B-4CB6-9DF2-1E7280DB567A}"/>
              </a:ext>
            </a:extLst>
          </p:cNvPr>
          <p:cNvSpPr txBox="1"/>
          <p:nvPr/>
        </p:nvSpPr>
        <p:spPr>
          <a:xfrm>
            <a:off x="5113526" y="897988"/>
            <a:ext cx="67406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l-G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sng" strike="noStrike" cap="none" spc="0" normalizeH="0" baseline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</a:defRPr>
            </a:lvl1pPr>
          </a:lstStyle>
          <a:p>
            <a:r>
              <a:rPr lang="el-GR" sz="1800" u="none" dirty="0"/>
              <a:t>Σχεδιάστε τα πάνω στην οθόνη, ακολουθώντας τα βελάκια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3570EE-7102-4062-8BA8-781B9372392F}"/>
              </a:ext>
            </a:extLst>
          </p:cNvPr>
          <p:cNvSpPr txBox="1"/>
          <p:nvPr/>
        </p:nvSpPr>
        <p:spPr>
          <a:xfrm>
            <a:off x="5113526" y="311716"/>
            <a:ext cx="650088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l-G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sng" strike="noStrike" cap="none" spc="0" normalizeH="0" baseline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</a:defRPr>
            </a:lvl1pPr>
          </a:lstStyle>
          <a:p>
            <a:r>
              <a:rPr lang="el-GR" sz="1800" u="none" dirty="0"/>
              <a:t>Τώρα, σχεδιάστε με το δαχτυλάκι σας τα Σ </a:t>
            </a:r>
            <a:r>
              <a:rPr lang="el-GR" sz="1800" u="none" dirty="0" err="1"/>
              <a:t>σ</a:t>
            </a:r>
            <a:r>
              <a:rPr lang="el-GR" sz="1800" u="none" dirty="0"/>
              <a:t> ς στον αέρα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92A54-2C30-47B5-B898-C24F09D7BA54}"/>
              </a:ext>
            </a:extLst>
          </p:cNvPr>
          <p:cNvSpPr txBox="1"/>
          <p:nvPr/>
        </p:nvSpPr>
        <p:spPr>
          <a:xfrm>
            <a:off x="5217490" y="1454137"/>
            <a:ext cx="46070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l-G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sng" strike="noStrike" cap="none" spc="0" normalizeH="0" baseline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</a:defRPr>
            </a:lvl1pPr>
          </a:lstStyle>
          <a:p>
            <a:r>
              <a:rPr lang="el-GR" sz="1800" u="none" dirty="0"/>
              <a:t>Γράψτε τα στο χαρτί σας όπως μπορείτε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8E7B1EF4-3940-4A4F-B473-ACAEF9BFF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011" y="2780581"/>
            <a:ext cx="3832413" cy="3106337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47578FD7-39A1-450B-8208-8A3B4DF25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605" y="2780581"/>
            <a:ext cx="2859272" cy="4005419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2423507E-882E-43D8-B5C5-FDF0E100E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912" y="386838"/>
            <a:ext cx="785579" cy="244704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74632BF4-37A8-4E9B-92A3-98DEE0D2B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912" y="950985"/>
            <a:ext cx="785579" cy="244704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A3AC5DC0-2EE6-4D39-8D7C-5116C7D56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911" y="1513780"/>
            <a:ext cx="785579" cy="24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7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CA7053E5-93ED-4448-B8B8-20DBE2EDE6DF}"/>
              </a:ext>
            </a:extLst>
          </p:cNvPr>
          <p:cNvSpPr/>
          <p:nvPr/>
        </p:nvSpPr>
        <p:spPr>
          <a:xfrm>
            <a:off x="2276409" y="328055"/>
            <a:ext cx="78929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Θα σου διαβάσω ένα ποίημα. Άκουσε προσεκτικά και μέτρα </a:t>
            </a:r>
          </a:p>
          <a:p>
            <a:pPr algn="ctr"/>
            <a:r>
              <a:rPr lang="el-GR" sz="20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με τα δάχτυλά σου πόσες λεξούλες αρχίζουν με τη φωνούλα /σ/</a:t>
            </a:r>
            <a:endParaRPr lang="el-GR" sz="2000" b="1" u="sng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4FC47BD8-E88C-4CD9-941E-DE4E35345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15" y="195040"/>
            <a:ext cx="988594" cy="1196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38AFC0F-B154-4D38-8988-83CE84DB0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319" y="1168956"/>
            <a:ext cx="9522777" cy="5017443"/>
          </a:xfrm>
          <a:prstGeom prst="rect">
            <a:avLst/>
          </a:prstGeom>
        </p:spPr>
      </p:pic>
      <p:sp>
        <p:nvSpPr>
          <p:cNvPr id="17" name="Οβάλ 16">
            <a:extLst>
              <a:ext uri="{FF2B5EF4-FFF2-40B4-BE49-F238E27FC236}">
                <a16:creationId xmlns:a16="http://schemas.microsoft.com/office/drawing/2014/main" id="{C74260F0-BC6A-48F0-97C2-2B2B97462A31}"/>
              </a:ext>
            </a:extLst>
          </p:cNvPr>
          <p:cNvSpPr/>
          <p:nvPr/>
        </p:nvSpPr>
        <p:spPr>
          <a:xfrm>
            <a:off x="5269417" y="1869713"/>
            <a:ext cx="482320" cy="5877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0CDC144D-E699-4012-99AA-09221D2BD2F2}"/>
              </a:ext>
            </a:extLst>
          </p:cNvPr>
          <p:cNvSpPr/>
          <p:nvPr/>
        </p:nvSpPr>
        <p:spPr>
          <a:xfrm>
            <a:off x="6693323" y="1291996"/>
            <a:ext cx="482320" cy="5877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βάλ 23">
            <a:extLst>
              <a:ext uri="{FF2B5EF4-FFF2-40B4-BE49-F238E27FC236}">
                <a16:creationId xmlns:a16="http://schemas.microsoft.com/office/drawing/2014/main" id="{778969AB-4578-4B4B-94F0-570D302435FE}"/>
              </a:ext>
            </a:extLst>
          </p:cNvPr>
          <p:cNvSpPr/>
          <p:nvPr/>
        </p:nvSpPr>
        <p:spPr>
          <a:xfrm>
            <a:off x="5981746" y="2505321"/>
            <a:ext cx="482320" cy="5877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76CA21D8-63D0-4E1D-AE05-B609AEFDD3C5}"/>
              </a:ext>
            </a:extLst>
          </p:cNvPr>
          <p:cNvSpPr/>
          <p:nvPr/>
        </p:nvSpPr>
        <p:spPr>
          <a:xfrm>
            <a:off x="3587262" y="1291996"/>
            <a:ext cx="482320" cy="5877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8E856C5B-CB25-44FD-81B3-3DA42FB44B7C}"/>
              </a:ext>
            </a:extLst>
          </p:cNvPr>
          <p:cNvSpPr/>
          <p:nvPr/>
        </p:nvSpPr>
        <p:spPr>
          <a:xfrm>
            <a:off x="3458308" y="3123202"/>
            <a:ext cx="482320" cy="5877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βάλ 26">
            <a:extLst>
              <a:ext uri="{FF2B5EF4-FFF2-40B4-BE49-F238E27FC236}">
                <a16:creationId xmlns:a16="http://schemas.microsoft.com/office/drawing/2014/main" id="{7CB40A54-3E99-4CED-921C-0828AE4A5F80}"/>
              </a:ext>
            </a:extLst>
          </p:cNvPr>
          <p:cNvSpPr/>
          <p:nvPr/>
        </p:nvSpPr>
        <p:spPr>
          <a:xfrm>
            <a:off x="6394199" y="3089911"/>
            <a:ext cx="482320" cy="5877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βάλ 27">
            <a:extLst>
              <a:ext uri="{FF2B5EF4-FFF2-40B4-BE49-F238E27FC236}">
                <a16:creationId xmlns:a16="http://schemas.microsoft.com/office/drawing/2014/main" id="{2D6EAB5A-EEEC-418B-918A-CF2D32FD61BA}"/>
              </a:ext>
            </a:extLst>
          </p:cNvPr>
          <p:cNvSpPr/>
          <p:nvPr/>
        </p:nvSpPr>
        <p:spPr>
          <a:xfrm>
            <a:off x="2664000" y="3704432"/>
            <a:ext cx="482320" cy="5877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βάλ 28">
            <a:extLst>
              <a:ext uri="{FF2B5EF4-FFF2-40B4-BE49-F238E27FC236}">
                <a16:creationId xmlns:a16="http://schemas.microsoft.com/office/drawing/2014/main" id="{7EA07C3D-5341-4BF9-8FB8-F4DFD30C8603}"/>
              </a:ext>
            </a:extLst>
          </p:cNvPr>
          <p:cNvSpPr/>
          <p:nvPr/>
        </p:nvSpPr>
        <p:spPr>
          <a:xfrm>
            <a:off x="4095833" y="4340644"/>
            <a:ext cx="482320" cy="5877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Οβάλ 30">
            <a:extLst>
              <a:ext uri="{FF2B5EF4-FFF2-40B4-BE49-F238E27FC236}">
                <a16:creationId xmlns:a16="http://schemas.microsoft.com/office/drawing/2014/main" id="{5246BFF3-5904-4D8D-A7EC-6BD3C9465879}"/>
              </a:ext>
            </a:extLst>
          </p:cNvPr>
          <p:cNvSpPr/>
          <p:nvPr/>
        </p:nvSpPr>
        <p:spPr>
          <a:xfrm>
            <a:off x="7668000" y="4328237"/>
            <a:ext cx="482320" cy="5877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Οβάλ 31">
            <a:extLst>
              <a:ext uri="{FF2B5EF4-FFF2-40B4-BE49-F238E27FC236}">
                <a16:creationId xmlns:a16="http://schemas.microsoft.com/office/drawing/2014/main" id="{D1B1BF88-2806-4D2D-99F9-B2A5C0A9B8E7}"/>
              </a:ext>
            </a:extLst>
          </p:cNvPr>
          <p:cNvSpPr/>
          <p:nvPr/>
        </p:nvSpPr>
        <p:spPr>
          <a:xfrm>
            <a:off x="4713740" y="4849072"/>
            <a:ext cx="482320" cy="5877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Οβάλ 33">
            <a:extLst>
              <a:ext uri="{FF2B5EF4-FFF2-40B4-BE49-F238E27FC236}">
                <a16:creationId xmlns:a16="http://schemas.microsoft.com/office/drawing/2014/main" id="{820AC95A-5CF2-4B5B-83EA-20EB9950843F}"/>
              </a:ext>
            </a:extLst>
          </p:cNvPr>
          <p:cNvSpPr/>
          <p:nvPr/>
        </p:nvSpPr>
        <p:spPr>
          <a:xfrm>
            <a:off x="4374580" y="5538231"/>
            <a:ext cx="482320" cy="5877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A83D938-B9AE-4A97-8643-9AE4AA74D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9113" y="1367608"/>
            <a:ext cx="1109568" cy="1018120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3EF15E2C-8744-4800-AC7A-5A9D3EF7086D}"/>
              </a:ext>
            </a:extLst>
          </p:cNvPr>
          <p:cNvSpPr/>
          <p:nvPr/>
        </p:nvSpPr>
        <p:spPr>
          <a:xfrm>
            <a:off x="4615740" y="6199699"/>
            <a:ext cx="30700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Πόσες μέτρησες;</a:t>
            </a:r>
          </a:p>
        </p:txBody>
      </p:sp>
      <p:sp>
        <p:nvSpPr>
          <p:cNvPr id="38" name="Ορθογώνιο 37">
            <a:extLst>
              <a:ext uri="{FF2B5EF4-FFF2-40B4-BE49-F238E27FC236}">
                <a16:creationId xmlns:a16="http://schemas.microsoft.com/office/drawing/2014/main" id="{A5855B26-EED5-4347-8D3B-FB3D72C97777}"/>
              </a:ext>
            </a:extLst>
          </p:cNvPr>
          <p:cNvSpPr/>
          <p:nvPr/>
        </p:nvSpPr>
        <p:spPr>
          <a:xfrm>
            <a:off x="9539926" y="6385051"/>
            <a:ext cx="21899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Παυλίνα </a:t>
            </a:r>
            <a:r>
              <a:rPr lang="el-G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Παμπούδη</a:t>
            </a:r>
            <a:endParaRPr lang="el-G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47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407E9A8-C221-4AD3-AEEA-3433C314DC6F}"/>
              </a:ext>
            </a:extLst>
          </p:cNvPr>
          <p:cNvSpPr/>
          <p:nvPr/>
        </p:nvSpPr>
        <p:spPr>
          <a:xfrm>
            <a:off x="3374635" y="373428"/>
            <a:ext cx="41333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u="sng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</a:rPr>
              <a:t>Κύκλωσε μόνο το γράμμα </a:t>
            </a:r>
            <a:r>
              <a:rPr kumimoji="0" lang="el-GR" sz="2400" b="1" i="0" u="sng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43E32F4-997A-4237-AEE6-E8C1D632A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53" b="22382"/>
          <a:stretch/>
        </p:blipFill>
        <p:spPr>
          <a:xfrm>
            <a:off x="7510727" y="181014"/>
            <a:ext cx="462313" cy="61901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A52BFB83-7F53-494A-BFC8-3635540A1C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307" b="20935"/>
          <a:stretch/>
        </p:blipFill>
        <p:spPr>
          <a:xfrm>
            <a:off x="8135657" y="317490"/>
            <a:ext cx="533287" cy="48253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B7DC9CB-5106-4610-B482-0CBFC314E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6" t="31196" r="1" b="4806"/>
          <a:stretch/>
        </p:blipFill>
        <p:spPr>
          <a:xfrm>
            <a:off x="8821113" y="317490"/>
            <a:ext cx="434605" cy="6466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D80266-A8BF-4B41-99FA-FCB8F3811913}"/>
              </a:ext>
            </a:extLst>
          </p:cNvPr>
          <p:cNvSpPr txBox="1"/>
          <p:nvPr/>
        </p:nvSpPr>
        <p:spPr>
          <a:xfrm>
            <a:off x="643522" y="1175766"/>
            <a:ext cx="873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b="1" dirty="0">
                <a:solidFill>
                  <a:srgbClr val="015B65"/>
                </a:solidFill>
                <a:latin typeface="IEP Sans" panose="02000503040000020004" pitchFamily="50" charset="-95"/>
              </a:rPr>
              <a:t>ζ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92AA14-3357-4CD2-83F9-1E5047F3A219}"/>
              </a:ext>
            </a:extLst>
          </p:cNvPr>
          <p:cNvSpPr txBox="1"/>
          <p:nvPr/>
        </p:nvSpPr>
        <p:spPr>
          <a:xfrm>
            <a:off x="5310506" y="5220346"/>
            <a:ext cx="873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b="1" dirty="0">
                <a:solidFill>
                  <a:srgbClr val="015B65"/>
                </a:solidFill>
                <a:latin typeface="IEP Sans" panose="02000503040000020004" pitchFamily="50" charset="-95"/>
              </a:rPr>
              <a:t>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FFBEE1-5BD8-4A52-8279-6F1A5951C977}"/>
              </a:ext>
            </a:extLst>
          </p:cNvPr>
          <p:cNvSpPr txBox="1"/>
          <p:nvPr/>
        </p:nvSpPr>
        <p:spPr>
          <a:xfrm>
            <a:off x="3717126" y="3833855"/>
            <a:ext cx="873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b="1" dirty="0">
                <a:solidFill>
                  <a:srgbClr val="015B65"/>
                </a:solidFill>
                <a:latin typeface="IEP Sans" panose="02000503040000020004" pitchFamily="50" charset="-95"/>
              </a:rPr>
              <a:t>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CF0C52-A932-4A2D-98DD-1C14044C67D6}"/>
              </a:ext>
            </a:extLst>
          </p:cNvPr>
          <p:cNvSpPr txBox="1"/>
          <p:nvPr/>
        </p:nvSpPr>
        <p:spPr>
          <a:xfrm>
            <a:off x="3950602" y="1537307"/>
            <a:ext cx="873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b="1" dirty="0">
                <a:solidFill>
                  <a:srgbClr val="015B65"/>
                </a:solidFill>
                <a:latin typeface="IEP Sans" panose="02000503040000020004" pitchFamily="50" charset="-95"/>
              </a:rPr>
              <a:t>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ED9DFD-882B-49E1-8BA0-0ED1DBDB1D8A}"/>
              </a:ext>
            </a:extLst>
          </p:cNvPr>
          <p:cNvSpPr txBox="1"/>
          <p:nvPr/>
        </p:nvSpPr>
        <p:spPr>
          <a:xfrm>
            <a:off x="7486650" y="4659670"/>
            <a:ext cx="873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b="1" dirty="0">
                <a:solidFill>
                  <a:srgbClr val="015B65"/>
                </a:solidFill>
                <a:latin typeface="IEP Sans" panose="02000503040000020004" pitchFamily="50" charset="-95"/>
              </a:rPr>
              <a:t>ο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06A484-4F59-4E00-9B28-89FA772AE01D}"/>
              </a:ext>
            </a:extLst>
          </p:cNvPr>
          <p:cNvSpPr txBox="1"/>
          <p:nvPr/>
        </p:nvSpPr>
        <p:spPr>
          <a:xfrm>
            <a:off x="10496550" y="1537307"/>
            <a:ext cx="873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b="1" dirty="0">
                <a:solidFill>
                  <a:srgbClr val="015B65"/>
                </a:solidFill>
                <a:latin typeface="IEP Sans" panose="02000503040000020004" pitchFamily="50" charset="-95"/>
              </a:rPr>
              <a:t>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812BBC-6930-472B-B3E7-2974BB99FDC4}"/>
              </a:ext>
            </a:extLst>
          </p:cNvPr>
          <p:cNvSpPr txBox="1"/>
          <p:nvPr/>
        </p:nvSpPr>
        <p:spPr>
          <a:xfrm>
            <a:off x="1223304" y="4982435"/>
            <a:ext cx="143545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3800" b="1" dirty="0">
                <a:solidFill>
                  <a:srgbClr val="015B65"/>
                </a:solidFill>
                <a:latin typeface="IEP Sans" panose="02000503040000020004" pitchFamily="50" charset="-95"/>
              </a:rPr>
              <a:t>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735E61-8E82-47D7-A3F9-27567B0341ED}"/>
              </a:ext>
            </a:extLst>
          </p:cNvPr>
          <p:cNvSpPr txBox="1"/>
          <p:nvPr/>
        </p:nvSpPr>
        <p:spPr>
          <a:xfrm>
            <a:off x="8592267" y="2836777"/>
            <a:ext cx="147447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1500" b="1" dirty="0">
                <a:solidFill>
                  <a:srgbClr val="015B65"/>
                </a:solidFill>
                <a:latin typeface="IEP Sans" panose="02000503040000020004" pitchFamily="50" charset="-95"/>
              </a:rPr>
              <a:t>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11D7A4-BCC1-4B72-B296-D365621889D9}"/>
              </a:ext>
            </a:extLst>
          </p:cNvPr>
          <p:cNvSpPr txBox="1"/>
          <p:nvPr/>
        </p:nvSpPr>
        <p:spPr>
          <a:xfrm>
            <a:off x="9662794" y="4900568"/>
            <a:ext cx="111541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0" b="1" dirty="0">
                <a:solidFill>
                  <a:srgbClr val="015B65"/>
                </a:solidFill>
              </a:rPr>
              <a:t>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F96EF6-0F4A-44CA-B299-51C6FE3AFEAD}"/>
              </a:ext>
            </a:extLst>
          </p:cNvPr>
          <p:cNvSpPr txBox="1"/>
          <p:nvPr/>
        </p:nvSpPr>
        <p:spPr>
          <a:xfrm>
            <a:off x="5384800" y="3131062"/>
            <a:ext cx="15443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500" b="1" dirty="0">
                <a:solidFill>
                  <a:srgbClr val="015B65"/>
                </a:solidFill>
                <a:latin typeface="IEP Sans" panose="02000503040000020004" pitchFamily="50" charset="-95"/>
              </a:rPr>
              <a:t>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1C7418-10B7-4CE5-AB07-F4F689CCEFD9}"/>
              </a:ext>
            </a:extLst>
          </p:cNvPr>
          <p:cNvSpPr txBox="1"/>
          <p:nvPr/>
        </p:nvSpPr>
        <p:spPr>
          <a:xfrm>
            <a:off x="1745082" y="2691879"/>
            <a:ext cx="125242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1500" b="1" dirty="0">
                <a:solidFill>
                  <a:srgbClr val="015B65"/>
                </a:solidFill>
                <a:latin typeface="IEP Sans" panose="02000503040000020004" pitchFamily="50" charset="-95"/>
              </a:rPr>
              <a:t>Σ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CBEF01-7C1F-4FFE-B39F-7AAFB0E6B7A7}"/>
              </a:ext>
            </a:extLst>
          </p:cNvPr>
          <p:cNvSpPr txBox="1"/>
          <p:nvPr/>
        </p:nvSpPr>
        <p:spPr>
          <a:xfrm>
            <a:off x="6615605" y="1930733"/>
            <a:ext cx="784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7200" b="1" dirty="0">
                <a:solidFill>
                  <a:srgbClr val="015B65"/>
                </a:solidFill>
                <a:latin typeface="IEP Sans" panose="02000503040000020004" pitchFamily="50" charset="-95"/>
              </a:rPr>
              <a:t>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A5613E-EC61-430A-91AA-E9F4AEF56583}"/>
              </a:ext>
            </a:extLst>
          </p:cNvPr>
          <p:cNvSpPr txBox="1"/>
          <p:nvPr/>
        </p:nvSpPr>
        <p:spPr>
          <a:xfrm>
            <a:off x="8625227" y="1206355"/>
            <a:ext cx="6304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6000" b="1" dirty="0">
                <a:solidFill>
                  <a:srgbClr val="015B65"/>
                </a:solidFill>
              </a:rPr>
              <a:t>ς</a:t>
            </a:r>
          </a:p>
        </p:txBody>
      </p:sp>
    </p:spTree>
    <p:extLst>
      <p:ext uri="{BB962C8B-B14F-4D97-AF65-F5344CB8AC3E}">
        <p14:creationId xmlns:p14="http://schemas.microsoft.com/office/powerpoint/2010/main" val="282349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1F7C54-AD54-43EE-AD36-80998B446730}"/>
              </a:ext>
            </a:extLst>
          </p:cNvPr>
          <p:cNvSpPr txBox="1"/>
          <p:nvPr/>
        </p:nvSpPr>
        <p:spPr>
          <a:xfrm>
            <a:off x="2201519" y="257756"/>
            <a:ext cx="845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Κύκλωσε τις εικόνες που αρχίζουν με τη φωνούλα /σ/</a:t>
            </a:r>
            <a:endParaRPr lang="el-GR" sz="2400" b="1" u="sng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IEP Sans" panose="02000503040000020004" pitchFamily="50" charset="-95"/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C7588CA5-13E9-403C-B511-0E2BFACFE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31" y="1287718"/>
            <a:ext cx="1563679" cy="1172760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567E6D20-8F3E-4A70-B85F-F44B8A9D8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40" y="4850153"/>
            <a:ext cx="1163202" cy="142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254A159C-976F-441E-9656-64A64AD32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388" y="3316925"/>
            <a:ext cx="1711041" cy="95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821B9462-972F-4F20-855A-CC3D15A94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998" y="5156395"/>
            <a:ext cx="1137003" cy="141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5716D6A-72BF-415B-9D98-DF8FAD2F19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7543" y="1449261"/>
            <a:ext cx="1711042" cy="902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7C53D136-7DB0-45F5-9D26-BFDE811A5C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9132" y="3578104"/>
            <a:ext cx="1080405" cy="1582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Εικόνα 30">
            <a:extLst>
              <a:ext uri="{FF2B5EF4-FFF2-40B4-BE49-F238E27FC236}">
                <a16:creationId xmlns:a16="http://schemas.microsoft.com/office/drawing/2014/main" id="{1E666CFD-A2D2-431E-A64E-3BB4939C1B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5711" y="5318872"/>
            <a:ext cx="1810694" cy="1093842"/>
          </a:xfrm>
          <a:prstGeom prst="rect">
            <a:avLst/>
          </a:prstGeom>
        </p:spPr>
      </p:pic>
      <p:pic>
        <p:nvPicPr>
          <p:cNvPr id="33" name="Εικόνα 32">
            <a:extLst>
              <a:ext uri="{FF2B5EF4-FFF2-40B4-BE49-F238E27FC236}">
                <a16:creationId xmlns:a16="http://schemas.microsoft.com/office/drawing/2014/main" id="{9223511C-5E4B-4D7E-8A0D-950708F4F2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18" y="1189046"/>
            <a:ext cx="1078792" cy="1245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AEBDEEA0-4913-4E30-BE9A-2EA9B1EB0E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68" y="3313009"/>
            <a:ext cx="1654628" cy="96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Εικόνα 36">
            <a:extLst>
              <a:ext uri="{FF2B5EF4-FFF2-40B4-BE49-F238E27FC236}">
                <a16:creationId xmlns:a16="http://schemas.microsoft.com/office/drawing/2014/main" id="{D3A1202F-49B2-4BA1-8EB0-AC8BE89CD0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9880" y="4827336"/>
            <a:ext cx="1137003" cy="118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4519E9EE-6384-4500-BCE5-4AB01FECC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306">
            <a:off x="4344705" y="1557217"/>
            <a:ext cx="913846" cy="180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22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29DD46E-69B2-4E19-B552-E8BD339145F1}"/>
              </a:ext>
            </a:extLst>
          </p:cNvPr>
          <p:cNvSpPr/>
          <p:nvPr/>
        </p:nvSpPr>
        <p:spPr>
          <a:xfrm>
            <a:off x="403123" y="72000"/>
            <a:ext cx="11326761" cy="6700683"/>
          </a:xfrm>
          <a:custGeom>
            <a:avLst/>
            <a:gdLst>
              <a:gd name="connsiteX0" fmla="*/ 0 w 11326761"/>
              <a:gd name="connsiteY0" fmla="*/ 0 h 6700683"/>
              <a:gd name="connsiteX1" fmla="*/ 822681 w 11326761"/>
              <a:gd name="connsiteY1" fmla="*/ 0 h 6700683"/>
              <a:gd name="connsiteX2" fmla="*/ 1532093 w 11326761"/>
              <a:gd name="connsiteY2" fmla="*/ 0 h 6700683"/>
              <a:gd name="connsiteX3" fmla="*/ 2241506 w 11326761"/>
              <a:gd name="connsiteY3" fmla="*/ 0 h 6700683"/>
              <a:gd name="connsiteX4" fmla="*/ 2497849 w 11326761"/>
              <a:gd name="connsiteY4" fmla="*/ 0 h 6700683"/>
              <a:gd name="connsiteX5" fmla="*/ 2754191 w 11326761"/>
              <a:gd name="connsiteY5" fmla="*/ 0 h 6700683"/>
              <a:gd name="connsiteX6" fmla="*/ 3576872 w 11326761"/>
              <a:gd name="connsiteY6" fmla="*/ 0 h 6700683"/>
              <a:gd name="connsiteX7" fmla="*/ 3946482 w 11326761"/>
              <a:gd name="connsiteY7" fmla="*/ 0 h 6700683"/>
              <a:gd name="connsiteX8" fmla="*/ 4655895 w 11326761"/>
              <a:gd name="connsiteY8" fmla="*/ 0 h 6700683"/>
              <a:gd name="connsiteX9" fmla="*/ 5252040 w 11326761"/>
              <a:gd name="connsiteY9" fmla="*/ 0 h 6700683"/>
              <a:gd name="connsiteX10" fmla="*/ 5848186 w 11326761"/>
              <a:gd name="connsiteY10" fmla="*/ 0 h 6700683"/>
              <a:gd name="connsiteX11" fmla="*/ 6104528 w 11326761"/>
              <a:gd name="connsiteY11" fmla="*/ 0 h 6700683"/>
              <a:gd name="connsiteX12" fmla="*/ 6700673 w 11326761"/>
              <a:gd name="connsiteY12" fmla="*/ 0 h 6700683"/>
              <a:gd name="connsiteX13" fmla="*/ 7183551 w 11326761"/>
              <a:gd name="connsiteY13" fmla="*/ 0 h 6700683"/>
              <a:gd name="connsiteX14" fmla="*/ 8006232 w 11326761"/>
              <a:gd name="connsiteY14" fmla="*/ 0 h 6700683"/>
              <a:gd name="connsiteX15" fmla="*/ 8828912 w 11326761"/>
              <a:gd name="connsiteY15" fmla="*/ 0 h 6700683"/>
              <a:gd name="connsiteX16" fmla="*/ 9425057 w 11326761"/>
              <a:gd name="connsiteY16" fmla="*/ 0 h 6700683"/>
              <a:gd name="connsiteX17" fmla="*/ 9907935 w 11326761"/>
              <a:gd name="connsiteY17" fmla="*/ 0 h 6700683"/>
              <a:gd name="connsiteX18" fmla="*/ 10164278 w 11326761"/>
              <a:gd name="connsiteY18" fmla="*/ 0 h 6700683"/>
              <a:gd name="connsiteX19" fmla="*/ 10420620 w 11326761"/>
              <a:gd name="connsiteY19" fmla="*/ 0 h 6700683"/>
              <a:gd name="connsiteX20" fmla="*/ 11326761 w 11326761"/>
              <a:gd name="connsiteY20" fmla="*/ 0 h 6700683"/>
              <a:gd name="connsiteX21" fmla="*/ 11326761 w 11326761"/>
              <a:gd name="connsiteY21" fmla="*/ 357370 h 6700683"/>
              <a:gd name="connsiteX22" fmla="*/ 11326761 w 11326761"/>
              <a:gd name="connsiteY22" fmla="*/ 848753 h 6700683"/>
              <a:gd name="connsiteX23" fmla="*/ 11326761 w 11326761"/>
              <a:gd name="connsiteY23" fmla="*/ 1273130 h 6700683"/>
              <a:gd name="connsiteX24" fmla="*/ 11326761 w 11326761"/>
              <a:gd name="connsiteY24" fmla="*/ 1697506 h 6700683"/>
              <a:gd name="connsiteX25" fmla="*/ 11326761 w 11326761"/>
              <a:gd name="connsiteY25" fmla="*/ 2389910 h 6700683"/>
              <a:gd name="connsiteX26" fmla="*/ 11326761 w 11326761"/>
              <a:gd name="connsiteY26" fmla="*/ 3082314 h 6700683"/>
              <a:gd name="connsiteX27" fmla="*/ 11326761 w 11326761"/>
              <a:gd name="connsiteY27" fmla="*/ 3774718 h 6700683"/>
              <a:gd name="connsiteX28" fmla="*/ 11326761 w 11326761"/>
              <a:gd name="connsiteY28" fmla="*/ 4467122 h 6700683"/>
              <a:gd name="connsiteX29" fmla="*/ 11326761 w 11326761"/>
              <a:gd name="connsiteY29" fmla="*/ 5025512 h 6700683"/>
              <a:gd name="connsiteX30" fmla="*/ 11326761 w 11326761"/>
              <a:gd name="connsiteY30" fmla="*/ 5717916 h 6700683"/>
              <a:gd name="connsiteX31" fmla="*/ 11326761 w 11326761"/>
              <a:gd name="connsiteY31" fmla="*/ 6142293 h 6700683"/>
              <a:gd name="connsiteX32" fmla="*/ 11326761 w 11326761"/>
              <a:gd name="connsiteY32" fmla="*/ 6700683 h 6700683"/>
              <a:gd name="connsiteX33" fmla="*/ 10730616 w 11326761"/>
              <a:gd name="connsiteY33" fmla="*/ 6700683 h 6700683"/>
              <a:gd name="connsiteX34" fmla="*/ 10474273 w 11326761"/>
              <a:gd name="connsiteY34" fmla="*/ 6700683 h 6700683"/>
              <a:gd name="connsiteX35" fmla="*/ 9991395 w 11326761"/>
              <a:gd name="connsiteY35" fmla="*/ 6700683 h 6700683"/>
              <a:gd name="connsiteX36" fmla="*/ 9168715 w 11326761"/>
              <a:gd name="connsiteY36" fmla="*/ 6700683 h 6700683"/>
              <a:gd name="connsiteX37" fmla="*/ 8912372 w 11326761"/>
              <a:gd name="connsiteY37" fmla="*/ 6700683 h 6700683"/>
              <a:gd name="connsiteX38" fmla="*/ 8316227 w 11326761"/>
              <a:gd name="connsiteY38" fmla="*/ 6700683 h 6700683"/>
              <a:gd name="connsiteX39" fmla="*/ 7946617 w 11326761"/>
              <a:gd name="connsiteY39" fmla="*/ 6700683 h 6700683"/>
              <a:gd name="connsiteX40" fmla="*/ 7463739 w 11326761"/>
              <a:gd name="connsiteY40" fmla="*/ 6700683 h 6700683"/>
              <a:gd name="connsiteX41" fmla="*/ 7094129 w 11326761"/>
              <a:gd name="connsiteY41" fmla="*/ 6700683 h 6700683"/>
              <a:gd name="connsiteX42" fmla="*/ 6724519 w 11326761"/>
              <a:gd name="connsiteY42" fmla="*/ 6700683 h 6700683"/>
              <a:gd name="connsiteX43" fmla="*/ 6354909 w 11326761"/>
              <a:gd name="connsiteY43" fmla="*/ 6700683 h 6700683"/>
              <a:gd name="connsiteX44" fmla="*/ 5872031 w 11326761"/>
              <a:gd name="connsiteY44" fmla="*/ 6700683 h 6700683"/>
              <a:gd name="connsiteX45" fmla="*/ 5275886 w 11326761"/>
              <a:gd name="connsiteY45" fmla="*/ 6700683 h 6700683"/>
              <a:gd name="connsiteX46" fmla="*/ 4566473 w 11326761"/>
              <a:gd name="connsiteY46" fmla="*/ 6700683 h 6700683"/>
              <a:gd name="connsiteX47" fmla="*/ 4083595 w 11326761"/>
              <a:gd name="connsiteY47" fmla="*/ 6700683 h 6700683"/>
              <a:gd name="connsiteX48" fmla="*/ 3487450 w 11326761"/>
              <a:gd name="connsiteY48" fmla="*/ 6700683 h 6700683"/>
              <a:gd name="connsiteX49" fmla="*/ 3231108 w 11326761"/>
              <a:gd name="connsiteY49" fmla="*/ 6700683 h 6700683"/>
              <a:gd name="connsiteX50" fmla="*/ 2861498 w 11326761"/>
              <a:gd name="connsiteY50" fmla="*/ 6700683 h 6700683"/>
              <a:gd name="connsiteX51" fmla="*/ 2152085 w 11326761"/>
              <a:gd name="connsiteY51" fmla="*/ 6700683 h 6700683"/>
              <a:gd name="connsiteX52" fmla="*/ 1669207 w 11326761"/>
              <a:gd name="connsiteY52" fmla="*/ 6700683 h 6700683"/>
              <a:gd name="connsiteX53" fmla="*/ 959794 w 11326761"/>
              <a:gd name="connsiteY53" fmla="*/ 6700683 h 6700683"/>
              <a:gd name="connsiteX54" fmla="*/ 0 w 11326761"/>
              <a:gd name="connsiteY54" fmla="*/ 6700683 h 6700683"/>
              <a:gd name="connsiteX55" fmla="*/ 0 w 11326761"/>
              <a:gd name="connsiteY55" fmla="*/ 6008279 h 6700683"/>
              <a:gd name="connsiteX56" fmla="*/ 0 w 11326761"/>
              <a:gd name="connsiteY56" fmla="*/ 5315875 h 6700683"/>
              <a:gd name="connsiteX57" fmla="*/ 0 w 11326761"/>
              <a:gd name="connsiteY57" fmla="*/ 4623471 h 6700683"/>
              <a:gd name="connsiteX58" fmla="*/ 0 w 11326761"/>
              <a:gd name="connsiteY58" fmla="*/ 4199095 h 6700683"/>
              <a:gd name="connsiteX59" fmla="*/ 0 w 11326761"/>
              <a:gd name="connsiteY59" fmla="*/ 3640704 h 6700683"/>
              <a:gd name="connsiteX60" fmla="*/ 0 w 11326761"/>
              <a:gd name="connsiteY60" fmla="*/ 3216328 h 6700683"/>
              <a:gd name="connsiteX61" fmla="*/ 0 w 11326761"/>
              <a:gd name="connsiteY61" fmla="*/ 2724944 h 6700683"/>
              <a:gd name="connsiteX62" fmla="*/ 0 w 11326761"/>
              <a:gd name="connsiteY62" fmla="*/ 2300568 h 6700683"/>
              <a:gd name="connsiteX63" fmla="*/ 0 w 11326761"/>
              <a:gd name="connsiteY63" fmla="*/ 1742178 h 6700683"/>
              <a:gd name="connsiteX64" fmla="*/ 0 w 11326761"/>
              <a:gd name="connsiteY64" fmla="*/ 1250794 h 6700683"/>
              <a:gd name="connsiteX65" fmla="*/ 0 w 11326761"/>
              <a:gd name="connsiteY65" fmla="*/ 625397 h 6700683"/>
              <a:gd name="connsiteX66" fmla="*/ 0 w 11326761"/>
              <a:gd name="connsiteY66" fmla="*/ 0 h 670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326761" h="6700683" fill="none" extrusionOk="0">
                <a:moveTo>
                  <a:pt x="0" y="0"/>
                </a:moveTo>
                <a:cubicBezTo>
                  <a:pt x="331570" y="-75432"/>
                  <a:pt x="569009" y="90686"/>
                  <a:pt x="822681" y="0"/>
                </a:cubicBezTo>
                <a:cubicBezTo>
                  <a:pt x="1076353" y="-90686"/>
                  <a:pt x="1188039" y="3649"/>
                  <a:pt x="1532093" y="0"/>
                </a:cubicBezTo>
                <a:cubicBezTo>
                  <a:pt x="1876147" y="-3649"/>
                  <a:pt x="2086976" y="41617"/>
                  <a:pt x="2241506" y="0"/>
                </a:cubicBezTo>
                <a:cubicBezTo>
                  <a:pt x="2396036" y="-41617"/>
                  <a:pt x="2436653" y="14798"/>
                  <a:pt x="2497849" y="0"/>
                </a:cubicBezTo>
                <a:cubicBezTo>
                  <a:pt x="2559045" y="-14798"/>
                  <a:pt x="2688354" y="24732"/>
                  <a:pt x="2754191" y="0"/>
                </a:cubicBezTo>
                <a:cubicBezTo>
                  <a:pt x="2820028" y="-24732"/>
                  <a:pt x="3229062" y="74966"/>
                  <a:pt x="3576872" y="0"/>
                </a:cubicBezTo>
                <a:cubicBezTo>
                  <a:pt x="3924682" y="-74966"/>
                  <a:pt x="3805728" y="11785"/>
                  <a:pt x="3946482" y="0"/>
                </a:cubicBezTo>
                <a:cubicBezTo>
                  <a:pt x="4087236" y="-11785"/>
                  <a:pt x="4319641" y="58287"/>
                  <a:pt x="4655895" y="0"/>
                </a:cubicBezTo>
                <a:cubicBezTo>
                  <a:pt x="4992149" y="-58287"/>
                  <a:pt x="5038171" y="51649"/>
                  <a:pt x="5252040" y="0"/>
                </a:cubicBezTo>
                <a:cubicBezTo>
                  <a:pt x="5465909" y="-51649"/>
                  <a:pt x="5668926" y="8475"/>
                  <a:pt x="5848186" y="0"/>
                </a:cubicBezTo>
                <a:cubicBezTo>
                  <a:pt x="6027446" y="-8475"/>
                  <a:pt x="6012771" y="23320"/>
                  <a:pt x="6104528" y="0"/>
                </a:cubicBezTo>
                <a:cubicBezTo>
                  <a:pt x="6196285" y="-23320"/>
                  <a:pt x="6577524" y="66107"/>
                  <a:pt x="6700673" y="0"/>
                </a:cubicBezTo>
                <a:cubicBezTo>
                  <a:pt x="6823823" y="-66107"/>
                  <a:pt x="6982355" y="25210"/>
                  <a:pt x="7183551" y="0"/>
                </a:cubicBezTo>
                <a:cubicBezTo>
                  <a:pt x="7384747" y="-25210"/>
                  <a:pt x="7796860" y="2645"/>
                  <a:pt x="8006232" y="0"/>
                </a:cubicBezTo>
                <a:cubicBezTo>
                  <a:pt x="8215604" y="-2645"/>
                  <a:pt x="8595769" y="79872"/>
                  <a:pt x="8828912" y="0"/>
                </a:cubicBezTo>
                <a:cubicBezTo>
                  <a:pt x="9062055" y="-79872"/>
                  <a:pt x="9182436" y="51544"/>
                  <a:pt x="9425057" y="0"/>
                </a:cubicBezTo>
                <a:cubicBezTo>
                  <a:pt x="9667678" y="-51544"/>
                  <a:pt x="9772918" y="55975"/>
                  <a:pt x="9907935" y="0"/>
                </a:cubicBezTo>
                <a:cubicBezTo>
                  <a:pt x="10042952" y="-55975"/>
                  <a:pt x="10069301" y="3502"/>
                  <a:pt x="10164278" y="0"/>
                </a:cubicBezTo>
                <a:cubicBezTo>
                  <a:pt x="10259255" y="-3502"/>
                  <a:pt x="10306897" y="14124"/>
                  <a:pt x="10420620" y="0"/>
                </a:cubicBezTo>
                <a:cubicBezTo>
                  <a:pt x="10534343" y="-14124"/>
                  <a:pt x="11054001" y="92482"/>
                  <a:pt x="11326761" y="0"/>
                </a:cubicBezTo>
                <a:cubicBezTo>
                  <a:pt x="11357629" y="128221"/>
                  <a:pt x="11322688" y="207238"/>
                  <a:pt x="11326761" y="357370"/>
                </a:cubicBezTo>
                <a:cubicBezTo>
                  <a:pt x="11330834" y="507502"/>
                  <a:pt x="11295210" y="695443"/>
                  <a:pt x="11326761" y="848753"/>
                </a:cubicBezTo>
                <a:cubicBezTo>
                  <a:pt x="11358312" y="1002063"/>
                  <a:pt x="11294449" y="1122146"/>
                  <a:pt x="11326761" y="1273130"/>
                </a:cubicBezTo>
                <a:cubicBezTo>
                  <a:pt x="11359073" y="1424114"/>
                  <a:pt x="11279534" y="1556496"/>
                  <a:pt x="11326761" y="1697506"/>
                </a:cubicBezTo>
                <a:cubicBezTo>
                  <a:pt x="11373988" y="1838516"/>
                  <a:pt x="11255308" y="2215849"/>
                  <a:pt x="11326761" y="2389910"/>
                </a:cubicBezTo>
                <a:cubicBezTo>
                  <a:pt x="11398214" y="2563971"/>
                  <a:pt x="11266728" y="2777067"/>
                  <a:pt x="11326761" y="3082314"/>
                </a:cubicBezTo>
                <a:cubicBezTo>
                  <a:pt x="11386794" y="3387561"/>
                  <a:pt x="11266727" y="3448527"/>
                  <a:pt x="11326761" y="3774718"/>
                </a:cubicBezTo>
                <a:cubicBezTo>
                  <a:pt x="11386795" y="4100909"/>
                  <a:pt x="11251324" y="4146832"/>
                  <a:pt x="11326761" y="4467122"/>
                </a:cubicBezTo>
                <a:cubicBezTo>
                  <a:pt x="11402198" y="4787412"/>
                  <a:pt x="11272911" y="4900201"/>
                  <a:pt x="11326761" y="5025512"/>
                </a:cubicBezTo>
                <a:cubicBezTo>
                  <a:pt x="11380611" y="5150823"/>
                  <a:pt x="11251234" y="5476108"/>
                  <a:pt x="11326761" y="5717916"/>
                </a:cubicBezTo>
                <a:cubicBezTo>
                  <a:pt x="11402288" y="5959724"/>
                  <a:pt x="11281608" y="5988904"/>
                  <a:pt x="11326761" y="6142293"/>
                </a:cubicBezTo>
                <a:cubicBezTo>
                  <a:pt x="11371914" y="6295682"/>
                  <a:pt x="11306253" y="6494487"/>
                  <a:pt x="11326761" y="6700683"/>
                </a:cubicBezTo>
                <a:cubicBezTo>
                  <a:pt x="11176078" y="6723710"/>
                  <a:pt x="10891419" y="6671949"/>
                  <a:pt x="10730616" y="6700683"/>
                </a:cubicBezTo>
                <a:cubicBezTo>
                  <a:pt x="10569813" y="6729417"/>
                  <a:pt x="10580490" y="6674815"/>
                  <a:pt x="10474273" y="6700683"/>
                </a:cubicBezTo>
                <a:cubicBezTo>
                  <a:pt x="10368056" y="6726551"/>
                  <a:pt x="10098513" y="6679580"/>
                  <a:pt x="9991395" y="6700683"/>
                </a:cubicBezTo>
                <a:cubicBezTo>
                  <a:pt x="9884277" y="6721786"/>
                  <a:pt x="9512500" y="6643737"/>
                  <a:pt x="9168715" y="6700683"/>
                </a:cubicBezTo>
                <a:cubicBezTo>
                  <a:pt x="8824930" y="6757629"/>
                  <a:pt x="9011740" y="6674605"/>
                  <a:pt x="8912372" y="6700683"/>
                </a:cubicBezTo>
                <a:cubicBezTo>
                  <a:pt x="8813004" y="6726761"/>
                  <a:pt x="8544367" y="6655683"/>
                  <a:pt x="8316227" y="6700683"/>
                </a:cubicBezTo>
                <a:cubicBezTo>
                  <a:pt x="8088087" y="6745683"/>
                  <a:pt x="8070225" y="6676603"/>
                  <a:pt x="7946617" y="6700683"/>
                </a:cubicBezTo>
                <a:cubicBezTo>
                  <a:pt x="7823009" y="6724763"/>
                  <a:pt x="7673691" y="6677543"/>
                  <a:pt x="7463739" y="6700683"/>
                </a:cubicBezTo>
                <a:cubicBezTo>
                  <a:pt x="7253787" y="6723823"/>
                  <a:pt x="7253422" y="6666283"/>
                  <a:pt x="7094129" y="6700683"/>
                </a:cubicBezTo>
                <a:cubicBezTo>
                  <a:pt x="6934836" y="6735083"/>
                  <a:pt x="6874116" y="6698416"/>
                  <a:pt x="6724519" y="6700683"/>
                </a:cubicBezTo>
                <a:cubicBezTo>
                  <a:pt x="6574922" y="6702950"/>
                  <a:pt x="6473607" y="6674654"/>
                  <a:pt x="6354909" y="6700683"/>
                </a:cubicBezTo>
                <a:cubicBezTo>
                  <a:pt x="6236211" y="6726712"/>
                  <a:pt x="6052128" y="6671302"/>
                  <a:pt x="5872031" y="6700683"/>
                </a:cubicBezTo>
                <a:cubicBezTo>
                  <a:pt x="5691934" y="6730064"/>
                  <a:pt x="5462837" y="6633553"/>
                  <a:pt x="5275886" y="6700683"/>
                </a:cubicBezTo>
                <a:cubicBezTo>
                  <a:pt x="5088935" y="6767813"/>
                  <a:pt x="4730948" y="6650853"/>
                  <a:pt x="4566473" y="6700683"/>
                </a:cubicBezTo>
                <a:cubicBezTo>
                  <a:pt x="4401998" y="6750513"/>
                  <a:pt x="4233469" y="6695065"/>
                  <a:pt x="4083595" y="6700683"/>
                </a:cubicBezTo>
                <a:cubicBezTo>
                  <a:pt x="3933721" y="6706301"/>
                  <a:pt x="3641608" y="6681753"/>
                  <a:pt x="3487450" y="6700683"/>
                </a:cubicBezTo>
                <a:cubicBezTo>
                  <a:pt x="3333292" y="6719613"/>
                  <a:pt x="3337561" y="6682433"/>
                  <a:pt x="3231108" y="6700683"/>
                </a:cubicBezTo>
                <a:cubicBezTo>
                  <a:pt x="3124655" y="6718933"/>
                  <a:pt x="3034316" y="6678125"/>
                  <a:pt x="2861498" y="6700683"/>
                </a:cubicBezTo>
                <a:cubicBezTo>
                  <a:pt x="2688680" y="6723241"/>
                  <a:pt x="2500150" y="6629691"/>
                  <a:pt x="2152085" y="6700683"/>
                </a:cubicBezTo>
                <a:cubicBezTo>
                  <a:pt x="1804020" y="6771675"/>
                  <a:pt x="1852242" y="6647352"/>
                  <a:pt x="1669207" y="6700683"/>
                </a:cubicBezTo>
                <a:cubicBezTo>
                  <a:pt x="1486172" y="6754014"/>
                  <a:pt x="1245653" y="6678139"/>
                  <a:pt x="959794" y="6700683"/>
                </a:cubicBezTo>
                <a:cubicBezTo>
                  <a:pt x="673935" y="6723227"/>
                  <a:pt x="207173" y="6670696"/>
                  <a:pt x="0" y="6700683"/>
                </a:cubicBezTo>
                <a:cubicBezTo>
                  <a:pt x="-80493" y="6375250"/>
                  <a:pt x="3000" y="6160122"/>
                  <a:pt x="0" y="6008279"/>
                </a:cubicBezTo>
                <a:cubicBezTo>
                  <a:pt x="-3000" y="5856436"/>
                  <a:pt x="15783" y="5526433"/>
                  <a:pt x="0" y="5315875"/>
                </a:cubicBezTo>
                <a:cubicBezTo>
                  <a:pt x="-15783" y="5105317"/>
                  <a:pt x="14810" y="4917974"/>
                  <a:pt x="0" y="4623471"/>
                </a:cubicBezTo>
                <a:cubicBezTo>
                  <a:pt x="-14810" y="4328968"/>
                  <a:pt x="29411" y="4285934"/>
                  <a:pt x="0" y="4199095"/>
                </a:cubicBezTo>
                <a:cubicBezTo>
                  <a:pt x="-29411" y="4112256"/>
                  <a:pt x="2678" y="3826355"/>
                  <a:pt x="0" y="3640704"/>
                </a:cubicBezTo>
                <a:cubicBezTo>
                  <a:pt x="-2678" y="3455053"/>
                  <a:pt x="29446" y="3342502"/>
                  <a:pt x="0" y="3216328"/>
                </a:cubicBezTo>
                <a:cubicBezTo>
                  <a:pt x="-29446" y="3090154"/>
                  <a:pt x="20110" y="2919548"/>
                  <a:pt x="0" y="2724944"/>
                </a:cubicBezTo>
                <a:cubicBezTo>
                  <a:pt x="-20110" y="2530340"/>
                  <a:pt x="40000" y="2445188"/>
                  <a:pt x="0" y="2300568"/>
                </a:cubicBezTo>
                <a:cubicBezTo>
                  <a:pt x="-40000" y="2155948"/>
                  <a:pt x="35496" y="1873950"/>
                  <a:pt x="0" y="1742178"/>
                </a:cubicBezTo>
                <a:cubicBezTo>
                  <a:pt x="-35496" y="1610406"/>
                  <a:pt x="49074" y="1432840"/>
                  <a:pt x="0" y="1250794"/>
                </a:cubicBezTo>
                <a:cubicBezTo>
                  <a:pt x="-49074" y="1068748"/>
                  <a:pt x="24585" y="772128"/>
                  <a:pt x="0" y="625397"/>
                </a:cubicBezTo>
                <a:cubicBezTo>
                  <a:pt x="-24585" y="478666"/>
                  <a:pt x="71178" y="183548"/>
                  <a:pt x="0" y="0"/>
                </a:cubicBezTo>
                <a:close/>
              </a:path>
              <a:path w="11326761" h="6700683" stroke="0" extrusionOk="0">
                <a:moveTo>
                  <a:pt x="0" y="0"/>
                </a:moveTo>
                <a:cubicBezTo>
                  <a:pt x="56446" y="-25199"/>
                  <a:pt x="158877" y="12346"/>
                  <a:pt x="256342" y="0"/>
                </a:cubicBezTo>
                <a:cubicBezTo>
                  <a:pt x="353807" y="-12346"/>
                  <a:pt x="475406" y="42653"/>
                  <a:pt x="625953" y="0"/>
                </a:cubicBezTo>
                <a:cubicBezTo>
                  <a:pt x="776500" y="-42653"/>
                  <a:pt x="896523" y="23088"/>
                  <a:pt x="1108830" y="0"/>
                </a:cubicBezTo>
                <a:cubicBezTo>
                  <a:pt x="1321137" y="-23088"/>
                  <a:pt x="1286033" y="511"/>
                  <a:pt x="1365173" y="0"/>
                </a:cubicBezTo>
                <a:cubicBezTo>
                  <a:pt x="1444313" y="-511"/>
                  <a:pt x="1507268" y="17288"/>
                  <a:pt x="1621515" y="0"/>
                </a:cubicBezTo>
                <a:cubicBezTo>
                  <a:pt x="1735762" y="-17288"/>
                  <a:pt x="2203754" y="46219"/>
                  <a:pt x="2444196" y="0"/>
                </a:cubicBezTo>
                <a:cubicBezTo>
                  <a:pt x="2684638" y="-46219"/>
                  <a:pt x="2811442" y="3366"/>
                  <a:pt x="2927074" y="0"/>
                </a:cubicBezTo>
                <a:cubicBezTo>
                  <a:pt x="3042706" y="-3366"/>
                  <a:pt x="3140524" y="33582"/>
                  <a:pt x="3296684" y="0"/>
                </a:cubicBezTo>
                <a:cubicBezTo>
                  <a:pt x="3452844" y="-33582"/>
                  <a:pt x="3482122" y="69"/>
                  <a:pt x="3553026" y="0"/>
                </a:cubicBezTo>
                <a:cubicBezTo>
                  <a:pt x="3623930" y="-69"/>
                  <a:pt x="4174433" y="48900"/>
                  <a:pt x="4375707" y="0"/>
                </a:cubicBezTo>
                <a:cubicBezTo>
                  <a:pt x="4576981" y="-48900"/>
                  <a:pt x="4775475" y="2643"/>
                  <a:pt x="4971852" y="0"/>
                </a:cubicBezTo>
                <a:cubicBezTo>
                  <a:pt x="5168230" y="-2643"/>
                  <a:pt x="5400642" y="11736"/>
                  <a:pt x="5681265" y="0"/>
                </a:cubicBezTo>
                <a:cubicBezTo>
                  <a:pt x="5961888" y="-11736"/>
                  <a:pt x="6128560" y="6564"/>
                  <a:pt x="6277410" y="0"/>
                </a:cubicBezTo>
                <a:cubicBezTo>
                  <a:pt x="6426261" y="-6564"/>
                  <a:pt x="6870511" y="40932"/>
                  <a:pt x="7100091" y="0"/>
                </a:cubicBezTo>
                <a:cubicBezTo>
                  <a:pt x="7329671" y="-40932"/>
                  <a:pt x="7342304" y="35268"/>
                  <a:pt x="7582968" y="0"/>
                </a:cubicBezTo>
                <a:cubicBezTo>
                  <a:pt x="7823632" y="-35268"/>
                  <a:pt x="8001675" y="24808"/>
                  <a:pt x="8292381" y="0"/>
                </a:cubicBezTo>
                <a:cubicBezTo>
                  <a:pt x="8583087" y="-24808"/>
                  <a:pt x="8494979" y="15772"/>
                  <a:pt x="8548724" y="0"/>
                </a:cubicBezTo>
                <a:cubicBezTo>
                  <a:pt x="8602469" y="-15772"/>
                  <a:pt x="9154077" y="2216"/>
                  <a:pt x="9371404" y="0"/>
                </a:cubicBezTo>
                <a:cubicBezTo>
                  <a:pt x="9588731" y="-2216"/>
                  <a:pt x="9728205" y="1670"/>
                  <a:pt x="10080817" y="0"/>
                </a:cubicBezTo>
                <a:cubicBezTo>
                  <a:pt x="10433429" y="-1670"/>
                  <a:pt x="10486312" y="37878"/>
                  <a:pt x="10676963" y="0"/>
                </a:cubicBezTo>
                <a:cubicBezTo>
                  <a:pt x="10867614" y="-37878"/>
                  <a:pt x="11080257" y="67702"/>
                  <a:pt x="11326761" y="0"/>
                </a:cubicBezTo>
                <a:cubicBezTo>
                  <a:pt x="11373242" y="231408"/>
                  <a:pt x="11295805" y="385625"/>
                  <a:pt x="11326761" y="692404"/>
                </a:cubicBezTo>
                <a:cubicBezTo>
                  <a:pt x="11357717" y="999183"/>
                  <a:pt x="11312152" y="924993"/>
                  <a:pt x="11326761" y="1049774"/>
                </a:cubicBezTo>
                <a:cubicBezTo>
                  <a:pt x="11341370" y="1174555"/>
                  <a:pt x="11272864" y="1527538"/>
                  <a:pt x="11326761" y="1742178"/>
                </a:cubicBezTo>
                <a:cubicBezTo>
                  <a:pt x="11380658" y="1956818"/>
                  <a:pt x="11323179" y="2123104"/>
                  <a:pt x="11326761" y="2233561"/>
                </a:cubicBezTo>
                <a:cubicBezTo>
                  <a:pt x="11330343" y="2344018"/>
                  <a:pt x="11295768" y="2448109"/>
                  <a:pt x="11326761" y="2657938"/>
                </a:cubicBezTo>
                <a:cubicBezTo>
                  <a:pt x="11357754" y="2867767"/>
                  <a:pt x="11319330" y="2894576"/>
                  <a:pt x="11326761" y="3082314"/>
                </a:cubicBezTo>
                <a:cubicBezTo>
                  <a:pt x="11334192" y="3270052"/>
                  <a:pt x="11284707" y="3573007"/>
                  <a:pt x="11326761" y="3774718"/>
                </a:cubicBezTo>
                <a:cubicBezTo>
                  <a:pt x="11368815" y="3976429"/>
                  <a:pt x="11315466" y="4122319"/>
                  <a:pt x="11326761" y="4333108"/>
                </a:cubicBezTo>
                <a:cubicBezTo>
                  <a:pt x="11338056" y="4543897"/>
                  <a:pt x="11282335" y="4669636"/>
                  <a:pt x="11326761" y="4757485"/>
                </a:cubicBezTo>
                <a:cubicBezTo>
                  <a:pt x="11371187" y="4845334"/>
                  <a:pt x="11310120" y="5225204"/>
                  <a:pt x="11326761" y="5382882"/>
                </a:cubicBezTo>
                <a:cubicBezTo>
                  <a:pt x="11343402" y="5540560"/>
                  <a:pt x="11314971" y="5695301"/>
                  <a:pt x="11326761" y="5941272"/>
                </a:cubicBezTo>
                <a:cubicBezTo>
                  <a:pt x="11338551" y="6187243"/>
                  <a:pt x="11294974" y="6414542"/>
                  <a:pt x="11326761" y="6700683"/>
                </a:cubicBezTo>
                <a:cubicBezTo>
                  <a:pt x="11059919" y="6766696"/>
                  <a:pt x="10989146" y="6631667"/>
                  <a:pt x="10730616" y="6700683"/>
                </a:cubicBezTo>
                <a:cubicBezTo>
                  <a:pt x="10472086" y="6769699"/>
                  <a:pt x="10422810" y="6654342"/>
                  <a:pt x="10134470" y="6700683"/>
                </a:cubicBezTo>
                <a:cubicBezTo>
                  <a:pt x="9846130" y="6747024"/>
                  <a:pt x="9861424" y="6644213"/>
                  <a:pt x="9651593" y="6700683"/>
                </a:cubicBezTo>
                <a:cubicBezTo>
                  <a:pt x="9441762" y="6757153"/>
                  <a:pt x="9505981" y="6671672"/>
                  <a:pt x="9395250" y="6700683"/>
                </a:cubicBezTo>
                <a:cubicBezTo>
                  <a:pt x="9284519" y="6729694"/>
                  <a:pt x="9031391" y="6662006"/>
                  <a:pt x="8912372" y="6700683"/>
                </a:cubicBezTo>
                <a:cubicBezTo>
                  <a:pt x="8793353" y="6739360"/>
                  <a:pt x="8427316" y="6670407"/>
                  <a:pt x="8202960" y="6700683"/>
                </a:cubicBezTo>
                <a:cubicBezTo>
                  <a:pt x="7978604" y="6730959"/>
                  <a:pt x="8069733" y="6682749"/>
                  <a:pt x="7946617" y="6700683"/>
                </a:cubicBezTo>
                <a:cubicBezTo>
                  <a:pt x="7823501" y="6718617"/>
                  <a:pt x="7755465" y="6692712"/>
                  <a:pt x="7690275" y="6700683"/>
                </a:cubicBezTo>
                <a:cubicBezTo>
                  <a:pt x="7625085" y="6708654"/>
                  <a:pt x="7259640" y="6660429"/>
                  <a:pt x="7094129" y="6700683"/>
                </a:cubicBezTo>
                <a:cubicBezTo>
                  <a:pt x="6928618" y="6740937"/>
                  <a:pt x="6587865" y="6673911"/>
                  <a:pt x="6271449" y="6700683"/>
                </a:cubicBezTo>
                <a:cubicBezTo>
                  <a:pt x="5955033" y="6727455"/>
                  <a:pt x="5741369" y="6660598"/>
                  <a:pt x="5562036" y="6700683"/>
                </a:cubicBezTo>
                <a:cubicBezTo>
                  <a:pt x="5382703" y="6740768"/>
                  <a:pt x="5294165" y="6692457"/>
                  <a:pt x="5192426" y="6700683"/>
                </a:cubicBezTo>
                <a:cubicBezTo>
                  <a:pt x="5090687" y="6708909"/>
                  <a:pt x="4747210" y="6672725"/>
                  <a:pt x="4596280" y="6700683"/>
                </a:cubicBezTo>
                <a:cubicBezTo>
                  <a:pt x="4445350" y="6728641"/>
                  <a:pt x="4420200" y="6690222"/>
                  <a:pt x="4339938" y="6700683"/>
                </a:cubicBezTo>
                <a:cubicBezTo>
                  <a:pt x="4259676" y="6711144"/>
                  <a:pt x="3957538" y="6668443"/>
                  <a:pt x="3743793" y="6700683"/>
                </a:cubicBezTo>
                <a:cubicBezTo>
                  <a:pt x="3530049" y="6732923"/>
                  <a:pt x="3383421" y="6644869"/>
                  <a:pt x="3260915" y="6700683"/>
                </a:cubicBezTo>
                <a:cubicBezTo>
                  <a:pt x="3138409" y="6756497"/>
                  <a:pt x="3001153" y="6694995"/>
                  <a:pt x="2778037" y="6700683"/>
                </a:cubicBezTo>
                <a:cubicBezTo>
                  <a:pt x="2554921" y="6706371"/>
                  <a:pt x="2449880" y="6654906"/>
                  <a:pt x="2295159" y="6700683"/>
                </a:cubicBezTo>
                <a:cubicBezTo>
                  <a:pt x="2140438" y="6746460"/>
                  <a:pt x="2097553" y="6697600"/>
                  <a:pt x="2038817" y="6700683"/>
                </a:cubicBezTo>
                <a:cubicBezTo>
                  <a:pt x="1980081" y="6703766"/>
                  <a:pt x="1826952" y="6667417"/>
                  <a:pt x="1669207" y="6700683"/>
                </a:cubicBezTo>
                <a:cubicBezTo>
                  <a:pt x="1511462" y="6733949"/>
                  <a:pt x="1482425" y="6671553"/>
                  <a:pt x="1412864" y="6700683"/>
                </a:cubicBezTo>
                <a:cubicBezTo>
                  <a:pt x="1343303" y="6729813"/>
                  <a:pt x="1054331" y="6651346"/>
                  <a:pt x="929987" y="6700683"/>
                </a:cubicBezTo>
                <a:cubicBezTo>
                  <a:pt x="805643" y="6750020"/>
                  <a:pt x="730975" y="6694440"/>
                  <a:pt x="673644" y="6700683"/>
                </a:cubicBezTo>
                <a:cubicBezTo>
                  <a:pt x="616313" y="6706926"/>
                  <a:pt x="196895" y="6685192"/>
                  <a:pt x="0" y="6700683"/>
                </a:cubicBezTo>
                <a:cubicBezTo>
                  <a:pt x="-26214" y="6601280"/>
                  <a:pt x="37915" y="6311241"/>
                  <a:pt x="0" y="6209300"/>
                </a:cubicBezTo>
                <a:cubicBezTo>
                  <a:pt x="-37915" y="6107359"/>
                  <a:pt x="49755" y="5931219"/>
                  <a:pt x="0" y="5717916"/>
                </a:cubicBezTo>
                <a:cubicBezTo>
                  <a:pt x="-49755" y="5504613"/>
                  <a:pt x="36593" y="5301194"/>
                  <a:pt x="0" y="5092519"/>
                </a:cubicBezTo>
                <a:cubicBezTo>
                  <a:pt x="-36593" y="4883844"/>
                  <a:pt x="42610" y="4813360"/>
                  <a:pt x="0" y="4735149"/>
                </a:cubicBezTo>
                <a:cubicBezTo>
                  <a:pt x="-42610" y="4656938"/>
                  <a:pt x="59246" y="4312403"/>
                  <a:pt x="0" y="4109752"/>
                </a:cubicBezTo>
                <a:cubicBezTo>
                  <a:pt x="-59246" y="3907101"/>
                  <a:pt x="32469" y="3891211"/>
                  <a:pt x="0" y="3752382"/>
                </a:cubicBezTo>
                <a:cubicBezTo>
                  <a:pt x="-32469" y="3613553"/>
                  <a:pt x="20226" y="3484035"/>
                  <a:pt x="0" y="3395013"/>
                </a:cubicBezTo>
                <a:cubicBezTo>
                  <a:pt x="-20226" y="3305991"/>
                  <a:pt x="19705" y="2969264"/>
                  <a:pt x="0" y="2836622"/>
                </a:cubicBezTo>
                <a:cubicBezTo>
                  <a:pt x="-19705" y="2703980"/>
                  <a:pt x="28257" y="2498647"/>
                  <a:pt x="0" y="2412246"/>
                </a:cubicBezTo>
                <a:cubicBezTo>
                  <a:pt x="-28257" y="2325845"/>
                  <a:pt x="12056" y="2078795"/>
                  <a:pt x="0" y="1987869"/>
                </a:cubicBezTo>
                <a:cubicBezTo>
                  <a:pt x="-12056" y="1896943"/>
                  <a:pt x="40014" y="1717170"/>
                  <a:pt x="0" y="1563493"/>
                </a:cubicBezTo>
                <a:cubicBezTo>
                  <a:pt x="-40014" y="1409816"/>
                  <a:pt x="16295" y="1108812"/>
                  <a:pt x="0" y="938096"/>
                </a:cubicBezTo>
                <a:cubicBezTo>
                  <a:pt x="-16295" y="767380"/>
                  <a:pt x="105845" y="2631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18795"/>
            </a:solidFill>
            <a:extLst>
              <a:ext uri="{C807C97D-BFC1-408E-A445-0C87EB9F89A2}">
                <ask:lineSketchStyleProps xmlns:ask="http://schemas.microsoft.com/office/drawing/2018/sketchyshapes" sd="2611413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1F7C54-AD54-43EE-AD36-80998B446730}"/>
              </a:ext>
            </a:extLst>
          </p:cNvPr>
          <p:cNvSpPr txBox="1"/>
          <p:nvPr/>
        </p:nvSpPr>
        <p:spPr>
          <a:xfrm>
            <a:off x="904465" y="885598"/>
            <a:ext cx="10651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</a:rPr>
              <a:t>Μπορείτε τώρα να σκεφτείτε εσείς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u="sng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Arial"/>
              </a:rPr>
              <a:t>λεξούλες </a:t>
            </a:r>
            <a:r>
              <a:rPr kumimoji="0" lang="el-GR" sz="3600" b="1" u="sng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που </a:t>
            </a:r>
            <a:r>
              <a:rPr kumimoji="0" lang="el-GR" sz="3600" b="1" i="0" u="sng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αρχίζουν με τη φωνούλα /σ/;</a:t>
            </a:r>
            <a:endParaRPr kumimoji="0" lang="el-GR" sz="3600" b="1" i="0" u="sng" strike="noStrike" kern="1200" cap="none" spc="0" normalizeH="0" baseline="0" noProof="0" dirty="0">
              <a:ln w="12700" cmpd="sng">
                <a:solidFill>
                  <a:srgbClr val="8064A2"/>
                </a:solidFill>
                <a:prstDash val="solid"/>
              </a:ln>
              <a:gradFill>
                <a:gsLst>
                  <a:gs pos="0">
                    <a:srgbClr val="8064A2"/>
                  </a:gs>
                  <a:gs pos="4000">
                    <a:srgbClr val="8064A2">
                      <a:lumMod val="60000"/>
                      <a:lumOff val="40000"/>
                    </a:srgbClr>
                  </a:gs>
                  <a:gs pos="87000">
                    <a:srgbClr val="8064A2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IEP Sans" panose="02000503040000020004" pitchFamily="50" charset="-95"/>
              <a:ea typeface="+mn-ea"/>
              <a:cs typeface="+mn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4476DBA-6943-4FA7-AB97-310291D34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9" y="3019229"/>
            <a:ext cx="1733792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645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250</Words>
  <Application>Microsoft Office PowerPoint</Application>
  <PresentationFormat>Ευρεία οθόνη</PresentationFormat>
  <Paragraphs>53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Arial</vt:lpstr>
      <vt:lpstr>Calibri</vt:lpstr>
      <vt:lpstr>IEP Sans</vt:lpstr>
      <vt:lpstr>Simple Light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3 μάγοι</dc:title>
  <dc:creator>agpap</dc:creator>
  <cp:lastModifiedBy>ΜΑΡΊΝΑ ΑΙΜΙΛΊΑ ΛΑΜΠΡΙΝΆΚΟΥ</cp:lastModifiedBy>
  <cp:revision>124</cp:revision>
  <dcterms:created xsi:type="dcterms:W3CDTF">2020-12-01T21:08:45Z</dcterms:created>
  <dcterms:modified xsi:type="dcterms:W3CDTF">2021-03-14T15:50:57Z</dcterms:modified>
</cp:coreProperties>
</file>