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72" r:id="rId3"/>
    <p:sldId id="278" r:id="rId4"/>
    <p:sldId id="282" r:id="rId5"/>
    <p:sldId id="281" r:id="rId6"/>
    <p:sldId id="283" r:id="rId7"/>
    <p:sldId id="284" r:id="rId8"/>
    <p:sldId id="285" r:id="rId9"/>
    <p:sldId id="286" r:id="rId10"/>
    <p:sldId id="287" r:id="rId11"/>
    <p:sldId id="289" r:id="rId12"/>
    <p:sldId id="288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67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0BCCE-7F3C-4C10-A0D0-1011A180C466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5387D-4DCE-4719-A25D-8A0AC1895B5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459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387D-4DCE-4719-A25D-8A0AC1895B5B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2524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pPr/>
              <a:t>11/12/2020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2292C-925C-41B3-9C2A-C73D610EE4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B06A-1EE7-4242-B50C-E807E9C18CA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POCrExbUh7I&amp;t=8s&amp;ab_channel=TempelisDrako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594" y="4027154"/>
            <a:ext cx="8160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Eric Carle: “</a:t>
            </a:r>
            <a:r>
              <a:rPr lang="el-GR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Χιονίζει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ctr"/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Διδακτική αξιοποίηση ενός 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τραγουδιού</a:t>
            </a:r>
          </a:p>
          <a:p>
            <a:pPr algn="ctr"/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Σύνδεσμος για το βίντεο του τραγουδιού: </a:t>
            </a:r>
            <a:r>
              <a:rPr lang="el-GR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ΕΔΩ</a:t>
            </a:r>
            <a:endParaRPr lang="el-GR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l-GR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16632"/>
            <a:ext cx="9067800" cy="461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63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44" y="116632"/>
            <a:ext cx="919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white"/>
                </a:solidFill>
              </a:rPr>
              <a:t>…χιονίζει και κρυφοκοιτά </a:t>
            </a:r>
          </a:p>
          <a:p>
            <a:r>
              <a:rPr lang="el-GR" sz="2800" dirty="0" smtClean="0">
                <a:solidFill>
                  <a:prstClr val="white"/>
                </a:solidFill>
              </a:rPr>
              <a:t>  απ’τον μικρό φεγγίτη…</a:t>
            </a:r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7170" name="Picture 2" descr="C:\Users\TANIA\Desktop\el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0" y="1103883"/>
            <a:ext cx="7776864" cy="5448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 rot="1247883">
            <a:off x="3821612" y="3366570"/>
            <a:ext cx="3539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Τι βλέπει;</a:t>
            </a:r>
            <a:endParaRPr lang="el-GR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44" y="116632"/>
            <a:ext cx="9193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white"/>
                </a:solidFill>
              </a:rPr>
              <a:t>Τέλεια! Το βρήκες!</a:t>
            </a:r>
          </a:p>
          <a:p>
            <a:r>
              <a:rPr lang="el-GR" sz="2800" dirty="0" smtClean="0">
                <a:solidFill>
                  <a:srgbClr val="002060"/>
                </a:solidFill>
              </a:rPr>
              <a:t>Ένα φτωχικό δωμάτιο, με το τζάκι σβησμένο και στο τραπέζι λίγο ψωμί.</a:t>
            </a:r>
            <a:endParaRPr lang="el-GR" sz="28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TANIA\Desktop\el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19153"/>
            <a:ext cx="4199374" cy="2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ANIA\Desktop\el1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19" y="1642482"/>
            <a:ext cx="3978859" cy="308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3928" y="1534276"/>
            <a:ext cx="45643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b="1" dirty="0" smtClean="0">
                <a:ln w="50800"/>
                <a:solidFill>
                  <a:srgbClr val="FFC000"/>
                </a:solidFill>
              </a:rPr>
              <a:t>Πόσες κάλτσες κρέμονται στο σβησμένο τζάκι; </a:t>
            </a:r>
          </a:p>
          <a:p>
            <a:pPr algn="ctr"/>
            <a:r>
              <a:rPr lang="el-GR" b="1" dirty="0" smtClean="0">
                <a:ln w="50800"/>
                <a:solidFill>
                  <a:srgbClr val="FFC000"/>
                </a:solidFill>
              </a:rPr>
              <a:t>Τι καταλαβαίνουμε από αυτό;</a:t>
            </a:r>
            <a:endParaRPr lang="el-GR" b="1" dirty="0">
              <a:ln w="50800"/>
              <a:solidFill>
                <a:srgbClr val="FFC000"/>
              </a:solidFill>
            </a:endParaRPr>
          </a:p>
        </p:txBody>
      </p:sp>
      <p:sp>
        <p:nvSpPr>
          <p:cNvPr id="3" name="AutoShape 5" descr="Arrow Graphics Clipart - Clipart Kid | Arrows graphic, Clip art, Cartoon 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57280" y="2195168"/>
            <a:ext cx="1190624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84078" y="3572822"/>
            <a:ext cx="456438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b="1" dirty="0" smtClean="0">
                <a:ln w="50800"/>
                <a:solidFill>
                  <a:srgbClr val="FFC000"/>
                </a:solidFill>
              </a:rPr>
              <a:t>Σε πόσα κομμάτια </a:t>
            </a:r>
          </a:p>
          <a:p>
            <a:pPr algn="ctr"/>
            <a:r>
              <a:rPr lang="el-GR" b="1" dirty="0" smtClean="0">
                <a:ln w="50800"/>
                <a:solidFill>
                  <a:srgbClr val="FFC000"/>
                </a:solidFill>
              </a:rPr>
              <a:t>είναι κομμένο το ψωμί;</a:t>
            </a:r>
            <a:endParaRPr lang="el-GR" b="1" dirty="0">
              <a:ln w="50800"/>
              <a:solidFill>
                <a:srgbClr val="FFC00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006660">
            <a:off x="7696534" y="4048347"/>
            <a:ext cx="1190624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84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519"/>
            <a:ext cx="919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white"/>
                </a:solidFill>
              </a:rPr>
              <a:t>Τι μπορεί να λένε μεταξύ τους τα 2 αδέρφια;</a:t>
            </a:r>
          </a:p>
          <a:p>
            <a:r>
              <a:rPr lang="el-GR" sz="2800" dirty="0" smtClean="0">
                <a:solidFill>
                  <a:prstClr val="white"/>
                </a:solidFill>
              </a:rPr>
              <a:t>Ας φανταστούμε τον διάλογό τους!</a:t>
            </a:r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9217" name="Picture 1" descr="C:\Users\TANIA\Desktop\el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7917412" cy="5322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04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3519"/>
            <a:ext cx="919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white"/>
                </a:solidFill>
              </a:rPr>
              <a:t>Πώς αισθάνεται το ελατάκι;</a:t>
            </a:r>
          </a:p>
          <a:p>
            <a:r>
              <a:rPr lang="el-GR" sz="2800" dirty="0" smtClean="0">
                <a:solidFill>
                  <a:prstClr val="white"/>
                </a:solidFill>
              </a:rPr>
              <a:t>Πώς καταλαβαίνουμε τα συναισθήματά του;</a:t>
            </a:r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13314" name="Picture 2" descr="C:\Users\TANIA\Desktop\el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5" y="1346478"/>
            <a:ext cx="7973650" cy="5178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94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TANIA\Desktop\el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00" y="3425116"/>
            <a:ext cx="2981515" cy="3122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TANIA\Desktop\el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7180" y="22890"/>
            <a:ext cx="4882721" cy="2902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86"/>
            <a:ext cx="4187180" cy="3456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8644" y="392465"/>
            <a:ext cx="34732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Το ελατάκι βλέπει το αγόρι που προσφέρει στη φίλη του ένα </a:t>
            </a:r>
            <a:r>
              <a:rPr lang="el-GR" sz="2800" dirty="0" smtClean="0">
                <a:solidFill>
                  <a:srgbClr val="FFC000"/>
                </a:solidFill>
              </a:rPr>
              <a:t>δωράκι</a:t>
            </a:r>
            <a:r>
              <a:rPr lang="el-GR" sz="2800" dirty="0" smtClean="0">
                <a:solidFill>
                  <a:srgbClr val="002060"/>
                </a:solidFill>
              </a:rPr>
              <a:t>. Τι μπορεί να σκέφτεται;</a:t>
            </a:r>
          </a:p>
          <a:p>
            <a:pPr algn="ctr"/>
            <a:endParaRPr lang="el-GR" sz="2800" dirty="0" smtClean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2879" y="3848274"/>
            <a:ext cx="282140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4000" b="1" dirty="0" smtClean="0">
                <a:ln w="50800"/>
                <a:solidFill>
                  <a:srgbClr val="FFC000"/>
                </a:solidFill>
              </a:rPr>
              <a:t>Τι δώρο να έχει το κουτί;</a:t>
            </a:r>
            <a:endParaRPr lang="el-GR" sz="4000" b="1" dirty="0">
              <a:ln w="50800"/>
              <a:solidFill>
                <a:srgbClr val="FFC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450461">
            <a:off x="5389346" y="2839747"/>
            <a:ext cx="1190624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69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9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white"/>
                </a:solidFill>
              </a:rPr>
              <a:t>Τι αποφασίζει να κάνει για τα μικρά παιδιά;</a:t>
            </a:r>
          </a:p>
          <a:p>
            <a:r>
              <a:rPr lang="el-GR" sz="2800" dirty="0" smtClean="0">
                <a:solidFill>
                  <a:prstClr val="white"/>
                </a:solidFill>
              </a:rPr>
              <a:t>Εσύ τι θα έκανες στη θέση του;</a:t>
            </a:r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15362" name="Picture 2" descr="C:\Users\TANIA\Desktop\el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985383" cy="4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TANIA\Desktop\el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8793" y="908720"/>
            <a:ext cx="4927501" cy="3312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7528">
            <a:off x="3342553" y="1798241"/>
            <a:ext cx="1190624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42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93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white"/>
                </a:solidFill>
              </a:rPr>
              <a:t>Πώς αισθάνονται τα παιδιά; </a:t>
            </a:r>
          </a:p>
          <a:p>
            <a:r>
              <a:rPr lang="el-GR" sz="2800" dirty="0" smtClean="0">
                <a:solidFill>
                  <a:prstClr val="white"/>
                </a:solidFill>
              </a:rPr>
              <a:t>Πώς το καταλαβαίνεις;</a:t>
            </a:r>
          </a:p>
          <a:p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7528">
            <a:off x="3342553" y="1798241"/>
            <a:ext cx="1190624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C:\Users\TANIA\Desktop\el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91" y="820260"/>
            <a:ext cx="5677327" cy="4303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TANIA\Desktop\el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522644"/>
            <a:ext cx="3859075" cy="3327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TANIA\Desktop\el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2594"/>
            <a:ext cx="2944730" cy="15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19083" y="2564904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prstClr val="white"/>
                </a:solidFill>
              </a:rPr>
              <a:t>Και το ελατάκι;</a:t>
            </a:r>
          </a:p>
          <a:p>
            <a:pPr algn="ctr"/>
            <a:r>
              <a:rPr lang="el-GR" sz="2800" dirty="0" smtClean="0">
                <a:solidFill>
                  <a:prstClr val="white"/>
                </a:solidFill>
              </a:rPr>
              <a:t>Πώς νιώθει;</a:t>
            </a:r>
          </a:p>
          <a:p>
            <a:pPr algn="ctr"/>
            <a:endParaRPr lang="el-GR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2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9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white"/>
                </a:solidFill>
              </a:rPr>
              <a:t>Ποιες διαφορές μπορείς να εντοπίσεις;</a:t>
            </a:r>
          </a:p>
          <a:p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004" y="1830682"/>
            <a:ext cx="4738412" cy="4569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46" y="1830682"/>
            <a:ext cx="4627684" cy="456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0130" y="1268760"/>
            <a:ext cx="282140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4000" b="1" dirty="0" smtClean="0">
                <a:ln w="50800"/>
                <a:solidFill>
                  <a:srgbClr val="FFC000"/>
                </a:solidFill>
              </a:rPr>
              <a:t>Πριν…</a:t>
            </a:r>
            <a:endParaRPr lang="el-GR" sz="4000" b="1" dirty="0">
              <a:ln w="50800"/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1268760"/>
            <a:ext cx="39983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4000" b="1" dirty="0" smtClean="0">
                <a:ln w="50800"/>
                <a:solidFill>
                  <a:srgbClr val="FFC000"/>
                </a:solidFill>
              </a:rPr>
              <a:t>…και μετά!</a:t>
            </a:r>
            <a:endParaRPr lang="el-GR" sz="4000" b="1" dirty="0">
              <a:ln w="50800"/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7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-1"/>
            <a:ext cx="5580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Μα </a:t>
            </a:r>
            <a:r>
              <a:rPr lang="el-GR" dirty="0" smtClean="0">
                <a:solidFill>
                  <a:srgbClr val="FFFF00"/>
                </a:solidFill>
              </a:rPr>
              <a:t>να’σου </a:t>
            </a:r>
            <a:r>
              <a:rPr lang="el-GR" dirty="0">
                <a:solidFill>
                  <a:srgbClr val="FFFF00"/>
                </a:solidFill>
              </a:rPr>
              <a:t>μέσα απ’ τον κορμό, μια λάμψη </a:t>
            </a:r>
            <a:r>
              <a:rPr lang="el-GR" dirty="0" smtClean="0">
                <a:solidFill>
                  <a:srgbClr val="FFFF00"/>
                </a:solidFill>
              </a:rPr>
              <a:t>διαμαντένια. Φωτολουσία </a:t>
            </a:r>
            <a:r>
              <a:rPr lang="el-GR" dirty="0">
                <a:solidFill>
                  <a:srgbClr val="FFFF00"/>
                </a:solidFill>
              </a:rPr>
              <a:t>μαγική, μα και </a:t>
            </a:r>
            <a:r>
              <a:rPr lang="el-GR" dirty="0" smtClean="0">
                <a:solidFill>
                  <a:srgbClr val="FFFF00"/>
                </a:solidFill>
              </a:rPr>
              <a:t>παραμυθένια! Φωτίζει </a:t>
            </a:r>
            <a:r>
              <a:rPr lang="el-GR" dirty="0">
                <a:solidFill>
                  <a:srgbClr val="FFFF00"/>
                </a:solidFill>
              </a:rPr>
              <a:t>κάθε του κλαρί τη φυλλωσιά του </a:t>
            </a:r>
            <a:r>
              <a:rPr lang="el-GR" dirty="0" smtClean="0">
                <a:solidFill>
                  <a:srgbClr val="FFFF00"/>
                </a:solidFill>
              </a:rPr>
              <a:t>όλη. Και </a:t>
            </a:r>
            <a:r>
              <a:rPr lang="el-GR" dirty="0">
                <a:solidFill>
                  <a:srgbClr val="FFFF00"/>
                </a:solidFill>
              </a:rPr>
              <a:t>είναι το πιο όμορφο το δέντρο μες στην πόλη.</a:t>
            </a:r>
          </a:p>
        </p:txBody>
      </p:sp>
      <p:pic>
        <p:nvPicPr>
          <p:cNvPr id="19458" name="Picture 2" descr="C:\Users\TANIA\Desktop\el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081" y="3473624"/>
            <a:ext cx="3727009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TANIA\Desktop\el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77327"/>
            <a:ext cx="5580112" cy="3435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4893389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Πώς πιστεύεις ότι δημιουργήθηκε αυτή η λάμψη;</a:t>
            </a:r>
          </a:p>
          <a:p>
            <a:pPr algn="ctr"/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4081" y="2286941"/>
            <a:ext cx="3727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Προσπάθησε να διαβάσεις τη σκέψη των παιδιών…</a:t>
            </a:r>
          </a:p>
          <a:p>
            <a:pPr algn="ctr"/>
            <a:endParaRPr lang="el-G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8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92332"/>
            <a:ext cx="7323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FFFF00"/>
                </a:solidFill>
              </a:rPr>
              <a:t>Τι κοιτάζει με τέτοια έκπληξη ο χιονανθρωπάκος με το μαύρο καπέλο; Και ό άλλος χιονάνθρωπος; Τι κάνει;</a:t>
            </a:r>
            <a:endParaRPr lang="el-GR" sz="2800" dirty="0">
              <a:solidFill>
                <a:srgbClr val="FFFF00"/>
              </a:solidFill>
            </a:endParaRPr>
          </a:p>
        </p:txBody>
      </p:sp>
      <p:pic>
        <p:nvPicPr>
          <p:cNvPr id="19463" name="Picture 7" descr="C:\Users\TANIA\Desktop\el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0" y="1477327"/>
            <a:ext cx="8031601" cy="5042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84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ANIA\Desktop\el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0" y="849918"/>
            <a:ext cx="5328592" cy="548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44" y="22994"/>
            <a:ext cx="897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Το δέντρο στάθηκε γυμνό στης πόλης την πλατεία…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8036" y="1252666"/>
            <a:ext cx="3432436" cy="461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1789021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Πώς θα στόλιζες την πλατεία, για να έχει συντροφιά το ελατάκι; </a:t>
            </a:r>
          </a:p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Τι θα έβαζες τριγύρω και γιατί;</a:t>
            </a:r>
          </a:p>
        </p:txBody>
      </p:sp>
    </p:spTree>
    <p:extLst>
      <p:ext uri="{BB962C8B-B14F-4D97-AF65-F5344CB8AC3E}">
        <p14:creationId xmlns:p14="http://schemas.microsoft.com/office/powerpoint/2010/main" xmlns="" val="10974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96" y="1844824"/>
            <a:ext cx="8924925" cy="4600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 rot="961096">
            <a:off x="3844326" y="1174969"/>
            <a:ext cx="4315335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</a:t>
            </a:r>
            <a:endParaRPr lang="el-GR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1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NIA\Desktop\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12" y="764704"/>
            <a:ext cx="5409992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52666"/>
            <a:ext cx="3432436" cy="4768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40146" y="1573577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Ποιον αριθμό έχει πάνω η κορδέλα του μικρού έλατου;</a:t>
            </a:r>
          </a:p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Τι συμβολίζει; Γιατί του την έβαλαν; Πώς νομίζεις ότι αισθάνεται;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44" y="22994"/>
            <a:ext cx="919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Στο δάσος το πιο όμορφο το δέντρο το ψηφίσαν…</a:t>
            </a:r>
          </a:p>
        </p:txBody>
      </p:sp>
    </p:spTree>
    <p:extLst>
      <p:ext uri="{BB962C8B-B14F-4D97-AF65-F5344CB8AC3E}">
        <p14:creationId xmlns:p14="http://schemas.microsoft.com/office/powerpoint/2010/main" xmlns="" val="24548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44" y="22994"/>
            <a:ext cx="919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>
                <a:solidFill>
                  <a:prstClr val="white"/>
                </a:solidFill>
              </a:rPr>
              <a:t>Και κίνησε καμαρωτό προτού ο ήλιος </a:t>
            </a:r>
            <a:r>
              <a:rPr lang="el-GR" sz="2800" dirty="0" smtClean="0">
                <a:solidFill>
                  <a:prstClr val="white"/>
                </a:solidFill>
              </a:rPr>
              <a:t>δύσει, για </a:t>
            </a:r>
            <a:r>
              <a:rPr lang="el-GR" sz="2800" dirty="0">
                <a:solidFill>
                  <a:prstClr val="white"/>
                </a:solidFill>
              </a:rPr>
              <a:t>να κατέβει απ’ τα βουνά, την πόλη να </a:t>
            </a:r>
            <a:r>
              <a:rPr lang="el-GR" sz="2800" dirty="0" smtClean="0">
                <a:solidFill>
                  <a:prstClr val="white"/>
                </a:solidFill>
              </a:rPr>
              <a:t>στολίσει!</a:t>
            </a:r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TANIA\Desktop\e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068" y="994221"/>
            <a:ext cx="7128792" cy="4821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88016" y="5760073"/>
            <a:ext cx="9316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Γιατί πιστεύεις ότι ξεκίνησε πριν δύσει ο Ήλιος </a:t>
            </a:r>
          </a:p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και πέσει η νύχτα;</a:t>
            </a:r>
          </a:p>
        </p:txBody>
      </p:sp>
    </p:spTree>
    <p:extLst>
      <p:ext uri="{BB962C8B-B14F-4D97-AF65-F5344CB8AC3E}">
        <p14:creationId xmlns:p14="http://schemas.microsoft.com/office/powerpoint/2010/main" xmlns="" val="16258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794" y="0"/>
            <a:ext cx="6141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Στον δρόμο του για την πόλη </a:t>
            </a:r>
          </a:p>
          <a:p>
            <a:pPr algn="ctr"/>
            <a:r>
              <a:rPr lang="el-GR" sz="2800" dirty="0" smtClean="0"/>
              <a:t>ποιους συναντάει; </a:t>
            </a:r>
          </a:p>
          <a:p>
            <a:pPr algn="ctr"/>
            <a:r>
              <a:rPr lang="el-GR" sz="2800" dirty="0" smtClean="0"/>
              <a:t>Τι του προσφέρουν; Γιατί;</a:t>
            </a:r>
            <a:endParaRPr lang="el-GR" sz="2800" dirty="0"/>
          </a:p>
        </p:txBody>
      </p:sp>
      <p:pic>
        <p:nvPicPr>
          <p:cNvPr id="3075" name="Picture 3" descr="C:\Users\TANIA\Desktop\e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090" y="249124"/>
            <a:ext cx="2556282" cy="2993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ANIA\Desktop\e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0623" y="4992696"/>
            <a:ext cx="2820950" cy="180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ANIA\Desktop\el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72" y="1399355"/>
            <a:ext cx="2691383" cy="2260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ANIA\Desktop\el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39" y="495779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631" y="1746103"/>
            <a:ext cx="3432436" cy="461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36689" y="2745927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</a:rPr>
              <a:t>Αν συναντούσε εσένα στον δρόμο του, τι θα του έδινες; Γιατί;</a:t>
            </a:r>
          </a:p>
        </p:txBody>
      </p:sp>
    </p:spTree>
    <p:extLst>
      <p:ext uri="{BB962C8B-B14F-4D97-AF65-F5344CB8AC3E}">
        <p14:creationId xmlns:p14="http://schemas.microsoft.com/office/powerpoint/2010/main" xmlns="" val="31721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44" y="22994"/>
            <a:ext cx="9193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solidFill>
                  <a:prstClr val="white"/>
                </a:solidFill>
              </a:rPr>
              <a:t>Το ελατάκι χαίρεται με τα δωράκια που του προσφέρουν. Κάτι άλλο όμως ονειρεύεται! </a:t>
            </a:r>
          </a:p>
          <a:p>
            <a:pPr algn="just"/>
            <a:r>
              <a:rPr lang="el-GR" sz="2800" dirty="0" smtClean="0">
                <a:solidFill>
                  <a:prstClr val="white"/>
                </a:solidFill>
              </a:rPr>
              <a:t>Τι είναι αυτό;</a:t>
            </a:r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3079" name="Picture 7" descr="C:\Users\TANIA\Desktop\el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6" y="1561882"/>
            <a:ext cx="7845884" cy="4957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15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44" y="22994"/>
            <a:ext cx="9193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solidFill>
                  <a:prstClr val="white"/>
                </a:solidFill>
              </a:rPr>
              <a:t>Να το που έφτασε στο ποταμάκι! </a:t>
            </a:r>
          </a:p>
          <a:p>
            <a:pPr algn="just"/>
            <a:r>
              <a:rPr lang="el-GR" sz="2800" dirty="0" smtClean="0">
                <a:solidFill>
                  <a:prstClr val="white"/>
                </a:solidFill>
              </a:rPr>
              <a:t>Στις μεγάλες πέτρες χοροπηδά κι η καρδιά του γρήγορα χτυπά…</a:t>
            </a:r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TANIA\Desktop\el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0" y="1268761"/>
            <a:ext cx="7385990" cy="5419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6512" y="1484784"/>
            <a:ext cx="28985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b="1" dirty="0" smtClean="0">
                <a:ln w="50800"/>
                <a:solidFill>
                  <a:srgbClr val="7030A0"/>
                </a:solidFill>
              </a:rPr>
              <a:t>Πόσες πέτρες πέρασε, για να φτάσει στην όχθη;</a:t>
            </a:r>
            <a:endParaRPr lang="el-GR" b="1" dirty="0">
              <a:ln w="50800"/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6848" y="2596487"/>
            <a:ext cx="289858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b="1" dirty="0" smtClean="0">
                <a:ln w="50800"/>
                <a:solidFill>
                  <a:srgbClr val="7030A0"/>
                </a:solidFill>
              </a:rPr>
              <a:t>Πιστεύεις ότι είναι δύσκολο αυτό που κάνει; Γιατί;</a:t>
            </a:r>
            <a:endParaRPr lang="el-GR" b="1" dirty="0">
              <a:ln w="50800"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44" y="22994"/>
            <a:ext cx="9193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solidFill>
                  <a:prstClr val="white"/>
                </a:solidFill>
              </a:rPr>
              <a:t>Θυμάσαι τι του κρέμαγαν, </a:t>
            </a:r>
          </a:p>
          <a:p>
            <a:pPr algn="just"/>
            <a:r>
              <a:rPr lang="el-GR" sz="2800" dirty="0" smtClean="0">
                <a:solidFill>
                  <a:prstClr val="white"/>
                </a:solidFill>
              </a:rPr>
              <a:t>καθώς περνούσε</a:t>
            </a:r>
          </a:p>
          <a:p>
            <a:pPr algn="just"/>
            <a:r>
              <a:rPr lang="el-GR" sz="2800" dirty="0" smtClean="0">
                <a:solidFill>
                  <a:prstClr val="white"/>
                </a:solidFill>
              </a:rPr>
              <a:t>από τα διάφορα χωριά;</a:t>
            </a:r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5122" name="Picture 2" descr="C:\Users\TANIA\Desktop\el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8" y="1189827"/>
            <a:ext cx="7536892" cy="5021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8" y="1076184"/>
            <a:ext cx="325996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730" y="1708132"/>
            <a:ext cx="3199789" cy="2143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2302">
            <a:off x="3984697" y="1167880"/>
            <a:ext cx="4860893" cy="8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77072"/>
            <a:ext cx="4151037" cy="2956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554" y="3851864"/>
            <a:ext cx="4747558" cy="275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3029" y="-126368"/>
            <a:ext cx="2501562" cy="37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6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44" y="116632"/>
            <a:ext cx="9193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>
                <a:solidFill>
                  <a:prstClr val="white"/>
                </a:solidFill>
              </a:rPr>
              <a:t>Και το μωράκι τι του βάζει;</a:t>
            </a:r>
          </a:p>
          <a:p>
            <a:pPr algn="just"/>
            <a:r>
              <a:rPr lang="el-GR" sz="2800" dirty="0" smtClean="0">
                <a:solidFill>
                  <a:prstClr val="white"/>
                </a:solidFill>
              </a:rPr>
              <a:t>Γιατί;</a:t>
            </a:r>
            <a:endParaRPr lang="el-GR" sz="2800" dirty="0">
              <a:solidFill>
                <a:prstClr val="white"/>
              </a:solidFill>
            </a:endParaRPr>
          </a:p>
        </p:txBody>
      </p:sp>
      <p:pic>
        <p:nvPicPr>
          <p:cNvPr id="6146" name="Picture 2" descr="C:\Users\TANIA\Desktop\el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76" y="1247849"/>
            <a:ext cx="7248860" cy="5271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Χειμώνας</Template>
  <TotalTime>350</TotalTime>
  <Words>446</Words>
  <Application>Microsoft Office PowerPoint</Application>
  <PresentationFormat>Προβολή στην οθόνη (4:3)</PresentationFormat>
  <Paragraphs>57</Paragraphs>
  <Slides>20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Winter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TANIA</dc:creator>
  <cp:lastModifiedBy>Elena</cp:lastModifiedBy>
  <cp:revision>52</cp:revision>
  <dcterms:created xsi:type="dcterms:W3CDTF">2020-12-03T18:48:59Z</dcterms:created>
  <dcterms:modified xsi:type="dcterms:W3CDTF">2020-12-11T10:37:23Z</dcterms:modified>
</cp:coreProperties>
</file>