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7" r:id="rId2"/>
    <p:sldId id="258" r:id="rId3"/>
    <p:sldId id="259" r:id="rId4"/>
    <p:sldId id="260" r:id="rId5"/>
    <p:sldId id="261" r:id="rId6"/>
    <p:sldId id="264" r:id="rId7"/>
    <p:sldId id="263" r:id="rId8"/>
    <p:sldId id="265" r:id="rId9"/>
    <p:sldId id="266" r:id="rId10"/>
    <p:sldId id="278" r:id="rId11"/>
    <p:sldId id="279" r:id="rId12"/>
    <p:sldId id="277"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pieChart>
        <c:varyColors val="1"/>
        <c:ser>
          <c:idx val="0"/>
          <c:order val="0"/>
          <c:tx>
            <c:strRef>
              <c:f>Φύλλο1!$B$1</c:f>
              <c:strCache>
                <c:ptCount val="1"/>
                <c:pt idx="0">
                  <c:v>Πωλήσεις</c:v>
                </c:pt>
              </c:strCache>
            </c:strRef>
          </c:tx>
          <c:dLbls>
            <c:showLegendKey val="0"/>
            <c:showVal val="1"/>
            <c:showCatName val="0"/>
            <c:showSerName val="0"/>
            <c:showPercent val="0"/>
            <c:showBubbleSize val="0"/>
            <c:showLeaderLines val="1"/>
          </c:dLbls>
          <c:cat>
            <c:strRef>
              <c:f>Φύλλο1!$A$2:$A$6</c:f>
              <c:strCache>
                <c:ptCount val="5"/>
                <c:pt idx="0">
                  <c:v>o No, never       3,65%</c:v>
                </c:pt>
                <c:pt idx="1">
                  <c:v>o No, rarely       7,40%</c:v>
                </c:pt>
                <c:pt idx="2">
                  <c:v>o Rare                38,88%</c:v>
                </c:pt>
                <c:pt idx="3">
                  <c:v>o Yes, often        46,06%</c:v>
                </c:pt>
                <c:pt idx="4">
                  <c:v>o Yes, always      12,46%</c:v>
                </c:pt>
              </c:strCache>
            </c:strRef>
          </c:cat>
          <c:val>
            <c:numRef>
              <c:f>Φύλλο1!$B$2:$B$6</c:f>
              <c:numCache>
                <c:formatCode>0.00%</c:formatCode>
                <c:ptCount val="5"/>
                <c:pt idx="0">
                  <c:v>3.6499999999999998E-2</c:v>
                </c:pt>
                <c:pt idx="1">
                  <c:v>7.3999999999999996E-2</c:v>
                </c:pt>
                <c:pt idx="2">
                  <c:v>0.33879999999999999</c:v>
                </c:pt>
                <c:pt idx="3">
                  <c:v>0.46060000000000001</c:v>
                </c:pt>
                <c:pt idx="4">
                  <c:v>0.1246</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57890416596483307"/>
          <c:y val="0.23377455491472957"/>
          <c:w val="0.40971717001575692"/>
          <c:h val="0.62858122996443067"/>
        </c:manualLayout>
      </c:layout>
      <c:overlay val="0"/>
    </c:legend>
    <c:plotVisOnly val="1"/>
    <c:dispBlanksAs val="gap"/>
    <c:showDLblsOverMax val="0"/>
  </c:chart>
  <c:txPr>
    <a:bodyPr/>
    <a:lstStyle/>
    <a:p>
      <a:pPr>
        <a:defRPr sz="1200" b="1">
          <a:solidFill>
            <a:srgbClr val="002060"/>
          </a:solidFill>
          <a:latin typeface="Consolas" panose="020B0609020204030204" pitchFamily="49" charset="0"/>
        </a:defRPr>
      </a:pPr>
      <a:endParaRPr lang="el-G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Φύλλο1!$B$1</c:f>
              <c:strCache>
                <c:ptCount val="1"/>
                <c:pt idx="0">
                  <c:v>Πωλήσεις</c:v>
                </c:pt>
              </c:strCache>
            </c:strRef>
          </c:tx>
          <c:dLbls>
            <c:showLegendKey val="0"/>
            <c:showVal val="1"/>
            <c:showCatName val="0"/>
            <c:showSerName val="0"/>
            <c:showPercent val="0"/>
            <c:showBubbleSize val="0"/>
            <c:showLeaderLines val="1"/>
          </c:dLbls>
          <c:cat>
            <c:strRef>
              <c:f>Φύλλο1!$A$2:$A$6</c:f>
              <c:strCache>
                <c:ptCount val="5"/>
                <c:pt idx="0">
                  <c:v>o No, never                2,47</c:v>
                </c:pt>
                <c:pt idx="1">
                  <c:v>o No, rarely               9,40</c:v>
                </c:pt>
                <c:pt idx="2">
                  <c:v>o Rare                    33,78%</c:v>
                </c:pt>
                <c:pt idx="3">
                  <c:v>o Yes, often              42,72%</c:v>
                </c:pt>
                <c:pt idx="4">
                  <c:v>o Yes, always             11,96%</c:v>
                </c:pt>
              </c:strCache>
            </c:strRef>
          </c:cat>
          <c:val>
            <c:numRef>
              <c:f>Φύλλο1!$B$2:$B$6</c:f>
              <c:numCache>
                <c:formatCode>0.00%</c:formatCode>
                <c:ptCount val="5"/>
                <c:pt idx="0">
                  <c:v>2.4E-2</c:v>
                </c:pt>
                <c:pt idx="1">
                  <c:v>9.4E-2</c:v>
                </c:pt>
                <c:pt idx="2">
                  <c:v>0.33779999999999999</c:v>
                </c:pt>
                <c:pt idx="3">
                  <c:v>0.42699999999999999</c:v>
                </c:pt>
                <c:pt idx="4">
                  <c:v>0.1196</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0612410167933406"/>
          <c:y val="1.9023896334750674E-2"/>
          <c:w val="0.38350123406767439"/>
          <c:h val="0.8625440607609256"/>
        </c:manualLayout>
      </c:layout>
      <c:overlay val="0"/>
    </c:legend>
    <c:plotVisOnly val="1"/>
    <c:dispBlanksAs val="gap"/>
    <c:showDLblsOverMax val="0"/>
  </c:chart>
  <c:txPr>
    <a:bodyPr/>
    <a:lstStyle/>
    <a:p>
      <a:pPr>
        <a:defRPr sz="1400">
          <a:solidFill>
            <a:srgbClr val="002060"/>
          </a:solidFill>
          <a:latin typeface="Consolas" panose="020B0609020204030204" pitchFamily="49" charset="0"/>
        </a:defRPr>
      </a:pPr>
      <a:endParaRPr lang="el-G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Φύλλο1!$B$1</c:f>
              <c:strCache>
                <c:ptCount val="1"/>
                <c:pt idx="0">
                  <c:v>Στήλη1</c:v>
                </c:pt>
              </c:strCache>
            </c:strRef>
          </c:tx>
          <c:dLbls>
            <c:showLegendKey val="0"/>
            <c:showVal val="1"/>
            <c:showCatName val="0"/>
            <c:showSerName val="0"/>
            <c:showPercent val="0"/>
            <c:showBubbleSize val="0"/>
            <c:showLeaderLines val="1"/>
          </c:dLbls>
          <c:cat>
            <c:strRef>
              <c:f>Φύλλο1!$A$2:$A$5</c:f>
              <c:strCache>
                <c:ptCount val="4"/>
                <c:pt idx="0">
                  <c:v>o Most likely, no           2,00%</c:v>
                </c:pt>
                <c:pt idx="1">
                  <c:v>o Definitely not           11,65%</c:v>
                </c:pt>
                <c:pt idx="2">
                  <c:v>o Most likely, yes        40,30%</c:v>
                </c:pt>
                <c:pt idx="3">
                  <c:v>o Definitely, yes          53,14%</c:v>
                </c:pt>
              </c:strCache>
            </c:strRef>
          </c:cat>
          <c:val>
            <c:numRef>
              <c:f>Φύλλο1!$B$2:$B$5</c:f>
              <c:numCache>
                <c:formatCode>0.00%</c:formatCode>
                <c:ptCount val="4"/>
                <c:pt idx="0">
                  <c:v>0.02</c:v>
                </c:pt>
                <c:pt idx="1">
                  <c:v>0.11650000000000001</c:v>
                </c:pt>
                <c:pt idx="2">
                  <c:v>0.40300000000000002</c:v>
                </c:pt>
                <c:pt idx="3">
                  <c:v>0.53139999999999998</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1248812694485399"/>
          <c:y val="0.18382577177852769"/>
          <c:w val="0.38751187305514595"/>
          <c:h val="0.63234845644294468"/>
        </c:manualLayout>
      </c:layout>
      <c:overlay val="0"/>
      <c:txPr>
        <a:bodyPr/>
        <a:lstStyle/>
        <a:p>
          <a:pPr>
            <a:defRPr sz="1400" b="1">
              <a:solidFill>
                <a:srgbClr val="002060"/>
              </a:solidFill>
              <a:latin typeface="Consolas" panose="020B0609020204030204" pitchFamily="49" charset="0"/>
            </a:defRPr>
          </a:pPr>
          <a:endParaRPr lang="el-GR"/>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Φύλλο1!$B$1</c:f>
              <c:strCache>
                <c:ptCount val="1"/>
                <c:pt idx="0">
                  <c:v>Στήλη2</c:v>
                </c:pt>
              </c:strCache>
            </c:strRef>
          </c:tx>
          <c:dLbls>
            <c:showLegendKey val="0"/>
            <c:showVal val="1"/>
            <c:showCatName val="0"/>
            <c:showSerName val="0"/>
            <c:showPercent val="0"/>
            <c:showBubbleSize val="0"/>
            <c:showLeaderLines val="1"/>
          </c:dLbls>
          <c:cat>
            <c:strRef>
              <c:f>Φύλλο1!$A$2:$A$6</c:f>
              <c:strCache>
                <c:ptCount val="5"/>
                <c:pt idx="0">
                  <c:v>o No, never       6,87%</c:v>
                </c:pt>
                <c:pt idx="1">
                  <c:v>o No, rarely      5,65%</c:v>
                </c:pt>
                <c:pt idx="2">
                  <c:v>o Rare              33,48%</c:v>
                </c:pt>
                <c:pt idx="3">
                  <c:v>o Yes, often     39,34%</c:v>
                </c:pt>
                <c:pt idx="4">
                  <c:v>o Yes, always   16,46%</c:v>
                </c:pt>
              </c:strCache>
            </c:strRef>
          </c:cat>
          <c:val>
            <c:numRef>
              <c:f>Φύλλο1!$B$2:$B$6</c:f>
              <c:numCache>
                <c:formatCode>0.00%</c:formatCode>
                <c:ptCount val="5"/>
                <c:pt idx="0">
                  <c:v>6.8699999999999997E-2</c:v>
                </c:pt>
                <c:pt idx="1">
                  <c:v>5.6500000000000002E-2</c:v>
                </c:pt>
                <c:pt idx="2">
                  <c:v>0.33479999999999999</c:v>
                </c:pt>
                <c:pt idx="3">
                  <c:v>0.39340000000000003</c:v>
                </c:pt>
                <c:pt idx="4">
                  <c:v>0.1646</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gap"/>
    <c:showDLblsOverMax val="0"/>
  </c:chart>
  <c:txPr>
    <a:bodyPr/>
    <a:lstStyle/>
    <a:p>
      <a:pPr>
        <a:defRPr sz="1400" b="1">
          <a:solidFill>
            <a:srgbClr val="002060"/>
          </a:solidFill>
          <a:latin typeface="Consolas" panose="020B0609020204030204" pitchFamily="49" charset="0"/>
        </a:defRPr>
      </a:pPr>
      <a:endParaRPr lang="el-G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Φύλλο1!$B$1</c:f>
              <c:strCache>
                <c:ptCount val="1"/>
                <c:pt idx="0">
                  <c:v>Πωλήσεις</c:v>
                </c:pt>
              </c:strCache>
            </c:strRef>
          </c:tx>
          <c:dLbls>
            <c:showLegendKey val="0"/>
            <c:showVal val="1"/>
            <c:showCatName val="0"/>
            <c:showSerName val="0"/>
            <c:showPercent val="0"/>
            <c:showBubbleSize val="0"/>
            <c:showLeaderLines val="1"/>
          </c:dLbls>
          <c:cat>
            <c:strRef>
              <c:f>Φύλλο1!$A$2:$A$6</c:f>
              <c:strCache>
                <c:ptCount val="5"/>
                <c:pt idx="0">
                  <c:v>o Very bad             5,37%</c:v>
                </c:pt>
                <c:pt idx="1">
                  <c:v>o Bad                    6,33%</c:v>
                </c:pt>
                <c:pt idx="2">
                  <c:v>o On average        22,88%</c:v>
                </c:pt>
                <c:pt idx="3">
                  <c:v>o Good                  44,60 %  </c:v>
                </c:pt>
                <c:pt idx="4">
                  <c:v>o Very well           23,74%</c:v>
                </c:pt>
              </c:strCache>
            </c:strRef>
          </c:cat>
          <c:val>
            <c:numRef>
              <c:f>Φύλλο1!$B$2:$B$6</c:f>
              <c:numCache>
                <c:formatCode>0.00%</c:formatCode>
                <c:ptCount val="5"/>
                <c:pt idx="0">
                  <c:v>5.3699999999999998E-2</c:v>
                </c:pt>
                <c:pt idx="1">
                  <c:v>6.3299999999999995E-2</c:v>
                </c:pt>
                <c:pt idx="2">
                  <c:v>0.2288</c:v>
                </c:pt>
                <c:pt idx="3">
                  <c:v>0.44600000000000001</c:v>
                </c:pt>
                <c:pt idx="4">
                  <c:v>0.2374</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59301805293917287"/>
          <c:y val="0.18268705086070525"/>
          <c:w val="0.39535320251351802"/>
          <c:h val="0.63462589827858951"/>
        </c:manualLayout>
      </c:layout>
      <c:overlay val="0"/>
    </c:legend>
    <c:plotVisOnly val="1"/>
    <c:dispBlanksAs val="gap"/>
    <c:showDLblsOverMax val="0"/>
  </c:chart>
  <c:txPr>
    <a:bodyPr/>
    <a:lstStyle/>
    <a:p>
      <a:pPr>
        <a:defRPr sz="1400" b="1">
          <a:solidFill>
            <a:srgbClr val="002060"/>
          </a:solidFill>
          <a:latin typeface="Consolas" panose="020B0609020204030204" pitchFamily="49" charset="0"/>
        </a:defRPr>
      </a:pPr>
      <a:endParaRPr lang="el-GR"/>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042687372411786E-2"/>
          <c:y val="0.11011904761904762"/>
          <c:w val="0.45949074074074076"/>
          <c:h val="0.78769841269841268"/>
        </c:manualLayout>
      </c:layout>
      <c:pieChart>
        <c:varyColors val="1"/>
        <c:ser>
          <c:idx val="0"/>
          <c:order val="0"/>
          <c:tx>
            <c:strRef>
              <c:f>Φύλλο1!$B$1</c:f>
              <c:strCache>
                <c:ptCount val="1"/>
                <c:pt idx="0">
                  <c:v>Πωλήσεις</c:v>
                </c:pt>
              </c:strCache>
            </c:strRef>
          </c:tx>
          <c:dLbls>
            <c:showLegendKey val="0"/>
            <c:showVal val="1"/>
            <c:showCatName val="0"/>
            <c:showSerName val="0"/>
            <c:showPercent val="0"/>
            <c:showBubbleSize val="0"/>
            <c:showLeaderLines val="1"/>
          </c:dLbls>
          <c:cat>
            <c:strRef>
              <c:f>Φύλλο1!$A$2:$A$5</c:f>
              <c:strCache>
                <c:ptCount val="4"/>
                <c:pt idx="0">
                  <c:v>o In person (Individual talks)                                    65,56%</c:v>
                </c:pt>
                <c:pt idx="1">
                  <c:v>o By telephone (by calling teachers or in writing)    35,30%</c:v>
                </c:pt>
                <c:pt idx="2">
                  <c:v>o Electronic Journal                                                   33,13%</c:v>
                </c:pt>
                <c:pt idx="3">
                  <c:v>o By e-mail                                                                12,05%</c:v>
                </c:pt>
              </c:strCache>
            </c:strRef>
          </c:cat>
          <c:val>
            <c:numRef>
              <c:f>Φύλλο1!$B$2:$B$5</c:f>
              <c:numCache>
                <c:formatCode>0.00%</c:formatCode>
                <c:ptCount val="4"/>
                <c:pt idx="0">
                  <c:v>0.65559999999999996</c:v>
                </c:pt>
                <c:pt idx="1">
                  <c:v>0.35299999999999998</c:v>
                </c:pt>
                <c:pt idx="2">
                  <c:v>0.33129999999999998</c:v>
                </c:pt>
                <c:pt idx="3">
                  <c:v>0.1205</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53822670603674538"/>
          <c:y val="0"/>
          <c:w val="0.44788440507436572"/>
          <c:h val="1"/>
        </c:manualLayout>
      </c:layout>
      <c:overlay val="0"/>
    </c:legend>
    <c:plotVisOnly val="1"/>
    <c:dispBlanksAs val="gap"/>
    <c:showDLblsOverMax val="0"/>
  </c:chart>
  <c:txPr>
    <a:bodyPr/>
    <a:lstStyle/>
    <a:p>
      <a:pPr>
        <a:defRPr sz="1400" b="1">
          <a:solidFill>
            <a:srgbClr val="002060"/>
          </a:solidFill>
          <a:latin typeface="Consolas" panose="020B0609020204030204" pitchFamily="49" charset="0"/>
        </a:defRPr>
      </a:pPr>
      <a:endParaRPr lang="el-GR"/>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Φύλλο1!$B$1</c:f>
              <c:strCache>
                <c:ptCount val="1"/>
                <c:pt idx="0">
                  <c:v>Πωλήσεις</c:v>
                </c:pt>
              </c:strCache>
            </c:strRef>
          </c:tx>
          <c:dLbls>
            <c:showLegendKey val="0"/>
            <c:showVal val="1"/>
            <c:showCatName val="0"/>
            <c:showSerName val="0"/>
            <c:showPercent val="0"/>
            <c:showBubbleSize val="0"/>
            <c:showLeaderLines val="1"/>
          </c:dLbls>
          <c:cat>
            <c:strRef>
              <c:f>Φύλλο1!$A$2:$A$5</c:f>
              <c:strCache>
                <c:ptCount val="4"/>
                <c:pt idx="0">
                  <c:v>o Never                                         5,60%</c:v>
                </c:pt>
                <c:pt idx="1">
                  <c:v>o Rare                                         16,43%</c:v>
                </c:pt>
                <c:pt idx="2">
                  <c:v>o Sometimes                               36,46%</c:v>
                </c:pt>
                <c:pt idx="3">
                  <c:v>o Once a week or more often      45,22%</c:v>
                </c:pt>
              </c:strCache>
            </c:strRef>
          </c:cat>
          <c:val>
            <c:numRef>
              <c:f>Φύλλο1!$B$2:$B$5</c:f>
              <c:numCache>
                <c:formatCode>0.00%</c:formatCode>
                <c:ptCount val="4"/>
                <c:pt idx="0">
                  <c:v>5.6000000000000001E-2</c:v>
                </c:pt>
                <c:pt idx="1">
                  <c:v>0.1643</c:v>
                </c:pt>
                <c:pt idx="2">
                  <c:v>0.36459999999999998</c:v>
                </c:pt>
                <c:pt idx="3">
                  <c:v>0.45219999999999999</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gap"/>
    <c:showDLblsOverMax val="0"/>
  </c:chart>
  <c:txPr>
    <a:bodyPr/>
    <a:lstStyle/>
    <a:p>
      <a:pPr>
        <a:defRPr sz="1400" b="1">
          <a:solidFill>
            <a:srgbClr val="002060"/>
          </a:solidFill>
          <a:latin typeface="Consolas" panose="020B0609020204030204" pitchFamily="49" charset="0"/>
        </a:defRPr>
      </a:pPr>
      <a:endParaRPr lang="el-GR"/>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Φύλλο1!$B$1</c:f>
              <c:strCache>
                <c:ptCount val="1"/>
                <c:pt idx="0">
                  <c:v>Πωλήσεις</c:v>
                </c:pt>
              </c:strCache>
            </c:strRef>
          </c:tx>
          <c:dLbls>
            <c:showLegendKey val="0"/>
            <c:showVal val="1"/>
            <c:showCatName val="0"/>
            <c:showSerName val="0"/>
            <c:showPercent val="0"/>
            <c:showBubbleSize val="0"/>
            <c:showLeaderLines val="1"/>
          </c:dLbls>
          <c:cat>
            <c:strRef>
              <c:f>Φύλλο1!$A$2:$A$5</c:f>
              <c:strCache>
                <c:ptCount val="2"/>
                <c:pt idx="0">
                  <c:v>o Yes              90,48%</c:v>
                </c:pt>
                <c:pt idx="1">
                  <c:v>o No               10,68%</c:v>
                </c:pt>
              </c:strCache>
            </c:strRef>
          </c:cat>
          <c:val>
            <c:numRef>
              <c:f>Φύλλο1!$B$2:$B$5</c:f>
              <c:numCache>
                <c:formatCode>0.00%</c:formatCode>
                <c:ptCount val="4"/>
                <c:pt idx="0">
                  <c:v>0.90480000000000005</c:v>
                </c:pt>
                <c:pt idx="1">
                  <c:v>0.10680000000000001</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71398345195205071"/>
          <c:y val="0.26382568468445816"/>
          <c:w val="0.27521842811116226"/>
          <c:h val="0.47234863063108362"/>
        </c:manualLayout>
      </c:layout>
      <c:overlay val="0"/>
    </c:legend>
    <c:plotVisOnly val="1"/>
    <c:dispBlanksAs val="gap"/>
    <c:showDLblsOverMax val="0"/>
  </c:chart>
  <c:txPr>
    <a:bodyPr/>
    <a:lstStyle/>
    <a:p>
      <a:pPr>
        <a:defRPr sz="1400" b="1">
          <a:solidFill>
            <a:srgbClr val="002060"/>
          </a:solidFill>
          <a:latin typeface="Consolas" panose="020B0609020204030204" pitchFamily="49" charset="0"/>
        </a:defRPr>
      </a:pPr>
      <a:endParaRPr lang="el-GR"/>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5" name="Στρογγυλεμένο ορθογώνιο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Στρογγυλεμένο ορθογώνιο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Τίτλος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l-GR" smtClean="0"/>
              <a:t>Στυλ κύριου τίτλου</a:t>
            </a:r>
            <a:endParaRPr kumimoji="0" lang="en-US"/>
          </a:p>
        </p:txBody>
      </p:sp>
      <p:sp>
        <p:nvSpPr>
          <p:cNvPr id="20" name="Υπότιτλος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Στυλ κύριου υπότιτλου</a:t>
            </a:r>
            <a:endParaRPr kumimoji="0" lang="en-US"/>
          </a:p>
        </p:txBody>
      </p:sp>
      <p:sp>
        <p:nvSpPr>
          <p:cNvPr id="19" name="Θέση ημερομηνίας 18"/>
          <p:cNvSpPr>
            <a:spLocks noGrp="1"/>
          </p:cNvSpPr>
          <p:nvPr>
            <p:ph type="dt" sz="half" idx="10"/>
          </p:nvPr>
        </p:nvSpPr>
        <p:spPr/>
        <p:txBody>
          <a:bodyPr/>
          <a:lstStyle>
            <a:extLst/>
          </a:lstStyle>
          <a:p>
            <a:fld id="{52677558-C930-4302-A4AC-2F42CE781AF2}" type="datetimeFigureOut">
              <a:rPr lang="el-GR" smtClean="0"/>
              <a:t>19/1/2021</a:t>
            </a:fld>
            <a:endParaRPr lang="el-GR"/>
          </a:p>
        </p:txBody>
      </p:sp>
      <p:sp>
        <p:nvSpPr>
          <p:cNvPr id="8" name="Θέση υποσέλιδου 7"/>
          <p:cNvSpPr>
            <a:spLocks noGrp="1"/>
          </p:cNvSpPr>
          <p:nvPr>
            <p:ph type="ftr" sz="quarter" idx="11"/>
          </p:nvPr>
        </p:nvSpPr>
        <p:spPr/>
        <p:txBody>
          <a:bodyPr/>
          <a:lstStyle>
            <a:extLst/>
          </a:lstStyle>
          <a:p>
            <a:endParaRPr lang="el-GR"/>
          </a:p>
        </p:txBody>
      </p:sp>
      <p:sp>
        <p:nvSpPr>
          <p:cNvPr id="11" name="Θέση αριθμού διαφάνειας 10"/>
          <p:cNvSpPr>
            <a:spLocks noGrp="1"/>
          </p:cNvSpPr>
          <p:nvPr>
            <p:ph type="sldNum" sz="quarter" idx="12"/>
          </p:nvPr>
        </p:nvSpPr>
        <p:spPr/>
        <p:txBody>
          <a:bodyPr/>
          <a:lstStyle>
            <a:extLst/>
          </a:lstStyle>
          <a:p>
            <a:fld id="{B91B5489-C204-4D8C-A8E0-2756F2E5E4CF}"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502920" y="4983480"/>
            <a:ext cx="8183880" cy="1051560"/>
          </a:xfrm>
        </p:spPr>
        <p:txBody>
          <a:bodyPr/>
          <a:lstStyle>
            <a:extLs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502920" y="530352"/>
            <a:ext cx="8183880" cy="4187952"/>
          </a:xfrm>
        </p:spPr>
        <p:txBody>
          <a:bodyPr vert="eaVert"/>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52677558-C930-4302-A4AC-2F42CE781AF2}" type="datetimeFigureOut">
              <a:rPr lang="el-GR" smtClean="0"/>
              <a:t>19/1/2021</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B91B5489-C204-4D8C-A8E0-2756F2E5E4CF}"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533404"/>
            <a:ext cx="1981200" cy="5257799"/>
          </a:xfrm>
        </p:spPr>
        <p:txBody>
          <a:bodyPr vert="eaVert"/>
          <a:lstStyle>
            <a:extLs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533400" y="533402"/>
            <a:ext cx="5943600" cy="5257801"/>
          </a:xfrm>
        </p:spPr>
        <p:txBody>
          <a:bodyPr vert="eaVert"/>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52677558-C930-4302-A4AC-2F42CE781AF2}" type="datetimeFigureOut">
              <a:rPr lang="el-GR" smtClean="0"/>
              <a:t>19/1/2021</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B91B5489-C204-4D8C-A8E0-2756F2E5E4CF}"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502920" y="4983480"/>
            <a:ext cx="8183880" cy="1051560"/>
          </a:xfrm>
        </p:spPr>
        <p:txBody>
          <a:bodyPr/>
          <a:lstStyle>
            <a:extLst/>
          </a:lstStyle>
          <a:p>
            <a:r>
              <a:rPr kumimoji="0" lang="el-GR" smtClean="0"/>
              <a:t>Στυλ κύριου τίτλου</a:t>
            </a:r>
            <a:endParaRPr kumimoji="0" lang="en-US"/>
          </a:p>
        </p:txBody>
      </p:sp>
      <p:sp>
        <p:nvSpPr>
          <p:cNvPr id="3" name="Θέση περιεχομένου 2"/>
          <p:cNvSpPr>
            <a:spLocks noGrp="1"/>
          </p:cNvSpPr>
          <p:nvPr>
            <p:ph idx="1"/>
          </p:nvPr>
        </p:nvSpPr>
        <p:spPr>
          <a:xfrm>
            <a:off x="502920" y="530352"/>
            <a:ext cx="8183880" cy="4187952"/>
          </a:xfrm>
        </p:spPr>
        <p:txBody>
          <a:bodyPr/>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52677558-C930-4302-A4AC-2F42CE781AF2}" type="datetimeFigureOut">
              <a:rPr lang="el-GR" smtClean="0"/>
              <a:t>19/1/2021</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B91B5489-C204-4D8C-A8E0-2756F2E5E4CF}"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4" name="Στρογγυλεμένο ορθογώνιο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Στρογγυλεμένο ορθογώνιο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Τίτλος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extLst/>
          </a:lstStyle>
          <a:p>
            <a:fld id="{52677558-C930-4302-A4AC-2F42CE781AF2}" type="datetimeFigureOut">
              <a:rPr lang="el-GR" smtClean="0"/>
              <a:t>19/1/2021</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B91B5489-C204-4D8C-A8E0-2756F2E5E4CF}"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extLst/>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52677558-C930-4302-A4AC-2F42CE781AF2}" type="datetimeFigureOut">
              <a:rPr lang="el-GR" smtClean="0"/>
              <a:t>19/1/2021</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B91B5489-C204-4D8C-A8E0-2756F2E5E4CF}"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502920" y="4983480"/>
            <a:ext cx="8183880" cy="1051560"/>
          </a:xfrm>
        </p:spPr>
        <p:txBody>
          <a:bodyPr anchor="b"/>
          <a:lstStyle>
            <a:lvl1pPr>
              <a:defRPr b="1"/>
            </a:lvl1pPr>
            <a:extLst/>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extLst/>
          </a:lstStyle>
          <a:p>
            <a:fld id="{52677558-C930-4302-A4AC-2F42CE781AF2}" type="datetimeFigureOut">
              <a:rPr lang="el-GR" smtClean="0"/>
              <a:t>19/1/2021</a:t>
            </a:fld>
            <a:endParaRPr lang="el-GR"/>
          </a:p>
        </p:txBody>
      </p:sp>
      <p:sp>
        <p:nvSpPr>
          <p:cNvPr id="8" name="Θέση υποσέλιδου 7"/>
          <p:cNvSpPr>
            <a:spLocks noGrp="1"/>
          </p:cNvSpPr>
          <p:nvPr>
            <p:ph type="ftr" sz="quarter" idx="11"/>
          </p:nvPr>
        </p:nvSpPr>
        <p:spPr/>
        <p:txBody>
          <a:bodyPr/>
          <a:lstStyle>
            <a:extLst/>
          </a:lstStyle>
          <a:p>
            <a:endParaRPr lang="el-GR"/>
          </a:p>
        </p:txBody>
      </p:sp>
      <p:sp>
        <p:nvSpPr>
          <p:cNvPr id="9" name="Θέση αριθμού διαφάνειας 8"/>
          <p:cNvSpPr>
            <a:spLocks noGrp="1"/>
          </p:cNvSpPr>
          <p:nvPr>
            <p:ph type="sldNum" sz="quarter" idx="12"/>
          </p:nvPr>
        </p:nvSpPr>
        <p:spPr/>
        <p:txBody>
          <a:bodyPr/>
          <a:lstStyle>
            <a:extLst/>
          </a:lstStyle>
          <a:p>
            <a:fld id="{B91B5489-C204-4D8C-A8E0-2756F2E5E4CF}"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extLst/>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extLst/>
          </a:lstStyle>
          <a:p>
            <a:fld id="{52677558-C930-4302-A4AC-2F42CE781AF2}" type="datetimeFigureOut">
              <a:rPr lang="el-GR" smtClean="0"/>
              <a:t>19/1/2021</a:t>
            </a:fld>
            <a:endParaRPr lang="el-GR"/>
          </a:p>
        </p:txBody>
      </p:sp>
      <p:sp>
        <p:nvSpPr>
          <p:cNvPr id="4" name="Θέση υποσέλιδου 3"/>
          <p:cNvSpPr>
            <a:spLocks noGrp="1"/>
          </p:cNvSpPr>
          <p:nvPr>
            <p:ph type="ftr" sz="quarter" idx="11"/>
          </p:nvPr>
        </p:nvSpPr>
        <p:spPr/>
        <p:txBody>
          <a:bodyPr/>
          <a:lstStyle>
            <a:extLst/>
          </a:lstStyle>
          <a:p>
            <a:endParaRPr lang="el-GR"/>
          </a:p>
        </p:txBody>
      </p:sp>
      <p:sp>
        <p:nvSpPr>
          <p:cNvPr id="5" name="Θέση αριθμού διαφάνειας 4"/>
          <p:cNvSpPr>
            <a:spLocks noGrp="1"/>
          </p:cNvSpPr>
          <p:nvPr>
            <p:ph type="sldNum" sz="quarter" idx="12"/>
          </p:nvPr>
        </p:nvSpPr>
        <p:spPr/>
        <p:txBody>
          <a:bodyPr/>
          <a:lstStyle>
            <a:extLst/>
          </a:lstStyle>
          <a:p>
            <a:fld id="{B91B5489-C204-4D8C-A8E0-2756F2E5E4CF}"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Στρογγυλεμένο ορθογώνιο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Θέση ημερομηνίας 1"/>
          <p:cNvSpPr>
            <a:spLocks noGrp="1"/>
          </p:cNvSpPr>
          <p:nvPr>
            <p:ph type="dt" sz="half" idx="10"/>
          </p:nvPr>
        </p:nvSpPr>
        <p:spPr/>
        <p:txBody>
          <a:bodyPr/>
          <a:lstStyle>
            <a:extLst/>
          </a:lstStyle>
          <a:p>
            <a:fld id="{52677558-C930-4302-A4AC-2F42CE781AF2}" type="datetimeFigureOut">
              <a:rPr lang="el-GR" smtClean="0"/>
              <a:t>19/1/2021</a:t>
            </a:fld>
            <a:endParaRPr lang="el-GR"/>
          </a:p>
        </p:txBody>
      </p:sp>
      <p:sp>
        <p:nvSpPr>
          <p:cNvPr id="3" name="Θέση υποσέλιδου 2"/>
          <p:cNvSpPr>
            <a:spLocks noGrp="1"/>
          </p:cNvSpPr>
          <p:nvPr>
            <p:ph type="ftr" sz="quarter" idx="11"/>
          </p:nvPr>
        </p:nvSpPr>
        <p:spPr/>
        <p:txBody>
          <a:bodyPr/>
          <a:lstStyle>
            <a:extLst/>
          </a:lstStyle>
          <a:p>
            <a:endParaRPr lang="el-GR"/>
          </a:p>
        </p:txBody>
      </p:sp>
      <p:sp>
        <p:nvSpPr>
          <p:cNvPr id="4" name="Θέση αριθμού διαφάνειας 3"/>
          <p:cNvSpPr>
            <a:spLocks noGrp="1"/>
          </p:cNvSpPr>
          <p:nvPr>
            <p:ph type="sldNum" sz="quarter" idx="12"/>
          </p:nvPr>
        </p:nvSpPr>
        <p:spPr/>
        <p:txBody>
          <a:bodyPr/>
          <a:lstStyle>
            <a:extLst/>
          </a:lstStyle>
          <a:p>
            <a:fld id="{B91B5489-C204-4D8C-A8E0-2756F2E5E4CF}"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52677558-C930-4302-A4AC-2F42CE781AF2}" type="datetimeFigureOut">
              <a:rPr lang="el-GR" smtClean="0"/>
              <a:t>19/1/2021</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B91B5489-C204-4D8C-A8E0-2756F2E5E4CF}"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5" name="Στρογγυλεμένο ορθογώνιο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Στρογγύλεμα μίας γωνίας ορθογωνίου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Τίτλος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l-GR" smtClean="0"/>
              <a:t>Στυλ κύριου τίτλου</a:t>
            </a:r>
            <a:endParaRPr kumimoji="0" lang="en-US"/>
          </a:p>
        </p:txBody>
      </p:sp>
      <p:sp>
        <p:nvSpPr>
          <p:cNvPr id="4" name="Θέση κειμένου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52677558-C930-4302-A4AC-2F42CE781AF2}" type="datetimeFigureOut">
              <a:rPr lang="el-GR" smtClean="0"/>
              <a:t>19/1/2021</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B91B5489-C204-4D8C-A8E0-2756F2E5E4CF}" type="slidenum">
              <a:rPr lang="el-GR" smtClean="0"/>
              <a:t>‹#›</a:t>
            </a:fld>
            <a:endParaRPr lang="el-GR"/>
          </a:p>
        </p:txBody>
      </p:sp>
      <p:sp>
        <p:nvSpPr>
          <p:cNvPr id="3" name="Θέση εικόνας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Στρογγυλεμένο ορθογώνιο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Στρογγυλεμένο ορθογώνιο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Θέση τίτλου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l-GR" smtClean="0"/>
              <a:t>Στυλ κύριου τίτλου</a:t>
            </a:r>
            <a:endParaRPr kumimoji="0" lang="en-US"/>
          </a:p>
        </p:txBody>
      </p:sp>
      <p:sp>
        <p:nvSpPr>
          <p:cNvPr id="4" name="Θέση κειμένου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5" name="Θέση ημερομηνίας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2677558-C930-4302-A4AC-2F42CE781AF2}" type="datetimeFigureOut">
              <a:rPr lang="el-GR" smtClean="0"/>
              <a:t>19/1/2021</a:t>
            </a:fld>
            <a:endParaRPr lang="el-GR"/>
          </a:p>
        </p:txBody>
      </p:sp>
      <p:sp>
        <p:nvSpPr>
          <p:cNvPr id="18" name="Θέση υποσέλιδου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l-GR"/>
          </a:p>
        </p:txBody>
      </p:sp>
      <p:sp>
        <p:nvSpPr>
          <p:cNvPr id="5" name="Θέση αριθμού διαφάνειας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91B5489-C204-4D8C-A8E0-2756F2E5E4CF}"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332656"/>
            <a:ext cx="7776864" cy="619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217997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p:cNvSpPr/>
          <p:nvPr/>
        </p:nvSpPr>
        <p:spPr>
          <a:xfrm>
            <a:off x="704025" y="620688"/>
            <a:ext cx="7488832" cy="5601533"/>
          </a:xfrm>
          <a:prstGeom prst="rect">
            <a:avLst/>
          </a:prstGeom>
        </p:spPr>
        <p:txBody>
          <a:bodyPr wrap="square">
            <a:spAutoFit/>
          </a:bodyPr>
          <a:lstStyle/>
          <a:p>
            <a:r>
              <a:rPr lang="en-US" sz="2000" b="1" dirty="0">
                <a:solidFill>
                  <a:srgbClr val="002060"/>
                </a:solidFill>
                <a:latin typeface="Consolas" panose="020B0609020204030204" pitchFamily="49" charset="0"/>
              </a:rPr>
              <a:t>Please suggestions on how you would like to work with educators</a:t>
            </a:r>
          </a:p>
          <a:p>
            <a:r>
              <a:rPr lang="en-US" sz="1600" b="1" dirty="0" err="1" smtClean="0">
                <a:solidFill>
                  <a:srgbClr val="002060"/>
                </a:solidFill>
                <a:latin typeface="Consolas" panose="020B0609020204030204" pitchFamily="49" charset="0"/>
              </a:rPr>
              <a:t>o.Today's</a:t>
            </a:r>
            <a:r>
              <a:rPr lang="en-US" sz="1600" b="1" dirty="0" smtClean="0">
                <a:solidFill>
                  <a:srgbClr val="002060"/>
                </a:solidFill>
                <a:latin typeface="Consolas" panose="020B0609020204030204" pitchFamily="49" charset="0"/>
              </a:rPr>
              <a:t> </a:t>
            </a:r>
            <a:r>
              <a:rPr lang="en-US" sz="1600" b="1" dirty="0">
                <a:solidFill>
                  <a:srgbClr val="002060"/>
                </a:solidFill>
                <a:latin typeface="Consolas" panose="020B0609020204030204" pitchFamily="49" charset="0"/>
              </a:rPr>
              <a:t>cooperation is good</a:t>
            </a:r>
          </a:p>
          <a:p>
            <a:r>
              <a:rPr lang="en-US" sz="1600" b="1" dirty="0" smtClean="0">
                <a:solidFill>
                  <a:srgbClr val="002060"/>
                </a:solidFill>
                <a:latin typeface="Consolas" panose="020B0609020204030204" pitchFamily="49" charset="0"/>
              </a:rPr>
              <a:t>o</a:t>
            </a:r>
            <a:r>
              <a:rPr lang="en-US" sz="1600" b="1" dirty="0">
                <a:solidFill>
                  <a:srgbClr val="002060"/>
                </a:solidFill>
                <a:latin typeface="Consolas" panose="020B0609020204030204" pitchFamily="49" charset="0"/>
              </a:rPr>
              <a:t>. Brief description of the child once every six months.</a:t>
            </a:r>
          </a:p>
          <a:p>
            <a:r>
              <a:rPr lang="en-US" sz="1600" b="1" dirty="0">
                <a:solidFill>
                  <a:srgbClr val="002060"/>
                </a:solidFill>
                <a:latin typeface="Consolas" panose="020B0609020204030204" pitchFamily="49" charset="0"/>
              </a:rPr>
              <a:t>o. To keep classes at school not at home.</a:t>
            </a:r>
          </a:p>
          <a:p>
            <a:r>
              <a:rPr lang="en-US" sz="1600" b="1" dirty="0">
                <a:solidFill>
                  <a:srgbClr val="002060"/>
                </a:solidFill>
                <a:latin typeface="Consolas" panose="020B0609020204030204" pitchFamily="49" charset="0"/>
              </a:rPr>
              <a:t>o. </a:t>
            </a:r>
            <a:r>
              <a:rPr lang="en-US" sz="1600" b="1" dirty="0" err="1">
                <a:solidFill>
                  <a:srgbClr val="002060"/>
                </a:solidFill>
                <a:latin typeface="Consolas" panose="020B0609020204030204" pitchFamily="49" charset="0"/>
              </a:rPr>
              <a:t>Involment</a:t>
            </a:r>
            <a:r>
              <a:rPr lang="en-US" sz="1600" b="1" dirty="0">
                <a:solidFill>
                  <a:srgbClr val="002060"/>
                </a:solidFill>
                <a:latin typeface="Consolas" panose="020B0609020204030204" pitchFamily="49" charset="0"/>
              </a:rPr>
              <a:t>  of kindergarten in community  activities .</a:t>
            </a:r>
          </a:p>
          <a:p>
            <a:r>
              <a:rPr lang="en-US" sz="1600" b="1" dirty="0">
                <a:solidFill>
                  <a:srgbClr val="002060"/>
                </a:solidFill>
                <a:latin typeface="Consolas" panose="020B0609020204030204" pitchFamily="49" charset="0"/>
              </a:rPr>
              <a:t>o. Online communication.</a:t>
            </a:r>
          </a:p>
          <a:p>
            <a:r>
              <a:rPr lang="en-US" sz="1600" b="1" dirty="0">
                <a:solidFill>
                  <a:srgbClr val="002060"/>
                </a:solidFill>
                <a:latin typeface="Consolas" panose="020B0609020204030204" pitchFamily="49" charset="0"/>
              </a:rPr>
              <a:t>o. Fun activities for children outside kindergarten.</a:t>
            </a:r>
          </a:p>
          <a:p>
            <a:r>
              <a:rPr lang="en-US" sz="1600" b="1" dirty="0">
                <a:solidFill>
                  <a:srgbClr val="002060"/>
                </a:solidFill>
                <a:latin typeface="Consolas" panose="020B0609020204030204" pitchFamily="49" charset="0"/>
              </a:rPr>
              <a:t>o. Quality synchronous and asynchronous communication. </a:t>
            </a:r>
          </a:p>
          <a:p>
            <a:r>
              <a:rPr lang="en-US" sz="1600" b="1" dirty="0">
                <a:solidFill>
                  <a:srgbClr val="002060"/>
                </a:solidFill>
                <a:latin typeface="Consolas" panose="020B0609020204030204" pitchFamily="49" charset="0"/>
              </a:rPr>
              <a:t>o. Difficulties  in online collaboration.</a:t>
            </a:r>
          </a:p>
          <a:p>
            <a:r>
              <a:rPr lang="en-US" sz="1600" b="1" dirty="0">
                <a:solidFill>
                  <a:srgbClr val="002060"/>
                </a:solidFill>
                <a:latin typeface="Consolas" panose="020B0609020204030204" pitchFamily="49" charset="0"/>
              </a:rPr>
              <a:t>o. Online communication </a:t>
            </a:r>
            <a:r>
              <a:rPr lang="en-US" sz="1600" b="1" dirty="0" err="1">
                <a:solidFill>
                  <a:srgbClr val="002060"/>
                </a:solidFill>
                <a:latin typeface="Consolas" panose="020B0609020204030204" pitchFamily="49" charset="0"/>
              </a:rPr>
              <a:t>communication</a:t>
            </a:r>
            <a:r>
              <a:rPr lang="en-US" sz="1600" b="1" dirty="0">
                <a:solidFill>
                  <a:srgbClr val="002060"/>
                </a:solidFill>
                <a:latin typeface="Consolas" panose="020B0609020204030204" pitchFamily="49" charset="0"/>
              </a:rPr>
              <a:t> is very difficult.</a:t>
            </a:r>
          </a:p>
          <a:p>
            <a:r>
              <a:rPr lang="en-US" sz="1600" b="1" dirty="0">
                <a:solidFill>
                  <a:srgbClr val="002060"/>
                </a:solidFill>
                <a:latin typeface="Consolas" panose="020B0609020204030204" pitchFamily="49" charset="0"/>
              </a:rPr>
              <a:t>o. More frequent joint meetings .There should be more activities in kindergarten in which we parents can participate together with the educator and the children, </a:t>
            </a:r>
          </a:p>
          <a:p>
            <a:r>
              <a:rPr lang="en-US" sz="1600" b="1" dirty="0">
                <a:solidFill>
                  <a:srgbClr val="002060"/>
                </a:solidFill>
                <a:latin typeface="Consolas" panose="020B0609020204030204" pitchFamily="49" charset="0"/>
              </a:rPr>
              <a:t>o</a:t>
            </a:r>
            <a:r>
              <a:rPr lang="en-US" sz="1600" b="1" dirty="0" smtClean="0">
                <a:solidFill>
                  <a:srgbClr val="002060"/>
                </a:solidFill>
                <a:latin typeface="Consolas" panose="020B0609020204030204" pitchFamily="49" charset="0"/>
              </a:rPr>
              <a:t>. I </a:t>
            </a:r>
            <a:r>
              <a:rPr lang="en-US" sz="1600" b="1" dirty="0">
                <a:solidFill>
                  <a:srgbClr val="002060"/>
                </a:solidFill>
                <a:latin typeface="Consolas" panose="020B0609020204030204" pitchFamily="49" charset="0"/>
              </a:rPr>
              <a:t>would like to know more about what educational activities the children are engaged in, what they study in kindergarten during certain period and what parents can teach children at home, maybe specific tasks for parents. And especially at least once a month a review of the child's performance, what's better, what's worse, where to stretch (in knowledge, dealing with friends, playing, eating, preparing, etc.)</a:t>
            </a:r>
          </a:p>
          <a:p>
            <a:r>
              <a:rPr lang="en-US" sz="1600" b="1" dirty="0">
                <a:solidFill>
                  <a:srgbClr val="002060"/>
                </a:solidFill>
                <a:latin typeface="Consolas" panose="020B0609020204030204" pitchFamily="49" charset="0"/>
              </a:rPr>
              <a:t>o. What achievements have improved. </a:t>
            </a:r>
          </a:p>
        </p:txBody>
      </p:sp>
    </p:spTree>
    <p:extLst>
      <p:ext uri="{BB962C8B-B14F-4D97-AF65-F5344CB8AC3E}">
        <p14:creationId xmlns:p14="http://schemas.microsoft.com/office/powerpoint/2010/main" val="2050715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955964" y="404664"/>
            <a:ext cx="7344816" cy="6001643"/>
          </a:xfrm>
          <a:prstGeom prst="rect">
            <a:avLst/>
          </a:prstGeom>
        </p:spPr>
        <p:txBody>
          <a:bodyPr wrap="square">
            <a:spAutoFit/>
          </a:bodyPr>
          <a:lstStyle/>
          <a:p>
            <a:r>
              <a:rPr lang="en-US" sz="1600" b="1" dirty="0" err="1">
                <a:solidFill>
                  <a:srgbClr val="002060"/>
                </a:solidFill>
                <a:latin typeface="Consolas" panose="020B0609020204030204" pitchFamily="49" charset="0"/>
              </a:rPr>
              <a:t>o.I</a:t>
            </a:r>
            <a:r>
              <a:rPr lang="en-US" sz="1600" b="1" dirty="0">
                <a:solidFill>
                  <a:srgbClr val="002060"/>
                </a:solidFill>
                <a:latin typeface="Consolas" panose="020B0609020204030204" pitchFamily="49" charset="0"/>
              </a:rPr>
              <a:t> would like them to share information about my child more often, both good and bad. I would simply like to receive information about my daughters every quarter so that I can keep track of where they are in the learning cycle. As a learning and development specialist  I know that this is the most effective way to keep track of what they are doing and what they will be doing in the next quarter.</a:t>
            </a:r>
          </a:p>
          <a:p>
            <a:r>
              <a:rPr lang="en-US" sz="1600" b="1" dirty="0">
                <a:solidFill>
                  <a:srgbClr val="002060"/>
                </a:solidFill>
                <a:latin typeface="Consolas" panose="020B0609020204030204" pitchFamily="49" charset="0"/>
              </a:rPr>
              <a:t>o. think most convenient would be group conversation with all parents at once via Messenger.</a:t>
            </a:r>
          </a:p>
          <a:p>
            <a:r>
              <a:rPr lang="en-US" sz="1600" b="1" dirty="0">
                <a:solidFill>
                  <a:srgbClr val="002060"/>
                </a:solidFill>
                <a:latin typeface="Consolas" panose="020B0609020204030204" pitchFamily="49" charset="0"/>
              </a:rPr>
              <a:t>o. More information on the Facebook groups, google.com groups and etc.</a:t>
            </a:r>
          </a:p>
          <a:p>
            <a:r>
              <a:rPr lang="en-US" sz="1600" b="1" dirty="0">
                <a:solidFill>
                  <a:srgbClr val="002060"/>
                </a:solidFill>
                <a:latin typeface="Consolas" panose="020B0609020204030204" pitchFamily="49" charset="0"/>
              </a:rPr>
              <a:t>o. Looking ahead, it would be fun to get more videos and photos of what our kids are doing. O. Also to hear about their accomplishments and where we could improve.</a:t>
            </a:r>
          </a:p>
          <a:p>
            <a:r>
              <a:rPr lang="en-US" sz="1600" b="1" dirty="0">
                <a:solidFill>
                  <a:srgbClr val="002060"/>
                </a:solidFill>
                <a:latin typeface="Consolas" panose="020B0609020204030204" pitchFamily="49" charset="0"/>
              </a:rPr>
              <a:t>o. More communication.</a:t>
            </a:r>
          </a:p>
          <a:p>
            <a:r>
              <a:rPr lang="en-US" sz="1600" b="1" dirty="0">
                <a:solidFill>
                  <a:srgbClr val="002060"/>
                </a:solidFill>
                <a:latin typeface="Consolas" panose="020B0609020204030204" pitchFamily="49" charset="0"/>
              </a:rPr>
              <a:t>o. Perhaps during this period, it would certainly be easier to share information in an electronic journal where the educator could also leave info about our children and we could write up relevant information.</a:t>
            </a:r>
          </a:p>
          <a:p>
            <a:r>
              <a:rPr lang="en-US" sz="1600" b="1" dirty="0">
                <a:solidFill>
                  <a:srgbClr val="002060"/>
                </a:solidFill>
                <a:latin typeface="Consolas" panose="020B0609020204030204" pitchFamily="49" charset="0"/>
              </a:rPr>
              <a:t>o. In closed Facebook group, where we could share photos, comments, notes.</a:t>
            </a:r>
          </a:p>
          <a:p>
            <a:r>
              <a:rPr lang="en-US" sz="1600" b="1" dirty="0">
                <a:solidFill>
                  <a:srgbClr val="002060"/>
                </a:solidFill>
                <a:latin typeface="Consolas" panose="020B0609020204030204" pitchFamily="49" charset="0"/>
              </a:rPr>
              <a:t>o. Meetings where we can discuss what exactly kids do at school, how they learn,(letters numbers or whatever they do ) so that we can help them back home in the same way.</a:t>
            </a:r>
          </a:p>
        </p:txBody>
      </p:sp>
    </p:spTree>
    <p:extLst>
      <p:ext uri="{BB962C8B-B14F-4D97-AF65-F5344CB8AC3E}">
        <p14:creationId xmlns:p14="http://schemas.microsoft.com/office/powerpoint/2010/main" val="3482884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1680" y="1124744"/>
            <a:ext cx="5472608" cy="4896544"/>
          </a:xfrm>
          <a:prstGeom prst="rect">
            <a:avLst/>
          </a:prstGeom>
        </p:spPr>
      </p:pic>
    </p:spTree>
    <p:extLst>
      <p:ext uri="{BB962C8B-B14F-4D97-AF65-F5344CB8AC3E}">
        <p14:creationId xmlns:p14="http://schemas.microsoft.com/office/powerpoint/2010/main" val="1863156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p:cNvSpPr/>
          <p:nvPr/>
        </p:nvSpPr>
        <p:spPr>
          <a:xfrm>
            <a:off x="467544" y="476672"/>
            <a:ext cx="8136904" cy="1806067"/>
          </a:xfrm>
          <a:prstGeom prst="rect">
            <a:avLst/>
          </a:prstGeom>
        </p:spPr>
        <p:txBody>
          <a:bodyPr wrap="square" lIns="108000" tIns="36000">
            <a:spAutoFit/>
          </a:bodyPr>
          <a:lstStyle/>
          <a:p>
            <a:r>
              <a:rPr lang="en-US" sz="1400" b="1" dirty="0" smtClean="0">
                <a:solidFill>
                  <a:srgbClr val="002060"/>
                </a:solidFill>
                <a:latin typeface="Consolas" panose="020B0609020204030204" pitchFamily="49" charset="0"/>
              </a:rPr>
              <a:t>1. Do you often discuss your child's strengths with group teachers?</a:t>
            </a:r>
          </a:p>
          <a:p>
            <a:r>
              <a:rPr lang="en-US" sz="1400" b="1" dirty="0" smtClean="0">
                <a:solidFill>
                  <a:srgbClr val="002060"/>
                </a:solidFill>
                <a:latin typeface="Consolas" panose="020B0609020204030204" pitchFamily="49" charset="0"/>
              </a:rPr>
              <a:t>(Do you discuss your observations with the teacher that are particularly good for the child).</a:t>
            </a:r>
          </a:p>
          <a:p>
            <a:r>
              <a:rPr lang="en-US" sz="1400" b="1" dirty="0" smtClean="0">
                <a:solidFill>
                  <a:srgbClr val="002060"/>
                </a:solidFill>
                <a:latin typeface="Consolas" panose="020B0609020204030204" pitchFamily="49" charset="0"/>
              </a:rPr>
              <a:t>o No, never        3,65%</a:t>
            </a:r>
          </a:p>
          <a:p>
            <a:r>
              <a:rPr lang="en-US" sz="1400" b="1" dirty="0" smtClean="0">
                <a:solidFill>
                  <a:srgbClr val="002060"/>
                </a:solidFill>
                <a:latin typeface="Consolas" panose="020B0609020204030204" pitchFamily="49" charset="0"/>
              </a:rPr>
              <a:t>o No, rarely       7,40%</a:t>
            </a:r>
          </a:p>
          <a:p>
            <a:r>
              <a:rPr lang="en-US" sz="1400" b="1" dirty="0" smtClean="0">
                <a:solidFill>
                  <a:srgbClr val="002060"/>
                </a:solidFill>
                <a:latin typeface="Consolas" panose="020B0609020204030204" pitchFamily="49" charset="0"/>
              </a:rPr>
              <a:t>o Rare             38,88%</a:t>
            </a:r>
          </a:p>
          <a:p>
            <a:r>
              <a:rPr lang="en-US" sz="1400" b="1" dirty="0" smtClean="0">
                <a:solidFill>
                  <a:srgbClr val="002060"/>
                </a:solidFill>
                <a:latin typeface="Consolas" panose="020B0609020204030204" pitchFamily="49" charset="0"/>
              </a:rPr>
              <a:t>o Yes, often       46,06%</a:t>
            </a:r>
          </a:p>
          <a:p>
            <a:pPr algn="just"/>
            <a:r>
              <a:rPr lang="en-US" sz="1400" b="1" dirty="0" smtClean="0">
                <a:solidFill>
                  <a:srgbClr val="002060"/>
                </a:solidFill>
                <a:latin typeface="Consolas" panose="020B0609020204030204" pitchFamily="49" charset="0"/>
              </a:rPr>
              <a:t>o Yes, always      12,46%</a:t>
            </a:r>
            <a:endParaRPr lang="en-US" sz="1400" b="1" dirty="0">
              <a:solidFill>
                <a:srgbClr val="002060"/>
              </a:solidFill>
              <a:latin typeface="Consolas" panose="020B0609020204030204" pitchFamily="49" charset="0"/>
            </a:endParaRPr>
          </a:p>
        </p:txBody>
      </p:sp>
      <p:graphicFrame>
        <p:nvGraphicFramePr>
          <p:cNvPr id="4" name="Γράφημα 3"/>
          <p:cNvGraphicFramePr/>
          <p:nvPr>
            <p:extLst>
              <p:ext uri="{D42A27DB-BD31-4B8C-83A1-F6EECF244321}">
                <p14:modId xmlns:p14="http://schemas.microsoft.com/office/powerpoint/2010/main" val="1598506707"/>
              </p:ext>
            </p:extLst>
          </p:nvPr>
        </p:nvGraphicFramePr>
        <p:xfrm>
          <a:off x="1331640" y="2636912"/>
          <a:ext cx="6696744" cy="34164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507453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80906" y="476672"/>
            <a:ext cx="8280920" cy="1815882"/>
          </a:xfrm>
          <a:prstGeom prst="rect">
            <a:avLst/>
          </a:prstGeom>
        </p:spPr>
        <p:txBody>
          <a:bodyPr wrap="square">
            <a:spAutoFit/>
          </a:bodyPr>
          <a:lstStyle/>
          <a:p>
            <a:r>
              <a:rPr lang="en-US" sz="1400" b="1" dirty="0" smtClean="0">
                <a:solidFill>
                  <a:srgbClr val="002060"/>
                </a:solidFill>
                <a:latin typeface="Consolas" panose="020B0609020204030204" pitchFamily="49" charset="0"/>
              </a:rPr>
              <a:t>2. Do you often discuss your child's weaknesses with the group teachers?</a:t>
            </a:r>
          </a:p>
          <a:p>
            <a:r>
              <a:rPr lang="en-US" sz="1400" b="1" dirty="0" smtClean="0">
                <a:solidFill>
                  <a:srgbClr val="002060"/>
                </a:solidFill>
                <a:latin typeface="Consolas" panose="020B0609020204030204" pitchFamily="49" charset="0"/>
              </a:rPr>
              <a:t>(Do you talk to your educator about your observations that are causing your child difficulties in kindergarten/home).</a:t>
            </a:r>
          </a:p>
          <a:p>
            <a:r>
              <a:rPr lang="en-US" sz="1400" b="1" dirty="0" smtClean="0">
                <a:solidFill>
                  <a:srgbClr val="002060"/>
                </a:solidFill>
                <a:latin typeface="Consolas" panose="020B0609020204030204" pitchFamily="49" charset="0"/>
              </a:rPr>
              <a:t>o No, never                2,47</a:t>
            </a:r>
          </a:p>
          <a:p>
            <a:r>
              <a:rPr lang="en-US" sz="1400" b="1" dirty="0" smtClean="0">
                <a:solidFill>
                  <a:srgbClr val="002060"/>
                </a:solidFill>
                <a:latin typeface="Consolas" panose="020B0609020204030204" pitchFamily="49" charset="0"/>
              </a:rPr>
              <a:t>o No, rarely               9,40</a:t>
            </a:r>
          </a:p>
          <a:p>
            <a:r>
              <a:rPr lang="en-US" sz="1400" b="1" dirty="0" smtClean="0">
                <a:solidFill>
                  <a:srgbClr val="002060"/>
                </a:solidFill>
                <a:latin typeface="Consolas" panose="020B0609020204030204" pitchFamily="49" charset="0"/>
              </a:rPr>
              <a:t>o Rare                    33,78%</a:t>
            </a:r>
          </a:p>
          <a:p>
            <a:r>
              <a:rPr lang="en-US" sz="1400" b="1" dirty="0" smtClean="0">
                <a:solidFill>
                  <a:srgbClr val="002060"/>
                </a:solidFill>
                <a:latin typeface="Consolas" panose="020B0609020204030204" pitchFamily="49" charset="0"/>
              </a:rPr>
              <a:t>o Yes, often              42,72%</a:t>
            </a:r>
          </a:p>
          <a:p>
            <a:r>
              <a:rPr lang="en-US" sz="1400" b="1" dirty="0" smtClean="0">
                <a:solidFill>
                  <a:srgbClr val="002060"/>
                </a:solidFill>
                <a:latin typeface="Consolas" panose="020B0609020204030204" pitchFamily="49" charset="0"/>
              </a:rPr>
              <a:t>o Yes, always             11,96%</a:t>
            </a:r>
            <a:endParaRPr lang="en-US" sz="1400" b="1" dirty="0">
              <a:solidFill>
                <a:srgbClr val="002060"/>
              </a:solidFill>
              <a:latin typeface="Consolas" panose="020B0609020204030204" pitchFamily="49" charset="0"/>
            </a:endParaRPr>
          </a:p>
        </p:txBody>
      </p:sp>
      <p:graphicFrame>
        <p:nvGraphicFramePr>
          <p:cNvPr id="4" name="Γράφημα 3"/>
          <p:cNvGraphicFramePr/>
          <p:nvPr>
            <p:extLst>
              <p:ext uri="{D42A27DB-BD31-4B8C-83A1-F6EECF244321}">
                <p14:modId xmlns:p14="http://schemas.microsoft.com/office/powerpoint/2010/main" val="2143292213"/>
              </p:ext>
            </p:extLst>
          </p:nvPr>
        </p:nvGraphicFramePr>
        <p:xfrm>
          <a:off x="1043608" y="2636912"/>
          <a:ext cx="7344816" cy="39604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87326797"/>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899592" y="548680"/>
            <a:ext cx="7128792" cy="1384995"/>
          </a:xfrm>
          <a:prstGeom prst="rect">
            <a:avLst/>
          </a:prstGeom>
        </p:spPr>
        <p:txBody>
          <a:bodyPr wrap="square">
            <a:spAutoFit/>
          </a:bodyPr>
          <a:lstStyle/>
          <a:p>
            <a:r>
              <a:rPr lang="en-US" sz="1400" b="1" dirty="0" smtClean="0">
                <a:solidFill>
                  <a:srgbClr val="002060"/>
                </a:solidFill>
                <a:latin typeface="Consolas" panose="020B0609020204030204" pitchFamily="49" charset="0"/>
              </a:rPr>
              <a:t>3. Are you willing to trust to pass sensitive information about your child's abilities to group teachers?</a:t>
            </a:r>
          </a:p>
          <a:p>
            <a:r>
              <a:rPr lang="en-US" sz="1400" b="1" dirty="0" smtClean="0">
                <a:solidFill>
                  <a:srgbClr val="002060"/>
                </a:solidFill>
                <a:latin typeface="Consolas" panose="020B0609020204030204" pitchFamily="49" charset="0"/>
              </a:rPr>
              <a:t>o Most likely, no           2,00%</a:t>
            </a:r>
          </a:p>
          <a:p>
            <a:r>
              <a:rPr lang="en-US" sz="1400" b="1" dirty="0" smtClean="0">
                <a:solidFill>
                  <a:srgbClr val="002060"/>
                </a:solidFill>
                <a:latin typeface="Consolas" panose="020B0609020204030204" pitchFamily="49" charset="0"/>
              </a:rPr>
              <a:t>o Definitely not           11,65%</a:t>
            </a:r>
          </a:p>
          <a:p>
            <a:r>
              <a:rPr lang="en-US" sz="1400" b="1" dirty="0" smtClean="0">
                <a:solidFill>
                  <a:srgbClr val="002060"/>
                </a:solidFill>
                <a:latin typeface="Consolas" panose="020B0609020204030204" pitchFamily="49" charset="0"/>
              </a:rPr>
              <a:t>o Most likely, yes         40,30%</a:t>
            </a:r>
          </a:p>
          <a:p>
            <a:r>
              <a:rPr lang="en-US" sz="1400" b="1" dirty="0" smtClean="0">
                <a:solidFill>
                  <a:srgbClr val="002060"/>
                </a:solidFill>
                <a:latin typeface="Consolas" panose="020B0609020204030204" pitchFamily="49" charset="0"/>
              </a:rPr>
              <a:t>o Definitely, yes          53,14%</a:t>
            </a:r>
            <a:endParaRPr lang="en-US" sz="1400" b="1" dirty="0">
              <a:solidFill>
                <a:srgbClr val="002060"/>
              </a:solidFill>
              <a:latin typeface="Consolas" panose="020B0609020204030204" pitchFamily="49" charset="0"/>
            </a:endParaRPr>
          </a:p>
        </p:txBody>
      </p:sp>
      <p:graphicFrame>
        <p:nvGraphicFramePr>
          <p:cNvPr id="4" name="Γράφημα 3"/>
          <p:cNvGraphicFramePr/>
          <p:nvPr>
            <p:extLst>
              <p:ext uri="{D42A27DB-BD31-4B8C-83A1-F6EECF244321}">
                <p14:modId xmlns:p14="http://schemas.microsoft.com/office/powerpoint/2010/main" val="3277619643"/>
              </p:ext>
            </p:extLst>
          </p:nvPr>
        </p:nvGraphicFramePr>
        <p:xfrm>
          <a:off x="683568" y="1933675"/>
          <a:ext cx="7992888" cy="451966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448810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971600" y="620688"/>
            <a:ext cx="6606480" cy="1600438"/>
          </a:xfrm>
          <a:prstGeom prst="rect">
            <a:avLst/>
          </a:prstGeom>
        </p:spPr>
        <p:txBody>
          <a:bodyPr wrap="square">
            <a:spAutoFit/>
          </a:bodyPr>
          <a:lstStyle/>
          <a:p>
            <a:r>
              <a:rPr lang="en-US" sz="1400" b="1" dirty="0" smtClean="0">
                <a:solidFill>
                  <a:srgbClr val="002060"/>
                </a:solidFill>
                <a:latin typeface="Consolas" panose="020B0609020204030204" pitchFamily="49" charset="0"/>
              </a:rPr>
              <a:t>4. Do you often discuss with teachers how you can help your child learn new things (behavior, learning, etc.)?</a:t>
            </a:r>
          </a:p>
          <a:p>
            <a:r>
              <a:rPr lang="en-US" sz="1400" b="1" dirty="0" smtClean="0">
                <a:solidFill>
                  <a:srgbClr val="002060"/>
                </a:solidFill>
                <a:latin typeface="Consolas" panose="020B0609020204030204" pitchFamily="49" charset="0"/>
              </a:rPr>
              <a:t>o No, never       6,87%</a:t>
            </a:r>
          </a:p>
          <a:p>
            <a:r>
              <a:rPr lang="en-US" sz="1400" b="1" dirty="0" smtClean="0">
                <a:solidFill>
                  <a:srgbClr val="002060"/>
                </a:solidFill>
                <a:latin typeface="Consolas" panose="020B0609020204030204" pitchFamily="49" charset="0"/>
              </a:rPr>
              <a:t>o No, rarely      5,65%</a:t>
            </a:r>
          </a:p>
          <a:p>
            <a:r>
              <a:rPr lang="en-US" sz="1400" b="1" dirty="0" smtClean="0">
                <a:solidFill>
                  <a:srgbClr val="002060"/>
                </a:solidFill>
                <a:latin typeface="Consolas" panose="020B0609020204030204" pitchFamily="49" charset="0"/>
              </a:rPr>
              <a:t>o Rare           33,48%</a:t>
            </a:r>
          </a:p>
          <a:p>
            <a:r>
              <a:rPr lang="en-US" sz="1400" b="1" dirty="0" smtClean="0">
                <a:solidFill>
                  <a:srgbClr val="002060"/>
                </a:solidFill>
                <a:latin typeface="Consolas" panose="020B0609020204030204" pitchFamily="49" charset="0"/>
              </a:rPr>
              <a:t>o Yes, often     39,34%</a:t>
            </a:r>
          </a:p>
          <a:p>
            <a:r>
              <a:rPr lang="en-US" sz="1400" b="1" dirty="0" smtClean="0">
                <a:solidFill>
                  <a:srgbClr val="002060"/>
                </a:solidFill>
                <a:latin typeface="Consolas" panose="020B0609020204030204" pitchFamily="49" charset="0"/>
              </a:rPr>
              <a:t>o Yes, always    16,46%</a:t>
            </a:r>
            <a:endParaRPr lang="en-US" sz="1400" b="1" dirty="0">
              <a:solidFill>
                <a:srgbClr val="002060"/>
              </a:solidFill>
              <a:latin typeface="Consolas" panose="020B0609020204030204" pitchFamily="49" charset="0"/>
            </a:endParaRPr>
          </a:p>
        </p:txBody>
      </p:sp>
      <p:graphicFrame>
        <p:nvGraphicFramePr>
          <p:cNvPr id="4" name="Γράφημα 3"/>
          <p:cNvGraphicFramePr/>
          <p:nvPr>
            <p:extLst>
              <p:ext uri="{D42A27DB-BD31-4B8C-83A1-F6EECF244321}">
                <p14:modId xmlns:p14="http://schemas.microsoft.com/office/powerpoint/2010/main" val="1861908431"/>
              </p:ext>
            </p:extLst>
          </p:nvPr>
        </p:nvGraphicFramePr>
        <p:xfrm>
          <a:off x="1259632" y="2924944"/>
          <a:ext cx="5486400" cy="3200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062658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259632" y="548680"/>
            <a:ext cx="6174432" cy="1600438"/>
          </a:xfrm>
          <a:prstGeom prst="rect">
            <a:avLst/>
          </a:prstGeom>
        </p:spPr>
        <p:txBody>
          <a:bodyPr wrap="square">
            <a:spAutoFit/>
          </a:bodyPr>
          <a:lstStyle/>
          <a:p>
            <a:r>
              <a:rPr lang="en-US" sz="1400" b="1" dirty="0" smtClean="0">
                <a:solidFill>
                  <a:srgbClr val="002060"/>
                </a:solidFill>
                <a:latin typeface="Consolas" panose="020B0609020204030204" pitchFamily="49" charset="0"/>
              </a:rPr>
              <a:t>5. How well informed are you about what educators would like to expect from your child?</a:t>
            </a:r>
          </a:p>
          <a:p>
            <a:r>
              <a:rPr lang="en-US" sz="1400" b="1" dirty="0" smtClean="0">
                <a:solidFill>
                  <a:srgbClr val="002060"/>
                </a:solidFill>
                <a:latin typeface="Consolas" panose="020B0609020204030204" pitchFamily="49" charset="0"/>
              </a:rPr>
              <a:t>o Very bad             5,37%</a:t>
            </a:r>
          </a:p>
          <a:p>
            <a:r>
              <a:rPr lang="en-US" sz="1400" b="1" dirty="0" smtClean="0">
                <a:solidFill>
                  <a:srgbClr val="002060"/>
                </a:solidFill>
                <a:latin typeface="Consolas" panose="020B0609020204030204" pitchFamily="49" charset="0"/>
              </a:rPr>
              <a:t>o Bad                  6,33%</a:t>
            </a:r>
          </a:p>
          <a:p>
            <a:r>
              <a:rPr lang="en-US" sz="1400" b="1" dirty="0" smtClean="0">
                <a:solidFill>
                  <a:srgbClr val="002060"/>
                </a:solidFill>
                <a:latin typeface="Consolas" panose="020B0609020204030204" pitchFamily="49" charset="0"/>
              </a:rPr>
              <a:t>o On average          22,88%</a:t>
            </a:r>
          </a:p>
          <a:p>
            <a:r>
              <a:rPr lang="en-US" sz="1400" b="1" dirty="0" smtClean="0">
                <a:solidFill>
                  <a:srgbClr val="002060"/>
                </a:solidFill>
                <a:latin typeface="Consolas" panose="020B0609020204030204" pitchFamily="49" charset="0"/>
              </a:rPr>
              <a:t>o Good                44,60 %  </a:t>
            </a:r>
          </a:p>
          <a:p>
            <a:r>
              <a:rPr lang="en-US" sz="1400" b="1" dirty="0" smtClean="0">
                <a:solidFill>
                  <a:srgbClr val="002060"/>
                </a:solidFill>
                <a:latin typeface="Consolas" panose="020B0609020204030204" pitchFamily="49" charset="0"/>
              </a:rPr>
              <a:t>o Very well           23,74%</a:t>
            </a:r>
            <a:endParaRPr lang="en-US" sz="1400" b="1" dirty="0">
              <a:solidFill>
                <a:srgbClr val="002060"/>
              </a:solidFill>
              <a:latin typeface="Consolas" panose="020B0609020204030204" pitchFamily="49" charset="0"/>
            </a:endParaRPr>
          </a:p>
        </p:txBody>
      </p:sp>
      <p:graphicFrame>
        <p:nvGraphicFramePr>
          <p:cNvPr id="3" name="Γράφημα 2"/>
          <p:cNvGraphicFramePr/>
          <p:nvPr>
            <p:extLst>
              <p:ext uri="{D42A27DB-BD31-4B8C-83A1-F6EECF244321}">
                <p14:modId xmlns:p14="http://schemas.microsoft.com/office/powerpoint/2010/main" val="3767105996"/>
              </p:ext>
            </p:extLst>
          </p:nvPr>
        </p:nvGraphicFramePr>
        <p:xfrm>
          <a:off x="1475656" y="2348880"/>
          <a:ext cx="6552728" cy="384847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784877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424377" y="692696"/>
            <a:ext cx="8064896" cy="1384995"/>
          </a:xfrm>
          <a:prstGeom prst="rect">
            <a:avLst/>
          </a:prstGeom>
        </p:spPr>
        <p:txBody>
          <a:bodyPr wrap="square">
            <a:spAutoFit/>
          </a:bodyPr>
          <a:lstStyle/>
          <a:p>
            <a:r>
              <a:rPr lang="en-US" sz="1400" b="1" dirty="0" smtClean="0">
                <a:solidFill>
                  <a:srgbClr val="002060"/>
                </a:solidFill>
                <a:latin typeface="Consolas" panose="020B0609020204030204" pitchFamily="49" charset="0"/>
              </a:rPr>
              <a:t>6. How would you like to receive information about your child?</a:t>
            </a:r>
          </a:p>
          <a:p>
            <a:r>
              <a:rPr lang="en-US" sz="1400" b="1" dirty="0" smtClean="0">
                <a:solidFill>
                  <a:srgbClr val="002060"/>
                </a:solidFill>
                <a:latin typeface="Consolas" panose="020B0609020204030204" pitchFamily="49" charset="0"/>
              </a:rPr>
              <a:t>o In person (Individual talks)                             65,56%</a:t>
            </a:r>
          </a:p>
          <a:p>
            <a:r>
              <a:rPr lang="en-US" sz="1400" b="1" dirty="0" smtClean="0">
                <a:solidFill>
                  <a:srgbClr val="002060"/>
                </a:solidFill>
                <a:latin typeface="Consolas" panose="020B0609020204030204" pitchFamily="49" charset="0"/>
              </a:rPr>
              <a:t>o By telephone (by calling teachers or in writing)         35,30%</a:t>
            </a:r>
          </a:p>
          <a:p>
            <a:r>
              <a:rPr lang="en-US" sz="1400" b="1" dirty="0" smtClean="0">
                <a:solidFill>
                  <a:srgbClr val="002060"/>
                </a:solidFill>
                <a:latin typeface="Consolas" panose="020B0609020204030204" pitchFamily="49" charset="0"/>
              </a:rPr>
              <a:t>o Electronic Journal                                       33,13%</a:t>
            </a:r>
          </a:p>
          <a:p>
            <a:r>
              <a:rPr lang="en-US" sz="1400" b="1" dirty="0" smtClean="0">
                <a:solidFill>
                  <a:srgbClr val="002060"/>
                </a:solidFill>
                <a:latin typeface="Consolas" panose="020B0609020204030204" pitchFamily="49" charset="0"/>
              </a:rPr>
              <a:t>o By e-mail                                                12,05%</a:t>
            </a:r>
          </a:p>
          <a:p>
            <a:endParaRPr lang="en-US" sz="1400" b="1" dirty="0">
              <a:solidFill>
                <a:srgbClr val="002060"/>
              </a:solidFill>
              <a:latin typeface="Consolas" panose="020B0609020204030204" pitchFamily="49" charset="0"/>
            </a:endParaRPr>
          </a:p>
        </p:txBody>
      </p:sp>
      <p:graphicFrame>
        <p:nvGraphicFramePr>
          <p:cNvPr id="3" name="Γράφημα 2"/>
          <p:cNvGraphicFramePr/>
          <p:nvPr>
            <p:extLst>
              <p:ext uri="{D42A27DB-BD31-4B8C-83A1-F6EECF244321}">
                <p14:modId xmlns:p14="http://schemas.microsoft.com/office/powerpoint/2010/main" val="3614235366"/>
              </p:ext>
            </p:extLst>
          </p:nvPr>
        </p:nvGraphicFramePr>
        <p:xfrm>
          <a:off x="611560" y="1844824"/>
          <a:ext cx="7344816" cy="46805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565412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187624" y="764704"/>
            <a:ext cx="6534472" cy="1384995"/>
          </a:xfrm>
          <a:prstGeom prst="rect">
            <a:avLst/>
          </a:prstGeom>
        </p:spPr>
        <p:txBody>
          <a:bodyPr wrap="square">
            <a:spAutoFit/>
          </a:bodyPr>
          <a:lstStyle/>
          <a:p>
            <a:r>
              <a:rPr lang="en-US" sz="1400" b="1" dirty="0" smtClean="0">
                <a:solidFill>
                  <a:srgbClr val="002060"/>
                </a:solidFill>
                <a:latin typeface="Consolas" panose="020B0609020204030204" pitchFamily="49" charset="0"/>
              </a:rPr>
              <a:t>7. How often do you receive information about your child's achievements?</a:t>
            </a:r>
          </a:p>
          <a:p>
            <a:r>
              <a:rPr lang="en-US" sz="1400" b="1" dirty="0" smtClean="0">
                <a:solidFill>
                  <a:srgbClr val="002060"/>
                </a:solidFill>
                <a:latin typeface="Consolas" panose="020B0609020204030204" pitchFamily="49" charset="0"/>
              </a:rPr>
              <a:t>o Never                          5,60%</a:t>
            </a:r>
          </a:p>
          <a:p>
            <a:r>
              <a:rPr lang="en-US" sz="1400" b="1" dirty="0" smtClean="0">
                <a:solidFill>
                  <a:srgbClr val="002060"/>
                </a:solidFill>
                <a:latin typeface="Consolas" panose="020B0609020204030204" pitchFamily="49" charset="0"/>
              </a:rPr>
              <a:t>o Rare                          16,43%</a:t>
            </a:r>
          </a:p>
          <a:p>
            <a:r>
              <a:rPr lang="en-US" sz="1400" b="1" dirty="0" smtClean="0">
                <a:solidFill>
                  <a:srgbClr val="002060"/>
                </a:solidFill>
                <a:latin typeface="Consolas" panose="020B0609020204030204" pitchFamily="49" charset="0"/>
              </a:rPr>
              <a:t>o Sometimes                     36,46%</a:t>
            </a:r>
          </a:p>
          <a:p>
            <a:r>
              <a:rPr lang="en-US" sz="1400" b="1" dirty="0" smtClean="0">
                <a:solidFill>
                  <a:srgbClr val="002060"/>
                </a:solidFill>
                <a:latin typeface="Consolas" panose="020B0609020204030204" pitchFamily="49" charset="0"/>
              </a:rPr>
              <a:t>o Once a week or more often     45,22%</a:t>
            </a:r>
            <a:endParaRPr lang="en-US" sz="1400" b="1" dirty="0">
              <a:solidFill>
                <a:srgbClr val="002060"/>
              </a:solidFill>
              <a:latin typeface="Consolas" panose="020B0609020204030204" pitchFamily="49" charset="0"/>
            </a:endParaRPr>
          </a:p>
        </p:txBody>
      </p:sp>
      <p:graphicFrame>
        <p:nvGraphicFramePr>
          <p:cNvPr id="3" name="Γράφημα 2"/>
          <p:cNvGraphicFramePr/>
          <p:nvPr>
            <p:extLst>
              <p:ext uri="{D42A27DB-BD31-4B8C-83A1-F6EECF244321}">
                <p14:modId xmlns:p14="http://schemas.microsoft.com/office/powerpoint/2010/main" val="358721769"/>
              </p:ext>
            </p:extLst>
          </p:nvPr>
        </p:nvGraphicFramePr>
        <p:xfrm>
          <a:off x="1187624" y="2348880"/>
          <a:ext cx="7272808" cy="37764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91736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971600" y="548680"/>
            <a:ext cx="6606480" cy="954107"/>
          </a:xfrm>
          <a:prstGeom prst="rect">
            <a:avLst/>
          </a:prstGeom>
        </p:spPr>
        <p:txBody>
          <a:bodyPr wrap="square">
            <a:spAutoFit/>
          </a:bodyPr>
          <a:lstStyle/>
          <a:p>
            <a:r>
              <a:rPr lang="en-US" sz="1400" b="1" dirty="0" smtClean="0">
                <a:solidFill>
                  <a:srgbClr val="002060"/>
                </a:solidFill>
                <a:latin typeface="Consolas" panose="020B0609020204030204" pitchFamily="49" charset="0"/>
              </a:rPr>
              <a:t>8. Is the meeting of parents and educators organized in a form of meeting is acceptable to you?</a:t>
            </a:r>
          </a:p>
          <a:p>
            <a:r>
              <a:rPr lang="en-US" sz="1400" b="1" dirty="0" smtClean="0">
                <a:solidFill>
                  <a:srgbClr val="002060"/>
                </a:solidFill>
                <a:latin typeface="Consolas" panose="020B0609020204030204" pitchFamily="49" charset="0"/>
              </a:rPr>
              <a:t>o Yes              90,48%</a:t>
            </a:r>
          </a:p>
          <a:p>
            <a:r>
              <a:rPr lang="en-US" sz="1400" b="1" dirty="0" smtClean="0">
                <a:solidFill>
                  <a:srgbClr val="002060"/>
                </a:solidFill>
                <a:latin typeface="Consolas" panose="020B0609020204030204" pitchFamily="49" charset="0"/>
              </a:rPr>
              <a:t>o No               10,68%</a:t>
            </a:r>
            <a:endParaRPr lang="en-US" sz="1400" b="1" dirty="0">
              <a:solidFill>
                <a:srgbClr val="002060"/>
              </a:solidFill>
              <a:latin typeface="Consolas" panose="020B0609020204030204" pitchFamily="49" charset="0"/>
            </a:endParaRPr>
          </a:p>
        </p:txBody>
      </p:sp>
      <p:graphicFrame>
        <p:nvGraphicFramePr>
          <p:cNvPr id="3" name="Γράφημα 2"/>
          <p:cNvGraphicFramePr/>
          <p:nvPr>
            <p:extLst>
              <p:ext uri="{D42A27DB-BD31-4B8C-83A1-F6EECF244321}">
                <p14:modId xmlns:p14="http://schemas.microsoft.com/office/powerpoint/2010/main" val="381737726"/>
              </p:ext>
            </p:extLst>
          </p:nvPr>
        </p:nvGraphicFramePr>
        <p:xfrm>
          <a:off x="755576" y="1916832"/>
          <a:ext cx="7056784" cy="41365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767247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Άποψη">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Άποψη">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3903</TotalTime>
  <Words>805</Words>
  <Application>Microsoft Office PowerPoint</Application>
  <PresentationFormat>Προβολή στην οθόνη (4:3)</PresentationFormat>
  <Paragraphs>66</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Άποψη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Χρήστης των Windows</dc:creator>
  <cp:lastModifiedBy>user</cp:lastModifiedBy>
  <cp:revision>13</cp:revision>
  <dcterms:created xsi:type="dcterms:W3CDTF">2020-12-29T13:17:20Z</dcterms:created>
  <dcterms:modified xsi:type="dcterms:W3CDTF">2021-01-19T11:20:05Z</dcterms:modified>
</cp:coreProperties>
</file>