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4"/>
  </p:notesMasterIdLst>
  <p:sldIdLst>
    <p:sldId id="256" r:id="rId2"/>
    <p:sldId id="263" r:id="rId3"/>
    <p:sldId id="271" r:id="rId4"/>
    <p:sldId id="272" r:id="rId5"/>
    <p:sldId id="268" r:id="rId6"/>
    <p:sldId id="283" r:id="rId7"/>
    <p:sldId id="274" r:id="rId8"/>
    <p:sldId id="279" r:id="rId9"/>
    <p:sldId id="297" r:id="rId10"/>
    <p:sldId id="273" r:id="rId11"/>
    <p:sldId id="289" r:id="rId12"/>
    <p:sldId id="275" r:id="rId13"/>
    <p:sldId id="290" r:id="rId14"/>
    <p:sldId id="278" r:id="rId15"/>
    <p:sldId id="291" r:id="rId16"/>
    <p:sldId id="292" r:id="rId17"/>
    <p:sldId id="293" r:id="rId18"/>
    <p:sldId id="294" r:id="rId19"/>
    <p:sldId id="295" r:id="rId20"/>
    <p:sldId id="296" r:id="rId21"/>
    <p:sldId id="298" r:id="rId22"/>
    <p:sldId id="28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8000"/>
    <a:srgbClr val="00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7C67CF-DCF7-4A53-B0A1-581348F4F669}" type="datetimeFigureOut">
              <a:rPr lang="el-GR" smtClean="0"/>
              <a:pPr/>
              <a:t>19/6/2023</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87FF42-712F-4187-89A0-4B90ADD960E3}" type="slidenum">
              <a:rPr lang="el-GR" smtClean="0"/>
              <a:pPr/>
              <a:t>‹#›</a:t>
            </a:fld>
            <a:endParaRPr lang="el-GR"/>
          </a:p>
        </p:txBody>
      </p:sp>
    </p:spTree>
    <p:extLst>
      <p:ext uri="{BB962C8B-B14F-4D97-AF65-F5344CB8AC3E}">
        <p14:creationId xmlns:p14="http://schemas.microsoft.com/office/powerpoint/2010/main" xmlns="" val="350862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0C52D09C-6068-4578-8819-F45C23D041CF}" type="datetime1">
              <a:rPr lang="en-US" smtClean="0"/>
              <a:pPr/>
              <a:t>6/19/2023</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13EE995-3572-4B9C-AFD9-30D5C4B2CF96}" type="datetime1">
              <a:rPr lang="en-US" smtClean="0"/>
              <a:pPr/>
              <a:t>6/19/2023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6934D69-53D1-4A63-B2D8-EB54721619ED}" type="datetime1">
              <a:rPr lang="en-US" smtClean="0"/>
              <a:pPr/>
              <a:t>6/19/2023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7A1C695-9148-42D7-A6FC-CDB591958E2E}" type="datetime1">
              <a:rPr lang="en-US" smtClean="0"/>
              <a:pPr/>
              <a:t>6/19/2023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1AFF542-7282-48A3-8B5E-CF8DD84CB9BD}" type="datetime1">
              <a:rPr lang="en-US" smtClean="0"/>
              <a:pPr/>
              <a:t>6/19/2023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4F974CD-40D6-4394-BC38-B58ADF9C27BE}" type="datetime1">
              <a:rPr lang="en-US" smtClean="0"/>
              <a:pPr/>
              <a:t>6/19/2023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038741-2C60-475B-908F-168D1146914D}" type="datetime1">
              <a:rPr lang="en-US" smtClean="0"/>
              <a:pPr/>
              <a:t>6/19/2023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9584B1B1-7B86-412C-84B7-29D5135320DA}" type="datetime1">
              <a:rPr lang="en-US" smtClean="0"/>
              <a:pPr/>
              <a:t>6/19/2023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A4A70D1E-C68E-4EDA-9961-EA50612E6173}" type="datetime1">
              <a:rPr lang="en-US" smtClean="0"/>
              <a:pPr/>
              <a:t>6/19/2023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2E17799-78BC-4FEB-96AA-B2AEFAA39EBA}" type="datetime1">
              <a:rPr lang="en-US" smtClean="0"/>
              <a:pPr/>
              <a:t>6/19/2023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DE2E68B3-DBC1-4EC1-BB7C-1354ABD0ED0F}" type="datetime1">
              <a:rPr lang="en-US" smtClean="0"/>
              <a:pPr/>
              <a:t>6/19/2023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8000"/>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A59EFA9-433C-42BD-9F02-D63FA6AF5E24}" type="datetime1">
              <a:rPr lang="en-US" smtClean="0"/>
              <a:pPr/>
              <a:t>6/19/2023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image" Target="../media/image10.jpeg"/><Relationship Id="rId5" Type="http://schemas.openxmlformats.org/officeDocument/2006/relationships/image" Target="../media/image5.png"/><Relationship Id="rId10" Type="http://schemas.openxmlformats.org/officeDocument/2006/relationships/hyperlink" Target="http://blogs.sch.gr/nipeidkarpen/files/2022/11/IMG_20221114_155454.jpg" TargetMode="External"/><Relationship Id="rId4" Type="http://schemas.openxmlformats.org/officeDocument/2006/relationships/image" Target="../media/image4.jpeg"/><Relationship Id="rId9"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5.pn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3.png"/><Relationship Id="rId7" Type="http://schemas.openxmlformats.org/officeDocument/2006/relationships/image" Target="../media/image1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5.png"/><Relationship Id="rId10" Type="http://schemas.openxmlformats.org/officeDocument/2006/relationships/image" Target="../media/image16.jpeg"/><Relationship Id="rId4" Type="http://schemas.openxmlformats.org/officeDocument/2006/relationships/image" Target="../media/image4.jpeg"/><Relationship Id="rId9"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3.png"/><Relationship Id="rId7" Type="http://schemas.openxmlformats.org/officeDocument/2006/relationships/image" Target="../media/image1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10" Type="http://schemas.openxmlformats.org/officeDocument/2006/relationships/image" Target="../media/image20.jpeg"/><Relationship Id="rId4" Type="http://schemas.openxmlformats.org/officeDocument/2006/relationships/image" Target="../media/image4.jpeg"/><Relationship Id="rId9" Type="http://schemas.openxmlformats.org/officeDocument/2006/relationships/image" Target="../media/image19.jpe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21.jpeg"/><Relationship Id="rId5" Type="http://schemas.openxmlformats.org/officeDocument/2006/relationships/image" Target="../media/image5.png"/><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s://blogs.sch.gr/nipeidkarpen/2023/05/31/ylopoiisi-programmaton/" TargetMode="Externa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mail@nip-eid-karpen.eyr.sch.gr"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hyperlink" Target="mailto:contact@dpa.gr" TargetMode="External"/><Relationship Id="rId7" Type="http://schemas.openxmlformats.org/officeDocument/2006/relationships/image" Target="../media/image5.png"/><Relationship Id="rId2" Type="http://schemas.openxmlformats.org/officeDocument/2006/relationships/hyperlink" Target="mailto:eepf@eepf.gr"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vasspol@yahoo.gr"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3352800"/>
            <a:ext cx="7696200" cy="1394989"/>
          </a:xfrm>
        </p:spPr>
        <p:txBody>
          <a:bodyPr>
            <a:normAutofit/>
          </a:bodyPr>
          <a:lstStyle/>
          <a:p>
            <a:r>
              <a:rPr lang="el-GR" sz="3200" b="1" dirty="0">
                <a:solidFill>
                  <a:schemeClr val="tx1"/>
                </a:solidFill>
                <a:latin typeface="Calibri" pitchFamily="34" charset="0"/>
                <a:cs typeface="Calibri" pitchFamily="34" charset="0"/>
              </a:rPr>
              <a:t>Τίτλος προγράμματος Π.Ε. </a:t>
            </a:r>
            <a:r>
              <a:rPr lang="en-US" sz="3200" b="1" dirty="0" smtClean="0">
                <a:solidFill>
                  <a:schemeClr val="tx1"/>
                </a:solidFill>
                <a:latin typeface="Calibri" pitchFamily="34" charset="0"/>
                <a:cs typeface="Calibri" pitchFamily="34" charset="0"/>
              </a:rPr>
              <a:t>:</a:t>
            </a:r>
            <a:r>
              <a:rPr lang="el-GR" sz="3200" b="1" dirty="0" smtClean="0">
                <a:solidFill>
                  <a:schemeClr val="tx1"/>
                </a:solidFill>
                <a:latin typeface="Calibri" pitchFamily="34" charset="0"/>
                <a:cs typeface="Calibri" pitchFamily="34" charset="0"/>
              </a:rPr>
              <a:t> Τα Δάση</a:t>
            </a:r>
            <a:r>
              <a:rPr lang="el-GR" sz="3200" b="1" dirty="0">
                <a:solidFill>
                  <a:schemeClr val="tx1"/>
                </a:solidFill>
                <a:latin typeface="Calibri" pitchFamily="34" charset="0"/>
                <a:cs typeface="Calibri" pitchFamily="34" charset="0"/>
              </a:rPr>
              <a:t/>
            </a:r>
            <a:br>
              <a:rPr lang="el-GR" sz="3200" b="1" dirty="0">
                <a:solidFill>
                  <a:schemeClr val="tx1"/>
                </a:solidFill>
                <a:latin typeface="Calibri" pitchFamily="34" charset="0"/>
                <a:cs typeface="Calibri" pitchFamily="34" charset="0"/>
              </a:rPr>
            </a:br>
            <a:endParaRPr lang="el-GR" sz="3200" b="1" dirty="0">
              <a:solidFill>
                <a:schemeClr val="tx1"/>
              </a:solidFill>
              <a:latin typeface="Calibri" pitchFamily="34" charset="0"/>
              <a:cs typeface="Calibri" pitchFamily="34" charset="0"/>
            </a:endParaRPr>
          </a:p>
        </p:txBody>
      </p:sp>
      <p:sp>
        <p:nvSpPr>
          <p:cNvPr id="3" name="Subtitle 2"/>
          <p:cNvSpPr>
            <a:spLocks noGrp="1"/>
          </p:cNvSpPr>
          <p:nvPr>
            <p:ph type="subTitle" idx="1"/>
          </p:nvPr>
        </p:nvSpPr>
        <p:spPr>
          <a:xfrm>
            <a:off x="914400" y="1676400"/>
            <a:ext cx="7696200" cy="1524000"/>
          </a:xfrm>
        </p:spPr>
        <p:txBody>
          <a:bodyPr>
            <a:normAutofit/>
          </a:bodyPr>
          <a:lstStyle/>
          <a:p>
            <a:r>
              <a:rPr lang="el-GR" b="1" dirty="0">
                <a:solidFill>
                  <a:schemeClr val="tx1"/>
                </a:solidFill>
                <a:latin typeface="Calibri" pitchFamily="34" charset="0"/>
                <a:cs typeface="Calibri" pitchFamily="34" charset="0"/>
              </a:rPr>
              <a:t>Σχολείο </a:t>
            </a:r>
            <a:r>
              <a:rPr lang="en-US" b="1" dirty="0" smtClean="0">
                <a:solidFill>
                  <a:schemeClr val="tx1"/>
                </a:solidFill>
                <a:latin typeface="Calibri" pitchFamily="34" charset="0"/>
                <a:cs typeface="Calibri" pitchFamily="34" charset="0"/>
              </a:rPr>
              <a:t>:</a:t>
            </a:r>
            <a:r>
              <a:rPr lang="el-GR" b="1" dirty="0" smtClean="0">
                <a:solidFill>
                  <a:schemeClr val="tx1"/>
                </a:solidFill>
                <a:latin typeface="Calibri" pitchFamily="34" charset="0"/>
                <a:cs typeface="Calibri" pitchFamily="34" charset="0"/>
              </a:rPr>
              <a:t> Ειδικό Νηπιαγωγείο Καρπενησίου</a:t>
            </a:r>
            <a:endParaRPr lang="en-US" b="1" dirty="0">
              <a:solidFill>
                <a:schemeClr val="tx1"/>
              </a:solidFill>
              <a:latin typeface="Calibri" pitchFamily="34" charset="0"/>
              <a:cs typeface="Calibri" pitchFamily="34" charset="0"/>
            </a:endParaRPr>
          </a:p>
          <a:p>
            <a:r>
              <a:rPr lang="el-GR" b="1" dirty="0">
                <a:solidFill>
                  <a:schemeClr val="tx1"/>
                </a:solidFill>
                <a:latin typeface="Calibri" pitchFamily="34" charset="0"/>
                <a:cs typeface="Calibri" pitchFamily="34" charset="0"/>
              </a:rPr>
              <a:t>Διεύθυνση Εκπαίδευσης </a:t>
            </a:r>
            <a:r>
              <a:rPr lang="en-US" b="1" dirty="0">
                <a:solidFill>
                  <a:schemeClr val="tx1"/>
                </a:solidFill>
                <a:latin typeface="Calibri" pitchFamily="34" charset="0"/>
                <a:cs typeface="Calibri" pitchFamily="34" charset="0"/>
              </a:rPr>
              <a:t>: </a:t>
            </a:r>
            <a:r>
              <a:rPr lang="el-GR" b="1" dirty="0" smtClean="0">
                <a:solidFill>
                  <a:schemeClr val="tx1"/>
                </a:solidFill>
                <a:latin typeface="Calibri" pitchFamily="34" charset="0"/>
                <a:cs typeface="Calibri" pitchFamily="34" charset="0"/>
              </a:rPr>
              <a:t>Στερεάς Ελλάδας</a:t>
            </a:r>
            <a:endParaRPr lang="el-GR" b="1" dirty="0">
              <a:solidFill>
                <a:schemeClr val="tx1"/>
              </a:solidFill>
              <a:latin typeface="Calibri" pitchFamily="34" charset="0"/>
              <a:cs typeface="Calibri" pitchFamily="34" charset="0"/>
            </a:endParaRPr>
          </a:p>
          <a:p>
            <a:r>
              <a:rPr lang="el-GR" b="1" dirty="0">
                <a:solidFill>
                  <a:schemeClr val="tx1"/>
                </a:solidFill>
                <a:latin typeface="Calibri" pitchFamily="34" charset="0"/>
                <a:cs typeface="Calibri" pitchFamily="34" charset="0"/>
              </a:rPr>
              <a:t>Σχολικό έτος </a:t>
            </a:r>
            <a:r>
              <a:rPr lang="en-US" b="1" dirty="0">
                <a:solidFill>
                  <a:schemeClr val="tx1"/>
                </a:solidFill>
                <a:latin typeface="Calibri" pitchFamily="34" charset="0"/>
                <a:cs typeface="Calibri" pitchFamily="34" charset="0"/>
              </a:rPr>
              <a:t>:  </a:t>
            </a:r>
            <a:r>
              <a:rPr lang="el-GR" b="1" dirty="0">
                <a:solidFill>
                  <a:schemeClr val="tx1"/>
                </a:solidFill>
                <a:latin typeface="Calibri" pitchFamily="34" charset="0"/>
                <a:cs typeface="Calibri" pitchFamily="34" charset="0"/>
              </a:rPr>
              <a:t>202</a:t>
            </a:r>
            <a:r>
              <a:rPr lang="en-US" b="1" dirty="0">
                <a:solidFill>
                  <a:schemeClr val="tx1"/>
                </a:solidFill>
                <a:latin typeface="Calibri" pitchFamily="34" charset="0"/>
                <a:cs typeface="Calibri" pitchFamily="34" charset="0"/>
              </a:rPr>
              <a:t>2</a:t>
            </a:r>
            <a:r>
              <a:rPr lang="el-GR" b="1" dirty="0">
                <a:solidFill>
                  <a:schemeClr val="tx1"/>
                </a:solidFill>
                <a:latin typeface="Calibri" pitchFamily="34" charset="0"/>
                <a:cs typeface="Calibri" pitchFamily="34" charset="0"/>
              </a:rPr>
              <a:t>-20</a:t>
            </a:r>
            <a:r>
              <a:rPr lang="en-US" b="1" dirty="0">
                <a:solidFill>
                  <a:schemeClr val="tx1"/>
                </a:solidFill>
                <a:latin typeface="Calibri" pitchFamily="34" charset="0"/>
                <a:cs typeface="Calibri" pitchFamily="34" charset="0"/>
              </a:rPr>
              <a:t>23</a:t>
            </a:r>
            <a:endParaRPr lang="el-GR" b="1" dirty="0">
              <a:solidFill>
                <a:schemeClr val="tx1"/>
              </a:solidFill>
              <a:latin typeface="Calibri" pitchFamily="34" charset="0"/>
              <a:cs typeface="Calibri" pitchFamily="34" charset="0"/>
            </a:endParaRPr>
          </a:p>
        </p:txBody>
      </p:sp>
      <p:grpSp>
        <p:nvGrpSpPr>
          <p:cNvPr id="6" name="Ομάδα 5">
            <a:extLst>
              <a:ext uri="{FF2B5EF4-FFF2-40B4-BE49-F238E27FC236}">
                <a16:creationId xmlns:a16="http://schemas.microsoft.com/office/drawing/2014/main" xmlns="" id="{12EFAC8E-7F49-FF28-350E-4C499E422D23}"/>
              </a:ext>
            </a:extLst>
          </p:cNvPr>
          <p:cNvGrpSpPr/>
          <p:nvPr/>
        </p:nvGrpSpPr>
        <p:grpSpPr>
          <a:xfrm>
            <a:off x="1027322" y="133480"/>
            <a:ext cx="7507078" cy="1219108"/>
            <a:chOff x="1027322" y="133480"/>
            <a:chExt cx="7507078" cy="1219108"/>
          </a:xfrm>
        </p:grpSpPr>
        <p:pic>
          <p:nvPicPr>
            <p:cNvPr id="4" name="Picture 2" descr="EEPF-logo-2011-G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15" name="Group 14"/>
            <p:cNvGrpSpPr/>
            <p:nvPr/>
          </p:nvGrpSpPr>
          <p:grpSpPr>
            <a:xfrm>
              <a:off x="3200400" y="133480"/>
              <a:ext cx="3009900" cy="1085286"/>
              <a:chOff x="3200400" y="127564"/>
              <a:chExt cx="3009900" cy="1085286"/>
            </a:xfrm>
          </p:grpSpPr>
          <p:pic>
            <p:nvPicPr>
              <p:cNvPr id="1026" name="Picture 2" descr="ED"/>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027" name="Text Box 3"/>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1029" name="Picture 5" descr="Fee_logo"/>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5" name="Εικόνα 4">
              <a:extLst>
                <a:ext uri="{FF2B5EF4-FFF2-40B4-BE49-F238E27FC236}">
                  <a16:creationId xmlns:a16="http://schemas.microsoft.com/office/drawing/2014/main" xmlns="" id="{3DF9C897-8C91-A27B-BF19-ABF5A3FFC014}"/>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447800"/>
            <a:ext cx="8001000" cy="838200"/>
          </a:xfrm>
        </p:spPr>
        <p:txBody>
          <a:bodyPr>
            <a:normAutofit/>
          </a:bodyPr>
          <a:lstStyle/>
          <a:p>
            <a:r>
              <a:rPr lang="el-GR" sz="3000" b="1" dirty="0">
                <a:solidFill>
                  <a:schemeClr val="tx1"/>
                </a:solidFill>
                <a:latin typeface="Calibri" pitchFamily="34" charset="0"/>
                <a:cs typeface="Calibri" pitchFamily="34" charset="0"/>
              </a:rPr>
              <a:t>Δράσεις και δραστηριότητες (περιγραφή)</a:t>
            </a:r>
          </a:p>
        </p:txBody>
      </p:sp>
      <p:sp>
        <p:nvSpPr>
          <p:cNvPr id="3" name="Content Placeholder 2"/>
          <p:cNvSpPr>
            <a:spLocks noGrp="1"/>
          </p:cNvSpPr>
          <p:nvPr>
            <p:ph idx="1"/>
          </p:nvPr>
        </p:nvSpPr>
        <p:spPr>
          <a:xfrm>
            <a:off x="228600" y="2332037"/>
            <a:ext cx="8686800" cy="3992563"/>
          </a:xfrm>
        </p:spPr>
        <p:txBody>
          <a:bodyPr>
            <a:normAutofit fontScale="85000" lnSpcReduction="20000"/>
          </a:bodyPr>
          <a:lstStyle/>
          <a:p>
            <a:pPr algn="just"/>
            <a:r>
              <a:rPr lang="el-GR" sz="2400" dirty="0">
                <a:latin typeface="Calibri" pitchFamily="34" charset="0"/>
                <a:cs typeface="Calibri" pitchFamily="34" charset="0"/>
              </a:rPr>
              <a:t>εκδρομή στην εξοχή </a:t>
            </a:r>
            <a:r>
              <a:rPr lang="el-GR" sz="2400" dirty="0" smtClean="0">
                <a:latin typeface="Calibri" pitchFamily="34" charset="0"/>
                <a:cs typeface="Calibri" pitchFamily="34" charset="0"/>
              </a:rPr>
              <a:t>με </a:t>
            </a:r>
            <a:r>
              <a:rPr lang="el-GR" sz="2400" dirty="0">
                <a:latin typeface="Calibri" pitchFamily="34" charset="0"/>
                <a:cs typeface="Calibri" pitchFamily="34" charset="0"/>
              </a:rPr>
              <a:t>το </a:t>
            </a:r>
            <a:r>
              <a:rPr lang="el-GR" sz="2400" dirty="0" smtClean="0">
                <a:latin typeface="Calibri" pitchFamily="34" charset="0"/>
                <a:cs typeface="Calibri" pitchFamily="34" charset="0"/>
              </a:rPr>
              <a:t>ΚΕΠΕΑ όπου είδαμε και περιηγηθήκαμε το Δάσος</a:t>
            </a:r>
            <a:endParaRPr lang="el-GR" sz="2400" dirty="0">
              <a:latin typeface="Calibri" pitchFamily="34" charset="0"/>
              <a:cs typeface="Calibri" pitchFamily="34" charset="0"/>
            </a:endParaRPr>
          </a:p>
          <a:p>
            <a:pPr algn="just"/>
            <a:r>
              <a:rPr lang="el-GR" sz="2400" dirty="0">
                <a:latin typeface="Calibri" pitchFamily="34" charset="0"/>
                <a:cs typeface="Calibri" pitchFamily="34" charset="0"/>
              </a:rPr>
              <a:t>φύτεμα στο </a:t>
            </a:r>
            <a:r>
              <a:rPr lang="el-GR" sz="2400" dirty="0" smtClean="0">
                <a:latin typeface="Calibri" pitchFamily="34" charset="0"/>
                <a:cs typeface="Calibri" pitchFamily="34" charset="0"/>
              </a:rPr>
              <a:t>θερμοκήπιο, για να δούμε τα βήματα που ακολουθούμε για να αναπτυχθεί ένα φυτό</a:t>
            </a:r>
            <a:endParaRPr lang="el-GR" sz="2400" dirty="0">
              <a:latin typeface="Calibri" pitchFamily="34" charset="0"/>
              <a:cs typeface="Calibri" pitchFamily="34" charset="0"/>
            </a:endParaRPr>
          </a:p>
          <a:p>
            <a:pPr algn="just"/>
            <a:r>
              <a:rPr lang="el-GR" sz="2400" dirty="0">
                <a:latin typeface="Calibri" pitchFamily="34" charset="0"/>
                <a:cs typeface="Calibri" pitchFamily="34" charset="0"/>
              </a:rPr>
              <a:t>επίσκεψη σε </a:t>
            </a:r>
            <a:r>
              <a:rPr lang="el-GR" sz="2400" dirty="0" smtClean="0">
                <a:latin typeface="Calibri" pitchFamily="34" charset="0"/>
                <a:cs typeface="Calibri" pitchFamily="34" charset="0"/>
              </a:rPr>
              <a:t>μανάβικο, </a:t>
            </a:r>
            <a:r>
              <a:rPr lang="el-GR" sz="2400" dirty="0" smtClean="0">
                <a:latin typeface="Calibri" pitchFamily="34" charset="0"/>
                <a:cs typeface="Calibri" pitchFamily="34" charset="0"/>
              </a:rPr>
              <a:t>για να δούμε τα φρούτα των δέντρων της περιοχής, για να συγκρίνουμε ποια μπορούν να βγουν στο δάσος και ποια όχι</a:t>
            </a:r>
          </a:p>
          <a:p>
            <a:pPr algn="just"/>
            <a:r>
              <a:rPr lang="el-GR" sz="2400" dirty="0" smtClean="0">
                <a:latin typeface="Calibri" pitchFamily="34" charset="0"/>
                <a:cs typeface="Calibri" pitchFamily="34" charset="0"/>
              </a:rPr>
              <a:t>Επίσκεψη σε υπαίθριους χώρους για παιχνίδι (π.χ. στην </a:t>
            </a:r>
            <a:r>
              <a:rPr lang="el-GR" sz="2400" dirty="0">
                <a:latin typeface="Calibri" pitchFamily="34" charset="0"/>
                <a:cs typeface="Calibri" pitchFamily="34" charset="0"/>
              </a:rPr>
              <a:t>παιδική </a:t>
            </a:r>
            <a:r>
              <a:rPr lang="el-GR" sz="2400" dirty="0" smtClean="0">
                <a:latin typeface="Calibri" pitchFamily="34" charset="0"/>
                <a:cs typeface="Calibri" pitchFamily="34" charset="0"/>
              </a:rPr>
              <a:t>χαρά) </a:t>
            </a:r>
            <a:r>
              <a:rPr lang="el-GR" sz="2400" dirty="0">
                <a:latin typeface="Calibri" pitchFamily="34" charset="0"/>
                <a:cs typeface="Calibri" pitchFamily="34" charset="0"/>
              </a:rPr>
              <a:t>στην εξοχή και στο </a:t>
            </a:r>
            <a:r>
              <a:rPr lang="el-GR" sz="2400" dirty="0" smtClean="0">
                <a:latin typeface="Calibri" pitchFamily="34" charset="0"/>
                <a:cs typeface="Calibri" pitchFamily="34" charset="0"/>
              </a:rPr>
              <a:t>δάσος</a:t>
            </a:r>
          </a:p>
          <a:p>
            <a:pPr algn="just"/>
            <a:r>
              <a:rPr lang="el-GR" sz="2400" dirty="0" smtClean="0">
                <a:latin typeface="Calibri" pitchFamily="34" charset="0"/>
                <a:cs typeface="Calibri" pitchFamily="34" charset="0"/>
              </a:rPr>
              <a:t>Επίσκεψη στο Χιονοδρομικό Κέντρο Καρπενησίου, όπου εκτός από το παιχνίδι προσπαθήσαμε να προσεγγίσουμε την απουσία βλάστησης σε μεγάλο υψόμετρο και την οριοθέτηση με τη Δασώδη περιοχή  </a:t>
            </a:r>
            <a:endParaRPr lang="el-GR" sz="2400" dirty="0">
              <a:latin typeface="Calibri" pitchFamily="34" charset="0"/>
              <a:cs typeface="Calibri" pitchFamily="34" charset="0"/>
            </a:endParaRPr>
          </a:p>
          <a:p>
            <a:pPr algn="just"/>
            <a:r>
              <a:rPr lang="el-GR" sz="2400" dirty="0">
                <a:latin typeface="Calibri" pitchFamily="34" charset="0"/>
                <a:cs typeface="Calibri" pitchFamily="34" charset="0"/>
              </a:rPr>
              <a:t>αφίσα </a:t>
            </a:r>
            <a:r>
              <a:rPr lang="el-GR" sz="2400" dirty="0" smtClean="0">
                <a:latin typeface="Calibri" pitchFamily="34" charset="0"/>
                <a:cs typeface="Calibri" pitchFamily="34" charset="0"/>
              </a:rPr>
              <a:t>ενός τοπίου του Δάσους σε </a:t>
            </a:r>
            <a:r>
              <a:rPr lang="el-GR" sz="2400" dirty="0">
                <a:latin typeface="Calibri" pitchFamily="34" charset="0"/>
                <a:cs typeface="Calibri" pitchFamily="34" charset="0"/>
              </a:rPr>
              <a:t>Α3, κολλάζ, </a:t>
            </a:r>
            <a:r>
              <a:rPr lang="el-GR" sz="2400" dirty="0" smtClean="0">
                <a:latin typeface="Calibri" pitchFamily="34" charset="0"/>
                <a:cs typeface="Calibri" pitchFamily="34" charset="0"/>
              </a:rPr>
              <a:t>ζωγραφική</a:t>
            </a:r>
            <a:endParaRPr lang="el-GR" sz="2400" dirty="0" smtClean="0">
              <a:latin typeface="Calibri" pitchFamily="34" charset="0"/>
              <a:cs typeface="Calibri" pitchFamily="34" charset="0"/>
            </a:endParaRPr>
          </a:p>
          <a:p>
            <a:pPr algn="just"/>
            <a:r>
              <a:rPr lang="el-GR" sz="2400" dirty="0" smtClean="0">
                <a:latin typeface="Calibri" pitchFamily="34" charset="0"/>
                <a:cs typeface="Calibri" pitchFamily="34" charset="0"/>
              </a:rPr>
              <a:t>παζλ</a:t>
            </a:r>
            <a:r>
              <a:rPr lang="el-GR" sz="2400" dirty="0">
                <a:latin typeface="Calibri" pitchFamily="34" charset="0"/>
                <a:cs typeface="Calibri" pitchFamily="34" charset="0"/>
              </a:rPr>
              <a:t>, εικόνες, ταυτίσεις, αντιστοιχίσεις, τα ζώα του δάσους</a:t>
            </a:r>
            <a:r>
              <a:rPr lang="el-GR" sz="2400" dirty="0" smtClean="0">
                <a:latin typeface="Calibri" pitchFamily="34" charset="0"/>
                <a:cs typeface="Calibri" pitchFamily="34" charset="0"/>
              </a:rPr>
              <a:t>,</a:t>
            </a:r>
          </a:p>
          <a:p>
            <a:pPr algn="just"/>
            <a:r>
              <a:rPr lang="el-GR" sz="2400" dirty="0" smtClean="0">
                <a:latin typeface="Calibri" pitchFamily="34" charset="0"/>
                <a:cs typeface="Calibri" pitchFamily="34" charset="0"/>
              </a:rPr>
              <a:t>παραμύθια</a:t>
            </a:r>
            <a:endParaRPr lang="el-GR" sz="2400"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
        <p:nvSpPr>
          <p:cNvPr id="18" name="Content Placeholder 2"/>
          <p:cNvSpPr txBox="1">
            <a:spLocks/>
          </p:cNvSpPr>
          <p:nvPr/>
        </p:nvSpPr>
        <p:spPr>
          <a:xfrm>
            <a:off x="228600" y="21336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grpSp>
        <p:nvGrpSpPr>
          <p:cNvPr id="5" name="Ομάδα 4">
            <a:extLst>
              <a:ext uri="{FF2B5EF4-FFF2-40B4-BE49-F238E27FC236}">
                <a16:creationId xmlns:a16="http://schemas.microsoft.com/office/drawing/2014/main" xmlns="" id="{7138DE49-7D74-384C-8531-64C595EC548B}"/>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D2723CA5-CD7E-562E-BBF0-DFB17BE09833}"/>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7" name="Group 14">
              <a:extLst>
                <a:ext uri="{FF2B5EF4-FFF2-40B4-BE49-F238E27FC236}">
                  <a16:creationId xmlns:a16="http://schemas.microsoft.com/office/drawing/2014/main" xmlns="" id="{40AE8E7B-2F9D-A230-51DF-D0D76DF2515B}"/>
                </a:ext>
              </a:extLst>
            </p:cNvPr>
            <p:cNvGrpSpPr/>
            <p:nvPr/>
          </p:nvGrpSpPr>
          <p:grpSpPr>
            <a:xfrm>
              <a:off x="3200400" y="133480"/>
              <a:ext cx="3009900" cy="1085286"/>
              <a:chOff x="3200400" y="127564"/>
              <a:chExt cx="3009900" cy="1085286"/>
            </a:xfrm>
          </p:grpSpPr>
          <p:pic>
            <p:nvPicPr>
              <p:cNvPr id="10" name="Picture 2" descr="ED">
                <a:extLst>
                  <a:ext uri="{FF2B5EF4-FFF2-40B4-BE49-F238E27FC236}">
                    <a16:creationId xmlns:a16="http://schemas.microsoft.com/office/drawing/2014/main" xmlns="" id="{BB5AD0A6-030B-9F5B-E9D9-A91A553F7915}"/>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1" name="Text Box 3">
                <a:extLst>
                  <a:ext uri="{FF2B5EF4-FFF2-40B4-BE49-F238E27FC236}">
                    <a16:creationId xmlns:a16="http://schemas.microsoft.com/office/drawing/2014/main" xmlns="" id="{76C5FA85-4F0D-343E-0D7F-D93A45740665}"/>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8" name="Picture 5" descr="Fee_logo">
              <a:extLst>
                <a:ext uri="{FF2B5EF4-FFF2-40B4-BE49-F238E27FC236}">
                  <a16:creationId xmlns:a16="http://schemas.microsoft.com/office/drawing/2014/main" xmlns="" id="{3C9AA729-E6B1-B220-19AD-74FFAA33F662}"/>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9" name="Εικόνα 8">
              <a:extLst>
                <a:ext uri="{FF2B5EF4-FFF2-40B4-BE49-F238E27FC236}">
                  <a16:creationId xmlns:a16="http://schemas.microsoft.com/office/drawing/2014/main" xmlns="" id="{414E2817-C3F2-C296-8B3A-7E05D7C56CD7}"/>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0"/>
            <a:ext cx="8001000" cy="838200"/>
          </a:xfrm>
        </p:spPr>
        <p:txBody>
          <a:bodyPr>
            <a:normAutofit fontScale="90000"/>
          </a:bodyPr>
          <a:lstStyle/>
          <a:p>
            <a:r>
              <a:rPr lang="el-GR" sz="3000" b="1" dirty="0">
                <a:solidFill>
                  <a:schemeClr val="tx1"/>
                </a:solidFill>
                <a:latin typeface="Calibri" pitchFamily="34" charset="0"/>
                <a:cs typeface="Calibri" pitchFamily="34" charset="0"/>
              </a:rPr>
              <a:t>Δράσεις και δραστηριότητες (επισυνάψτε έως 5 φωτογραφίες)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18" name="Content Placeholder 2"/>
          <p:cNvSpPr txBox="1">
            <a:spLocks/>
          </p:cNvSpPr>
          <p:nvPr/>
        </p:nvSpPr>
        <p:spPr>
          <a:xfrm>
            <a:off x="228600" y="2133600"/>
            <a:ext cx="8686800" cy="4525963"/>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Calibri" pitchFamily="34" charset="0"/>
              <a:ea typeface="+mn-ea"/>
              <a:cs typeface="Calibri" pitchFamily="34"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grpSp>
        <p:nvGrpSpPr>
          <p:cNvPr id="3" name="Ομάδα 2">
            <a:extLst>
              <a:ext uri="{FF2B5EF4-FFF2-40B4-BE49-F238E27FC236}">
                <a16:creationId xmlns:a16="http://schemas.microsoft.com/office/drawing/2014/main" xmlns="" id="{6A000A3D-5CDF-46F6-FF73-04CCF6EE963B}"/>
              </a:ext>
            </a:extLst>
          </p:cNvPr>
          <p:cNvGrpSpPr/>
          <p:nvPr/>
        </p:nvGrpSpPr>
        <p:grpSpPr>
          <a:xfrm>
            <a:off x="1027322" y="133480"/>
            <a:ext cx="7507078" cy="1219108"/>
            <a:chOff x="1027322" y="133480"/>
            <a:chExt cx="7507078" cy="1219108"/>
          </a:xfrm>
        </p:grpSpPr>
        <p:pic>
          <p:nvPicPr>
            <p:cNvPr id="7" name="Picture 2" descr="EEPF-logo-2011-GR">
              <a:extLst>
                <a:ext uri="{FF2B5EF4-FFF2-40B4-BE49-F238E27FC236}">
                  <a16:creationId xmlns:a16="http://schemas.microsoft.com/office/drawing/2014/main" xmlns="" id="{B0F4F911-1CED-8AE4-84AE-17010353A4A0}"/>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ABA1578C-3C2A-3481-FE47-0E6D309B95C4}"/>
                </a:ext>
              </a:extLst>
            </p:cNvPr>
            <p:cNvGrpSpPr/>
            <p:nvPr/>
          </p:nvGrpSpPr>
          <p:grpSpPr>
            <a:xfrm>
              <a:off x="3200400" y="133480"/>
              <a:ext cx="3009900" cy="1085286"/>
              <a:chOff x="3200400" y="127564"/>
              <a:chExt cx="3009900" cy="1085286"/>
            </a:xfrm>
          </p:grpSpPr>
          <p:pic>
            <p:nvPicPr>
              <p:cNvPr id="11" name="Picture 2" descr="ED">
                <a:extLst>
                  <a:ext uri="{FF2B5EF4-FFF2-40B4-BE49-F238E27FC236}">
                    <a16:creationId xmlns:a16="http://schemas.microsoft.com/office/drawing/2014/main" xmlns="" id="{39323150-454F-DF02-C2B9-436A65913E54}"/>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2" name="Text Box 3">
                <a:extLst>
                  <a:ext uri="{FF2B5EF4-FFF2-40B4-BE49-F238E27FC236}">
                    <a16:creationId xmlns:a16="http://schemas.microsoft.com/office/drawing/2014/main" xmlns="" id="{6D8F087B-1BB1-8C50-65C9-0C5D74F50598}"/>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0F6D08A8-F2BB-EEAC-BEC5-F6A371FDE979}"/>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69FF46EF-23E8-CC52-B422-18C2B0E9AE54}"/>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pic>
        <p:nvPicPr>
          <p:cNvPr id="1026" name="Picture 2" descr="1"/>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1295401" y="2640800"/>
            <a:ext cx="1619850" cy="21598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IMG 20221103 095133"/>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3201733" y="2595241"/>
            <a:ext cx="1242353" cy="2205359"/>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IMG 20221025 102750"/>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1486501" y="4906549"/>
            <a:ext cx="2857500" cy="1609726"/>
          </a:xfrm>
          <a:prstGeom prst="rect">
            <a:avLst/>
          </a:prstGeom>
          <a:noFill/>
          <a:extLst>
            <a:ext uri="{909E8E84-426E-40DD-AFC4-6F175D3DCCD1}">
              <a14:hiddenFill xmlns:a14="http://schemas.microsoft.com/office/drawing/2010/main" xmlns="">
                <a:solidFill>
                  <a:srgbClr val="FFFFFF"/>
                </a:solidFill>
              </a14:hiddenFill>
            </a:ext>
          </a:extLst>
        </p:spPr>
      </p:pic>
      <p:pic>
        <p:nvPicPr>
          <p:cNvPr id="1032" name="Picture 8" descr="IMG 20220603 093459"/>
          <p:cNvPicPr>
            <a:picLocks noChangeAspect="1" noChangeArrowheads="1"/>
          </p:cNvPicPr>
          <p:nvPr/>
        </p:nvPicPr>
        <p:blipFill>
          <a:blip r:embed="rId9">
            <a:extLst>
              <a:ext uri="{28A0092B-C50C-407E-A947-70E740481C1C}">
                <a14:useLocalDpi xmlns:a14="http://schemas.microsoft.com/office/drawing/2010/main" xmlns="" val="0"/>
              </a:ext>
            </a:extLst>
          </a:blip>
          <a:srcRect/>
          <a:stretch>
            <a:fillRect/>
          </a:stretch>
        </p:blipFill>
        <p:spPr bwMode="auto">
          <a:xfrm>
            <a:off x="4638545" y="2611898"/>
            <a:ext cx="1302037" cy="2311308"/>
          </a:xfrm>
          <a:prstGeom prst="rect">
            <a:avLst/>
          </a:prstGeom>
          <a:noFill/>
          <a:extLst>
            <a:ext uri="{909E8E84-426E-40DD-AFC4-6F175D3DCCD1}">
              <a14:hiddenFill xmlns:a14="http://schemas.microsoft.com/office/drawing/2010/main" xmlns="">
                <a:solidFill>
                  <a:srgbClr val="FFFFFF"/>
                </a:solidFill>
              </a14:hiddenFill>
            </a:ext>
          </a:extLst>
        </p:spPr>
      </p:pic>
      <p:pic>
        <p:nvPicPr>
          <p:cNvPr id="12290" name="Picture 2" descr="IMG 20221114 155454">
            <a:hlinkClick r:id="rId10"/>
          </p:cNvPr>
          <p:cNvPicPr>
            <a:picLocks noChangeAspect="1" noChangeArrowheads="1"/>
          </p:cNvPicPr>
          <p:nvPr/>
        </p:nvPicPr>
        <p:blipFill>
          <a:blip r:embed="rId11"/>
          <a:srcRect/>
          <a:stretch>
            <a:fillRect/>
          </a:stretch>
        </p:blipFill>
        <p:spPr bwMode="auto">
          <a:xfrm>
            <a:off x="6072198" y="2643182"/>
            <a:ext cx="2857500" cy="2143125"/>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8077200" cy="3810000"/>
          </a:xfrm>
        </p:spPr>
        <p:txBody>
          <a:bodyPr>
            <a:normAutofit/>
          </a:bodyPr>
          <a:lstStyle/>
          <a:p>
            <a:r>
              <a:rPr lang="el-GR" sz="3000" b="1" dirty="0">
                <a:solidFill>
                  <a:schemeClr val="tx1"/>
                </a:solidFill>
                <a:latin typeface="Calibri" pitchFamily="34" charset="0"/>
                <a:cs typeface="Calibri" pitchFamily="34" charset="0"/>
              </a:rPr>
              <a:t>Συμμετοχή σε οργανωμένη </a:t>
            </a:r>
            <a:r>
              <a:rPr lang="el-GR" sz="3000" b="1" dirty="0" err="1">
                <a:solidFill>
                  <a:schemeClr val="tx1"/>
                </a:solidFill>
                <a:latin typeface="Calibri" pitchFamily="34" charset="0"/>
                <a:cs typeface="Calibri" pitchFamily="34" charset="0"/>
              </a:rPr>
              <a:t>δενδροφύτευση</a:t>
            </a:r>
            <a:r>
              <a:rPr lang="el-GR" sz="3000" b="1" dirty="0">
                <a:solidFill>
                  <a:schemeClr val="tx1"/>
                </a:solidFill>
                <a:latin typeface="Calibri" pitchFamily="34" charset="0"/>
                <a:cs typeface="Calibri" pitchFamily="34" charset="0"/>
              </a:rPr>
              <a:t> ή φύτευση δέντρου στην αυλή του σχολείου </a:t>
            </a:r>
            <a:r>
              <a:rPr lang="el-GR" sz="3000" dirty="0">
                <a:solidFill>
                  <a:schemeClr val="tx1"/>
                </a:solidFill>
                <a:latin typeface="Calibri" pitchFamily="34" charset="0"/>
                <a:cs typeface="Calibri" pitchFamily="34" charset="0"/>
              </a:rPr>
              <a:t>(συνοπτική περιγραφή</a:t>
            </a:r>
            <a:r>
              <a:rPr lang="el-GR" sz="3000" dirty="0" smtClean="0">
                <a:solidFill>
                  <a:schemeClr val="tx1"/>
                </a:solidFill>
                <a:latin typeface="Calibri" pitchFamily="34" charset="0"/>
                <a:cs typeface="Calibri" pitchFamily="34" charset="0"/>
              </a:rPr>
              <a:t>)</a:t>
            </a:r>
            <a:br>
              <a:rPr lang="el-GR" sz="3000" dirty="0" smtClean="0">
                <a:solidFill>
                  <a:schemeClr val="tx1"/>
                </a:solidFill>
                <a:latin typeface="Calibri" pitchFamily="34" charset="0"/>
                <a:cs typeface="Calibri" pitchFamily="34" charset="0"/>
              </a:rPr>
            </a:br>
            <a:r>
              <a:rPr lang="el-GR" sz="3000" dirty="0" smtClean="0">
                <a:solidFill>
                  <a:schemeClr val="tx1"/>
                </a:solidFill>
                <a:latin typeface="Calibri" pitchFamily="34" charset="0"/>
                <a:cs typeface="Calibri" pitchFamily="34" charset="0"/>
              </a:rPr>
              <a:t>Οι καιρικές συνθήκες δεν μας επέτρεψαν τη συμμετοχή σε κάποια </a:t>
            </a:r>
            <a:r>
              <a:rPr lang="el-GR" sz="3000" dirty="0" err="1" smtClean="0">
                <a:solidFill>
                  <a:schemeClr val="tx1"/>
                </a:solidFill>
                <a:latin typeface="Calibri" pitchFamily="34" charset="0"/>
                <a:cs typeface="Calibri" pitchFamily="34" charset="0"/>
              </a:rPr>
              <a:t>δεντροφύτευση</a:t>
            </a:r>
            <a:r>
              <a:rPr lang="el-GR" sz="3000" dirty="0" smtClean="0">
                <a:solidFill>
                  <a:schemeClr val="tx1"/>
                </a:solidFill>
                <a:latin typeface="Calibri" pitchFamily="34" charset="0"/>
                <a:cs typeface="Calibri" pitchFamily="34" charset="0"/>
              </a:rPr>
              <a:t>. </a:t>
            </a:r>
            <a:br>
              <a:rPr lang="el-GR" sz="3000" dirty="0" smtClean="0">
                <a:solidFill>
                  <a:schemeClr val="tx1"/>
                </a:solidFill>
                <a:latin typeface="Calibri" pitchFamily="34" charset="0"/>
                <a:cs typeface="Calibri" pitchFamily="34" charset="0"/>
              </a:rPr>
            </a:br>
            <a:r>
              <a:rPr lang="el-GR" sz="3000" dirty="0" smtClean="0">
                <a:solidFill>
                  <a:schemeClr val="tx1"/>
                </a:solidFill>
                <a:latin typeface="Calibri" pitchFamily="34" charset="0"/>
                <a:cs typeface="Calibri" pitchFamily="34" charset="0"/>
              </a:rPr>
              <a:t>Φυτέψαμε όμως σε θερμοκήπιο και σε </a:t>
            </a:r>
            <a:r>
              <a:rPr lang="el-GR" sz="3000" dirty="0" err="1" smtClean="0">
                <a:solidFill>
                  <a:schemeClr val="tx1"/>
                </a:solidFill>
                <a:latin typeface="Calibri" pitchFamily="34" charset="0"/>
                <a:cs typeface="Calibri" pitchFamily="34" charset="0"/>
              </a:rPr>
              <a:t>γλαστράκι</a:t>
            </a:r>
            <a:r>
              <a:rPr lang="el-GR" sz="3000" dirty="0" smtClean="0">
                <a:solidFill>
                  <a:schemeClr val="tx1"/>
                </a:solidFill>
                <a:latin typeface="Calibri" pitchFamily="34" charset="0"/>
                <a:cs typeface="Calibri" pitchFamily="34" charset="0"/>
              </a:rPr>
              <a:t> και πειραματιστήκαμε με το χώμα.</a:t>
            </a:r>
            <a:endParaRPr lang="el-GR" sz="3000" dirty="0">
              <a:solidFill>
                <a:schemeClr val="tx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grpSp>
        <p:nvGrpSpPr>
          <p:cNvPr id="3" name="Ομάδα 2">
            <a:extLst>
              <a:ext uri="{FF2B5EF4-FFF2-40B4-BE49-F238E27FC236}">
                <a16:creationId xmlns:a16="http://schemas.microsoft.com/office/drawing/2014/main" xmlns="" id="{5BF31355-32EF-549E-15E3-C2C60A747916}"/>
              </a:ext>
            </a:extLst>
          </p:cNvPr>
          <p:cNvGrpSpPr/>
          <p:nvPr/>
        </p:nvGrpSpPr>
        <p:grpSpPr>
          <a:xfrm>
            <a:off x="1027322" y="133480"/>
            <a:ext cx="7507078" cy="1219108"/>
            <a:chOff x="1027322" y="133480"/>
            <a:chExt cx="7507078" cy="1219108"/>
          </a:xfrm>
        </p:grpSpPr>
        <p:pic>
          <p:nvPicPr>
            <p:cNvPr id="5" name="Picture 2" descr="EEPF-logo-2011-GR">
              <a:extLst>
                <a:ext uri="{FF2B5EF4-FFF2-40B4-BE49-F238E27FC236}">
                  <a16:creationId xmlns:a16="http://schemas.microsoft.com/office/drawing/2014/main" xmlns="" id="{3C400FE6-6F58-1DA7-AEA9-451CB5317D88}"/>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6" name="Group 14">
              <a:extLst>
                <a:ext uri="{FF2B5EF4-FFF2-40B4-BE49-F238E27FC236}">
                  <a16:creationId xmlns:a16="http://schemas.microsoft.com/office/drawing/2014/main" xmlns="" id="{78EF31A5-9857-3F26-448D-FCB2E9818DD3}"/>
                </a:ext>
              </a:extLst>
            </p:cNvPr>
            <p:cNvGrpSpPr/>
            <p:nvPr/>
          </p:nvGrpSpPr>
          <p:grpSpPr>
            <a:xfrm>
              <a:off x="3200400" y="133480"/>
              <a:ext cx="3009900" cy="1085286"/>
              <a:chOff x="3200400" y="127564"/>
              <a:chExt cx="3009900" cy="1085286"/>
            </a:xfrm>
          </p:grpSpPr>
          <p:pic>
            <p:nvPicPr>
              <p:cNvPr id="9" name="Picture 2" descr="ED">
                <a:extLst>
                  <a:ext uri="{FF2B5EF4-FFF2-40B4-BE49-F238E27FC236}">
                    <a16:creationId xmlns:a16="http://schemas.microsoft.com/office/drawing/2014/main" xmlns="" id="{A427D0BC-BEBE-55C4-43D0-8554F14038B6}"/>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0" name="Text Box 3">
                <a:extLst>
                  <a:ext uri="{FF2B5EF4-FFF2-40B4-BE49-F238E27FC236}">
                    <a16:creationId xmlns:a16="http://schemas.microsoft.com/office/drawing/2014/main" xmlns="" id="{D9337CE1-8440-4C39-70F0-DA1966B6746B}"/>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7" name="Picture 5" descr="Fee_logo">
              <a:extLst>
                <a:ext uri="{FF2B5EF4-FFF2-40B4-BE49-F238E27FC236}">
                  <a16:creationId xmlns:a16="http://schemas.microsoft.com/office/drawing/2014/main" xmlns="" id="{C7EB7574-0CF1-2929-7FEF-7FB31BE28A5D}"/>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8" name="Εικόνα 7">
              <a:extLst>
                <a:ext uri="{FF2B5EF4-FFF2-40B4-BE49-F238E27FC236}">
                  <a16:creationId xmlns:a16="http://schemas.microsoft.com/office/drawing/2014/main" xmlns="" id="{251349E3-D5CC-9725-E8AE-259AA844496C}"/>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8077200" cy="1066800"/>
          </a:xfrm>
        </p:spPr>
        <p:txBody>
          <a:bodyPr>
            <a:normAutofit fontScale="90000"/>
          </a:bodyPr>
          <a:lstStyle/>
          <a:p>
            <a:r>
              <a:rPr lang="el-GR" sz="3000" b="1" dirty="0">
                <a:solidFill>
                  <a:schemeClr val="tx1"/>
                </a:solidFill>
                <a:latin typeface="Calibri" pitchFamily="34" charset="0"/>
                <a:cs typeface="Calibri" pitchFamily="34" charset="0"/>
              </a:rPr>
              <a:t>Συμμετοχή σε οργανωμένη </a:t>
            </a:r>
            <a:r>
              <a:rPr lang="el-GR" sz="3000" b="1" dirty="0" err="1">
                <a:solidFill>
                  <a:schemeClr val="tx1"/>
                </a:solidFill>
                <a:latin typeface="Calibri" pitchFamily="34" charset="0"/>
                <a:cs typeface="Calibri" pitchFamily="34" charset="0"/>
              </a:rPr>
              <a:t>δενδροφύτευση</a:t>
            </a:r>
            <a:r>
              <a:rPr lang="el-GR" sz="3000" b="1" dirty="0">
                <a:solidFill>
                  <a:schemeClr val="tx1"/>
                </a:solidFill>
                <a:latin typeface="Calibri" pitchFamily="34" charset="0"/>
                <a:cs typeface="Calibri" pitchFamily="34" charset="0"/>
              </a:rPr>
              <a:t> ή φύτευση δέντρου στην αυλή του σχολείου </a:t>
            </a:r>
            <a:r>
              <a:rPr lang="el-GR" sz="3000" dirty="0">
                <a:solidFill>
                  <a:schemeClr val="tx1"/>
                </a:solidFill>
                <a:latin typeface="Calibri" pitchFamily="34" charset="0"/>
                <a:cs typeface="Calibri" pitchFamily="34" charset="0"/>
              </a:rPr>
              <a:t>(επισυνάψτε έως 5 φωτογραφίες)</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grpSp>
        <p:nvGrpSpPr>
          <p:cNvPr id="3" name="Ομάδα 2">
            <a:extLst>
              <a:ext uri="{FF2B5EF4-FFF2-40B4-BE49-F238E27FC236}">
                <a16:creationId xmlns:a16="http://schemas.microsoft.com/office/drawing/2014/main" xmlns="" id="{DD4C5CB1-D15C-0A0A-9817-3435F60D6C07}"/>
              </a:ext>
            </a:extLst>
          </p:cNvPr>
          <p:cNvGrpSpPr/>
          <p:nvPr/>
        </p:nvGrpSpPr>
        <p:grpSpPr>
          <a:xfrm>
            <a:off x="1027322" y="133480"/>
            <a:ext cx="7507078" cy="1219108"/>
            <a:chOff x="1027322" y="133480"/>
            <a:chExt cx="7507078" cy="1219108"/>
          </a:xfrm>
        </p:grpSpPr>
        <p:pic>
          <p:nvPicPr>
            <p:cNvPr id="7" name="Picture 2" descr="EEPF-logo-2011-GR">
              <a:extLst>
                <a:ext uri="{FF2B5EF4-FFF2-40B4-BE49-F238E27FC236}">
                  <a16:creationId xmlns:a16="http://schemas.microsoft.com/office/drawing/2014/main" xmlns="" id="{1F23928A-0D2A-EAD5-6372-9F0C81658E49}"/>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483AF71B-07F0-8143-2ECE-98C1AFAA908F}"/>
                </a:ext>
              </a:extLst>
            </p:cNvPr>
            <p:cNvGrpSpPr/>
            <p:nvPr/>
          </p:nvGrpSpPr>
          <p:grpSpPr>
            <a:xfrm>
              <a:off x="3200400" y="133480"/>
              <a:ext cx="3009900" cy="1085286"/>
              <a:chOff x="3200400" y="127564"/>
              <a:chExt cx="3009900" cy="1085286"/>
            </a:xfrm>
          </p:grpSpPr>
          <p:pic>
            <p:nvPicPr>
              <p:cNvPr id="11" name="Picture 2" descr="ED">
                <a:extLst>
                  <a:ext uri="{FF2B5EF4-FFF2-40B4-BE49-F238E27FC236}">
                    <a16:creationId xmlns:a16="http://schemas.microsoft.com/office/drawing/2014/main" xmlns="" id="{4C733BA1-4AAE-85C8-1EC7-4CAAE70759D4}"/>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2" name="Text Box 3">
                <a:extLst>
                  <a:ext uri="{FF2B5EF4-FFF2-40B4-BE49-F238E27FC236}">
                    <a16:creationId xmlns:a16="http://schemas.microsoft.com/office/drawing/2014/main" xmlns="" id="{FC7AF76B-A323-D394-57EE-B224B58B2B80}"/>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6936B5E9-4B5B-F2A9-EC47-9C406E2AC478}"/>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5D5363EB-B6AA-2737-3CED-31CBBFB0EC0B}"/>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pic>
        <p:nvPicPr>
          <p:cNvPr id="2050" name="Picture 2" descr="IMG 20221114 155806"/>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1136179" y="2869400"/>
            <a:ext cx="1609725" cy="2857500"/>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IMG 20221103 095133"/>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3095624" y="2843349"/>
            <a:ext cx="1609725" cy="2857500"/>
          </a:xfrm>
          <a:prstGeom prst="rect">
            <a:avLst/>
          </a:prstGeom>
          <a:noFill/>
          <a:extLst>
            <a:ext uri="{909E8E84-426E-40DD-AFC4-6F175D3DCCD1}">
              <a14:hiddenFill xmlns:a14="http://schemas.microsoft.com/office/drawing/2010/main" xmlns="">
                <a:solidFill>
                  <a:srgbClr val="FFFFFF"/>
                </a:solidFill>
              </a14:hiddenFill>
            </a:ext>
          </a:extLst>
        </p:spPr>
      </p:pic>
      <p:pic>
        <p:nvPicPr>
          <p:cNvPr id="2054" name="Picture 6" descr="IMG 20230512 125819"/>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5105400" y="2840498"/>
            <a:ext cx="1609725" cy="28575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0"/>
            <a:ext cx="7848600" cy="838200"/>
          </a:xfrm>
        </p:spPr>
        <p:txBody>
          <a:bodyPr>
            <a:noAutofit/>
          </a:bodyPr>
          <a:lstStyle/>
          <a:p>
            <a:r>
              <a:rPr lang="el-GR" sz="3000" b="1" dirty="0">
                <a:solidFill>
                  <a:schemeClr val="tx1"/>
                </a:solidFill>
                <a:latin typeface="Calibri" pitchFamily="34" charset="0"/>
                <a:cs typeface="Calibri" pitchFamily="34" charset="0"/>
              </a:rPr>
              <a:t>Επισκέψεις </a:t>
            </a:r>
            <a:r>
              <a:rPr lang="el-GR" sz="3000" dirty="0">
                <a:solidFill>
                  <a:schemeClr val="tx1"/>
                </a:solidFill>
                <a:latin typeface="Calibri" pitchFamily="34" charset="0"/>
                <a:cs typeface="Calibri" pitchFamily="34" charset="0"/>
              </a:rPr>
              <a:t>(συνοπτική περιγραφή)</a:t>
            </a:r>
          </a:p>
        </p:txBody>
      </p:sp>
      <p:sp>
        <p:nvSpPr>
          <p:cNvPr id="7" name="Slide Number Placeholder 6"/>
          <p:cNvSpPr>
            <a:spLocks noGrp="1"/>
          </p:cNvSpPr>
          <p:nvPr>
            <p:ph type="sldNum" sz="quarter" idx="12"/>
          </p:nvPr>
        </p:nvSpPr>
        <p:spPr/>
        <p:txBody>
          <a:bodyPr/>
          <a:lstStyle/>
          <a:p>
            <a:fld id="{B6F15528-21DE-4FAA-801E-634DDDAF4B2B}" type="slidenum">
              <a:rPr lang="en-US" smtClean="0"/>
              <a:pPr/>
              <a:t>14</a:t>
            </a:fld>
            <a:endParaRPr lang="en-US"/>
          </a:p>
        </p:txBody>
      </p:sp>
      <p:sp>
        <p:nvSpPr>
          <p:cNvPr id="23" name="Content Placeholder 2"/>
          <p:cNvSpPr>
            <a:spLocks noGrp="1"/>
          </p:cNvSpPr>
          <p:nvPr>
            <p:ph idx="1"/>
          </p:nvPr>
        </p:nvSpPr>
        <p:spPr>
          <a:xfrm>
            <a:off x="304800" y="2514601"/>
            <a:ext cx="8686800" cy="3200400"/>
          </a:xfrm>
        </p:spPr>
        <p:txBody>
          <a:bodyPr>
            <a:normAutofit/>
          </a:bodyPr>
          <a:lstStyle/>
          <a:p>
            <a:r>
              <a:rPr lang="el-GR" sz="2400" dirty="0">
                <a:latin typeface="Calibri" pitchFamily="34" charset="0"/>
                <a:cs typeface="Calibri" pitchFamily="34" charset="0"/>
              </a:rPr>
              <a:t>εκδρομή στην </a:t>
            </a:r>
            <a:r>
              <a:rPr lang="el-GR" sz="2400" dirty="0" smtClean="0">
                <a:latin typeface="Calibri" pitchFamily="34" charset="0"/>
                <a:cs typeface="Calibri" pitchFamily="34" charset="0"/>
              </a:rPr>
              <a:t>εξοχή, </a:t>
            </a:r>
            <a:r>
              <a:rPr lang="el-GR" sz="2400" dirty="0" smtClean="0">
                <a:latin typeface="Calibri" pitchFamily="34" charset="0"/>
                <a:cs typeface="Calibri" pitchFamily="34" charset="0"/>
              </a:rPr>
              <a:t>στο χιονοδρομικό, </a:t>
            </a:r>
            <a:r>
              <a:rPr lang="el-GR" sz="2400" dirty="0" smtClean="0">
                <a:latin typeface="Calibri" pitchFamily="34" charset="0"/>
                <a:cs typeface="Calibri" pitchFamily="34" charset="0"/>
              </a:rPr>
              <a:t>στο </a:t>
            </a:r>
            <a:r>
              <a:rPr lang="el-GR" sz="2400" dirty="0" smtClean="0">
                <a:latin typeface="Calibri" pitchFamily="34" charset="0"/>
                <a:cs typeface="Calibri" pitchFamily="34" charset="0"/>
              </a:rPr>
              <a:t>μανάβικο </a:t>
            </a:r>
            <a:r>
              <a:rPr lang="el-GR" sz="2400" dirty="0">
                <a:latin typeface="Calibri" pitchFamily="34" charset="0"/>
                <a:cs typeface="Calibri" pitchFamily="34" charset="0"/>
              </a:rPr>
              <a:t>και με το </a:t>
            </a:r>
            <a:r>
              <a:rPr lang="el-GR" sz="2400" dirty="0" smtClean="0">
                <a:latin typeface="Calibri" pitchFamily="34" charset="0"/>
                <a:cs typeface="Calibri" pitchFamily="34" charset="0"/>
              </a:rPr>
              <a:t>ΚΕΠΕΑ </a:t>
            </a:r>
            <a:r>
              <a:rPr lang="el-GR" sz="2400" dirty="0" smtClean="0">
                <a:latin typeface="Calibri" pitchFamily="34" charset="0"/>
                <a:cs typeface="Calibri" pitchFamily="34" charset="0"/>
              </a:rPr>
              <a:t>όπου </a:t>
            </a:r>
          </a:p>
          <a:p>
            <a:pPr lvl="1"/>
            <a:r>
              <a:rPr lang="el-GR" sz="2000" dirty="0" smtClean="0">
                <a:latin typeface="Calibri" pitchFamily="34" charset="0"/>
                <a:cs typeface="Calibri" pitchFamily="34" charset="0"/>
              </a:rPr>
              <a:t>περπατήσαμε στο δάσος, </a:t>
            </a:r>
          </a:p>
          <a:p>
            <a:pPr lvl="1"/>
            <a:r>
              <a:rPr lang="el-GR" sz="2000" dirty="0" smtClean="0">
                <a:latin typeface="Calibri" pitchFamily="34" charset="0"/>
                <a:cs typeface="Calibri" pitchFamily="34" charset="0"/>
              </a:rPr>
              <a:t>είδαμε τι υπάρχει εκεί από ζώα και </a:t>
            </a:r>
            <a:r>
              <a:rPr lang="el-GR" sz="2000" dirty="0" smtClean="0">
                <a:latin typeface="Calibri" pitchFamily="34" charset="0"/>
                <a:cs typeface="Calibri" pitchFamily="34" charset="0"/>
              </a:rPr>
              <a:t>δέντρα</a:t>
            </a:r>
          </a:p>
          <a:p>
            <a:pPr lvl="1"/>
            <a:r>
              <a:rPr lang="el-GR" sz="2000" dirty="0" smtClean="0">
                <a:latin typeface="Calibri" pitchFamily="34" charset="0"/>
                <a:cs typeface="Calibri" pitchFamily="34" charset="0"/>
              </a:rPr>
              <a:t>Είδαμε που δεν υπάρχουν δέντρα λόγω υψόμετρου</a:t>
            </a:r>
            <a:endParaRPr lang="el-GR" sz="2000" dirty="0" smtClean="0">
              <a:latin typeface="Calibri" pitchFamily="34" charset="0"/>
              <a:cs typeface="Calibri" pitchFamily="34" charset="0"/>
            </a:endParaRPr>
          </a:p>
          <a:p>
            <a:pPr lvl="1"/>
            <a:r>
              <a:rPr lang="el-GR" sz="2000" dirty="0" smtClean="0">
                <a:latin typeface="Calibri" pitchFamily="34" charset="0"/>
                <a:cs typeface="Calibri" pitchFamily="34" charset="0"/>
              </a:rPr>
              <a:t>Καθίσαμε και παρατηρήσαμε το περιβάλλον</a:t>
            </a:r>
          </a:p>
          <a:p>
            <a:pPr lvl="1"/>
            <a:r>
              <a:rPr lang="el-GR" sz="2000" dirty="0" smtClean="0">
                <a:latin typeface="Calibri" pitchFamily="34" charset="0"/>
                <a:cs typeface="Calibri" pitchFamily="34" charset="0"/>
              </a:rPr>
              <a:t>παίξαμε</a:t>
            </a:r>
            <a:endParaRPr lang="el-GR" sz="2000" dirty="0">
              <a:latin typeface="Calibri" pitchFamily="34" charset="0"/>
              <a:cs typeface="Calibri" pitchFamily="34" charset="0"/>
            </a:endParaRPr>
          </a:p>
        </p:txBody>
      </p:sp>
      <p:grpSp>
        <p:nvGrpSpPr>
          <p:cNvPr id="3" name="Ομάδα 2">
            <a:extLst>
              <a:ext uri="{FF2B5EF4-FFF2-40B4-BE49-F238E27FC236}">
                <a16:creationId xmlns:a16="http://schemas.microsoft.com/office/drawing/2014/main" xmlns="" id="{C1561663-0707-449A-5ED9-7901B4290992}"/>
              </a:ext>
            </a:extLst>
          </p:cNvPr>
          <p:cNvGrpSpPr/>
          <p:nvPr/>
        </p:nvGrpSpPr>
        <p:grpSpPr>
          <a:xfrm>
            <a:off x="1027322" y="133480"/>
            <a:ext cx="7507078" cy="1219108"/>
            <a:chOff x="1027322" y="133480"/>
            <a:chExt cx="7507078" cy="1219108"/>
          </a:xfrm>
        </p:grpSpPr>
        <p:pic>
          <p:nvPicPr>
            <p:cNvPr id="4" name="Picture 2" descr="EEPF-logo-2011-GR">
              <a:extLst>
                <a:ext uri="{FF2B5EF4-FFF2-40B4-BE49-F238E27FC236}">
                  <a16:creationId xmlns:a16="http://schemas.microsoft.com/office/drawing/2014/main" xmlns="" id="{7C9E0D60-7F58-8784-32D3-F87B5B39C8AB}"/>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5" name="Group 14">
              <a:extLst>
                <a:ext uri="{FF2B5EF4-FFF2-40B4-BE49-F238E27FC236}">
                  <a16:creationId xmlns:a16="http://schemas.microsoft.com/office/drawing/2014/main" xmlns="" id="{B9E10D54-1205-8880-FC81-513AED23172B}"/>
                </a:ext>
              </a:extLst>
            </p:cNvPr>
            <p:cNvGrpSpPr/>
            <p:nvPr/>
          </p:nvGrpSpPr>
          <p:grpSpPr>
            <a:xfrm>
              <a:off x="3200400" y="133480"/>
              <a:ext cx="3009900" cy="1085286"/>
              <a:chOff x="3200400" y="127564"/>
              <a:chExt cx="3009900" cy="1085286"/>
            </a:xfrm>
          </p:grpSpPr>
          <p:pic>
            <p:nvPicPr>
              <p:cNvPr id="9" name="Picture 2" descr="ED">
                <a:extLst>
                  <a:ext uri="{FF2B5EF4-FFF2-40B4-BE49-F238E27FC236}">
                    <a16:creationId xmlns:a16="http://schemas.microsoft.com/office/drawing/2014/main" xmlns="" id="{C9227655-6ACE-E14C-619E-E057A0F287D0}"/>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1" name="Text Box 3">
                <a:extLst>
                  <a:ext uri="{FF2B5EF4-FFF2-40B4-BE49-F238E27FC236}">
                    <a16:creationId xmlns:a16="http://schemas.microsoft.com/office/drawing/2014/main" xmlns="" id="{4E22953D-BDEB-05C0-E235-BACD5DC4C0D8}"/>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6" name="Picture 5" descr="Fee_logo">
              <a:extLst>
                <a:ext uri="{FF2B5EF4-FFF2-40B4-BE49-F238E27FC236}">
                  <a16:creationId xmlns:a16="http://schemas.microsoft.com/office/drawing/2014/main" xmlns="" id="{74E46F71-8EFA-5A95-CF6A-A0A58E4094BF}"/>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8" name="Εικόνα 7">
              <a:extLst>
                <a:ext uri="{FF2B5EF4-FFF2-40B4-BE49-F238E27FC236}">
                  <a16:creationId xmlns:a16="http://schemas.microsoft.com/office/drawing/2014/main" xmlns="" id="{B64F0A40-6682-BA40-4E14-CF04B7243F3F}"/>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0"/>
            <a:ext cx="7848600" cy="838200"/>
          </a:xfrm>
        </p:spPr>
        <p:txBody>
          <a:bodyPr>
            <a:noAutofit/>
          </a:bodyPr>
          <a:lstStyle/>
          <a:p>
            <a:r>
              <a:rPr lang="el-GR" sz="3000" b="1" dirty="0">
                <a:solidFill>
                  <a:schemeClr val="tx1"/>
                </a:solidFill>
                <a:latin typeface="Calibri" pitchFamily="34" charset="0"/>
                <a:cs typeface="Calibri" pitchFamily="34" charset="0"/>
              </a:rPr>
              <a:t>Επισκέψεις </a:t>
            </a:r>
            <a:r>
              <a:rPr lang="el-GR" sz="3000" dirty="0">
                <a:solidFill>
                  <a:schemeClr val="tx1"/>
                </a:solidFill>
                <a:latin typeface="Calibri" pitchFamily="34" charset="0"/>
                <a:cs typeface="Calibri" pitchFamily="34" charset="0"/>
              </a:rPr>
              <a:t>(επισυνάψτε έως 5 φωτογραφίες)</a:t>
            </a:r>
          </a:p>
        </p:txBody>
      </p:sp>
      <p:sp>
        <p:nvSpPr>
          <p:cNvPr id="7" name="Slide Number Placeholder 6"/>
          <p:cNvSpPr>
            <a:spLocks noGrp="1"/>
          </p:cNvSpPr>
          <p:nvPr>
            <p:ph type="sldNum" sz="quarter" idx="12"/>
          </p:nvPr>
        </p:nvSpPr>
        <p:spPr/>
        <p:txBody>
          <a:bodyPr/>
          <a:lstStyle/>
          <a:p>
            <a:fld id="{B6F15528-21DE-4FAA-801E-634DDDAF4B2B}" type="slidenum">
              <a:rPr lang="en-US" smtClean="0"/>
              <a:pPr/>
              <a:t>15</a:t>
            </a:fld>
            <a:endParaRPr lang="en-US"/>
          </a:p>
        </p:txBody>
      </p:sp>
      <p:grpSp>
        <p:nvGrpSpPr>
          <p:cNvPr id="5" name="Ομάδα 4">
            <a:extLst>
              <a:ext uri="{FF2B5EF4-FFF2-40B4-BE49-F238E27FC236}">
                <a16:creationId xmlns:a16="http://schemas.microsoft.com/office/drawing/2014/main" xmlns="" id="{59D7556B-6446-B9A5-8BC1-1AA795902628}"/>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0ABE507E-441C-59E3-581A-D078B1ABB55F}"/>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4EDB1D7B-6EAE-BD7E-C8AE-731111754630}"/>
                </a:ext>
              </a:extLst>
            </p:cNvPr>
            <p:cNvGrpSpPr/>
            <p:nvPr/>
          </p:nvGrpSpPr>
          <p:grpSpPr>
            <a:xfrm>
              <a:off x="3200400" y="133480"/>
              <a:ext cx="3009900" cy="1085286"/>
              <a:chOff x="3200400" y="127564"/>
              <a:chExt cx="3009900" cy="1085286"/>
            </a:xfrm>
          </p:grpSpPr>
          <p:pic>
            <p:nvPicPr>
              <p:cNvPr id="11" name="Picture 2" descr="ED">
                <a:extLst>
                  <a:ext uri="{FF2B5EF4-FFF2-40B4-BE49-F238E27FC236}">
                    <a16:creationId xmlns:a16="http://schemas.microsoft.com/office/drawing/2014/main" xmlns="" id="{3AE72695-16AE-D82E-CF76-B65FA6A56CCA}"/>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3" name="Text Box 3">
                <a:extLst>
                  <a:ext uri="{FF2B5EF4-FFF2-40B4-BE49-F238E27FC236}">
                    <a16:creationId xmlns:a16="http://schemas.microsoft.com/office/drawing/2014/main" xmlns="" id="{43B540B7-4E3B-8CA9-63C2-794D20C20F2F}"/>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524133EC-BAE9-C33D-B141-0C054EB7813E}"/>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DC4325F0-EA3F-0BFF-2922-6D7E391A5AE9}"/>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pic>
        <p:nvPicPr>
          <p:cNvPr id="3074" name="Picture 2" descr="IMG 20221114 155454"/>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1219200" y="2270843"/>
            <a:ext cx="2857500" cy="2143125"/>
          </a:xfrm>
          <a:prstGeom prst="rect">
            <a:avLst/>
          </a:prstGeom>
          <a:noFill/>
          <a:extLst>
            <a:ext uri="{909E8E84-426E-40DD-AFC4-6F175D3DCCD1}">
              <a14:hiddenFill xmlns:a14="http://schemas.microsoft.com/office/drawing/2010/main" xmlns="">
                <a:solidFill>
                  <a:srgbClr val="FFFFFF"/>
                </a:solidFill>
              </a14:hiddenFill>
            </a:ext>
          </a:extLst>
        </p:spPr>
      </p:pic>
      <p:pic>
        <p:nvPicPr>
          <p:cNvPr id="3076" name="Picture 4" descr="IMG 20221101 090918 1"/>
          <p:cNvPicPr>
            <a:picLocks noChangeAspect="1" noChangeArrowheads="1"/>
          </p:cNvPicPr>
          <p:nvPr/>
        </p:nvPicPr>
        <p:blipFill rotWithShape="1">
          <a:blip r:embed="rId7">
            <a:extLst>
              <a:ext uri="{28A0092B-C50C-407E-A947-70E740481C1C}">
                <a14:useLocalDpi xmlns:a14="http://schemas.microsoft.com/office/drawing/2010/main" xmlns="" val="0"/>
              </a:ext>
            </a:extLst>
          </a:blip>
          <a:srcRect r="-1775" b="16803"/>
          <a:stretch/>
        </p:blipFill>
        <p:spPr bwMode="auto">
          <a:xfrm>
            <a:off x="4500562" y="2300324"/>
            <a:ext cx="1638300" cy="2377357"/>
          </a:xfrm>
          <a:prstGeom prst="rect">
            <a:avLst/>
          </a:prstGeom>
          <a:noFill/>
          <a:extLst>
            <a:ext uri="{909E8E84-426E-40DD-AFC4-6F175D3DCCD1}">
              <a14:hiddenFill xmlns:a14="http://schemas.microsoft.com/office/drawing/2010/main" xmlns="">
                <a:solidFill>
                  <a:srgbClr val="FFFFFF"/>
                </a:solidFill>
              </a14:hiddenFill>
            </a:ext>
          </a:extLst>
        </p:spPr>
      </p:pic>
      <p:pic>
        <p:nvPicPr>
          <p:cNvPr id="3078" name="Picture 6" descr="IMG 20221101 090719 1"/>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1219200" y="4695824"/>
            <a:ext cx="2857500" cy="1609726"/>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Εικόνα 2"/>
          <p:cNvPicPr>
            <a:picLocks noChangeAspect="1"/>
          </p:cNvPicPr>
          <p:nvPr/>
        </p:nvPicPr>
        <p:blipFill>
          <a:blip r:embed="rId9"/>
          <a:stretch>
            <a:fillRect/>
          </a:stretch>
        </p:blipFill>
        <p:spPr>
          <a:xfrm>
            <a:off x="4315132" y="4858430"/>
            <a:ext cx="2857500" cy="1609725"/>
          </a:xfrm>
          <a:prstGeom prst="rect">
            <a:avLst/>
          </a:prstGeom>
        </p:spPr>
      </p:pic>
      <p:pic>
        <p:nvPicPr>
          <p:cNvPr id="3080" name="Picture 8" descr="IMG 20221019 115324"/>
          <p:cNvPicPr>
            <a:picLocks noChangeAspect="1" noChangeArrowheads="1"/>
          </p:cNvPicPr>
          <p:nvPr/>
        </p:nvPicPr>
        <p:blipFill>
          <a:blip r:embed="rId10">
            <a:extLst>
              <a:ext uri="{28A0092B-C50C-407E-A947-70E740481C1C}">
                <a14:useLocalDpi xmlns:a14="http://schemas.microsoft.com/office/drawing/2010/main" xmlns="" val="0"/>
              </a:ext>
            </a:extLst>
          </a:blip>
          <a:srcRect/>
          <a:stretch>
            <a:fillRect/>
          </a:stretch>
        </p:blipFill>
        <p:spPr bwMode="auto">
          <a:xfrm>
            <a:off x="6401107" y="2229546"/>
            <a:ext cx="1447493" cy="2569514"/>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0"/>
            <a:ext cx="7848600" cy="838200"/>
          </a:xfrm>
        </p:spPr>
        <p:txBody>
          <a:bodyPr>
            <a:noAutofit/>
          </a:bodyPr>
          <a:lstStyle/>
          <a:p>
            <a:r>
              <a:rPr lang="el-GR" sz="3000" b="1" dirty="0">
                <a:solidFill>
                  <a:schemeClr val="tx1"/>
                </a:solidFill>
                <a:latin typeface="Calibri" pitchFamily="34" charset="0"/>
                <a:cs typeface="Calibri" pitchFamily="34" charset="0"/>
              </a:rPr>
              <a:t>Δραστηριότητες στο πεδίο </a:t>
            </a:r>
            <a:r>
              <a:rPr lang="el-GR" sz="3000" dirty="0">
                <a:solidFill>
                  <a:schemeClr val="tx1"/>
                </a:solidFill>
                <a:latin typeface="Calibri" pitchFamily="34" charset="0"/>
                <a:cs typeface="Calibri" pitchFamily="34" charset="0"/>
              </a:rPr>
              <a:t>(συνοπτική περιγραφή)</a:t>
            </a:r>
          </a:p>
        </p:txBody>
      </p:sp>
      <p:sp>
        <p:nvSpPr>
          <p:cNvPr id="7" name="Slide Number Placeholder 6"/>
          <p:cNvSpPr>
            <a:spLocks noGrp="1"/>
          </p:cNvSpPr>
          <p:nvPr>
            <p:ph type="sldNum" sz="quarter" idx="12"/>
          </p:nvPr>
        </p:nvSpPr>
        <p:spPr/>
        <p:txBody>
          <a:bodyPr/>
          <a:lstStyle/>
          <a:p>
            <a:fld id="{B6F15528-21DE-4FAA-801E-634DDDAF4B2B}" type="slidenum">
              <a:rPr lang="en-US" smtClean="0"/>
              <a:pPr/>
              <a:t>16</a:t>
            </a:fld>
            <a:endParaRPr lang="en-US"/>
          </a:p>
        </p:txBody>
      </p:sp>
      <p:sp>
        <p:nvSpPr>
          <p:cNvPr id="11" name="Content Placeholder 2"/>
          <p:cNvSpPr>
            <a:spLocks noGrp="1"/>
          </p:cNvSpPr>
          <p:nvPr>
            <p:ph idx="1"/>
          </p:nvPr>
        </p:nvSpPr>
        <p:spPr>
          <a:xfrm>
            <a:off x="304800" y="2514600"/>
            <a:ext cx="8686800" cy="4144963"/>
          </a:xfrm>
        </p:spPr>
        <p:txBody>
          <a:bodyPr>
            <a:normAutofit fontScale="92500" lnSpcReduction="20000"/>
          </a:bodyPr>
          <a:lstStyle/>
          <a:p>
            <a:pPr algn="just"/>
            <a:r>
              <a:rPr lang="el-GR" sz="2400" dirty="0">
                <a:latin typeface="Calibri" pitchFamily="34" charset="0"/>
                <a:cs typeface="Calibri" pitchFamily="34" charset="0"/>
              </a:rPr>
              <a:t>Η επίσκεψη διοργανώθηκε με τη συνεργασία του ΚΕΠΕΑ Καρπενησίου  στα πλαίσια του περιβαλλοντικού προγράμματος “Άγρια Πανίδα</a:t>
            </a:r>
            <a:r>
              <a:rPr lang="el-GR" sz="2400" dirty="0" smtClean="0">
                <a:latin typeface="Calibri" pitchFamily="34" charset="0"/>
                <a:cs typeface="Calibri" pitchFamily="34" charset="0"/>
              </a:rPr>
              <a:t>”. Η </a:t>
            </a:r>
            <a:r>
              <a:rPr lang="el-GR" sz="2400" dirty="0">
                <a:latin typeface="Calibri" pitchFamily="34" charset="0"/>
                <a:cs typeface="Calibri" pitchFamily="34" charset="0"/>
              </a:rPr>
              <a:t>διαδρομή μέσα στο δάσος ήταν μοναδική. Οι μαθητές περπάτησαν στα μονοπάτια τις περιοχής και είδαν τα φυτά-τα δέντρα-τα μανιτάρια στο πέρασμα τους, έφαγαν το κολατσιό τους στη φύση και στο τέλος έπαιξαν στην παιδική χαρά του χωριού</a:t>
            </a:r>
            <a:r>
              <a:rPr lang="el-GR" sz="2400" dirty="0" smtClean="0">
                <a:latin typeface="Calibri" pitchFamily="34" charset="0"/>
                <a:cs typeface="Calibri" pitchFamily="34" charset="0"/>
              </a:rPr>
              <a:t>.</a:t>
            </a:r>
          </a:p>
          <a:p>
            <a:pPr algn="just"/>
            <a:r>
              <a:rPr lang="el-GR" sz="2400" dirty="0" smtClean="0">
                <a:latin typeface="Calibri" pitchFamily="34" charset="0"/>
                <a:cs typeface="Calibri" pitchFamily="34" charset="0"/>
              </a:rPr>
              <a:t>Επιπλέον στο </a:t>
            </a:r>
            <a:r>
              <a:rPr lang="en-US" sz="2400" dirty="0" smtClean="0">
                <a:latin typeface="Calibri" pitchFamily="34" charset="0"/>
                <a:cs typeface="Calibri" pitchFamily="34" charset="0"/>
              </a:rPr>
              <a:t>Saloon park</a:t>
            </a:r>
            <a:r>
              <a:rPr lang="el-GR" sz="2400" dirty="0" smtClean="0">
                <a:latin typeface="Calibri" pitchFamily="34" charset="0"/>
                <a:cs typeface="Calibri" pitchFamily="34" charset="0"/>
              </a:rPr>
              <a:t> ο μαθητής περπάτησε στο δάσος και σε ένα αυτοσχέδιο γεφύρι, έκανε βόλτα με το άλογο, μάζεψε </a:t>
            </a:r>
            <a:r>
              <a:rPr lang="el-GR" sz="2400" dirty="0" smtClean="0">
                <a:latin typeface="Calibri" pitchFamily="34" charset="0"/>
                <a:cs typeface="Calibri" pitchFamily="34" charset="0"/>
              </a:rPr>
              <a:t>ξυλάκια</a:t>
            </a:r>
            <a:endParaRPr lang="el-GR" sz="2400" dirty="0" smtClean="0">
              <a:latin typeface="Calibri" pitchFamily="34" charset="0"/>
              <a:cs typeface="Calibri" pitchFamily="34" charset="0"/>
            </a:endParaRPr>
          </a:p>
          <a:p>
            <a:pPr algn="just"/>
            <a:r>
              <a:rPr lang="el-GR" sz="2400" dirty="0" smtClean="0">
                <a:latin typeface="Calibri" pitchFamily="34" charset="0"/>
                <a:cs typeface="Calibri" pitchFamily="34" charset="0"/>
              </a:rPr>
              <a:t>Στο κεφαλόβρυσο, μία μοναδική περιοχή ο μαθητής ανέβηκε σε δέντρα, αγκάλιασε κορμούς δέντρων, περπάτησε δίπλα στο </a:t>
            </a:r>
            <a:r>
              <a:rPr lang="el-GR" sz="2400" dirty="0" smtClean="0">
                <a:latin typeface="Calibri" pitchFamily="34" charset="0"/>
                <a:cs typeface="Calibri" pitchFamily="34" charset="0"/>
              </a:rPr>
              <a:t>ποτάμι</a:t>
            </a:r>
          </a:p>
          <a:p>
            <a:pPr algn="just"/>
            <a:r>
              <a:rPr lang="el-GR" sz="2400" dirty="0" smtClean="0">
                <a:latin typeface="Calibri" pitchFamily="34" charset="0"/>
                <a:cs typeface="Calibri" pitchFamily="34" charset="0"/>
              </a:rPr>
              <a:t>Στο Χιονοδρομικό, όπου περιηγηθήκαμε στην περιοχή ελεύθερα, διαπιστώσαμε την απουσία  των δέντρων τα οποία τα είχαμε αφήσει πίσω μας στο βουνό</a:t>
            </a:r>
            <a:endParaRPr lang="el-GR" sz="2400" dirty="0">
              <a:latin typeface="Calibri" pitchFamily="34" charset="0"/>
              <a:cs typeface="Calibri" pitchFamily="34" charset="0"/>
            </a:endParaRPr>
          </a:p>
        </p:txBody>
      </p:sp>
      <p:grpSp>
        <p:nvGrpSpPr>
          <p:cNvPr id="5" name="Ομάδα 4">
            <a:extLst>
              <a:ext uri="{FF2B5EF4-FFF2-40B4-BE49-F238E27FC236}">
                <a16:creationId xmlns:a16="http://schemas.microsoft.com/office/drawing/2014/main" xmlns="" id="{9FA2B8EE-A74A-E62B-A0CE-293484895B94}"/>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045A253A-38D4-A21D-D10A-955669C57F2C}"/>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BD1F634D-A657-5C24-B3FB-6DE8BFDC1FD1}"/>
                </a:ext>
              </a:extLst>
            </p:cNvPr>
            <p:cNvGrpSpPr/>
            <p:nvPr/>
          </p:nvGrpSpPr>
          <p:grpSpPr>
            <a:xfrm>
              <a:off x="3200400" y="133480"/>
              <a:ext cx="3009900" cy="1085286"/>
              <a:chOff x="3200400" y="127564"/>
              <a:chExt cx="3009900" cy="1085286"/>
            </a:xfrm>
          </p:grpSpPr>
          <p:pic>
            <p:nvPicPr>
              <p:cNvPr id="13" name="Picture 2" descr="ED">
                <a:extLst>
                  <a:ext uri="{FF2B5EF4-FFF2-40B4-BE49-F238E27FC236}">
                    <a16:creationId xmlns:a16="http://schemas.microsoft.com/office/drawing/2014/main" xmlns="" id="{191C1A9B-36BA-DCE4-5682-8F5CE1B76672}"/>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4" name="Text Box 3">
                <a:extLst>
                  <a:ext uri="{FF2B5EF4-FFF2-40B4-BE49-F238E27FC236}">
                    <a16:creationId xmlns:a16="http://schemas.microsoft.com/office/drawing/2014/main" xmlns="" id="{A5580C9D-587B-CE93-D4BB-F46519AEA96B}"/>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C67227EA-82FB-585D-0A11-B704537E1A51}"/>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28B821B8-2103-B3CF-64A2-B9FA56D912A4}"/>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0"/>
            <a:ext cx="7848600" cy="838200"/>
          </a:xfrm>
        </p:spPr>
        <p:txBody>
          <a:bodyPr>
            <a:noAutofit/>
          </a:bodyPr>
          <a:lstStyle/>
          <a:p>
            <a:r>
              <a:rPr lang="el-GR" sz="3000" b="1" dirty="0">
                <a:solidFill>
                  <a:schemeClr val="tx1"/>
                </a:solidFill>
                <a:latin typeface="Calibri" pitchFamily="34" charset="0"/>
                <a:cs typeface="Calibri" pitchFamily="34" charset="0"/>
              </a:rPr>
              <a:t>Δραστηριότητες στο πεδίο </a:t>
            </a:r>
            <a:r>
              <a:rPr lang="el-GR" sz="3000" dirty="0">
                <a:solidFill>
                  <a:schemeClr val="tx1"/>
                </a:solidFill>
                <a:latin typeface="Calibri" pitchFamily="34" charset="0"/>
                <a:cs typeface="Calibri" pitchFamily="34" charset="0"/>
              </a:rPr>
              <a:t>(επισυνάψτε έως 5 φωτογραφίες)</a:t>
            </a:r>
          </a:p>
        </p:txBody>
      </p:sp>
      <p:sp>
        <p:nvSpPr>
          <p:cNvPr id="7" name="Slide Number Placeholder 6"/>
          <p:cNvSpPr>
            <a:spLocks noGrp="1"/>
          </p:cNvSpPr>
          <p:nvPr>
            <p:ph type="sldNum" sz="quarter" idx="12"/>
          </p:nvPr>
        </p:nvSpPr>
        <p:spPr/>
        <p:txBody>
          <a:bodyPr/>
          <a:lstStyle/>
          <a:p>
            <a:fld id="{B6F15528-21DE-4FAA-801E-634DDDAF4B2B}" type="slidenum">
              <a:rPr lang="en-US" smtClean="0"/>
              <a:pPr/>
              <a:t>17</a:t>
            </a:fld>
            <a:endParaRPr lang="en-US"/>
          </a:p>
        </p:txBody>
      </p:sp>
      <p:grpSp>
        <p:nvGrpSpPr>
          <p:cNvPr id="5" name="Ομάδα 4">
            <a:extLst>
              <a:ext uri="{FF2B5EF4-FFF2-40B4-BE49-F238E27FC236}">
                <a16:creationId xmlns:a16="http://schemas.microsoft.com/office/drawing/2014/main" xmlns="" id="{57CD5599-EBE1-2697-6F5A-AAE2B9FF3F2F}"/>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B0C4A4CC-28BE-F4BC-E6C7-97D1F323EF34}"/>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752BEE0B-282C-4631-A915-94FF53686843}"/>
                </a:ext>
              </a:extLst>
            </p:cNvPr>
            <p:cNvGrpSpPr/>
            <p:nvPr/>
          </p:nvGrpSpPr>
          <p:grpSpPr>
            <a:xfrm>
              <a:off x="3200400" y="133480"/>
              <a:ext cx="3009900" cy="1085286"/>
              <a:chOff x="3200400" y="127564"/>
              <a:chExt cx="3009900" cy="1085286"/>
            </a:xfrm>
          </p:grpSpPr>
          <p:pic>
            <p:nvPicPr>
              <p:cNvPr id="11" name="Picture 2" descr="ED">
                <a:extLst>
                  <a:ext uri="{FF2B5EF4-FFF2-40B4-BE49-F238E27FC236}">
                    <a16:creationId xmlns:a16="http://schemas.microsoft.com/office/drawing/2014/main" xmlns="" id="{FAEBD591-335C-D8CC-665C-04F4943A4633}"/>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3" name="Text Box 3">
                <a:extLst>
                  <a:ext uri="{FF2B5EF4-FFF2-40B4-BE49-F238E27FC236}">
                    <a16:creationId xmlns:a16="http://schemas.microsoft.com/office/drawing/2014/main" xmlns="" id="{488BA516-E986-F56B-CCE8-C5B0AB01110A}"/>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CDD5A13B-A8E0-C6A9-8A32-05EA1E917F5F}"/>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473F2AB1-3C78-677C-7914-56700331128D}"/>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pic>
        <p:nvPicPr>
          <p:cNvPr id="4098" name="Picture 2" descr="1"/>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1228549" y="2672715"/>
            <a:ext cx="1576563" cy="2102084"/>
          </a:xfrm>
          <a:prstGeom prst="rect">
            <a:avLst/>
          </a:prstGeom>
          <a:noFill/>
          <a:extLst>
            <a:ext uri="{909E8E84-426E-40DD-AFC4-6F175D3DCCD1}">
              <a14:hiddenFill xmlns:a14="http://schemas.microsoft.com/office/drawing/2010/main" xmlns="">
                <a:solidFill>
                  <a:srgbClr val="FFFFFF"/>
                </a:solidFill>
              </a14:hiddenFill>
            </a:ext>
          </a:extLst>
        </p:spPr>
      </p:pic>
      <p:pic>
        <p:nvPicPr>
          <p:cNvPr id="4100" name="Picture 4" descr="IMG 20221101 090638"/>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2952925" y="2692741"/>
            <a:ext cx="1305890" cy="2082058"/>
          </a:xfrm>
          <a:prstGeom prst="rect">
            <a:avLst/>
          </a:prstGeom>
          <a:noFill/>
          <a:extLst>
            <a:ext uri="{909E8E84-426E-40DD-AFC4-6F175D3DCCD1}">
              <a14:hiddenFill xmlns:a14="http://schemas.microsoft.com/office/drawing/2010/main" xmlns="">
                <a:solidFill>
                  <a:srgbClr val="FFFFFF"/>
                </a:solidFill>
              </a14:hiddenFill>
            </a:ext>
          </a:extLst>
        </p:spPr>
      </p:pic>
      <p:pic>
        <p:nvPicPr>
          <p:cNvPr id="4102" name="Picture 6" descr="IMG 20221021 084431"/>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4789026" y="2692741"/>
            <a:ext cx="1905000" cy="2857500"/>
          </a:xfrm>
          <a:prstGeom prst="rect">
            <a:avLst/>
          </a:prstGeom>
          <a:noFill/>
          <a:extLst>
            <a:ext uri="{909E8E84-426E-40DD-AFC4-6F175D3DCCD1}">
              <a14:hiddenFill xmlns:a14="http://schemas.microsoft.com/office/drawing/2010/main" xmlns="">
                <a:solidFill>
                  <a:srgbClr val="FFFFFF"/>
                </a:solidFill>
              </a14:hiddenFill>
            </a:ext>
          </a:extLst>
        </p:spPr>
      </p:pic>
      <p:pic>
        <p:nvPicPr>
          <p:cNvPr id="4104" name="Picture 8" descr="IMG 20221101 091159"/>
          <p:cNvPicPr>
            <a:picLocks noChangeAspect="1" noChangeArrowheads="1"/>
          </p:cNvPicPr>
          <p:nvPr/>
        </p:nvPicPr>
        <p:blipFill>
          <a:blip r:embed="rId9">
            <a:extLst>
              <a:ext uri="{28A0092B-C50C-407E-A947-70E740481C1C}">
                <a14:useLocalDpi xmlns:a14="http://schemas.microsoft.com/office/drawing/2010/main" xmlns="" val="0"/>
              </a:ext>
            </a:extLst>
          </a:blip>
          <a:srcRect/>
          <a:stretch>
            <a:fillRect/>
          </a:stretch>
        </p:blipFill>
        <p:spPr bwMode="auto">
          <a:xfrm>
            <a:off x="7143603" y="2692741"/>
            <a:ext cx="1609725" cy="2857500"/>
          </a:xfrm>
          <a:prstGeom prst="rect">
            <a:avLst/>
          </a:prstGeom>
          <a:noFill/>
          <a:extLst>
            <a:ext uri="{909E8E84-426E-40DD-AFC4-6F175D3DCCD1}">
              <a14:hiddenFill xmlns:a14="http://schemas.microsoft.com/office/drawing/2010/main" xmlns="">
                <a:solidFill>
                  <a:srgbClr val="FFFFFF"/>
                </a:solidFill>
              </a14:hiddenFill>
            </a:ext>
          </a:extLst>
        </p:spPr>
      </p:pic>
      <p:pic>
        <p:nvPicPr>
          <p:cNvPr id="4106" name="Picture 10" descr="IMG 20221101 091319"/>
          <p:cNvPicPr>
            <a:picLocks noChangeAspect="1" noChangeArrowheads="1"/>
          </p:cNvPicPr>
          <p:nvPr/>
        </p:nvPicPr>
        <p:blipFill>
          <a:blip r:embed="rId10">
            <a:extLst>
              <a:ext uri="{28A0092B-C50C-407E-A947-70E740481C1C}">
                <a14:useLocalDpi xmlns:a14="http://schemas.microsoft.com/office/drawing/2010/main" xmlns="" val="0"/>
              </a:ext>
            </a:extLst>
          </a:blip>
          <a:srcRect/>
          <a:stretch>
            <a:fillRect/>
          </a:stretch>
        </p:blipFill>
        <p:spPr bwMode="auto">
          <a:xfrm>
            <a:off x="1624100" y="4870392"/>
            <a:ext cx="2509838" cy="1882379"/>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600200"/>
            <a:ext cx="7848600" cy="3505200"/>
          </a:xfrm>
        </p:spPr>
        <p:txBody>
          <a:bodyPr>
            <a:noAutofit/>
          </a:bodyPr>
          <a:lstStyle/>
          <a:p>
            <a:r>
              <a:rPr lang="el-GR" sz="3000" b="1" dirty="0">
                <a:solidFill>
                  <a:schemeClr val="tx1"/>
                </a:solidFill>
                <a:latin typeface="Calibri" pitchFamily="34" charset="0"/>
                <a:cs typeface="Calibri" pitchFamily="34" charset="0"/>
              </a:rPr>
              <a:t>Διάχυση αποτελεσμάτων </a:t>
            </a:r>
            <a:r>
              <a:rPr lang="el-GR" sz="3000" dirty="0">
                <a:solidFill>
                  <a:schemeClr val="tx1"/>
                </a:solidFill>
                <a:latin typeface="Calibri" pitchFamily="34" charset="0"/>
                <a:cs typeface="Calibri" pitchFamily="34" charset="0"/>
              </a:rPr>
              <a:t>(τοπική κοινωνία, σχολική κοινότητα, πχ με αφίσα, διαμονή φυλλαδίων </a:t>
            </a:r>
            <a:r>
              <a:rPr lang="el-GR" sz="3000" dirty="0" err="1">
                <a:solidFill>
                  <a:schemeClr val="tx1"/>
                </a:solidFill>
                <a:latin typeface="Calibri" pitchFamily="34" charset="0"/>
                <a:cs typeface="Calibri" pitchFamily="34" charset="0"/>
              </a:rPr>
              <a:t>κλπ</a:t>
            </a:r>
            <a:r>
              <a:rPr lang="el-GR" sz="3000" dirty="0" smtClean="0">
                <a:solidFill>
                  <a:schemeClr val="tx1"/>
                </a:solidFill>
                <a:latin typeface="Calibri" pitchFamily="34" charset="0"/>
                <a:cs typeface="Calibri" pitchFamily="34" charset="0"/>
              </a:rPr>
              <a:t>)</a:t>
            </a:r>
            <a:br>
              <a:rPr lang="el-GR" sz="3000" dirty="0" smtClean="0">
                <a:solidFill>
                  <a:schemeClr val="tx1"/>
                </a:solidFill>
                <a:latin typeface="Calibri" pitchFamily="34" charset="0"/>
                <a:cs typeface="Calibri" pitchFamily="34" charset="0"/>
              </a:rPr>
            </a:br>
            <a:r>
              <a:rPr lang="el-GR" sz="3000" dirty="0" smtClean="0">
                <a:solidFill>
                  <a:schemeClr val="tx1"/>
                </a:solidFill>
                <a:latin typeface="Calibri" pitchFamily="34" charset="0"/>
                <a:cs typeface="Calibri" pitchFamily="34" charset="0"/>
              </a:rPr>
              <a:t/>
            </a:r>
            <a:br>
              <a:rPr lang="el-GR" sz="3000" dirty="0" smtClean="0">
                <a:solidFill>
                  <a:schemeClr val="tx1"/>
                </a:solidFill>
                <a:latin typeface="Calibri" pitchFamily="34" charset="0"/>
                <a:cs typeface="Calibri" pitchFamily="34" charset="0"/>
              </a:rPr>
            </a:br>
            <a:r>
              <a:rPr lang="el-GR" sz="3000" dirty="0" smtClean="0">
                <a:solidFill>
                  <a:schemeClr val="tx1"/>
                </a:solidFill>
                <a:latin typeface="Calibri" pitchFamily="34" charset="0"/>
                <a:cs typeface="Calibri" pitchFamily="34" charset="0"/>
              </a:rPr>
              <a:t>Με αφίσα στην ιστοσελίδα του σχολείου</a:t>
            </a:r>
            <a:br>
              <a:rPr lang="el-GR" sz="3000" dirty="0" smtClean="0">
                <a:solidFill>
                  <a:schemeClr val="tx1"/>
                </a:solidFill>
                <a:latin typeface="Calibri" pitchFamily="34" charset="0"/>
                <a:cs typeface="Calibri" pitchFamily="34" charset="0"/>
              </a:rPr>
            </a:br>
            <a:endParaRPr lang="el-GR" sz="3000" dirty="0">
              <a:solidFill>
                <a:schemeClr val="tx1"/>
              </a:solidFill>
              <a:latin typeface="Calibri" pitchFamily="34" charset="0"/>
              <a:cs typeface="Calibri" pitchFamily="34" charset="0"/>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18</a:t>
            </a:fld>
            <a:endParaRPr lang="en-US"/>
          </a:p>
        </p:txBody>
      </p:sp>
      <p:grpSp>
        <p:nvGrpSpPr>
          <p:cNvPr id="5" name="Ομάδα 4">
            <a:extLst>
              <a:ext uri="{FF2B5EF4-FFF2-40B4-BE49-F238E27FC236}">
                <a16:creationId xmlns:a16="http://schemas.microsoft.com/office/drawing/2014/main" xmlns="" id="{0E6A6B85-2B86-C7FC-14CE-B2D467D7C8D9}"/>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5350DAC0-1AE7-34D9-44FF-F867B31EFA2F}"/>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2849D840-DA78-0AE1-A9A9-0D090B121DB4}"/>
                </a:ext>
              </a:extLst>
            </p:cNvPr>
            <p:cNvGrpSpPr/>
            <p:nvPr/>
          </p:nvGrpSpPr>
          <p:grpSpPr>
            <a:xfrm>
              <a:off x="3200400" y="133480"/>
              <a:ext cx="3009900" cy="1085286"/>
              <a:chOff x="3200400" y="127564"/>
              <a:chExt cx="3009900" cy="1085286"/>
            </a:xfrm>
          </p:grpSpPr>
          <p:pic>
            <p:nvPicPr>
              <p:cNvPr id="13" name="Picture 2" descr="ED">
                <a:extLst>
                  <a:ext uri="{FF2B5EF4-FFF2-40B4-BE49-F238E27FC236}">
                    <a16:creationId xmlns:a16="http://schemas.microsoft.com/office/drawing/2014/main" xmlns="" id="{4AB794B0-3862-2450-6304-50CC9D0C7669}"/>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4" name="Text Box 3">
                <a:extLst>
                  <a:ext uri="{FF2B5EF4-FFF2-40B4-BE49-F238E27FC236}">
                    <a16:creationId xmlns:a16="http://schemas.microsoft.com/office/drawing/2014/main" xmlns="" id="{1707CA8D-B2E2-E749-2D8A-0916AC383EFC}"/>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19012A39-FB8C-1114-E3A3-40F46DC9F592}"/>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676388F8-576E-CF0F-D6F3-0D23F81206A5}"/>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pic>
        <p:nvPicPr>
          <p:cNvPr id="1026" name="Picture 2" descr="C:\Users\user\Desktop\IMG_20230321_091224.jpg"/>
          <p:cNvPicPr>
            <a:picLocks noChangeAspect="1" noChangeArrowheads="1"/>
          </p:cNvPicPr>
          <p:nvPr/>
        </p:nvPicPr>
        <p:blipFill>
          <a:blip r:embed="rId6" cstate="print"/>
          <a:srcRect/>
          <a:stretch>
            <a:fillRect/>
          </a:stretch>
        </p:blipFill>
        <p:spPr bwMode="auto">
          <a:xfrm>
            <a:off x="2786050" y="4357694"/>
            <a:ext cx="3357586" cy="18000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600200"/>
            <a:ext cx="7848600" cy="1143000"/>
          </a:xfrm>
        </p:spPr>
        <p:txBody>
          <a:bodyPr>
            <a:noAutofit/>
          </a:bodyPr>
          <a:lstStyle/>
          <a:p>
            <a:r>
              <a:rPr lang="el-GR" sz="3000" b="1" dirty="0">
                <a:solidFill>
                  <a:schemeClr val="tx1"/>
                </a:solidFill>
                <a:latin typeface="Calibri" pitchFamily="34" charset="0"/>
                <a:cs typeface="Calibri" pitchFamily="34" charset="0"/>
              </a:rPr>
              <a:t>Διάχυση αποτελεσμάτων </a:t>
            </a:r>
            <a:r>
              <a:rPr lang="el-GR" sz="3000" dirty="0">
                <a:solidFill>
                  <a:schemeClr val="tx1"/>
                </a:solidFill>
                <a:latin typeface="Calibri" pitchFamily="34" charset="0"/>
                <a:cs typeface="Calibri" pitchFamily="34" charset="0"/>
              </a:rPr>
              <a:t>(επισυνάψτε έως 5 φωτογραφίες)</a:t>
            </a:r>
          </a:p>
        </p:txBody>
      </p:sp>
      <p:sp>
        <p:nvSpPr>
          <p:cNvPr id="7" name="Slide Number Placeholder 6"/>
          <p:cNvSpPr>
            <a:spLocks noGrp="1"/>
          </p:cNvSpPr>
          <p:nvPr>
            <p:ph type="sldNum" sz="quarter" idx="12"/>
          </p:nvPr>
        </p:nvSpPr>
        <p:spPr/>
        <p:txBody>
          <a:bodyPr/>
          <a:lstStyle/>
          <a:p>
            <a:fld id="{B6F15528-21DE-4FAA-801E-634DDDAF4B2B}" type="slidenum">
              <a:rPr lang="en-US" smtClean="0"/>
              <a:pPr/>
              <a:t>19</a:t>
            </a:fld>
            <a:endParaRPr lang="en-US"/>
          </a:p>
        </p:txBody>
      </p:sp>
      <p:grpSp>
        <p:nvGrpSpPr>
          <p:cNvPr id="5" name="Ομάδα 4">
            <a:extLst>
              <a:ext uri="{FF2B5EF4-FFF2-40B4-BE49-F238E27FC236}">
                <a16:creationId xmlns:a16="http://schemas.microsoft.com/office/drawing/2014/main" xmlns="" id="{31141D57-E619-A148-048F-69595365497A}"/>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B99B6BDE-6FFB-A2B1-C71B-AEA7DABC7D2D}"/>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D580F1C7-1E17-8E7F-FFA5-7011E76B05ED}"/>
                </a:ext>
              </a:extLst>
            </p:cNvPr>
            <p:cNvGrpSpPr/>
            <p:nvPr/>
          </p:nvGrpSpPr>
          <p:grpSpPr>
            <a:xfrm>
              <a:off x="3200400" y="133480"/>
              <a:ext cx="3009900" cy="1085286"/>
              <a:chOff x="3200400" y="127564"/>
              <a:chExt cx="3009900" cy="1085286"/>
            </a:xfrm>
          </p:grpSpPr>
          <p:pic>
            <p:nvPicPr>
              <p:cNvPr id="11" name="Picture 2" descr="ED">
                <a:extLst>
                  <a:ext uri="{FF2B5EF4-FFF2-40B4-BE49-F238E27FC236}">
                    <a16:creationId xmlns:a16="http://schemas.microsoft.com/office/drawing/2014/main" xmlns="" id="{D2A908AA-6410-D94A-33C0-DD870CE1BAEC}"/>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3" name="Text Box 3">
                <a:extLst>
                  <a:ext uri="{FF2B5EF4-FFF2-40B4-BE49-F238E27FC236}">
                    <a16:creationId xmlns:a16="http://schemas.microsoft.com/office/drawing/2014/main" xmlns="" id="{1D4210E6-1C85-01F0-A8C5-0014A363AFA2}"/>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037FA38D-33CC-0A1F-6FAD-1EBD170AD126}"/>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7DA82DD4-9119-4C14-6072-15A92F0E69C4}"/>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
        <p:nvSpPr>
          <p:cNvPr id="12" name="11 - Ορθογώνιο"/>
          <p:cNvSpPr/>
          <p:nvPr/>
        </p:nvSpPr>
        <p:spPr>
          <a:xfrm>
            <a:off x="2286000" y="3105835"/>
            <a:ext cx="4572000" cy="923330"/>
          </a:xfrm>
          <a:prstGeom prst="rect">
            <a:avLst/>
          </a:prstGeom>
        </p:spPr>
        <p:txBody>
          <a:bodyPr>
            <a:spAutoFit/>
          </a:bodyPr>
          <a:lstStyle/>
          <a:p>
            <a:r>
              <a:rPr lang="en-US" dirty="0" smtClean="0">
                <a:hlinkClick r:id="rId6"/>
              </a:rPr>
              <a:t>https://blogs.sch.gr/nipeidkarpen/2023/05/31/ylopoiisi-programmaton</a:t>
            </a:r>
            <a:r>
              <a:rPr lang="en-US" dirty="0" smtClean="0">
                <a:hlinkClick r:id="rId6"/>
              </a:rPr>
              <a:t>/</a:t>
            </a:r>
            <a:endParaRPr lang="el-GR" dirty="0" smtClean="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371600"/>
            <a:ext cx="5029200" cy="838200"/>
          </a:xfrm>
        </p:spPr>
        <p:txBody>
          <a:bodyPr>
            <a:normAutofit/>
          </a:bodyPr>
          <a:lstStyle/>
          <a:p>
            <a:r>
              <a:rPr lang="el-GR" sz="3000" b="1" dirty="0">
                <a:solidFill>
                  <a:schemeClr val="tx1"/>
                </a:solidFill>
                <a:latin typeface="Calibri" pitchFamily="34" charset="0"/>
                <a:cs typeface="Calibri" pitchFamily="34" charset="0"/>
              </a:rPr>
              <a:t>Στοιχεία Σχολείου</a:t>
            </a:r>
          </a:p>
        </p:txBody>
      </p:sp>
      <p:sp>
        <p:nvSpPr>
          <p:cNvPr id="3" name="Content Placeholder 2"/>
          <p:cNvSpPr>
            <a:spLocks noGrp="1"/>
          </p:cNvSpPr>
          <p:nvPr>
            <p:ph idx="1"/>
          </p:nvPr>
        </p:nvSpPr>
        <p:spPr>
          <a:xfrm>
            <a:off x="990600" y="2133600"/>
            <a:ext cx="7924800" cy="4525963"/>
          </a:xfrm>
        </p:spPr>
        <p:txBody>
          <a:bodyPr>
            <a:normAutofit/>
          </a:bodyPr>
          <a:lstStyle/>
          <a:p>
            <a:pPr>
              <a:lnSpc>
                <a:spcPct val="150000"/>
              </a:lnSpc>
            </a:pPr>
            <a:r>
              <a:rPr lang="el-GR" sz="2400" dirty="0">
                <a:latin typeface="Calibri" pitchFamily="34" charset="0"/>
                <a:cs typeface="Calibri" pitchFamily="34" charset="0"/>
              </a:rPr>
              <a:t>Τηλέφωνο σχολείου </a:t>
            </a:r>
            <a:r>
              <a:rPr lang="en-US" sz="2400" dirty="0" smtClean="0">
                <a:latin typeface="Calibri" pitchFamily="34" charset="0"/>
                <a:cs typeface="Calibri" pitchFamily="34" charset="0"/>
              </a:rPr>
              <a:t>:</a:t>
            </a:r>
            <a:r>
              <a:rPr lang="el-GR" sz="2400" dirty="0" smtClean="0">
                <a:latin typeface="Calibri" pitchFamily="34" charset="0"/>
                <a:cs typeface="Calibri" pitchFamily="34" charset="0"/>
              </a:rPr>
              <a:t> 2237023746</a:t>
            </a:r>
            <a:endParaRPr lang="el-GR" sz="2400" dirty="0">
              <a:latin typeface="Calibri" pitchFamily="34" charset="0"/>
              <a:cs typeface="Calibri" pitchFamily="34" charset="0"/>
            </a:endParaRPr>
          </a:p>
          <a:p>
            <a:pPr>
              <a:lnSpc>
                <a:spcPct val="150000"/>
              </a:lnSpc>
            </a:pPr>
            <a:r>
              <a:rPr lang="el-GR" sz="2400" dirty="0">
                <a:latin typeface="Calibri" pitchFamily="34" charset="0"/>
                <a:cs typeface="Calibri" pitchFamily="34" charset="0"/>
              </a:rPr>
              <a:t>Ταχυδρομική διεύθυνση σχολείου </a:t>
            </a:r>
            <a:r>
              <a:rPr lang="en-US" sz="2400" dirty="0">
                <a:latin typeface="Calibri" pitchFamily="34" charset="0"/>
                <a:cs typeface="Calibri" pitchFamily="34" charset="0"/>
              </a:rPr>
              <a:t>: </a:t>
            </a:r>
            <a:r>
              <a:rPr lang="el-GR" sz="2400" dirty="0" smtClean="0">
                <a:latin typeface="Calibri" pitchFamily="34" charset="0"/>
                <a:cs typeface="Calibri" pitchFamily="34" charset="0"/>
              </a:rPr>
              <a:t>Αμοργού 6, 36100 Καρπενήσι</a:t>
            </a:r>
            <a:endParaRPr lang="el-GR" sz="2400" dirty="0">
              <a:latin typeface="Calibri" pitchFamily="34" charset="0"/>
              <a:cs typeface="Calibri" pitchFamily="34" charset="0"/>
            </a:endParaRPr>
          </a:p>
          <a:p>
            <a:pPr>
              <a:lnSpc>
                <a:spcPct val="150000"/>
              </a:lnSpc>
            </a:pPr>
            <a:r>
              <a:rPr lang="el-GR" sz="2400" dirty="0">
                <a:latin typeface="Calibri" pitchFamily="34" charset="0"/>
                <a:cs typeface="Calibri" pitchFamily="34" charset="0"/>
              </a:rPr>
              <a:t>Ηλεκτρονική διεύθυνση επικοινωνίας σχολείου </a:t>
            </a:r>
            <a:r>
              <a:rPr lang="en-US" sz="2400" dirty="0" smtClean="0">
                <a:latin typeface="Calibri" pitchFamily="34" charset="0"/>
                <a:cs typeface="Calibri" pitchFamily="34" charset="0"/>
              </a:rPr>
              <a:t>:</a:t>
            </a:r>
            <a:r>
              <a:rPr lang="el-GR" sz="2400" dirty="0" smtClean="0">
                <a:latin typeface="Calibri" pitchFamily="34" charset="0"/>
                <a:cs typeface="Calibri" pitchFamily="34" charset="0"/>
              </a:rPr>
              <a:t> </a:t>
            </a:r>
            <a:r>
              <a:rPr lang="en-US" sz="2400" dirty="0" smtClean="0">
                <a:latin typeface="Calibri" pitchFamily="34" charset="0"/>
                <a:cs typeface="Calibri" pitchFamily="34" charset="0"/>
                <a:hlinkClick r:id="rId2"/>
              </a:rPr>
              <a:t>mail@nip-eid-karpen.eyr.sch.gr</a:t>
            </a:r>
            <a:endParaRPr lang="el-GR" sz="2400" dirty="0" smtClean="0">
              <a:latin typeface="Calibri" pitchFamily="34" charset="0"/>
              <a:cs typeface="Calibri" pitchFamily="34" charset="0"/>
            </a:endParaRPr>
          </a:p>
          <a:p>
            <a:pPr>
              <a:lnSpc>
                <a:spcPct val="150000"/>
              </a:lnSpc>
            </a:pPr>
            <a:r>
              <a:rPr lang="el-GR" sz="2400" dirty="0" smtClean="0">
                <a:latin typeface="Calibri" pitchFamily="34" charset="0"/>
                <a:cs typeface="Calibri" pitchFamily="34" charset="0"/>
              </a:rPr>
              <a:t>Τάξη: Νηπιαγωγείο</a:t>
            </a:r>
            <a:endParaRPr lang="el-GR" sz="2400" dirty="0">
              <a:latin typeface="Calibri" pitchFamily="34" charset="0"/>
              <a:cs typeface="Calibri" pitchFamily="34" charset="0"/>
            </a:endParaRPr>
          </a:p>
          <a:p>
            <a:pPr>
              <a:lnSpc>
                <a:spcPct val="150000"/>
              </a:lnSpc>
            </a:pPr>
            <a:r>
              <a:rPr lang="el-GR" sz="2400" dirty="0">
                <a:latin typeface="Calibri" pitchFamily="34" charset="0"/>
                <a:cs typeface="Calibri" pitchFamily="34" charset="0"/>
              </a:rPr>
              <a:t>Αριθμός  συμμετεχόντων μαθητών</a:t>
            </a:r>
            <a:r>
              <a:rPr lang="el-GR" sz="2400" dirty="0" smtClean="0">
                <a:latin typeface="Calibri" pitchFamily="34" charset="0"/>
                <a:cs typeface="Calibri" pitchFamily="34" charset="0"/>
              </a:rPr>
              <a:t>: 01</a:t>
            </a:r>
            <a:endParaRPr lang="en-US" sz="2400" dirty="0">
              <a:latin typeface="Calibri" pitchFamily="34" charset="0"/>
              <a:cs typeface="Calibri" pitchFamily="34" charset="0"/>
            </a:endParaRPr>
          </a:p>
          <a:p>
            <a:pPr>
              <a:lnSpc>
                <a:spcPct val="150000"/>
              </a:lnSpc>
            </a:pPr>
            <a:endParaRPr lang="el-GR" sz="2400"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2</a:t>
            </a:fld>
            <a:endParaRPr lang="en-US"/>
          </a:p>
        </p:txBody>
      </p:sp>
      <p:grpSp>
        <p:nvGrpSpPr>
          <p:cNvPr id="4" name="Ομάδα 3">
            <a:extLst>
              <a:ext uri="{FF2B5EF4-FFF2-40B4-BE49-F238E27FC236}">
                <a16:creationId xmlns:a16="http://schemas.microsoft.com/office/drawing/2014/main" xmlns="" id="{52CBF4C5-D861-AD2C-6D31-DEE08C2F515F}"/>
              </a:ext>
            </a:extLst>
          </p:cNvPr>
          <p:cNvGrpSpPr/>
          <p:nvPr/>
        </p:nvGrpSpPr>
        <p:grpSpPr>
          <a:xfrm>
            <a:off x="1027322" y="133480"/>
            <a:ext cx="7507078" cy="1219108"/>
            <a:chOff x="1027322" y="133480"/>
            <a:chExt cx="7507078" cy="1219108"/>
          </a:xfrm>
        </p:grpSpPr>
        <p:pic>
          <p:nvPicPr>
            <p:cNvPr id="5" name="Picture 2" descr="EEPF-logo-2011-GR">
              <a:extLst>
                <a:ext uri="{FF2B5EF4-FFF2-40B4-BE49-F238E27FC236}">
                  <a16:creationId xmlns:a16="http://schemas.microsoft.com/office/drawing/2014/main" xmlns="" id="{3383D361-6BD0-810D-28FC-8936E73033B6}"/>
                </a:ext>
              </a:extLst>
            </p:cNvPr>
            <p:cNvPicPr>
              <a:picLocks noChangeAspect="1" noChangeArrowheads="1"/>
            </p:cNvPicPr>
            <p:nvPr/>
          </p:nvPicPr>
          <p:blipFill>
            <a:blip r:embed="rId3" cstate="print"/>
            <a:srcRect/>
            <a:stretch>
              <a:fillRect/>
            </a:stretch>
          </p:blipFill>
          <p:spPr bwMode="auto">
            <a:xfrm>
              <a:off x="1027322" y="211766"/>
              <a:ext cx="2246332" cy="1140822"/>
            </a:xfrm>
            <a:prstGeom prst="rect">
              <a:avLst/>
            </a:prstGeom>
            <a:noFill/>
          </p:spPr>
        </p:pic>
        <p:grpSp>
          <p:nvGrpSpPr>
            <p:cNvPr id="6" name="Group 14">
              <a:extLst>
                <a:ext uri="{FF2B5EF4-FFF2-40B4-BE49-F238E27FC236}">
                  <a16:creationId xmlns:a16="http://schemas.microsoft.com/office/drawing/2014/main" xmlns="" id="{511D852E-97EB-9043-166A-C4B3F5BC4256}"/>
                </a:ext>
              </a:extLst>
            </p:cNvPr>
            <p:cNvGrpSpPr/>
            <p:nvPr/>
          </p:nvGrpSpPr>
          <p:grpSpPr>
            <a:xfrm>
              <a:off x="3200400" y="133480"/>
              <a:ext cx="3009900" cy="1085286"/>
              <a:chOff x="3200400" y="127564"/>
              <a:chExt cx="3009900" cy="1085286"/>
            </a:xfrm>
          </p:grpSpPr>
          <p:pic>
            <p:nvPicPr>
              <p:cNvPr id="10" name="Picture 2" descr="ED">
                <a:extLst>
                  <a:ext uri="{FF2B5EF4-FFF2-40B4-BE49-F238E27FC236}">
                    <a16:creationId xmlns:a16="http://schemas.microsoft.com/office/drawing/2014/main" xmlns="" id="{93C5F2D8-C4E4-3522-774F-D42022B0490E}"/>
                  </a:ext>
                </a:extLst>
              </p:cNvPr>
              <p:cNvPicPr>
                <a:picLocks noChangeAspect="1" noChangeArrowheads="1"/>
              </p:cNvPicPr>
              <p:nvPr/>
            </p:nvPicPr>
            <p:blipFill>
              <a:blip r:embed="rId4" cstate="print"/>
              <a:srcRect/>
              <a:stretch>
                <a:fillRect/>
              </a:stretch>
            </p:blipFill>
            <p:spPr bwMode="auto">
              <a:xfrm>
                <a:off x="4500562" y="127564"/>
                <a:ext cx="409575" cy="409575"/>
              </a:xfrm>
              <a:prstGeom prst="rect">
                <a:avLst/>
              </a:prstGeom>
              <a:noFill/>
              <a:ln w="9525">
                <a:noFill/>
                <a:miter lim="800000"/>
                <a:headEnd/>
                <a:tailEnd/>
              </a:ln>
            </p:spPr>
          </p:pic>
          <p:sp>
            <p:nvSpPr>
              <p:cNvPr id="11" name="Text Box 3">
                <a:extLst>
                  <a:ext uri="{FF2B5EF4-FFF2-40B4-BE49-F238E27FC236}">
                    <a16:creationId xmlns:a16="http://schemas.microsoft.com/office/drawing/2014/main" xmlns="" id="{9056AA6E-74D1-C5D8-CC84-8AFD35EF7867}"/>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8" name="Picture 5" descr="Fee_logo">
              <a:extLst>
                <a:ext uri="{FF2B5EF4-FFF2-40B4-BE49-F238E27FC236}">
                  <a16:creationId xmlns:a16="http://schemas.microsoft.com/office/drawing/2014/main" xmlns="" id="{DC71686A-3168-2F23-C13F-D3D9D02E4D7A}"/>
                </a:ext>
              </a:extLst>
            </p:cNvPr>
            <p:cNvPicPr>
              <a:picLocks noChangeAspect="1" noChangeArrowheads="1"/>
            </p:cNvPicPr>
            <p:nvPr/>
          </p:nvPicPr>
          <p:blipFill>
            <a:blip r:embed="rId5" cstate="print"/>
            <a:srcRect/>
            <a:stretch>
              <a:fillRect/>
            </a:stretch>
          </p:blipFill>
          <p:spPr bwMode="auto">
            <a:xfrm>
              <a:off x="7848600" y="228600"/>
              <a:ext cx="685800" cy="1016800"/>
            </a:xfrm>
            <a:prstGeom prst="rect">
              <a:avLst/>
            </a:prstGeom>
            <a:noFill/>
          </p:spPr>
        </p:pic>
        <p:pic>
          <p:nvPicPr>
            <p:cNvPr id="9" name="Εικόνα 8">
              <a:extLst>
                <a:ext uri="{FF2B5EF4-FFF2-40B4-BE49-F238E27FC236}">
                  <a16:creationId xmlns:a16="http://schemas.microsoft.com/office/drawing/2014/main" xmlns="" id="{21114D86-3ABB-581A-622D-69971D61482D}"/>
                </a:ext>
              </a:extLst>
            </p:cNvPr>
            <p:cNvPicPr>
              <a:picLocks noChangeAspect="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371600"/>
            <a:ext cx="7848600" cy="1143000"/>
          </a:xfrm>
        </p:spPr>
        <p:txBody>
          <a:bodyPr>
            <a:noAutofit/>
          </a:bodyPr>
          <a:lstStyle/>
          <a:p>
            <a:r>
              <a:rPr lang="el-GR" sz="3000" b="1" dirty="0">
                <a:solidFill>
                  <a:schemeClr val="tx1"/>
                </a:solidFill>
                <a:latin typeface="Calibri" pitchFamily="34" charset="0"/>
                <a:cs typeface="Calibri" pitchFamily="34" charset="0"/>
              </a:rPr>
              <a:t>Αξιολόγηση αποτελεσμάτων </a:t>
            </a:r>
            <a:r>
              <a:rPr lang="el-GR" sz="3000" dirty="0">
                <a:solidFill>
                  <a:schemeClr val="tx1"/>
                </a:solidFill>
                <a:latin typeface="Calibri" pitchFamily="34" charset="0"/>
                <a:cs typeface="Calibri" pitchFamily="34" charset="0"/>
              </a:rPr>
              <a:t>(το πριν και το μετά, τι άλλαξε …)</a:t>
            </a:r>
          </a:p>
        </p:txBody>
      </p:sp>
      <p:sp>
        <p:nvSpPr>
          <p:cNvPr id="7" name="Slide Number Placeholder 6"/>
          <p:cNvSpPr>
            <a:spLocks noGrp="1"/>
          </p:cNvSpPr>
          <p:nvPr>
            <p:ph type="sldNum" sz="quarter" idx="12"/>
          </p:nvPr>
        </p:nvSpPr>
        <p:spPr/>
        <p:txBody>
          <a:bodyPr/>
          <a:lstStyle/>
          <a:p>
            <a:fld id="{B6F15528-21DE-4FAA-801E-634DDDAF4B2B}" type="slidenum">
              <a:rPr lang="en-US" smtClean="0"/>
              <a:pPr/>
              <a:t>20</a:t>
            </a:fld>
            <a:endParaRPr lang="en-US"/>
          </a:p>
        </p:txBody>
      </p:sp>
      <p:sp>
        <p:nvSpPr>
          <p:cNvPr id="11" name="Content Placeholder 2"/>
          <p:cNvSpPr>
            <a:spLocks noGrp="1"/>
          </p:cNvSpPr>
          <p:nvPr>
            <p:ph idx="1"/>
          </p:nvPr>
        </p:nvSpPr>
        <p:spPr>
          <a:xfrm>
            <a:off x="304800" y="2514600"/>
            <a:ext cx="8686800" cy="4144963"/>
          </a:xfrm>
        </p:spPr>
        <p:txBody>
          <a:bodyPr>
            <a:normAutofit/>
          </a:bodyPr>
          <a:lstStyle/>
          <a:p>
            <a:r>
              <a:rPr lang="el-GR" sz="2400" dirty="0" smtClean="0">
                <a:latin typeface="Calibri" pitchFamily="34" charset="0"/>
                <a:cs typeface="Calibri" pitchFamily="34" charset="0"/>
              </a:rPr>
              <a:t>Ο μαθητής μέσα από το πρόγραμμα και τις δυνατότητες που του δόθηκαν μέσω των επισκέψεων κατάφερε:</a:t>
            </a:r>
          </a:p>
          <a:p>
            <a:pPr lvl="1"/>
            <a:r>
              <a:rPr lang="el-GR" sz="2000" dirty="0" smtClean="0">
                <a:latin typeface="Calibri" pitchFamily="34" charset="0"/>
                <a:cs typeface="Calibri" pitchFamily="34" charset="0"/>
              </a:rPr>
              <a:t>Να κινείται με άνεση στο δάσος</a:t>
            </a:r>
          </a:p>
          <a:p>
            <a:pPr lvl="1"/>
            <a:r>
              <a:rPr lang="el-GR" sz="2000" dirty="0" smtClean="0">
                <a:latin typeface="Calibri" pitchFamily="34" charset="0"/>
                <a:cs typeface="Calibri" pitchFamily="34" charset="0"/>
              </a:rPr>
              <a:t>Να ακολουθεί ένα πρόγραμμα </a:t>
            </a:r>
          </a:p>
          <a:p>
            <a:pPr lvl="1"/>
            <a:r>
              <a:rPr lang="el-GR" sz="2000" dirty="0" smtClean="0">
                <a:latin typeface="Calibri" pitchFamily="34" charset="0"/>
                <a:cs typeface="Calibri" pitchFamily="34" charset="0"/>
              </a:rPr>
              <a:t>Να συμμετέχει σε δράσεις</a:t>
            </a:r>
          </a:p>
          <a:p>
            <a:pPr lvl="1"/>
            <a:r>
              <a:rPr lang="el-GR" sz="2000" dirty="0" smtClean="0">
                <a:latin typeface="Calibri" pitchFamily="34" charset="0"/>
                <a:cs typeface="Calibri" pitchFamily="34" charset="0"/>
              </a:rPr>
              <a:t>Να αναγνωρίζει μέρη του δάσους</a:t>
            </a:r>
          </a:p>
          <a:p>
            <a:pPr lvl="1"/>
            <a:r>
              <a:rPr lang="el-GR" sz="2000" dirty="0" smtClean="0">
                <a:latin typeface="Calibri" pitchFamily="34" charset="0"/>
                <a:cs typeface="Calibri" pitchFamily="34" charset="0"/>
              </a:rPr>
              <a:t>Να κατονομάζει τα ζώα του δάσους</a:t>
            </a:r>
          </a:p>
          <a:p>
            <a:pPr lvl="1"/>
            <a:r>
              <a:rPr lang="el-GR" sz="2000" dirty="0" smtClean="0">
                <a:latin typeface="Calibri" pitchFamily="34" charset="0"/>
                <a:cs typeface="Calibri" pitchFamily="34" charset="0"/>
              </a:rPr>
              <a:t>Να διαχωρίζει τι πρέπει να κάνουμε και τι όχι στο δάσος</a:t>
            </a:r>
            <a:endParaRPr lang="el-GR" sz="2000" dirty="0">
              <a:latin typeface="Calibri" pitchFamily="34" charset="0"/>
              <a:cs typeface="Calibri" pitchFamily="34" charset="0"/>
            </a:endParaRPr>
          </a:p>
        </p:txBody>
      </p:sp>
      <p:grpSp>
        <p:nvGrpSpPr>
          <p:cNvPr id="5" name="Ομάδα 4">
            <a:extLst>
              <a:ext uri="{FF2B5EF4-FFF2-40B4-BE49-F238E27FC236}">
                <a16:creationId xmlns:a16="http://schemas.microsoft.com/office/drawing/2014/main" xmlns="" id="{E827D74C-4CCF-6F8D-B861-C8B30BC6D00D}"/>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4746D73A-DD38-746D-E656-7B4BD3FF5DBF}"/>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AB6BE653-6C96-5E02-2C25-972A74BE2D8C}"/>
                </a:ext>
              </a:extLst>
            </p:cNvPr>
            <p:cNvGrpSpPr/>
            <p:nvPr/>
          </p:nvGrpSpPr>
          <p:grpSpPr>
            <a:xfrm>
              <a:off x="3200400" y="133480"/>
              <a:ext cx="3009900" cy="1085286"/>
              <a:chOff x="3200400" y="127564"/>
              <a:chExt cx="3009900" cy="1085286"/>
            </a:xfrm>
          </p:grpSpPr>
          <p:pic>
            <p:nvPicPr>
              <p:cNvPr id="13" name="Picture 2" descr="ED">
                <a:extLst>
                  <a:ext uri="{FF2B5EF4-FFF2-40B4-BE49-F238E27FC236}">
                    <a16:creationId xmlns:a16="http://schemas.microsoft.com/office/drawing/2014/main" xmlns="" id="{9285364A-51FB-4D67-221B-5E8EE737B3E6}"/>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4" name="Text Box 3">
                <a:extLst>
                  <a:ext uri="{FF2B5EF4-FFF2-40B4-BE49-F238E27FC236}">
                    <a16:creationId xmlns:a16="http://schemas.microsoft.com/office/drawing/2014/main" xmlns="" id="{3BAF80DC-DD47-67A1-E4E6-776887A29980}"/>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E956BC54-EC31-29A1-FC4B-28FDAB352FEE}"/>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F16460D7-1F24-D652-62AB-F408877614B2}"/>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1693" y="2971800"/>
            <a:ext cx="7848600" cy="1143000"/>
          </a:xfrm>
        </p:spPr>
        <p:txBody>
          <a:bodyPr>
            <a:noAutofit/>
          </a:bodyPr>
          <a:lstStyle/>
          <a:p>
            <a:pPr algn="ctr"/>
            <a:r>
              <a:rPr lang="el-GR" sz="3000" b="1" i="1" dirty="0">
                <a:solidFill>
                  <a:schemeClr val="tx1"/>
                </a:solidFill>
                <a:latin typeface="Calibri" pitchFamily="34" charset="0"/>
                <a:cs typeface="Calibri" pitchFamily="34" charset="0"/>
              </a:rPr>
              <a:t>Σας ευχαριστούμε για τη συνεργασία</a:t>
            </a:r>
            <a:endParaRPr lang="el-GR" sz="3000" i="1" dirty="0">
              <a:solidFill>
                <a:schemeClr val="tx1"/>
              </a:solidFill>
              <a:latin typeface="Calibri" pitchFamily="34" charset="0"/>
              <a:cs typeface="Calibri" pitchFamily="34" charset="0"/>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21</a:t>
            </a:fld>
            <a:endParaRPr lang="en-US"/>
          </a:p>
        </p:txBody>
      </p:sp>
      <p:grpSp>
        <p:nvGrpSpPr>
          <p:cNvPr id="5" name="Ομάδα 4">
            <a:extLst>
              <a:ext uri="{FF2B5EF4-FFF2-40B4-BE49-F238E27FC236}">
                <a16:creationId xmlns:a16="http://schemas.microsoft.com/office/drawing/2014/main" xmlns="" id="{E827D74C-4CCF-6F8D-B861-C8B30BC6D00D}"/>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4746D73A-DD38-746D-E656-7B4BD3FF5DBF}"/>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AB6BE653-6C96-5E02-2C25-972A74BE2D8C}"/>
                </a:ext>
              </a:extLst>
            </p:cNvPr>
            <p:cNvGrpSpPr/>
            <p:nvPr/>
          </p:nvGrpSpPr>
          <p:grpSpPr>
            <a:xfrm>
              <a:off x="3200400" y="133480"/>
              <a:ext cx="3009900" cy="1085286"/>
              <a:chOff x="3200400" y="127564"/>
              <a:chExt cx="3009900" cy="1085286"/>
            </a:xfrm>
          </p:grpSpPr>
          <p:pic>
            <p:nvPicPr>
              <p:cNvPr id="13" name="Picture 2" descr="ED">
                <a:extLst>
                  <a:ext uri="{FF2B5EF4-FFF2-40B4-BE49-F238E27FC236}">
                    <a16:creationId xmlns:a16="http://schemas.microsoft.com/office/drawing/2014/main" xmlns="" id="{9285364A-51FB-4D67-221B-5E8EE737B3E6}"/>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4" name="Text Box 3">
                <a:extLst>
                  <a:ext uri="{FF2B5EF4-FFF2-40B4-BE49-F238E27FC236}">
                    <a16:creationId xmlns:a16="http://schemas.microsoft.com/office/drawing/2014/main" xmlns="" id="{3BAF80DC-DD47-67A1-E4E6-776887A29980}"/>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E956BC54-EC31-29A1-FC4B-28FDAB352FEE}"/>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F16460D7-1F24-D652-62AB-F408877614B2}"/>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extLst>
      <p:ext uri="{BB962C8B-B14F-4D97-AF65-F5344CB8AC3E}">
        <p14:creationId xmlns:p14="http://schemas.microsoft.com/office/powerpoint/2010/main" xmlns="" val="1610369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4"/>
          <p:cNvSpPr>
            <a:spLocks noGrp="1"/>
          </p:cNvSpPr>
          <p:nvPr>
            <p:ph idx="1"/>
          </p:nvPr>
        </p:nvSpPr>
        <p:spPr>
          <a:xfrm>
            <a:off x="228600" y="1828800"/>
            <a:ext cx="8686800" cy="3306763"/>
          </a:xfrm>
        </p:spPr>
        <p:txBody>
          <a:bodyPr>
            <a:normAutofit/>
          </a:bodyPr>
          <a:lstStyle/>
          <a:p>
            <a:pPr>
              <a:buNone/>
            </a:pPr>
            <a:endParaRPr lang="el-GR" sz="2400" dirty="0">
              <a:solidFill>
                <a:schemeClr val="bg1"/>
              </a:solidFill>
              <a:latin typeface="Calibri" pitchFamily="34" charset="0"/>
              <a:cs typeface="Calibri" pitchFamily="34" charset="0"/>
            </a:endParaRPr>
          </a:p>
          <a:p>
            <a:pPr>
              <a:buNone/>
            </a:pPr>
            <a:endParaRPr lang="el-GR" sz="2400" dirty="0">
              <a:solidFill>
                <a:schemeClr val="bg1"/>
              </a:solidFill>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
        <p:nvSpPr>
          <p:cNvPr id="19" name="TextBox 18"/>
          <p:cNvSpPr txBox="1"/>
          <p:nvPr/>
        </p:nvSpPr>
        <p:spPr>
          <a:xfrm>
            <a:off x="1143000" y="1752600"/>
            <a:ext cx="7848600" cy="4247317"/>
          </a:xfrm>
          <a:prstGeom prst="rect">
            <a:avLst/>
          </a:prstGeom>
          <a:noFill/>
        </p:spPr>
        <p:txBody>
          <a:bodyPr wrap="square" rtlCol="0">
            <a:spAutoFit/>
          </a:bodyPr>
          <a:lstStyle/>
          <a:p>
            <a:pPr algn="ctr"/>
            <a:r>
              <a:rPr lang="el-GR" sz="1400" i="1" dirty="0"/>
              <a:t>ΔΗΛΩΣΗ ΠΡΟΣΤΑΣΙΑΣ ΠΡΟΣΩΠΙΚΩΝ ΔΕΔΟΜΕΝΩΝ</a:t>
            </a:r>
          </a:p>
          <a:p>
            <a:pPr algn="ctr"/>
            <a:endParaRPr lang="el-GR" sz="1400" i="1" dirty="0"/>
          </a:p>
          <a:p>
            <a:pPr algn="just"/>
            <a:r>
              <a:rPr lang="el-GR" sz="1200" i="1" dirty="0"/>
              <a:t>Για τις ανάγκες διεξαγωγής του Προγράμματος «</a:t>
            </a:r>
            <a:r>
              <a:rPr lang="el-GR" sz="1200" b="1" i="1" dirty="0"/>
              <a:t>Μαθαίνω για τα Δάση</a:t>
            </a:r>
            <a:r>
              <a:rPr lang="el-GR" sz="1200" i="1" dirty="0"/>
              <a:t>», όπως και για τη διαδικασία βράβευσης των συμμετεχόντων σχολείων, σύμφωνα με το εγκεκριμένο με απόφαση του ΥΠΑΙΘ (</a:t>
            </a:r>
            <a:r>
              <a:rPr lang="el-GR" sz="1200" i="1" dirty="0" err="1"/>
              <a:t>αρ</a:t>
            </a:r>
            <a:r>
              <a:rPr lang="el-GR" sz="1200" i="1" dirty="0"/>
              <a:t>. </a:t>
            </a:r>
            <a:r>
              <a:rPr lang="el-GR" sz="1200" i="1" dirty="0" err="1"/>
              <a:t>πρωτ</a:t>
            </a:r>
            <a:r>
              <a:rPr lang="el-GR" sz="1200" i="1" dirty="0"/>
              <a:t>. Φ7/ΕΠ/82870/140328/Δ7/11-11-2022) πρόγραμμα, η Ελληνική Εταιρία Προστασίας της Φύσης (ΕΕΠΦ) θα συλλέγει και θα επεξεργάζεται προσωπικά δεδομένα των συμμετεχόντων εκπαιδευτικών, και πιο συγκεκριμένα</a:t>
            </a:r>
            <a:r>
              <a:rPr lang="en-US" sz="1200" i="1" dirty="0"/>
              <a:t> </a:t>
            </a:r>
            <a:r>
              <a:rPr lang="el-GR" sz="1200" i="1" dirty="0"/>
              <a:t>ονοματεπώνυμο, κινητό τηλέφωνο και διεύθυνση ηλεκτρονικού ταχυδρομείου (</a:t>
            </a:r>
            <a:r>
              <a:rPr lang="en-US" sz="1200" i="1" dirty="0"/>
              <a:t>email). </a:t>
            </a:r>
            <a:r>
              <a:rPr lang="el-GR" sz="1200" i="1" dirty="0"/>
              <a:t>Υπεύθυνος επεξεργασίας των συλλεχθέντων δεδομένων είναι η ΕΕΠΦ, η οποία δεσμεύεται να τηρεί και να προστατεύει τα δεδομένα σας βάσει των διατάξεων της ισχύουσας ελληνικής και ευρωπαϊκής νομοθεσίας περί προσωπικών δεδομένων καθώς και από τις σχετικές αποφάσεις, οδηγίες και κανονιστικές πράξεις της αρμόδιας Αρχής Προστασίας Δεδομένων Προσωπικού Χαρακτήρα</a:t>
            </a:r>
            <a:r>
              <a:rPr lang="en-US" sz="1200" i="1" dirty="0"/>
              <a:t> </a:t>
            </a:r>
            <a:r>
              <a:rPr lang="el-GR" sz="1200" i="1" dirty="0"/>
              <a:t>για εύλογο χρονικό διάστημα. Σκοπός της συλλογής είναι η συμμετοχή στο πρόγραμμα καθώς και η ενημέρωση και επικοινωνία με τους συμμετέχοντες.</a:t>
            </a:r>
          </a:p>
          <a:p>
            <a:pPr algn="just"/>
            <a:r>
              <a:rPr lang="el-GR" sz="1200" i="1" dirty="0"/>
              <a:t> Η ΕΕΠΦ διαβιβάζει τα παραπάνω δεδομένα στη Συντονιστική Επιτροπή του Δικτύου, όπως αυτή ορίζεται από την προαναφερθείσα έγκριση, και σε κανένα άλλο τρίτο μέρος χωρίς δική σας συγκατάθεση. </a:t>
            </a:r>
          </a:p>
          <a:p>
            <a:pPr algn="just"/>
            <a:r>
              <a:rPr lang="el-GR" sz="1200" i="1" dirty="0"/>
              <a:t>Σύμφωνα με το νομοθετικό πλαίσιο όπως προκύπτει από την εφαρμογή του νέου Κανονισμού για την προστασία των προσωπικών δεδομένων (2016/672), τα δικαιώματα που έχετε σε σχέση με τα δεδομένα σας είναι τα εξής: Δικαίωμα ενημέρωσης, δικαίωμα φορητότητας, δικαίωμα διόρθωσης, δικαίωμα διαγραφής, δικαίωμα εναντίωσης στην επεξεργασία. Κατόπιν υποβολής αιτήματος που αφορά στην άσκηση των δικαιωμάτων σας, η ΕΕΠΦ θα απαντήσει αιτιολογημένα γραπτώς στο αίτημά σας μέσα σε διάστημα 30 ημερολογιακών ημερών από την ημερομηνία υποβολής του αντίστοιχου αιτήματος στην παρακάτω ηλεκτρονική διεύθυνση : </a:t>
            </a:r>
            <a:r>
              <a:rPr lang="en-US" sz="1200" b="1" i="1" dirty="0">
                <a:hlinkClick r:id="rId2"/>
              </a:rPr>
              <a:t>eepf@eepf.gr</a:t>
            </a:r>
            <a:r>
              <a:rPr lang="en-US" sz="1200" b="1" i="1" dirty="0"/>
              <a:t> </a:t>
            </a:r>
          </a:p>
          <a:p>
            <a:pPr algn="just"/>
            <a:r>
              <a:rPr lang="el-GR" sz="1200" i="1" dirty="0"/>
              <a:t>Στην περίπτωση που θεωρείτε ότι θίγεται κατά οποιονδήποτε τρόπο η προστασία των προσωπικών σας δεδομένων, μπορείτε να προσφύγετε στην Αρχή Προστασίας Δεδομένων Προσωπικού Χαρακτήρα (</a:t>
            </a:r>
            <a:r>
              <a:rPr lang="el-GR" sz="1200" i="1" dirty="0" err="1"/>
              <a:t>Τηλ</a:t>
            </a:r>
            <a:r>
              <a:rPr lang="el-GR" sz="1200" i="1" dirty="0"/>
              <a:t>: 2106475628, </a:t>
            </a:r>
            <a:r>
              <a:rPr lang="en-US" sz="1200" i="1" dirty="0" err="1"/>
              <a:t>E</a:t>
            </a:r>
            <a:r>
              <a:rPr lang="el-GR" sz="1200" i="1" dirty="0" err="1"/>
              <a:t>mai</a:t>
            </a:r>
            <a:r>
              <a:rPr lang="en-US" sz="1200" i="1" dirty="0"/>
              <a:t>l:</a:t>
            </a:r>
            <a:r>
              <a:rPr lang="el-GR" sz="1200" i="1" dirty="0"/>
              <a:t> </a:t>
            </a:r>
            <a:r>
              <a:rPr lang="el-GR" sz="1200" i="1" dirty="0">
                <a:hlinkClick r:id="rId3"/>
              </a:rPr>
              <a:t>contact@dpa.gr</a:t>
            </a:r>
            <a:r>
              <a:rPr lang="el-GR" sz="1200" i="1" dirty="0"/>
              <a:t> ).</a:t>
            </a:r>
          </a:p>
          <a:p>
            <a:pPr lvl="0"/>
            <a:endParaRPr lang="el-GR" sz="1400" i="1" dirty="0"/>
          </a:p>
        </p:txBody>
      </p:sp>
      <p:grpSp>
        <p:nvGrpSpPr>
          <p:cNvPr id="2" name="Ομάδα 1">
            <a:extLst>
              <a:ext uri="{FF2B5EF4-FFF2-40B4-BE49-F238E27FC236}">
                <a16:creationId xmlns:a16="http://schemas.microsoft.com/office/drawing/2014/main" xmlns="" id="{8D667DF6-F5DD-32EA-167C-21305A517FA9}"/>
              </a:ext>
            </a:extLst>
          </p:cNvPr>
          <p:cNvGrpSpPr/>
          <p:nvPr/>
        </p:nvGrpSpPr>
        <p:grpSpPr>
          <a:xfrm>
            <a:off x="1027322" y="133480"/>
            <a:ext cx="7507078" cy="1219108"/>
            <a:chOff x="1027322" y="133480"/>
            <a:chExt cx="7507078" cy="1219108"/>
          </a:xfrm>
        </p:grpSpPr>
        <p:pic>
          <p:nvPicPr>
            <p:cNvPr id="3" name="Picture 2" descr="EEPF-logo-2011-GR">
              <a:extLst>
                <a:ext uri="{FF2B5EF4-FFF2-40B4-BE49-F238E27FC236}">
                  <a16:creationId xmlns:a16="http://schemas.microsoft.com/office/drawing/2014/main" xmlns="" id="{A5CC0427-18F4-8EA2-04DF-7092936B0CF9}"/>
                </a:ext>
              </a:extLst>
            </p:cNvPr>
            <p:cNvPicPr>
              <a:picLocks noChangeAspect="1" noChangeArrowheads="1"/>
            </p:cNvPicPr>
            <p:nvPr/>
          </p:nvPicPr>
          <p:blipFill>
            <a:blip r:embed="rId4" cstate="print"/>
            <a:srcRect/>
            <a:stretch>
              <a:fillRect/>
            </a:stretch>
          </p:blipFill>
          <p:spPr bwMode="auto">
            <a:xfrm>
              <a:off x="1027322" y="211766"/>
              <a:ext cx="2246332" cy="1140822"/>
            </a:xfrm>
            <a:prstGeom prst="rect">
              <a:avLst/>
            </a:prstGeom>
            <a:noFill/>
          </p:spPr>
        </p:pic>
        <p:grpSp>
          <p:nvGrpSpPr>
            <p:cNvPr id="5" name="Group 14">
              <a:extLst>
                <a:ext uri="{FF2B5EF4-FFF2-40B4-BE49-F238E27FC236}">
                  <a16:creationId xmlns:a16="http://schemas.microsoft.com/office/drawing/2014/main" xmlns="" id="{7383C926-962B-7DDE-138C-35458DFF9A26}"/>
                </a:ext>
              </a:extLst>
            </p:cNvPr>
            <p:cNvGrpSpPr/>
            <p:nvPr/>
          </p:nvGrpSpPr>
          <p:grpSpPr>
            <a:xfrm>
              <a:off x="3200400" y="133480"/>
              <a:ext cx="3009900" cy="1085286"/>
              <a:chOff x="3200400" y="127564"/>
              <a:chExt cx="3009900" cy="1085286"/>
            </a:xfrm>
          </p:grpSpPr>
          <p:pic>
            <p:nvPicPr>
              <p:cNvPr id="8" name="Picture 2" descr="ED">
                <a:extLst>
                  <a:ext uri="{FF2B5EF4-FFF2-40B4-BE49-F238E27FC236}">
                    <a16:creationId xmlns:a16="http://schemas.microsoft.com/office/drawing/2014/main" xmlns="" id="{D2763307-2A68-88B1-3997-ABA99C8826B7}"/>
                  </a:ext>
                </a:extLst>
              </p:cNvPr>
              <p:cNvPicPr>
                <a:picLocks noChangeAspect="1" noChangeArrowheads="1"/>
              </p:cNvPicPr>
              <p:nvPr/>
            </p:nvPicPr>
            <p:blipFill>
              <a:blip r:embed="rId5" cstate="print"/>
              <a:srcRect/>
              <a:stretch>
                <a:fillRect/>
              </a:stretch>
            </p:blipFill>
            <p:spPr bwMode="auto">
              <a:xfrm>
                <a:off x="4500562" y="127564"/>
                <a:ext cx="409575" cy="409575"/>
              </a:xfrm>
              <a:prstGeom prst="rect">
                <a:avLst/>
              </a:prstGeom>
              <a:noFill/>
              <a:ln w="9525">
                <a:noFill/>
                <a:miter lim="800000"/>
                <a:headEnd/>
                <a:tailEnd/>
              </a:ln>
            </p:spPr>
          </p:pic>
          <p:sp>
            <p:nvSpPr>
              <p:cNvPr id="9" name="Text Box 3">
                <a:extLst>
                  <a:ext uri="{FF2B5EF4-FFF2-40B4-BE49-F238E27FC236}">
                    <a16:creationId xmlns:a16="http://schemas.microsoft.com/office/drawing/2014/main" xmlns="" id="{C890B055-A49E-B1BF-745A-7D785F76EE74}"/>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6" name="Picture 5" descr="Fee_logo">
              <a:extLst>
                <a:ext uri="{FF2B5EF4-FFF2-40B4-BE49-F238E27FC236}">
                  <a16:creationId xmlns:a16="http://schemas.microsoft.com/office/drawing/2014/main" xmlns="" id="{841AACC4-4D98-CA42-F802-C3B49AB82F44}"/>
                </a:ext>
              </a:extLst>
            </p:cNvPr>
            <p:cNvPicPr>
              <a:picLocks noChangeAspect="1" noChangeArrowheads="1"/>
            </p:cNvPicPr>
            <p:nvPr/>
          </p:nvPicPr>
          <p:blipFill>
            <a:blip r:embed="rId6" cstate="print"/>
            <a:srcRect/>
            <a:stretch>
              <a:fillRect/>
            </a:stretch>
          </p:blipFill>
          <p:spPr bwMode="auto">
            <a:xfrm>
              <a:off x="7848600" y="228600"/>
              <a:ext cx="685800" cy="1016800"/>
            </a:xfrm>
            <a:prstGeom prst="rect">
              <a:avLst/>
            </a:prstGeom>
            <a:noFill/>
          </p:spPr>
        </p:pic>
        <p:pic>
          <p:nvPicPr>
            <p:cNvPr id="7" name="Εικόνα 6">
              <a:extLst>
                <a:ext uri="{FF2B5EF4-FFF2-40B4-BE49-F238E27FC236}">
                  <a16:creationId xmlns:a16="http://schemas.microsoft.com/office/drawing/2014/main" xmlns="" id="{CE0712B6-8C0F-35D0-2CDB-60687784AE96}"/>
                </a:ext>
              </a:extLst>
            </p:cNvPr>
            <p:cNvPicPr>
              <a:picLocks noChangeAspect="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371600"/>
            <a:ext cx="4953000" cy="838200"/>
          </a:xfrm>
        </p:spPr>
        <p:txBody>
          <a:bodyPr>
            <a:normAutofit/>
          </a:bodyPr>
          <a:lstStyle/>
          <a:p>
            <a:r>
              <a:rPr lang="el-GR" sz="3000" b="1" dirty="0">
                <a:solidFill>
                  <a:schemeClr val="tx1"/>
                </a:solidFill>
                <a:latin typeface="Calibri" pitchFamily="34" charset="0"/>
                <a:cs typeface="Calibri" pitchFamily="34" charset="0"/>
              </a:rPr>
              <a:t>Στοιχεία εκπαιδευτικών</a:t>
            </a:r>
          </a:p>
        </p:txBody>
      </p:sp>
      <p:sp>
        <p:nvSpPr>
          <p:cNvPr id="3" name="Content Placeholder 2"/>
          <p:cNvSpPr>
            <a:spLocks noGrp="1"/>
          </p:cNvSpPr>
          <p:nvPr>
            <p:ph idx="1"/>
          </p:nvPr>
        </p:nvSpPr>
        <p:spPr>
          <a:xfrm>
            <a:off x="228600" y="1905000"/>
            <a:ext cx="8686800" cy="4525963"/>
          </a:xfrm>
        </p:spPr>
        <p:txBody>
          <a:bodyPr>
            <a:normAutofit/>
          </a:bodyPr>
          <a:lstStyle/>
          <a:p>
            <a:endParaRPr lang="en-US" sz="2400" b="1" dirty="0">
              <a:solidFill>
                <a:schemeClr val="bg1"/>
              </a:solidFill>
            </a:endParaRPr>
          </a:p>
          <a:p>
            <a:r>
              <a:rPr lang="el-GR" sz="2400" dirty="0">
                <a:latin typeface="Calibri" pitchFamily="34" charset="0"/>
                <a:cs typeface="Calibri" pitchFamily="34" charset="0"/>
              </a:rPr>
              <a:t>Ονοματεπώνυμο υπεύθυνου εκπαιδευτικού </a:t>
            </a:r>
            <a:r>
              <a:rPr lang="en-US" sz="2400" dirty="0">
                <a:latin typeface="Calibri" pitchFamily="34" charset="0"/>
                <a:cs typeface="Calibri" pitchFamily="34" charset="0"/>
              </a:rPr>
              <a:t>: </a:t>
            </a:r>
            <a:r>
              <a:rPr lang="el-GR" sz="2400" dirty="0" smtClean="0">
                <a:latin typeface="Calibri" pitchFamily="34" charset="0"/>
                <a:cs typeface="Calibri" pitchFamily="34" charset="0"/>
              </a:rPr>
              <a:t>Πολύζου Βασιλική</a:t>
            </a:r>
            <a:endParaRPr lang="el-GR" sz="2400" dirty="0">
              <a:latin typeface="Calibri" pitchFamily="34" charset="0"/>
              <a:cs typeface="Calibri" pitchFamily="34" charset="0"/>
            </a:endParaRPr>
          </a:p>
          <a:p>
            <a:endParaRPr lang="en-US" sz="2400" dirty="0">
              <a:latin typeface="Calibri" pitchFamily="34" charset="0"/>
              <a:cs typeface="Calibri" pitchFamily="34" charset="0"/>
            </a:endParaRPr>
          </a:p>
          <a:p>
            <a:r>
              <a:rPr lang="el-GR" sz="2400" dirty="0">
                <a:latin typeface="Calibri" pitchFamily="34" charset="0"/>
                <a:cs typeface="Calibri" pitchFamily="34" charset="0"/>
              </a:rPr>
              <a:t>Κινητό τηλέφωνο υπεύθυνου εκπαιδευτικού </a:t>
            </a:r>
            <a:r>
              <a:rPr lang="en-US" sz="2400" dirty="0" smtClean="0">
                <a:latin typeface="Calibri" pitchFamily="34" charset="0"/>
                <a:cs typeface="Calibri" pitchFamily="34" charset="0"/>
              </a:rPr>
              <a:t>:</a:t>
            </a:r>
            <a:r>
              <a:rPr lang="el-GR" sz="2400" dirty="0" smtClean="0">
                <a:latin typeface="Calibri" pitchFamily="34" charset="0"/>
                <a:cs typeface="Calibri" pitchFamily="34" charset="0"/>
              </a:rPr>
              <a:t> 6978211844</a:t>
            </a:r>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a:p>
            <a:r>
              <a:rPr lang="el-GR" sz="2400" dirty="0">
                <a:latin typeface="Calibri" pitchFamily="34" charset="0"/>
                <a:cs typeface="Calibri" pitchFamily="34" charset="0"/>
              </a:rPr>
              <a:t>Ηλεκτρονική διεύθυνση επικοινωνίας υπεύθυνου εκπαιδευτικού</a:t>
            </a:r>
            <a:r>
              <a:rPr lang="el-GR" sz="2400" dirty="0" smtClean="0">
                <a:latin typeface="Calibri" pitchFamily="34" charset="0"/>
                <a:cs typeface="Calibri" pitchFamily="34" charset="0"/>
              </a:rPr>
              <a:t>: </a:t>
            </a:r>
            <a:r>
              <a:rPr lang="en-US" sz="2400" dirty="0" smtClean="0">
                <a:latin typeface="Calibri" pitchFamily="34" charset="0"/>
                <a:cs typeface="Calibri" pitchFamily="34" charset="0"/>
                <a:hlinkClick r:id="rId2"/>
              </a:rPr>
              <a:t>vasspol@yahoo.gr</a:t>
            </a:r>
            <a:r>
              <a:rPr lang="en-US" sz="2400" dirty="0" smtClean="0">
                <a:latin typeface="Calibri" pitchFamily="34" charset="0"/>
                <a:cs typeface="Calibri" pitchFamily="34" charset="0"/>
              </a:rPr>
              <a:t> </a:t>
            </a:r>
            <a:endParaRPr lang="en-US" sz="2400" dirty="0">
              <a:latin typeface="Calibri" pitchFamily="34" charset="0"/>
              <a:cs typeface="Calibri" pitchFamily="34" charset="0"/>
            </a:endParaRPr>
          </a:p>
          <a:p>
            <a:endParaRPr lang="el-GR" sz="2400"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3</a:t>
            </a:fld>
            <a:endParaRPr lang="en-US"/>
          </a:p>
        </p:txBody>
      </p:sp>
      <p:grpSp>
        <p:nvGrpSpPr>
          <p:cNvPr id="4" name="Ομάδα 3">
            <a:extLst>
              <a:ext uri="{FF2B5EF4-FFF2-40B4-BE49-F238E27FC236}">
                <a16:creationId xmlns:a16="http://schemas.microsoft.com/office/drawing/2014/main" xmlns="" id="{F2CA0698-1069-8E3F-1F24-C993DEBD2333}"/>
              </a:ext>
            </a:extLst>
          </p:cNvPr>
          <p:cNvGrpSpPr/>
          <p:nvPr/>
        </p:nvGrpSpPr>
        <p:grpSpPr>
          <a:xfrm>
            <a:off x="1027322" y="133480"/>
            <a:ext cx="7507078" cy="1219108"/>
            <a:chOff x="1027322" y="133480"/>
            <a:chExt cx="7507078" cy="1219108"/>
          </a:xfrm>
        </p:grpSpPr>
        <p:pic>
          <p:nvPicPr>
            <p:cNvPr id="5" name="Picture 2" descr="EEPF-logo-2011-GR">
              <a:extLst>
                <a:ext uri="{FF2B5EF4-FFF2-40B4-BE49-F238E27FC236}">
                  <a16:creationId xmlns:a16="http://schemas.microsoft.com/office/drawing/2014/main" xmlns="" id="{04768D28-7D2A-F508-BB66-4539B4823BD6}"/>
                </a:ext>
              </a:extLst>
            </p:cNvPr>
            <p:cNvPicPr>
              <a:picLocks noChangeAspect="1" noChangeArrowheads="1"/>
            </p:cNvPicPr>
            <p:nvPr/>
          </p:nvPicPr>
          <p:blipFill>
            <a:blip r:embed="rId3" cstate="print"/>
            <a:srcRect/>
            <a:stretch>
              <a:fillRect/>
            </a:stretch>
          </p:blipFill>
          <p:spPr bwMode="auto">
            <a:xfrm>
              <a:off x="1027322" y="211766"/>
              <a:ext cx="2246332" cy="1140822"/>
            </a:xfrm>
            <a:prstGeom prst="rect">
              <a:avLst/>
            </a:prstGeom>
            <a:noFill/>
          </p:spPr>
        </p:pic>
        <p:grpSp>
          <p:nvGrpSpPr>
            <p:cNvPr id="6" name="Group 14">
              <a:extLst>
                <a:ext uri="{FF2B5EF4-FFF2-40B4-BE49-F238E27FC236}">
                  <a16:creationId xmlns:a16="http://schemas.microsoft.com/office/drawing/2014/main" xmlns="" id="{472BF414-1DA8-DEA4-1D1F-1562504FA939}"/>
                </a:ext>
              </a:extLst>
            </p:cNvPr>
            <p:cNvGrpSpPr/>
            <p:nvPr/>
          </p:nvGrpSpPr>
          <p:grpSpPr>
            <a:xfrm>
              <a:off x="3200400" y="133480"/>
              <a:ext cx="3009900" cy="1085286"/>
              <a:chOff x="3200400" y="127564"/>
              <a:chExt cx="3009900" cy="1085286"/>
            </a:xfrm>
          </p:grpSpPr>
          <p:pic>
            <p:nvPicPr>
              <p:cNvPr id="10" name="Picture 2" descr="ED">
                <a:extLst>
                  <a:ext uri="{FF2B5EF4-FFF2-40B4-BE49-F238E27FC236}">
                    <a16:creationId xmlns:a16="http://schemas.microsoft.com/office/drawing/2014/main" xmlns="" id="{B2BC9365-AB41-E8DF-41A7-00D76BD79BC0}"/>
                  </a:ext>
                </a:extLst>
              </p:cNvPr>
              <p:cNvPicPr>
                <a:picLocks noChangeAspect="1" noChangeArrowheads="1"/>
              </p:cNvPicPr>
              <p:nvPr/>
            </p:nvPicPr>
            <p:blipFill>
              <a:blip r:embed="rId4" cstate="print"/>
              <a:srcRect/>
              <a:stretch>
                <a:fillRect/>
              </a:stretch>
            </p:blipFill>
            <p:spPr bwMode="auto">
              <a:xfrm>
                <a:off x="4500562" y="127564"/>
                <a:ext cx="409575" cy="409575"/>
              </a:xfrm>
              <a:prstGeom prst="rect">
                <a:avLst/>
              </a:prstGeom>
              <a:noFill/>
              <a:ln w="9525">
                <a:noFill/>
                <a:miter lim="800000"/>
                <a:headEnd/>
                <a:tailEnd/>
              </a:ln>
            </p:spPr>
          </p:pic>
          <p:sp>
            <p:nvSpPr>
              <p:cNvPr id="11" name="Text Box 3">
                <a:extLst>
                  <a:ext uri="{FF2B5EF4-FFF2-40B4-BE49-F238E27FC236}">
                    <a16:creationId xmlns:a16="http://schemas.microsoft.com/office/drawing/2014/main" xmlns="" id="{ABF307A6-2617-BE77-6DDF-3BA9CE2B56C1}"/>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8" name="Picture 5" descr="Fee_logo">
              <a:extLst>
                <a:ext uri="{FF2B5EF4-FFF2-40B4-BE49-F238E27FC236}">
                  <a16:creationId xmlns:a16="http://schemas.microsoft.com/office/drawing/2014/main" xmlns="" id="{A4681201-F9F5-5BEB-57BD-745025E8D7BA}"/>
                </a:ext>
              </a:extLst>
            </p:cNvPr>
            <p:cNvPicPr>
              <a:picLocks noChangeAspect="1" noChangeArrowheads="1"/>
            </p:cNvPicPr>
            <p:nvPr/>
          </p:nvPicPr>
          <p:blipFill>
            <a:blip r:embed="rId5" cstate="print"/>
            <a:srcRect/>
            <a:stretch>
              <a:fillRect/>
            </a:stretch>
          </p:blipFill>
          <p:spPr bwMode="auto">
            <a:xfrm>
              <a:off x="7848600" y="228600"/>
              <a:ext cx="685800" cy="1016800"/>
            </a:xfrm>
            <a:prstGeom prst="rect">
              <a:avLst/>
            </a:prstGeom>
            <a:noFill/>
          </p:spPr>
        </p:pic>
        <p:pic>
          <p:nvPicPr>
            <p:cNvPr id="9" name="Εικόνα 8">
              <a:extLst>
                <a:ext uri="{FF2B5EF4-FFF2-40B4-BE49-F238E27FC236}">
                  <a16:creationId xmlns:a16="http://schemas.microsoft.com/office/drawing/2014/main" xmlns="" id="{28CDA93B-2838-AC19-49F8-F5827833D73D}"/>
                </a:ext>
              </a:extLst>
            </p:cNvPr>
            <p:cNvPicPr>
              <a:picLocks noChangeAspect="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447800"/>
            <a:ext cx="5334000" cy="838200"/>
          </a:xfrm>
        </p:spPr>
        <p:txBody>
          <a:bodyPr>
            <a:normAutofit/>
          </a:bodyPr>
          <a:lstStyle/>
          <a:p>
            <a:r>
              <a:rPr lang="el-GR" sz="3200" b="1" dirty="0">
                <a:solidFill>
                  <a:schemeClr val="tx1"/>
                </a:solidFill>
                <a:latin typeface="Calibri" pitchFamily="34" charset="0"/>
                <a:cs typeface="Calibri" pitchFamily="34" charset="0"/>
              </a:rPr>
              <a:t>Στοιχεία εκπαιδευτικών</a:t>
            </a:r>
          </a:p>
        </p:txBody>
      </p:sp>
      <p:sp>
        <p:nvSpPr>
          <p:cNvPr id="3" name="Content Placeholder 2"/>
          <p:cNvSpPr>
            <a:spLocks noGrp="1"/>
          </p:cNvSpPr>
          <p:nvPr>
            <p:ph idx="1"/>
          </p:nvPr>
        </p:nvSpPr>
        <p:spPr>
          <a:xfrm>
            <a:off x="533400" y="1828800"/>
            <a:ext cx="8382000" cy="4525963"/>
          </a:xfrm>
        </p:spPr>
        <p:txBody>
          <a:bodyPr/>
          <a:lstStyle/>
          <a:p>
            <a:pPr lvl="1"/>
            <a:endParaRPr lang="en-US" dirty="0">
              <a:solidFill>
                <a:schemeClr val="bg1"/>
              </a:solidFill>
              <a:latin typeface="Calibri" pitchFamily="34" charset="0"/>
              <a:cs typeface="Calibri" pitchFamily="34" charset="0"/>
            </a:endParaRPr>
          </a:p>
          <a:p>
            <a:r>
              <a:rPr lang="el-GR" sz="2800" dirty="0">
                <a:latin typeface="Calibri" pitchFamily="34" charset="0"/>
                <a:cs typeface="Calibri" pitchFamily="34" charset="0"/>
              </a:rPr>
              <a:t>Ονοματεπώνυμο και κλάδος συμμετεχόντων εκπαιδευτικών στο </a:t>
            </a:r>
            <a:r>
              <a:rPr lang="el-GR" sz="2800" dirty="0" smtClean="0">
                <a:latin typeface="Calibri" pitchFamily="34" charset="0"/>
                <a:cs typeface="Calibri" pitchFamily="34" charset="0"/>
              </a:rPr>
              <a:t>πρόγραμμα</a:t>
            </a:r>
            <a:endParaRPr lang="en-US" sz="2800" dirty="0" smtClean="0">
              <a:latin typeface="Calibri" pitchFamily="34" charset="0"/>
              <a:cs typeface="Calibri" pitchFamily="34" charset="0"/>
            </a:endParaRPr>
          </a:p>
          <a:p>
            <a:pPr lvl="1"/>
            <a:r>
              <a:rPr lang="el-GR" sz="2400" dirty="0" smtClean="0">
                <a:latin typeface="Calibri" pitchFamily="34" charset="0"/>
                <a:cs typeface="Calibri" pitchFamily="34" charset="0"/>
              </a:rPr>
              <a:t>Στέλλα </a:t>
            </a:r>
            <a:r>
              <a:rPr lang="el-GR" sz="2400" dirty="0" err="1" smtClean="0">
                <a:latin typeface="Calibri" pitchFamily="34" charset="0"/>
                <a:cs typeface="Calibri" pitchFamily="34" charset="0"/>
              </a:rPr>
              <a:t>Νιώπα</a:t>
            </a:r>
            <a:r>
              <a:rPr lang="el-GR" sz="2400" dirty="0" smtClean="0">
                <a:latin typeface="Calibri" pitchFamily="34" charset="0"/>
                <a:cs typeface="Calibri" pitchFamily="34" charset="0"/>
              </a:rPr>
              <a:t> ΠΕ23</a:t>
            </a:r>
          </a:p>
          <a:p>
            <a:pPr lvl="1"/>
            <a:r>
              <a:rPr lang="el-GR" sz="2400" dirty="0" err="1" smtClean="0">
                <a:latin typeface="Calibri" pitchFamily="34" charset="0"/>
                <a:cs typeface="Calibri" pitchFamily="34" charset="0"/>
              </a:rPr>
              <a:t>Τσέκη</a:t>
            </a:r>
            <a:r>
              <a:rPr lang="el-GR" sz="2400" dirty="0" smtClean="0">
                <a:latin typeface="Calibri" pitchFamily="34" charset="0"/>
                <a:cs typeface="Calibri" pitchFamily="34" charset="0"/>
              </a:rPr>
              <a:t> Αρετή ΠΕ 26</a:t>
            </a:r>
          </a:p>
          <a:p>
            <a:pPr lvl="1"/>
            <a:r>
              <a:rPr lang="el-GR" sz="2400" dirty="0" err="1" smtClean="0">
                <a:latin typeface="Calibri" pitchFamily="34" charset="0"/>
                <a:cs typeface="Calibri" pitchFamily="34" charset="0"/>
              </a:rPr>
              <a:t>Παντακίδου</a:t>
            </a:r>
            <a:r>
              <a:rPr lang="el-GR" sz="2400" dirty="0" smtClean="0">
                <a:latin typeface="Calibri" pitchFamily="34" charset="0"/>
                <a:cs typeface="Calibri" pitchFamily="34" charset="0"/>
              </a:rPr>
              <a:t> Ελένη ΠΕ 30</a:t>
            </a:r>
          </a:p>
          <a:p>
            <a:pPr lvl="1"/>
            <a:r>
              <a:rPr lang="el-GR" sz="2400" dirty="0" err="1" smtClean="0">
                <a:latin typeface="Calibri" pitchFamily="34" charset="0"/>
                <a:cs typeface="Calibri" pitchFamily="34" charset="0"/>
              </a:rPr>
              <a:t>Μπαλάφα</a:t>
            </a:r>
            <a:r>
              <a:rPr lang="el-GR" sz="2400" dirty="0" smtClean="0">
                <a:latin typeface="Calibri" pitchFamily="34" charset="0"/>
                <a:cs typeface="Calibri" pitchFamily="34" charset="0"/>
              </a:rPr>
              <a:t> Βασιλική ΠΕ25</a:t>
            </a:r>
          </a:p>
          <a:p>
            <a:pPr lvl="1"/>
            <a:endParaRPr lang="el-GR" sz="2400" dirty="0">
              <a:latin typeface="Calibri" pitchFamily="34" charset="0"/>
              <a:cs typeface="Calibri" pitchFamily="34" charset="0"/>
            </a:endParaRPr>
          </a:p>
          <a:p>
            <a:endParaRPr lang="en-US" dirty="0">
              <a:solidFill>
                <a:schemeClr val="bg1"/>
              </a:solidFill>
            </a:endParaRPr>
          </a:p>
          <a:p>
            <a:endParaRPr lang="el-GR" dirty="0"/>
          </a:p>
        </p:txBody>
      </p:sp>
      <p:grpSp>
        <p:nvGrpSpPr>
          <p:cNvPr id="4" name="Ομάδα 3">
            <a:extLst>
              <a:ext uri="{FF2B5EF4-FFF2-40B4-BE49-F238E27FC236}">
                <a16:creationId xmlns:a16="http://schemas.microsoft.com/office/drawing/2014/main" xmlns="" id="{3FEAF11E-403C-C400-526D-DE55C29F7DF2}"/>
              </a:ext>
            </a:extLst>
          </p:cNvPr>
          <p:cNvGrpSpPr/>
          <p:nvPr/>
        </p:nvGrpSpPr>
        <p:grpSpPr>
          <a:xfrm>
            <a:off x="1027322" y="133480"/>
            <a:ext cx="7507078" cy="1219108"/>
            <a:chOff x="1027322" y="133480"/>
            <a:chExt cx="7507078" cy="1219108"/>
          </a:xfrm>
        </p:grpSpPr>
        <p:pic>
          <p:nvPicPr>
            <p:cNvPr id="5" name="Picture 2" descr="EEPF-logo-2011-GR">
              <a:extLst>
                <a:ext uri="{FF2B5EF4-FFF2-40B4-BE49-F238E27FC236}">
                  <a16:creationId xmlns:a16="http://schemas.microsoft.com/office/drawing/2014/main" xmlns="" id="{D3F3C2B3-FBE4-C21C-F0F4-1F64D2424345}"/>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6" name="Group 14">
              <a:extLst>
                <a:ext uri="{FF2B5EF4-FFF2-40B4-BE49-F238E27FC236}">
                  <a16:creationId xmlns:a16="http://schemas.microsoft.com/office/drawing/2014/main" xmlns="" id="{22949D79-DCE3-4CCF-CEE0-7CAFE050D59D}"/>
                </a:ext>
              </a:extLst>
            </p:cNvPr>
            <p:cNvGrpSpPr/>
            <p:nvPr/>
          </p:nvGrpSpPr>
          <p:grpSpPr>
            <a:xfrm>
              <a:off x="3200400" y="133480"/>
              <a:ext cx="3009900" cy="1085286"/>
              <a:chOff x="3200400" y="127564"/>
              <a:chExt cx="3009900" cy="1085286"/>
            </a:xfrm>
          </p:grpSpPr>
          <p:pic>
            <p:nvPicPr>
              <p:cNvPr id="9" name="Picture 2" descr="ED">
                <a:extLst>
                  <a:ext uri="{FF2B5EF4-FFF2-40B4-BE49-F238E27FC236}">
                    <a16:creationId xmlns:a16="http://schemas.microsoft.com/office/drawing/2014/main" xmlns="" id="{23C82E73-271D-D1D3-C7C5-F5B7CAA057EA}"/>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1" name="Text Box 3">
                <a:extLst>
                  <a:ext uri="{FF2B5EF4-FFF2-40B4-BE49-F238E27FC236}">
                    <a16:creationId xmlns:a16="http://schemas.microsoft.com/office/drawing/2014/main" xmlns="" id="{83C6CF22-4A4C-0B01-0DBC-123C93B7DA76}"/>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7" name="Picture 5" descr="Fee_logo">
              <a:extLst>
                <a:ext uri="{FF2B5EF4-FFF2-40B4-BE49-F238E27FC236}">
                  <a16:creationId xmlns:a16="http://schemas.microsoft.com/office/drawing/2014/main" xmlns="" id="{D77DE6F2-F7EF-0580-1C4B-6726DC00DD49}"/>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8" name="Εικόνα 7">
              <a:extLst>
                <a:ext uri="{FF2B5EF4-FFF2-40B4-BE49-F238E27FC236}">
                  <a16:creationId xmlns:a16="http://schemas.microsoft.com/office/drawing/2014/main" xmlns="" id="{03E40F70-6865-67D8-F14D-C19A9E0CE986}"/>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371600"/>
            <a:ext cx="8001000" cy="838200"/>
          </a:xfrm>
        </p:spPr>
        <p:txBody>
          <a:bodyPr>
            <a:noAutofit/>
          </a:bodyPr>
          <a:lstStyle/>
          <a:p>
            <a:r>
              <a:rPr lang="el-GR" sz="3000" b="1" dirty="0">
                <a:solidFill>
                  <a:schemeClr val="tx1"/>
                </a:solidFill>
                <a:latin typeface="Calibri" pitchFamily="34" charset="0"/>
                <a:cs typeface="Calibri" pitchFamily="34" charset="0"/>
              </a:rPr>
              <a:t>Κριτήρια επιλογής του θέματος</a:t>
            </a:r>
          </a:p>
        </p:txBody>
      </p:sp>
      <p:sp>
        <p:nvSpPr>
          <p:cNvPr id="5" name="Content Placeholder 4"/>
          <p:cNvSpPr>
            <a:spLocks noGrp="1"/>
          </p:cNvSpPr>
          <p:nvPr>
            <p:ph idx="1"/>
          </p:nvPr>
        </p:nvSpPr>
        <p:spPr>
          <a:xfrm>
            <a:off x="0" y="2057400"/>
            <a:ext cx="8686800" cy="2362200"/>
          </a:xfrm>
        </p:spPr>
        <p:txBody>
          <a:bodyPr>
            <a:normAutofit/>
          </a:bodyPr>
          <a:lstStyle/>
          <a:p>
            <a:pPr>
              <a:buNone/>
            </a:pPr>
            <a:r>
              <a:rPr lang="el-GR" sz="2400" dirty="0" smtClean="0"/>
              <a:t>Το θέμα για τα Δάση επιλέχθηκε καθώς η περιοχή μας, το Καρπενήσι, έχει άφθονες εικόνες που:</a:t>
            </a:r>
          </a:p>
          <a:p>
            <a:r>
              <a:rPr lang="el-GR" sz="2400" dirty="0" smtClean="0"/>
              <a:t> θα μπορούσαν να εμπλουτίσουν το θέμα, </a:t>
            </a:r>
          </a:p>
          <a:p>
            <a:r>
              <a:rPr lang="el-GR" sz="2400" dirty="0" smtClean="0"/>
              <a:t>είναι οικείο για να προσεγγιστεί από τους μαθητές </a:t>
            </a:r>
          </a:p>
          <a:p>
            <a:r>
              <a:rPr lang="el-GR" sz="2400" dirty="0" smtClean="0"/>
              <a:t>δίνονται ευκαιρίες για εκπαιδευτικές επισκέψεις</a:t>
            </a:r>
            <a:endParaRPr lang="el-GR" sz="2400" dirty="0"/>
          </a:p>
        </p:txBody>
      </p:sp>
      <p:sp>
        <p:nvSpPr>
          <p:cNvPr id="13" name="Slide Number Placeholder 12"/>
          <p:cNvSpPr>
            <a:spLocks noGrp="1"/>
          </p:cNvSpPr>
          <p:nvPr>
            <p:ph type="sldNum" sz="quarter" idx="12"/>
          </p:nvPr>
        </p:nvSpPr>
        <p:spPr/>
        <p:txBody>
          <a:bodyPr/>
          <a:lstStyle/>
          <a:p>
            <a:fld id="{B6F15528-21DE-4FAA-801E-634DDDAF4B2B}" type="slidenum">
              <a:rPr lang="en-US" smtClean="0"/>
              <a:pPr/>
              <a:t>5</a:t>
            </a:fld>
            <a:endParaRPr lang="en-US"/>
          </a:p>
        </p:txBody>
      </p:sp>
      <p:grpSp>
        <p:nvGrpSpPr>
          <p:cNvPr id="3" name="Ομάδα 2">
            <a:extLst>
              <a:ext uri="{FF2B5EF4-FFF2-40B4-BE49-F238E27FC236}">
                <a16:creationId xmlns:a16="http://schemas.microsoft.com/office/drawing/2014/main" xmlns="" id="{89072DEB-0014-D1F3-417C-A4BDE9C3E413}"/>
              </a:ext>
            </a:extLst>
          </p:cNvPr>
          <p:cNvGrpSpPr/>
          <p:nvPr/>
        </p:nvGrpSpPr>
        <p:grpSpPr>
          <a:xfrm>
            <a:off x="1027322" y="133480"/>
            <a:ext cx="7507078" cy="1219108"/>
            <a:chOff x="1027322" y="133480"/>
            <a:chExt cx="7507078" cy="1219108"/>
          </a:xfrm>
        </p:grpSpPr>
        <p:pic>
          <p:nvPicPr>
            <p:cNvPr id="4" name="Picture 2" descr="EEPF-logo-2011-GR">
              <a:extLst>
                <a:ext uri="{FF2B5EF4-FFF2-40B4-BE49-F238E27FC236}">
                  <a16:creationId xmlns:a16="http://schemas.microsoft.com/office/drawing/2014/main" xmlns="" id="{32613223-60F3-BC53-E07B-7D3DD16491F1}"/>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6" name="Group 14">
              <a:extLst>
                <a:ext uri="{FF2B5EF4-FFF2-40B4-BE49-F238E27FC236}">
                  <a16:creationId xmlns:a16="http://schemas.microsoft.com/office/drawing/2014/main" xmlns="" id="{309C871C-B167-A562-30FE-C9434F2D5E39}"/>
                </a:ext>
              </a:extLst>
            </p:cNvPr>
            <p:cNvGrpSpPr/>
            <p:nvPr/>
          </p:nvGrpSpPr>
          <p:grpSpPr>
            <a:xfrm>
              <a:off x="3200400" y="133480"/>
              <a:ext cx="3009900" cy="1085286"/>
              <a:chOff x="3200400" y="127564"/>
              <a:chExt cx="3009900" cy="1085286"/>
            </a:xfrm>
          </p:grpSpPr>
          <p:pic>
            <p:nvPicPr>
              <p:cNvPr id="9" name="Picture 2" descr="ED">
                <a:extLst>
                  <a:ext uri="{FF2B5EF4-FFF2-40B4-BE49-F238E27FC236}">
                    <a16:creationId xmlns:a16="http://schemas.microsoft.com/office/drawing/2014/main" xmlns="" id="{2B8D977E-EA10-323C-D748-5AACA79E4A86}"/>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0" name="Text Box 3">
                <a:extLst>
                  <a:ext uri="{FF2B5EF4-FFF2-40B4-BE49-F238E27FC236}">
                    <a16:creationId xmlns:a16="http://schemas.microsoft.com/office/drawing/2014/main" xmlns="" id="{EB918ADA-EA25-DC5B-CE2F-35B1121A75C4}"/>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7" name="Picture 5" descr="Fee_logo">
              <a:extLst>
                <a:ext uri="{FF2B5EF4-FFF2-40B4-BE49-F238E27FC236}">
                  <a16:creationId xmlns:a16="http://schemas.microsoft.com/office/drawing/2014/main" xmlns="" id="{E2B01865-35F5-DE27-8FDE-21625B830308}"/>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8" name="Εικόνα 7">
              <a:extLst>
                <a:ext uri="{FF2B5EF4-FFF2-40B4-BE49-F238E27FC236}">
                  <a16:creationId xmlns:a16="http://schemas.microsoft.com/office/drawing/2014/main" xmlns="" id="{4B5BE5A6-2C15-DCC9-EB68-AC81063B356A}"/>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295400"/>
            <a:ext cx="5181600" cy="1143000"/>
          </a:xfrm>
        </p:spPr>
        <p:txBody>
          <a:bodyPr>
            <a:noAutofit/>
          </a:bodyPr>
          <a:lstStyle/>
          <a:p>
            <a:r>
              <a:rPr lang="el-GR" sz="3000" b="1" dirty="0">
                <a:solidFill>
                  <a:schemeClr val="tx1"/>
                </a:solidFill>
                <a:latin typeface="Calibri" pitchFamily="34" charset="0"/>
                <a:cs typeface="Calibri" pitchFamily="34" charset="0"/>
              </a:rPr>
              <a:t>Σκοπός-Στόχοι</a:t>
            </a:r>
          </a:p>
        </p:txBody>
      </p:sp>
      <p:sp>
        <p:nvSpPr>
          <p:cNvPr id="5" name="Content Placeholder 4"/>
          <p:cNvSpPr>
            <a:spLocks noGrp="1"/>
          </p:cNvSpPr>
          <p:nvPr>
            <p:ph idx="1"/>
          </p:nvPr>
        </p:nvSpPr>
        <p:spPr>
          <a:xfrm>
            <a:off x="304800" y="2667000"/>
            <a:ext cx="8686800" cy="3382963"/>
          </a:xfrm>
        </p:spPr>
        <p:txBody>
          <a:bodyPr>
            <a:normAutofit/>
          </a:bodyPr>
          <a:lstStyle/>
          <a:p>
            <a:pPr fontAlgn="t"/>
            <a:endParaRPr lang="el-GR" sz="2400" dirty="0"/>
          </a:p>
          <a:p>
            <a:pPr fontAlgn="t"/>
            <a:r>
              <a:rPr lang="el-GR" sz="2400" dirty="0" smtClean="0"/>
              <a:t>Να έρθει σε επαφή ο μαθητής με το Δάσος</a:t>
            </a:r>
          </a:p>
          <a:p>
            <a:pPr fontAlgn="t"/>
            <a:r>
              <a:rPr lang="el-GR" sz="2400" dirty="0" smtClean="0"/>
              <a:t>Να περπατήσει στο Δάσος</a:t>
            </a:r>
          </a:p>
          <a:p>
            <a:pPr fontAlgn="t"/>
            <a:r>
              <a:rPr lang="el-GR" sz="2400" dirty="0" smtClean="0"/>
              <a:t>Να γνωρίσει τι μπορεί να δει και να βρει στο δάσος</a:t>
            </a:r>
          </a:p>
          <a:p>
            <a:pPr fontAlgn="t"/>
            <a:r>
              <a:rPr lang="el-GR" sz="2400" dirty="0" smtClean="0"/>
              <a:t>Να αναπαραστήσει σε αφίσα το δάσος</a:t>
            </a:r>
          </a:p>
          <a:p>
            <a:pPr fontAlgn="t"/>
            <a:r>
              <a:rPr lang="el-GR" sz="2400" dirty="0" smtClean="0"/>
              <a:t>Να γνωρίσει παραμύθια που αναφέρονται στο δάσος </a:t>
            </a:r>
          </a:p>
          <a:p>
            <a:pPr>
              <a:buNone/>
            </a:pPr>
            <a:endParaRPr lang="el-GR" sz="2400" dirty="0"/>
          </a:p>
        </p:txBody>
      </p:sp>
      <p:sp>
        <p:nvSpPr>
          <p:cNvPr id="13" name="Slide Number Placeholder 12"/>
          <p:cNvSpPr>
            <a:spLocks noGrp="1"/>
          </p:cNvSpPr>
          <p:nvPr>
            <p:ph type="sldNum" sz="quarter" idx="12"/>
          </p:nvPr>
        </p:nvSpPr>
        <p:spPr/>
        <p:txBody>
          <a:bodyPr/>
          <a:lstStyle/>
          <a:p>
            <a:fld id="{B6F15528-21DE-4FAA-801E-634DDDAF4B2B}" type="slidenum">
              <a:rPr lang="en-US" smtClean="0"/>
              <a:pPr/>
              <a:t>6</a:t>
            </a:fld>
            <a:endParaRPr lang="en-US"/>
          </a:p>
        </p:txBody>
      </p:sp>
      <p:sp>
        <p:nvSpPr>
          <p:cNvPr id="25" name="Content Placeholder 4"/>
          <p:cNvSpPr txBox="1">
            <a:spLocks/>
          </p:cNvSpPr>
          <p:nvPr/>
        </p:nvSpPr>
        <p:spPr>
          <a:xfrm>
            <a:off x="457200" y="2362200"/>
            <a:ext cx="8686800" cy="4038600"/>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None/>
              <a:tabLst/>
              <a:defRPr/>
            </a:pPr>
            <a:endParaRPr kumimoji="0" lang="el-GR" sz="2400" b="1"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1"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l-GR" sz="2400" b="0" i="0" u="none" strike="noStrike" kern="1200" cap="none" spc="0" normalizeH="0" baseline="0" noProof="0" dirty="0">
              <a:ln>
                <a:noFill/>
              </a:ln>
              <a:solidFill>
                <a:schemeClr val="tx1"/>
              </a:solidFill>
              <a:effectLst/>
              <a:uLnTx/>
              <a:uFillTx/>
              <a:latin typeface="+mn-lt"/>
              <a:ea typeface="+mn-ea"/>
              <a:cs typeface="+mn-cs"/>
            </a:endParaRPr>
          </a:p>
        </p:txBody>
      </p:sp>
      <p:grpSp>
        <p:nvGrpSpPr>
          <p:cNvPr id="3" name="Ομάδα 2">
            <a:extLst>
              <a:ext uri="{FF2B5EF4-FFF2-40B4-BE49-F238E27FC236}">
                <a16:creationId xmlns:a16="http://schemas.microsoft.com/office/drawing/2014/main" xmlns="" id="{E96315C1-F739-BBD8-2FFE-A82F11A4D9B5}"/>
              </a:ext>
            </a:extLst>
          </p:cNvPr>
          <p:cNvGrpSpPr/>
          <p:nvPr/>
        </p:nvGrpSpPr>
        <p:grpSpPr>
          <a:xfrm>
            <a:off x="1027322" y="133480"/>
            <a:ext cx="7507078" cy="1219108"/>
            <a:chOff x="1027322" y="133480"/>
            <a:chExt cx="7507078" cy="1219108"/>
          </a:xfrm>
        </p:grpSpPr>
        <p:pic>
          <p:nvPicPr>
            <p:cNvPr id="4" name="Picture 2" descr="EEPF-logo-2011-GR">
              <a:extLst>
                <a:ext uri="{FF2B5EF4-FFF2-40B4-BE49-F238E27FC236}">
                  <a16:creationId xmlns:a16="http://schemas.microsoft.com/office/drawing/2014/main" xmlns="" id="{E56C4120-DEAE-9D75-6AC6-3A423FC8F70C}"/>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6" name="Group 14">
              <a:extLst>
                <a:ext uri="{FF2B5EF4-FFF2-40B4-BE49-F238E27FC236}">
                  <a16:creationId xmlns:a16="http://schemas.microsoft.com/office/drawing/2014/main" xmlns="" id="{9925A40F-2F93-E504-C3C4-E66B3D54C6EB}"/>
                </a:ext>
              </a:extLst>
            </p:cNvPr>
            <p:cNvGrpSpPr/>
            <p:nvPr/>
          </p:nvGrpSpPr>
          <p:grpSpPr>
            <a:xfrm>
              <a:off x="3200400" y="133480"/>
              <a:ext cx="3009900" cy="1085286"/>
              <a:chOff x="3200400" y="127564"/>
              <a:chExt cx="3009900" cy="1085286"/>
            </a:xfrm>
          </p:grpSpPr>
          <p:pic>
            <p:nvPicPr>
              <p:cNvPr id="9" name="Picture 2" descr="ED">
                <a:extLst>
                  <a:ext uri="{FF2B5EF4-FFF2-40B4-BE49-F238E27FC236}">
                    <a16:creationId xmlns:a16="http://schemas.microsoft.com/office/drawing/2014/main" xmlns="" id="{1624D60A-90C7-D196-E1A2-0D8608DE8F51}"/>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0" name="Text Box 3">
                <a:extLst>
                  <a:ext uri="{FF2B5EF4-FFF2-40B4-BE49-F238E27FC236}">
                    <a16:creationId xmlns:a16="http://schemas.microsoft.com/office/drawing/2014/main" xmlns="" id="{50A46958-89B8-60BC-1353-3F8630684BAF}"/>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7" name="Picture 5" descr="Fee_logo">
              <a:extLst>
                <a:ext uri="{FF2B5EF4-FFF2-40B4-BE49-F238E27FC236}">
                  <a16:creationId xmlns:a16="http://schemas.microsoft.com/office/drawing/2014/main" xmlns="" id="{5E930787-D07E-7705-9B88-9E0F67527752}"/>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8" name="Εικόνα 7">
              <a:extLst>
                <a:ext uri="{FF2B5EF4-FFF2-40B4-BE49-F238E27FC236}">
                  <a16:creationId xmlns:a16="http://schemas.microsoft.com/office/drawing/2014/main" xmlns="" id="{CFD3B5BE-8990-59D7-95A1-67FEBE3B3E2A}"/>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676400"/>
            <a:ext cx="7162800" cy="838200"/>
          </a:xfrm>
        </p:spPr>
        <p:txBody>
          <a:bodyPr>
            <a:normAutofit fontScale="90000"/>
          </a:bodyPr>
          <a:lstStyle/>
          <a:p>
            <a:r>
              <a:rPr lang="el-GR" sz="3000" b="1" dirty="0">
                <a:solidFill>
                  <a:schemeClr val="tx1"/>
                </a:solidFill>
                <a:latin typeface="Calibri" pitchFamily="34" charset="0"/>
                <a:cs typeface="Calibri" pitchFamily="34" charset="0"/>
              </a:rPr>
              <a:t>Συνεργασία με φορείς </a:t>
            </a:r>
            <a:r>
              <a:rPr lang="el-GR" sz="3000" dirty="0">
                <a:solidFill>
                  <a:schemeClr val="tx1"/>
                </a:solidFill>
                <a:latin typeface="Calibri" pitchFamily="34" charset="0"/>
                <a:cs typeface="Calibri" pitchFamily="34" charset="0"/>
              </a:rPr>
              <a:t>(Δήμος, ΚΠΕ, ΜΚΟ, σύλλογοι γονέων, ειδικοί επιστήμονες κλπ</a:t>
            </a:r>
            <a:r>
              <a:rPr lang="el-GR" sz="3000" b="1" dirty="0">
                <a:solidFill>
                  <a:schemeClr val="tx1"/>
                </a:solidFill>
                <a:latin typeface="Calibri" pitchFamily="34" charset="0"/>
                <a:cs typeface="Calibri" pitchFamily="34" charset="0"/>
              </a:rPr>
              <a:t>)</a:t>
            </a:r>
          </a:p>
        </p:txBody>
      </p:sp>
      <p:sp>
        <p:nvSpPr>
          <p:cNvPr id="3" name="Content Placeholder 2"/>
          <p:cNvSpPr>
            <a:spLocks noGrp="1"/>
          </p:cNvSpPr>
          <p:nvPr>
            <p:ph idx="1"/>
          </p:nvPr>
        </p:nvSpPr>
        <p:spPr>
          <a:xfrm>
            <a:off x="228600" y="2133600"/>
            <a:ext cx="8686800" cy="4525963"/>
          </a:xfrm>
        </p:spPr>
        <p:txBody>
          <a:bodyPr>
            <a:normAutofit/>
          </a:bodyPr>
          <a:lstStyle/>
          <a:p>
            <a:pPr fontAlgn="t"/>
            <a:endParaRPr lang="el-GR" sz="2400" dirty="0">
              <a:latin typeface="Calibri" pitchFamily="34" charset="0"/>
              <a:cs typeface="Calibri" pitchFamily="34" charset="0"/>
            </a:endParaRPr>
          </a:p>
          <a:p>
            <a:r>
              <a:rPr lang="el-GR" dirty="0" smtClean="0"/>
              <a:t>ΚΠΕ</a:t>
            </a:r>
          </a:p>
          <a:p>
            <a:r>
              <a:rPr lang="el-GR" dirty="0" smtClean="0"/>
              <a:t>Πυροσβεστική</a:t>
            </a:r>
            <a:endParaRPr lang="el-GR" dirty="0"/>
          </a:p>
          <a:p>
            <a:r>
              <a:rPr lang="el-GR" dirty="0" smtClean="0"/>
              <a:t>Δήμος Καρπενησίου</a:t>
            </a:r>
          </a:p>
          <a:p>
            <a:r>
              <a:rPr lang="el-GR" dirty="0" smtClean="0"/>
              <a:t>Ό</a:t>
            </a:r>
            <a:r>
              <a:rPr lang="el-GR" dirty="0" smtClean="0"/>
              <a:t>μορες </a:t>
            </a:r>
            <a:r>
              <a:rPr lang="el-GR" dirty="0"/>
              <a:t>σχολικές </a:t>
            </a:r>
            <a:r>
              <a:rPr lang="el-GR" dirty="0" smtClean="0"/>
              <a:t>μονάδες</a:t>
            </a:r>
          </a:p>
          <a:p>
            <a:r>
              <a:rPr lang="el-GR" dirty="0" smtClean="0"/>
              <a:t>Μουσεία, χιονοδρομικό κέντρο</a:t>
            </a:r>
            <a:endParaRPr lang="el-GR" sz="2400"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
        <p:nvSpPr>
          <p:cNvPr id="17" name="Content Placeholder 4"/>
          <p:cNvSpPr txBox="1">
            <a:spLocks/>
          </p:cNvSpPr>
          <p:nvPr/>
        </p:nvSpPr>
        <p:spPr>
          <a:xfrm>
            <a:off x="0" y="2286000"/>
            <a:ext cx="8686800" cy="4038600"/>
          </a:xfrm>
          <a:prstGeom prst="rect">
            <a:avLst/>
          </a:prstGeom>
        </p:spPr>
        <p:txBody>
          <a:bodyPr>
            <a:normAutofit/>
          </a:bodyPr>
          <a:lstStyle/>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None/>
              <a:tabLst/>
              <a:defRPr/>
            </a:pPr>
            <a:endParaRPr kumimoji="0" lang="el-GR" sz="2400" b="1"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1"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t"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l-GR" sz="2400" b="0" i="0" u="none" strike="noStrike" kern="1200" cap="none" spc="0" normalizeH="0" baseline="0" noProof="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l-GR" sz="2400" b="0" i="0" u="none" strike="noStrike" kern="1200" cap="none" spc="0" normalizeH="0" baseline="0" noProof="0" dirty="0">
              <a:ln>
                <a:noFill/>
              </a:ln>
              <a:solidFill>
                <a:schemeClr val="tx1"/>
              </a:solidFill>
              <a:effectLst/>
              <a:uLnTx/>
              <a:uFillTx/>
              <a:latin typeface="+mn-lt"/>
              <a:ea typeface="+mn-ea"/>
              <a:cs typeface="+mn-cs"/>
            </a:endParaRPr>
          </a:p>
        </p:txBody>
      </p:sp>
      <p:grpSp>
        <p:nvGrpSpPr>
          <p:cNvPr id="5" name="Ομάδα 4">
            <a:extLst>
              <a:ext uri="{FF2B5EF4-FFF2-40B4-BE49-F238E27FC236}">
                <a16:creationId xmlns:a16="http://schemas.microsoft.com/office/drawing/2014/main" xmlns="" id="{50B94BCA-1241-AE84-13CA-DF554ADFC697}"/>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D5B43B6D-0B22-CECE-0EE2-8769F1373D73}"/>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7" name="Group 14">
              <a:extLst>
                <a:ext uri="{FF2B5EF4-FFF2-40B4-BE49-F238E27FC236}">
                  <a16:creationId xmlns:a16="http://schemas.microsoft.com/office/drawing/2014/main" xmlns="" id="{32FA994F-0B7F-608A-8692-315890021501}"/>
                </a:ext>
              </a:extLst>
            </p:cNvPr>
            <p:cNvGrpSpPr/>
            <p:nvPr/>
          </p:nvGrpSpPr>
          <p:grpSpPr>
            <a:xfrm>
              <a:off x="3200400" y="133480"/>
              <a:ext cx="3009900" cy="1085286"/>
              <a:chOff x="3200400" y="127564"/>
              <a:chExt cx="3009900" cy="1085286"/>
            </a:xfrm>
          </p:grpSpPr>
          <p:pic>
            <p:nvPicPr>
              <p:cNvPr id="10" name="Picture 2" descr="ED">
                <a:extLst>
                  <a:ext uri="{FF2B5EF4-FFF2-40B4-BE49-F238E27FC236}">
                    <a16:creationId xmlns:a16="http://schemas.microsoft.com/office/drawing/2014/main" xmlns="" id="{1EEA7088-8B9C-B298-90D5-52B437697B79}"/>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1" name="Text Box 3">
                <a:extLst>
                  <a:ext uri="{FF2B5EF4-FFF2-40B4-BE49-F238E27FC236}">
                    <a16:creationId xmlns:a16="http://schemas.microsoft.com/office/drawing/2014/main" xmlns="" id="{D841F3EF-146A-1DEC-4171-AAC574DC2219}"/>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8" name="Picture 5" descr="Fee_logo">
              <a:extLst>
                <a:ext uri="{FF2B5EF4-FFF2-40B4-BE49-F238E27FC236}">
                  <a16:creationId xmlns:a16="http://schemas.microsoft.com/office/drawing/2014/main" xmlns="" id="{4A59C8C3-093A-36E9-DCFD-B9FCF6F3D44F}"/>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9" name="Εικόνα 8">
              <a:extLst>
                <a:ext uri="{FF2B5EF4-FFF2-40B4-BE49-F238E27FC236}">
                  <a16:creationId xmlns:a16="http://schemas.microsoft.com/office/drawing/2014/main" xmlns="" id="{25FAA79F-3A6B-9311-0AEB-434CA5BED248}"/>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0"/>
            <a:ext cx="7772400" cy="838200"/>
          </a:xfrm>
        </p:spPr>
        <p:txBody>
          <a:bodyPr>
            <a:noAutofit/>
          </a:bodyPr>
          <a:lstStyle/>
          <a:p>
            <a:r>
              <a:rPr lang="el-GR" sz="3000" b="1" dirty="0">
                <a:solidFill>
                  <a:schemeClr val="tx1"/>
                </a:solidFill>
                <a:latin typeface="Calibri" pitchFamily="34" charset="0"/>
                <a:cs typeface="Calibri" pitchFamily="34" charset="0"/>
              </a:rPr>
              <a:t>Σύνδεση με τα προγράμματα σπουδών</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
        <p:nvSpPr>
          <p:cNvPr id="23" name="Content Placeholder 2"/>
          <p:cNvSpPr>
            <a:spLocks noGrp="1"/>
          </p:cNvSpPr>
          <p:nvPr>
            <p:ph idx="1"/>
          </p:nvPr>
        </p:nvSpPr>
        <p:spPr>
          <a:xfrm>
            <a:off x="228600" y="2133600"/>
            <a:ext cx="8686800" cy="4525963"/>
          </a:xfrm>
        </p:spPr>
        <p:txBody>
          <a:bodyPr>
            <a:normAutofit lnSpcReduction="10000"/>
          </a:bodyPr>
          <a:lstStyle/>
          <a:p>
            <a:pPr fontAlgn="t"/>
            <a:endParaRPr lang="el-GR" sz="2400" dirty="0">
              <a:latin typeface="Calibri" pitchFamily="34" charset="0"/>
              <a:cs typeface="Calibri" pitchFamily="34" charset="0"/>
            </a:endParaRPr>
          </a:p>
          <a:p>
            <a:pPr algn="just" fontAlgn="t"/>
            <a:r>
              <a:rPr lang="el-GR" sz="2400" dirty="0" smtClean="0">
                <a:latin typeface="Calibri" pitchFamily="34" charset="0"/>
                <a:cs typeface="Calibri" pitchFamily="34" charset="0"/>
              </a:rPr>
              <a:t>Το πρόγραμμα για τα Δάση μπορεί να συνδεθεί με το πρόγραμμα σπουδών που αφορά την ενότητα «Παιδί και περιβάλλον». Η </a:t>
            </a:r>
            <a:r>
              <a:rPr lang="el-GR" sz="2400" dirty="0">
                <a:latin typeface="Calibri" pitchFamily="34" charset="0"/>
                <a:cs typeface="Calibri" pitchFamily="34" charset="0"/>
              </a:rPr>
              <a:t>προσωπική παρατήρηση και η περιέργεια για την προέλευση, την κατασκευή, τη μορφή, τη λειτουργία και τη χρήση των πραγμάτων είναι οι κινητήριες δυνάμεις. Τα παιδιά ενδιαφέρονται να γνωρίσουν τον εαυτό τους, τα ζώα και τα φυτά. Παρατηρούν τους ζωικούς και φυτικούς οργανισμούς και παρακολουθούν την ανάπτυξή τους. Παίζουν με το νερό, το χώμα </a:t>
            </a:r>
            <a:r>
              <a:rPr lang="el-GR" sz="2400" dirty="0" err="1">
                <a:latin typeface="Calibri" pitchFamily="34" charset="0"/>
                <a:cs typeface="Calibri" pitchFamily="34" charset="0"/>
              </a:rPr>
              <a:t>κλπ</a:t>
            </a:r>
            <a:r>
              <a:rPr lang="el-GR" sz="2400" dirty="0">
                <a:latin typeface="Calibri" pitchFamily="34" charset="0"/>
                <a:cs typeface="Calibri" pitchFamily="34" charset="0"/>
              </a:rPr>
              <a:t> και μαθαίνουν για τα χαρακτηριστικά του φυσικού </a:t>
            </a:r>
            <a:r>
              <a:rPr lang="el-GR" sz="2400" dirty="0" smtClean="0">
                <a:latin typeface="Calibri" pitchFamily="34" charset="0"/>
                <a:cs typeface="Calibri" pitchFamily="34" charset="0"/>
              </a:rPr>
              <a:t>περιβάλλοντος. Στο </a:t>
            </a:r>
            <a:r>
              <a:rPr lang="el-GR" sz="2400" dirty="0">
                <a:latin typeface="Calibri" pitchFamily="34" charset="0"/>
                <a:cs typeface="Calibri" pitchFamily="34" charset="0"/>
              </a:rPr>
              <a:t>Νηπιαγωγείο τα παιδιά μαθαίνουν για το φυσικό περιβάλλον με την παρατήρηση και τη διερεύνηση.</a:t>
            </a:r>
          </a:p>
          <a:p>
            <a:pPr fontAlgn="t"/>
            <a:endParaRPr lang="el-GR" sz="2400" dirty="0">
              <a:latin typeface="Calibri" pitchFamily="34" charset="0"/>
              <a:cs typeface="Calibri" pitchFamily="34" charset="0"/>
            </a:endParaRPr>
          </a:p>
          <a:p>
            <a:endParaRPr lang="el-GR" sz="2400" dirty="0">
              <a:latin typeface="Calibri" pitchFamily="34" charset="0"/>
              <a:cs typeface="Calibri" pitchFamily="34" charset="0"/>
            </a:endParaRPr>
          </a:p>
        </p:txBody>
      </p:sp>
      <p:grpSp>
        <p:nvGrpSpPr>
          <p:cNvPr id="3" name="Ομάδα 2">
            <a:extLst>
              <a:ext uri="{FF2B5EF4-FFF2-40B4-BE49-F238E27FC236}">
                <a16:creationId xmlns:a16="http://schemas.microsoft.com/office/drawing/2014/main" xmlns="" id="{35E69C09-34DB-25EF-48DF-D8A3F58ADC6A}"/>
              </a:ext>
            </a:extLst>
          </p:cNvPr>
          <p:cNvGrpSpPr/>
          <p:nvPr/>
        </p:nvGrpSpPr>
        <p:grpSpPr>
          <a:xfrm>
            <a:off x="1027322" y="133480"/>
            <a:ext cx="7507078" cy="1219108"/>
            <a:chOff x="1027322" y="133480"/>
            <a:chExt cx="7507078" cy="1219108"/>
          </a:xfrm>
        </p:grpSpPr>
        <p:pic>
          <p:nvPicPr>
            <p:cNvPr id="5" name="Picture 2" descr="EEPF-logo-2011-GR">
              <a:extLst>
                <a:ext uri="{FF2B5EF4-FFF2-40B4-BE49-F238E27FC236}">
                  <a16:creationId xmlns:a16="http://schemas.microsoft.com/office/drawing/2014/main" xmlns="" id="{D3BB694E-F9D1-A787-E091-BF4F145AA460}"/>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6" name="Group 14">
              <a:extLst>
                <a:ext uri="{FF2B5EF4-FFF2-40B4-BE49-F238E27FC236}">
                  <a16:creationId xmlns:a16="http://schemas.microsoft.com/office/drawing/2014/main" xmlns="" id="{FC96A8A9-1A98-EB2F-07F8-E4F834021A75}"/>
                </a:ext>
              </a:extLst>
            </p:cNvPr>
            <p:cNvGrpSpPr/>
            <p:nvPr/>
          </p:nvGrpSpPr>
          <p:grpSpPr>
            <a:xfrm>
              <a:off x="3200400" y="133480"/>
              <a:ext cx="3009900" cy="1085286"/>
              <a:chOff x="3200400" y="127564"/>
              <a:chExt cx="3009900" cy="1085286"/>
            </a:xfrm>
          </p:grpSpPr>
          <p:pic>
            <p:nvPicPr>
              <p:cNvPr id="9" name="Picture 2" descr="ED">
                <a:extLst>
                  <a:ext uri="{FF2B5EF4-FFF2-40B4-BE49-F238E27FC236}">
                    <a16:creationId xmlns:a16="http://schemas.microsoft.com/office/drawing/2014/main" xmlns="" id="{14CBB1CC-6CB7-9BA0-FF3C-86E46BAAA019}"/>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0" name="Text Box 3">
                <a:extLst>
                  <a:ext uri="{FF2B5EF4-FFF2-40B4-BE49-F238E27FC236}">
                    <a16:creationId xmlns:a16="http://schemas.microsoft.com/office/drawing/2014/main" xmlns="" id="{66182293-164E-92DE-86D0-A7EA48F55B2F}"/>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7" name="Picture 5" descr="Fee_logo">
              <a:extLst>
                <a:ext uri="{FF2B5EF4-FFF2-40B4-BE49-F238E27FC236}">
                  <a16:creationId xmlns:a16="http://schemas.microsoft.com/office/drawing/2014/main" xmlns="" id="{CCE88716-35F0-7564-BCCF-8914D104365C}"/>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8" name="Εικόνα 7">
              <a:extLst>
                <a:ext uri="{FF2B5EF4-FFF2-40B4-BE49-F238E27FC236}">
                  <a16:creationId xmlns:a16="http://schemas.microsoft.com/office/drawing/2014/main" xmlns="" id="{C52F2148-5605-AE33-068E-A0ED620A5264}"/>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2075" y="1434581"/>
            <a:ext cx="6781800" cy="679450"/>
          </a:xfrm>
        </p:spPr>
        <p:txBody>
          <a:bodyPr>
            <a:noAutofit/>
          </a:bodyPr>
          <a:lstStyle/>
          <a:p>
            <a:r>
              <a:rPr lang="el-GR" sz="3000" b="1" dirty="0">
                <a:solidFill>
                  <a:schemeClr val="tx1"/>
                </a:solidFill>
                <a:latin typeface="Calibri" pitchFamily="34" charset="0"/>
                <a:cs typeface="Calibri" pitchFamily="34" charset="0"/>
              </a:rPr>
              <a:t>Σύνδεση με τα εργαστήρια δεξιοτήτων</a:t>
            </a:r>
            <a:endParaRPr lang="el-GR" sz="3000" dirty="0">
              <a:solidFill>
                <a:schemeClr val="tx1"/>
              </a:solidFill>
              <a:latin typeface="Calibri" pitchFamily="34" charset="0"/>
              <a:cs typeface="Calibri" pitchFamily="34" charset="0"/>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9</a:t>
            </a:fld>
            <a:endParaRPr lang="en-US"/>
          </a:p>
        </p:txBody>
      </p:sp>
      <p:graphicFrame>
        <p:nvGraphicFramePr>
          <p:cNvPr id="11" name="Table 11">
            <a:extLst>
              <a:ext uri="{FF2B5EF4-FFF2-40B4-BE49-F238E27FC236}">
                <a16:creationId xmlns:a16="http://schemas.microsoft.com/office/drawing/2014/main" xmlns="" id="{F7976AC8-C13C-2561-0196-5DB015957E33}"/>
              </a:ext>
            </a:extLst>
          </p:cNvPr>
          <p:cNvGraphicFramePr>
            <a:graphicFrameLocks noGrp="1"/>
          </p:cNvGraphicFramePr>
          <p:nvPr>
            <p:extLst>
              <p:ext uri="{D42A27DB-BD31-4B8C-83A1-F6EECF244321}">
                <p14:modId xmlns:p14="http://schemas.microsoft.com/office/powerpoint/2010/main" xmlns="" val="577814512"/>
              </p:ext>
            </p:extLst>
          </p:nvPr>
        </p:nvGraphicFramePr>
        <p:xfrm>
          <a:off x="1229185" y="2136154"/>
          <a:ext cx="1676400" cy="73152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xmlns="" val="20000"/>
                    </a:ext>
                  </a:extLst>
                </a:gridCol>
                <a:gridCol w="838200">
                  <a:extLst>
                    <a:ext uri="{9D8B030D-6E8A-4147-A177-3AD203B41FA5}">
                      <a16:colId xmlns:a16="http://schemas.microsoft.com/office/drawing/2014/main" xmlns="" val="20001"/>
                    </a:ext>
                  </a:extLst>
                </a:gridCol>
              </a:tblGrid>
              <a:tr h="304800">
                <a:tc>
                  <a:txBody>
                    <a:bodyPr/>
                    <a:lstStyle/>
                    <a:p>
                      <a:r>
                        <a:rPr lang="el-GR" dirty="0">
                          <a:solidFill>
                            <a:schemeClr val="accent1">
                              <a:lumMod val="50000"/>
                            </a:schemeClr>
                          </a:solidFill>
                          <a:effectLst>
                            <a:outerShdw blurRad="38100" dist="38100" dir="2700000" algn="tl">
                              <a:srgbClr val="000000">
                                <a:alpha val="43137"/>
                              </a:srgbClr>
                            </a:outerShdw>
                          </a:effectLst>
                        </a:rPr>
                        <a:t>ΝΑΙ</a:t>
                      </a:r>
                    </a:p>
                  </a:txBody>
                  <a:tcPr/>
                </a:tc>
                <a:tc>
                  <a:txBody>
                    <a:bodyPr/>
                    <a:lstStyle/>
                    <a:p>
                      <a:r>
                        <a:rPr lang="el-GR" dirty="0">
                          <a:solidFill>
                            <a:schemeClr val="accent1">
                              <a:lumMod val="50000"/>
                            </a:schemeClr>
                          </a:solidFill>
                          <a:effectLst>
                            <a:outerShdw blurRad="38100" dist="38100" dir="2700000" algn="tl">
                              <a:srgbClr val="000000">
                                <a:alpha val="43137"/>
                              </a:srgbClr>
                            </a:outerShdw>
                          </a:effectLst>
                        </a:rPr>
                        <a:t>ΟΧΙ</a:t>
                      </a:r>
                    </a:p>
                  </a:txBody>
                  <a:tcPr/>
                </a:tc>
                <a:extLst>
                  <a:ext uri="{0D108BD9-81ED-4DB2-BD59-A6C34878D82A}">
                    <a16:rowId xmlns:a16="http://schemas.microsoft.com/office/drawing/2014/main" xmlns="" val="10000"/>
                  </a:ext>
                </a:extLst>
              </a:tr>
              <a:tr h="304800">
                <a:tc>
                  <a:txBody>
                    <a:bodyPr/>
                    <a:lstStyle/>
                    <a:p>
                      <a:pPr algn="ctr"/>
                      <a:r>
                        <a:rPr lang="el-GR" dirty="0" smtClean="0"/>
                        <a:t>Χ</a:t>
                      </a:r>
                      <a:endParaRPr lang="el-GR" dirty="0"/>
                    </a:p>
                  </a:txBody>
                  <a:tcPr/>
                </a:tc>
                <a:tc>
                  <a:txBody>
                    <a:bodyPr/>
                    <a:lstStyle/>
                    <a:p>
                      <a:endParaRPr lang="el-GR" dirty="0"/>
                    </a:p>
                  </a:txBody>
                  <a:tcPr/>
                </a:tc>
                <a:extLst>
                  <a:ext uri="{0D108BD9-81ED-4DB2-BD59-A6C34878D82A}">
                    <a16:rowId xmlns:a16="http://schemas.microsoft.com/office/drawing/2014/main" xmlns="" val="10001"/>
                  </a:ext>
                </a:extLst>
              </a:tr>
            </a:tbl>
          </a:graphicData>
        </a:graphic>
      </p:graphicFrame>
      <p:sp>
        <p:nvSpPr>
          <p:cNvPr id="13" name="TextBox 12">
            <a:extLst>
              <a:ext uri="{FF2B5EF4-FFF2-40B4-BE49-F238E27FC236}">
                <a16:creationId xmlns:a16="http://schemas.microsoft.com/office/drawing/2014/main" xmlns="" id="{29354107-BE59-A399-84AF-63A9D2AEA37C}"/>
              </a:ext>
            </a:extLst>
          </p:cNvPr>
          <p:cNvSpPr txBox="1"/>
          <p:nvPr/>
        </p:nvSpPr>
        <p:spPr>
          <a:xfrm>
            <a:off x="1066800" y="3020831"/>
            <a:ext cx="3640701" cy="830997"/>
          </a:xfrm>
          <a:prstGeom prst="rect">
            <a:avLst/>
          </a:prstGeom>
          <a:noFill/>
        </p:spPr>
        <p:txBody>
          <a:bodyPr wrap="square">
            <a:spAutoFit/>
          </a:bodyPr>
          <a:lstStyle/>
          <a:p>
            <a:r>
              <a:rPr lang="el-GR" sz="2400" b="1" dirty="0"/>
              <a:t>Αν ναι, με ποια θεματική</a:t>
            </a:r>
            <a:r>
              <a:rPr lang="el-GR" sz="2400" b="1" dirty="0" smtClean="0"/>
              <a:t>: Φροντίζω το περιβάλλον</a:t>
            </a:r>
            <a:endParaRPr lang="en-US" sz="2400" b="1" dirty="0"/>
          </a:p>
        </p:txBody>
      </p:sp>
      <p:sp>
        <p:nvSpPr>
          <p:cNvPr id="14" name="TextBox 13">
            <a:extLst>
              <a:ext uri="{FF2B5EF4-FFF2-40B4-BE49-F238E27FC236}">
                <a16:creationId xmlns:a16="http://schemas.microsoft.com/office/drawing/2014/main" xmlns="" id="{176B916F-AC24-2417-404E-C958052FF837}"/>
              </a:ext>
            </a:extLst>
          </p:cNvPr>
          <p:cNvSpPr txBox="1"/>
          <p:nvPr/>
        </p:nvSpPr>
        <p:spPr>
          <a:xfrm>
            <a:off x="951961" y="4535917"/>
            <a:ext cx="7916351" cy="830997"/>
          </a:xfrm>
          <a:prstGeom prst="rect">
            <a:avLst/>
          </a:prstGeom>
          <a:noFill/>
        </p:spPr>
        <p:txBody>
          <a:bodyPr wrap="square">
            <a:spAutoFit/>
          </a:bodyPr>
          <a:lstStyle/>
          <a:p>
            <a:r>
              <a:rPr lang="el-GR" sz="2400" b="1" dirty="0"/>
              <a:t>Το εκπαιδευτικό υλικό του δικτύου σας βοήθησε στη υλοποίηση των εργαστηρίων δεξιοτήτων </a:t>
            </a:r>
            <a:r>
              <a:rPr lang="el-GR" sz="2400" b="1" dirty="0" smtClean="0"/>
              <a:t>; Ναι</a:t>
            </a:r>
            <a:endParaRPr lang="en-US" sz="2400" b="1" dirty="0"/>
          </a:p>
        </p:txBody>
      </p:sp>
      <p:grpSp>
        <p:nvGrpSpPr>
          <p:cNvPr id="5" name="Ομάδα 4">
            <a:extLst>
              <a:ext uri="{FF2B5EF4-FFF2-40B4-BE49-F238E27FC236}">
                <a16:creationId xmlns:a16="http://schemas.microsoft.com/office/drawing/2014/main" xmlns="" id="{BA97CB23-9DC9-2BE4-DC21-55C809D52281}"/>
              </a:ext>
            </a:extLst>
          </p:cNvPr>
          <p:cNvGrpSpPr/>
          <p:nvPr/>
        </p:nvGrpSpPr>
        <p:grpSpPr>
          <a:xfrm>
            <a:off x="1027322" y="133480"/>
            <a:ext cx="7507078" cy="1219108"/>
            <a:chOff x="1027322" y="133480"/>
            <a:chExt cx="7507078" cy="1219108"/>
          </a:xfrm>
        </p:grpSpPr>
        <p:pic>
          <p:nvPicPr>
            <p:cNvPr id="6" name="Picture 2" descr="EEPF-logo-2011-GR">
              <a:extLst>
                <a:ext uri="{FF2B5EF4-FFF2-40B4-BE49-F238E27FC236}">
                  <a16:creationId xmlns:a16="http://schemas.microsoft.com/office/drawing/2014/main" xmlns="" id="{BE5672DA-446D-3CE6-7711-20D601B30EFE}"/>
                </a:ext>
              </a:extLst>
            </p:cNvPr>
            <p:cNvPicPr>
              <a:picLocks noChangeAspect="1" noChangeArrowheads="1"/>
            </p:cNvPicPr>
            <p:nvPr/>
          </p:nvPicPr>
          <p:blipFill>
            <a:blip r:embed="rId2" cstate="print"/>
            <a:srcRect/>
            <a:stretch>
              <a:fillRect/>
            </a:stretch>
          </p:blipFill>
          <p:spPr bwMode="auto">
            <a:xfrm>
              <a:off x="1027322" y="211766"/>
              <a:ext cx="2246332" cy="1140822"/>
            </a:xfrm>
            <a:prstGeom prst="rect">
              <a:avLst/>
            </a:prstGeom>
            <a:noFill/>
          </p:spPr>
        </p:pic>
        <p:grpSp>
          <p:nvGrpSpPr>
            <p:cNvPr id="8" name="Group 14">
              <a:extLst>
                <a:ext uri="{FF2B5EF4-FFF2-40B4-BE49-F238E27FC236}">
                  <a16:creationId xmlns:a16="http://schemas.microsoft.com/office/drawing/2014/main" xmlns="" id="{20E71B04-FD68-E404-E0C5-A7F13A34ED5E}"/>
                </a:ext>
              </a:extLst>
            </p:cNvPr>
            <p:cNvGrpSpPr/>
            <p:nvPr/>
          </p:nvGrpSpPr>
          <p:grpSpPr>
            <a:xfrm>
              <a:off x="3200400" y="133480"/>
              <a:ext cx="3009900" cy="1085286"/>
              <a:chOff x="3200400" y="127564"/>
              <a:chExt cx="3009900" cy="1085286"/>
            </a:xfrm>
          </p:grpSpPr>
          <p:pic>
            <p:nvPicPr>
              <p:cNvPr id="15" name="Picture 2" descr="ED">
                <a:extLst>
                  <a:ext uri="{FF2B5EF4-FFF2-40B4-BE49-F238E27FC236}">
                    <a16:creationId xmlns:a16="http://schemas.microsoft.com/office/drawing/2014/main" xmlns="" id="{93E6412D-3261-CFCB-8A5E-51F0CB219D85}"/>
                  </a:ext>
                </a:extLst>
              </p:cNvPr>
              <p:cNvPicPr>
                <a:picLocks noChangeAspect="1" noChangeArrowheads="1"/>
              </p:cNvPicPr>
              <p:nvPr/>
            </p:nvPicPr>
            <p:blipFill>
              <a:blip r:embed="rId3" cstate="print"/>
              <a:srcRect/>
              <a:stretch>
                <a:fillRect/>
              </a:stretch>
            </p:blipFill>
            <p:spPr bwMode="auto">
              <a:xfrm>
                <a:off x="4500562" y="127564"/>
                <a:ext cx="409575" cy="409575"/>
              </a:xfrm>
              <a:prstGeom prst="rect">
                <a:avLst/>
              </a:prstGeom>
              <a:noFill/>
              <a:ln w="9525">
                <a:noFill/>
                <a:miter lim="800000"/>
                <a:headEnd/>
                <a:tailEnd/>
              </a:ln>
            </p:spPr>
          </p:pic>
          <p:sp>
            <p:nvSpPr>
              <p:cNvPr id="16" name="Text Box 3">
                <a:extLst>
                  <a:ext uri="{FF2B5EF4-FFF2-40B4-BE49-F238E27FC236}">
                    <a16:creationId xmlns:a16="http://schemas.microsoft.com/office/drawing/2014/main" xmlns="" id="{068F8B9A-FAD4-D5E5-CD93-540FC3FE9EED}"/>
                  </a:ext>
                </a:extLst>
              </p:cNvPr>
              <p:cNvSpPr txBox="1">
                <a:spLocks noChangeArrowheads="1"/>
              </p:cNvSpPr>
              <p:nvPr/>
            </p:nvSpPr>
            <p:spPr bwMode="auto">
              <a:xfrm>
                <a:off x="3200400" y="533400"/>
                <a:ext cx="3009900" cy="6794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500"/>
                  </a:spcBef>
                  <a:spcAft>
                    <a:spcPts val="500"/>
                  </a:spcAft>
                  <a:buClrTx/>
                  <a:buSzTx/>
                  <a:buFontTx/>
                  <a:buNone/>
                  <a:tabLst/>
                </a:pPr>
                <a:r>
                  <a:rPr kumimoji="0" lang="el-GR" sz="1000" b="1" i="0" u="none" strike="noStrike" cap="none" normalizeH="0" baseline="0" dirty="0">
                    <a:ln>
                      <a:noFill/>
                    </a:ln>
                    <a:solidFill>
                      <a:schemeClr val="tx1"/>
                    </a:solidFill>
                    <a:effectLst/>
                    <a:latin typeface="Calibri" pitchFamily="34" charset="0"/>
                    <a:cs typeface="Arial" pitchFamily="34" charset="0"/>
                  </a:rPr>
                  <a:t>ΕΛΛΗΝΙΚΗ ΔΗΜΟΚΡΑΤΙΑ</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ΥΠΟΥΡΓΕΙΟ ΠΑΙΔΕΙΑΣ ΚΑΙ ΘΡΗΣΚΕΥΜΑΤΩΝ</a:t>
                </a:r>
                <a:r>
                  <a:rPr kumimoji="0" lang="en-US" sz="1000" b="1" i="0" u="none" strike="noStrike" cap="none" normalizeH="0" baseline="0" dirty="0">
                    <a:ln>
                      <a:noFill/>
                    </a:ln>
                    <a:solidFill>
                      <a:schemeClr val="tx1"/>
                    </a:solidFill>
                    <a:effectLst/>
                    <a:latin typeface="Calibri" pitchFamily="34" charset="0"/>
                    <a:cs typeface="Arial" pitchFamily="34" charset="0"/>
                  </a:rPr>
                  <a:t/>
                </a:r>
                <a:br>
                  <a:rPr kumimoji="0" lang="en-US"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ΠΕΡ. Δ/ΝΣΗ Π. &amp; Δ. ΕΚΠ/ΣΗΣ </a:t>
                </a:r>
                <a:r>
                  <a:rPr lang="el-GR" sz="1000" b="1" dirty="0">
                    <a:latin typeface="Calibri" pitchFamily="34" charset="0"/>
                    <a:cs typeface="Arial" pitchFamily="34" charset="0"/>
                  </a:rPr>
                  <a:t>ΘΕΣΣΑΛΙΑΣ</a:t>
                </a:r>
                <a:r>
                  <a:rPr kumimoji="0" lang="el-GR" sz="1000" b="1" i="0" u="none" strike="noStrike" cap="none" normalizeH="0" baseline="0" dirty="0">
                    <a:ln>
                      <a:noFill/>
                    </a:ln>
                    <a:solidFill>
                      <a:schemeClr val="tx1"/>
                    </a:solidFill>
                    <a:effectLst/>
                    <a:latin typeface="Calibri" pitchFamily="34" charset="0"/>
                    <a:cs typeface="Arial" pitchFamily="34" charset="0"/>
                  </a:rPr>
                  <a:t/>
                </a:r>
                <a:br>
                  <a:rPr kumimoji="0" lang="el-GR" sz="1000" b="1" i="0" u="none" strike="noStrike" cap="none" normalizeH="0" baseline="0" dirty="0">
                    <a:ln>
                      <a:noFill/>
                    </a:ln>
                    <a:solidFill>
                      <a:schemeClr val="tx1"/>
                    </a:solidFill>
                    <a:effectLst/>
                    <a:latin typeface="Calibri" pitchFamily="34" charset="0"/>
                    <a:cs typeface="Arial" pitchFamily="34" charset="0"/>
                  </a:rPr>
                </a:br>
                <a:r>
                  <a:rPr kumimoji="0" lang="el-GR" sz="1000" b="1" i="0" u="none" strike="noStrike" cap="none" normalizeH="0" baseline="0" dirty="0">
                    <a:ln>
                      <a:noFill/>
                    </a:ln>
                    <a:solidFill>
                      <a:schemeClr val="tx1"/>
                    </a:solidFill>
                    <a:effectLst/>
                    <a:latin typeface="Calibri" pitchFamily="34" charset="0"/>
                    <a:cs typeface="Arial" pitchFamily="34" charset="0"/>
                  </a:rPr>
                  <a:t>ΔΙΕΥΘΥΝΣΗ ΠΡΩΤΟΒΑΘΜΙΑΣ ΕΚΠΑΙΔΕΥΣΗΣ ΛΑΡΙΣΑΣ</a:t>
                </a:r>
                <a:endParaRPr kumimoji="0" lang="el-GR" sz="1000" b="0" i="0" u="none" strike="noStrike" cap="none" normalizeH="0" baseline="0" dirty="0">
                  <a:ln>
                    <a:noFill/>
                  </a:ln>
                  <a:solidFill>
                    <a:schemeClr val="tx1"/>
                  </a:solidFill>
                  <a:effectLst/>
                  <a:latin typeface="Arial" pitchFamily="34" charset="0"/>
                  <a:cs typeface="Arial" pitchFamily="34" charset="0"/>
                </a:endParaRPr>
              </a:p>
            </p:txBody>
          </p:sp>
        </p:grpSp>
        <p:pic>
          <p:nvPicPr>
            <p:cNvPr id="9" name="Picture 5" descr="Fee_logo">
              <a:extLst>
                <a:ext uri="{FF2B5EF4-FFF2-40B4-BE49-F238E27FC236}">
                  <a16:creationId xmlns:a16="http://schemas.microsoft.com/office/drawing/2014/main" xmlns="" id="{D3D0E20A-B322-BE05-441B-C88744A0B06C}"/>
                </a:ext>
              </a:extLst>
            </p:cNvPr>
            <p:cNvPicPr>
              <a:picLocks noChangeAspect="1" noChangeArrowheads="1"/>
            </p:cNvPicPr>
            <p:nvPr/>
          </p:nvPicPr>
          <p:blipFill>
            <a:blip r:embed="rId4" cstate="print"/>
            <a:srcRect/>
            <a:stretch>
              <a:fillRect/>
            </a:stretch>
          </p:blipFill>
          <p:spPr bwMode="auto">
            <a:xfrm>
              <a:off x="7848600" y="228600"/>
              <a:ext cx="685800" cy="1016800"/>
            </a:xfrm>
            <a:prstGeom prst="rect">
              <a:avLst/>
            </a:prstGeom>
            <a:noFill/>
          </p:spPr>
        </p:pic>
        <p:pic>
          <p:nvPicPr>
            <p:cNvPr id="10" name="Εικόνα 9">
              <a:extLst>
                <a:ext uri="{FF2B5EF4-FFF2-40B4-BE49-F238E27FC236}">
                  <a16:creationId xmlns:a16="http://schemas.microsoft.com/office/drawing/2014/main" xmlns="" id="{8972BA3C-3874-9627-A348-C48F244E7838}"/>
                </a:ext>
              </a:extLst>
            </p:cNvPr>
            <p:cNvPicPr>
              <a:picLocks noChangeAspect="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401107" y="133480"/>
              <a:ext cx="771525" cy="1140822"/>
            </a:xfrm>
            <a:prstGeom prst="rect">
              <a:avLst/>
            </a:prstGeom>
            <a:noFill/>
            <a:ln>
              <a:noFill/>
            </a:ln>
          </p:spPr>
        </p:pic>
      </p:grpSp>
    </p:spTree>
    <p:extLst>
      <p:ext uri="{BB962C8B-B14F-4D97-AF65-F5344CB8AC3E}">
        <p14:creationId xmlns:p14="http://schemas.microsoft.com/office/powerpoint/2010/main" xmlns="" val="2243730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ustom 1">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440</TotalTime>
  <Words>1187</Words>
  <Application>Microsoft Office PowerPoint</Application>
  <PresentationFormat>Προβολή στην οθόνη (4:3)</PresentationFormat>
  <Paragraphs>159</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Solstice</vt:lpstr>
      <vt:lpstr>Τίτλος προγράμματος Π.Ε. : Τα Δάση </vt:lpstr>
      <vt:lpstr>Στοιχεία Σχολείου</vt:lpstr>
      <vt:lpstr>Στοιχεία εκπαιδευτικών</vt:lpstr>
      <vt:lpstr>Στοιχεία εκπαιδευτικών</vt:lpstr>
      <vt:lpstr>Κριτήρια επιλογής του θέματος</vt:lpstr>
      <vt:lpstr>Σκοπός-Στόχοι</vt:lpstr>
      <vt:lpstr>Συνεργασία με φορείς (Δήμος, ΚΠΕ, ΜΚΟ, σύλλογοι γονέων, ειδικοί επιστήμονες κλπ)</vt:lpstr>
      <vt:lpstr>Σύνδεση με τα προγράμματα σπουδών</vt:lpstr>
      <vt:lpstr>Σύνδεση με τα εργαστήρια δεξιοτήτων</vt:lpstr>
      <vt:lpstr>Δράσεις και δραστηριότητες (περιγραφή)</vt:lpstr>
      <vt:lpstr>Δράσεις και δραστηριότητες (επισυνάψτε έως 5 φωτογραφίες)</vt:lpstr>
      <vt:lpstr>Συμμετοχή σε οργανωμένη δενδροφύτευση ή φύτευση δέντρου στην αυλή του σχολείου (συνοπτική περιγραφή) Οι καιρικές συνθήκες δεν μας επέτρεψαν τη συμμετοχή σε κάποια δεντροφύτευση.  Φυτέψαμε όμως σε θερμοκήπιο και σε γλαστράκι και πειραματιστήκαμε με το χώμα.</vt:lpstr>
      <vt:lpstr>Συμμετοχή σε οργανωμένη δενδροφύτευση ή φύτευση δέντρου στην αυλή του σχολείου (επισυνάψτε έως 5 φωτογραφίες)</vt:lpstr>
      <vt:lpstr>Επισκέψεις (συνοπτική περιγραφή)</vt:lpstr>
      <vt:lpstr>Επισκέψεις (επισυνάψτε έως 5 φωτογραφίες)</vt:lpstr>
      <vt:lpstr>Δραστηριότητες στο πεδίο (συνοπτική περιγραφή)</vt:lpstr>
      <vt:lpstr>Δραστηριότητες στο πεδίο (επισυνάψτε έως 5 φωτογραφίες)</vt:lpstr>
      <vt:lpstr>Διάχυση αποτελεσμάτων (τοπική κοινωνία, σχολική κοινότητα, πχ με αφίσα, διαμονή φυλλαδίων κλπ)  Με αφίσα στην ιστοσελίδα του σχολείου </vt:lpstr>
      <vt:lpstr>Διάχυση αποτελεσμάτων (επισυνάψτε έως 5 φωτογραφίες)</vt:lpstr>
      <vt:lpstr>Αξιολόγηση αποτελεσμάτων (το πριν και το μετά, τι άλλαξε …)</vt:lpstr>
      <vt:lpstr>Σας ευχαριστούμε για τη συνεργασία</vt:lpstr>
      <vt:lpstr>Διαφάνεια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Varvara</dc:creator>
  <cp:lastModifiedBy>user</cp:lastModifiedBy>
  <cp:revision>124</cp:revision>
  <dcterms:created xsi:type="dcterms:W3CDTF">2006-08-16T00:00:00Z</dcterms:created>
  <dcterms:modified xsi:type="dcterms:W3CDTF">2023-06-19T08:26:31Z</dcterms:modified>
</cp:coreProperties>
</file>