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46F7-06B2-48C4-ADC6-90A11E11F7FF}" type="datetimeFigureOut">
              <a:rPr lang="el-GR" smtClean="0"/>
              <a:t>5/12/2022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1E76-B00B-4A5B-B823-5FAE0136E9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5105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46F7-06B2-48C4-ADC6-90A11E11F7FF}" type="datetimeFigureOut">
              <a:rPr lang="el-GR" smtClean="0"/>
              <a:t>5/12/2022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1E76-B00B-4A5B-B823-5FAE0136E9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791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46F7-06B2-48C4-ADC6-90A11E11F7FF}" type="datetimeFigureOut">
              <a:rPr lang="el-GR" smtClean="0"/>
              <a:t>5/12/2022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1E76-B00B-4A5B-B823-5FAE0136E9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91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46F7-06B2-48C4-ADC6-90A11E11F7FF}" type="datetimeFigureOut">
              <a:rPr lang="el-GR" smtClean="0"/>
              <a:t>5/12/2022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1E76-B00B-4A5B-B823-5FAE0136E9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675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46F7-06B2-48C4-ADC6-90A11E11F7FF}" type="datetimeFigureOut">
              <a:rPr lang="el-GR" smtClean="0"/>
              <a:t>5/12/2022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1E76-B00B-4A5B-B823-5FAE0136E9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182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46F7-06B2-48C4-ADC6-90A11E11F7FF}" type="datetimeFigureOut">
              <a:rPr lang="el-GR" smtClean="0"/>
              <a:t>5/12/2022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1E76-B00B-4A5B-B823-5FAE0136E9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596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46F7-06B2-48C4-ADC6-90A11E11F7FF}" type="datetimeFigureOut">
              <a:rPr lang="el-GR" smtClean="0"/>
              <a:t>5/12/2022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1E76-B00B-4A5B-B823-5FAE0136E9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533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46F7-06B2-48C4-ADC6-90A11E11F7FF}" type="datetimeFigureOut">
              <a:rPr lang="el-GR" smtClean="0"/>
              <a:t>5/12/2022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1E76-B00B-4A5B-B823-5FAE0136E9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28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46F7-06B2-48C4-ADC6-90A11E11F7FF}" type="datetimeFigureOut">
              <a:rPr lang="el-GR" smtClean="0"/>
              <a:t>5/12/2022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1E76-B00B-4A5B-B823-5FAE0136E9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370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46F7-06B2-48C4-ADC6-90A11E11F7FF}" type="datetimeFigureOut">
              <a:rPr lang="el-GR" smtClean="0"/>
              <a:t>5/12/2022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1E76-B00B-4A5B-B823-5FAE0136E9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3866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46F7-06B2-48C4-ADC6-90A11E11F7FF}" type="datetimeFigureOut">
              <a:rPr lang="el-GR" smtClean="0"/>
              <a:t>5/12/2022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1E76-B00B-4A5B-B823-5FAE0136E9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910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C46F7-06B2-48C4-ADC6-90A11E11F7FF}" type="datetimeFigureOut">
              <a:rPr lang="el-GR" smtClean="0"/>
              <a:t>5/12/2022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31E76-B00B-4A5B-B823-5FAE0136E9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323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" y="118871"/>
            <a:ext cx="11996928" cy="6772657"/>
          </a:xfrm>
        </p:spPr>
        <p:txBody>
          <a:bodyPr>
            <a:normAutofit/>
          </a:bodyPr>
          <a:lstStyle/>
          <a:p>
            <a:r>
              <a:rPr lang="el-GR" sz="3200" b="1" i="1" dirty="0" smtClean="0">
                <a:solidFill>
                  <a:srgbClr val="FFC000"/>
                </a:solidFill>
              </a:rPr>
              <a:t>Το Αστέρι της Ευχής      </a:t>
            </a:r>
          </a:p>
          <a:p>
            <a:r>
              <a:rPr lang="el-GR" b="1" i="1" dirty="0" smtClean="0">
                <a:solidFill>
                  <a:srgbClr val="FFC000"/>
                </a:solidFill>
              </a:rPr>
              <a:t>                              </a:t>
            </a:r>
            <a:endParaRPr lang="el-GR" b="1" i="1" dirty="0">
              <a:solidFill>
                <a:srgbClr val="FFC000"/>
              </a:solidFill>
            </a:endParaRPr>
          </a:p>
          <a:p>
            <a:endParaRPr lang="el-GR" b="1" i="1" dirty="0" smtClean="0">
              <a:solidFill>
                <a:srgbClr val="FFC000"/>
              </a:solidFill>
            </a:endParaRPr>
          </a:p>
          <a:p>
            <a:endParaRPr lang="el-GR" b="1" i="1" dirty="0" smtClean="0">
              <a:solidFill>
                <a:srgbClr val="FFC000"/>
              </a:solidFill>
            </a:endParaRPr>
          </a:p>
          <a:p>
            <a:endParaRPr lang="el-GR" b="1" i="1" dirty="0">
              <a:solidFill>
                <a:srgbClr val="FFC000"/>
              </a:solidFill>
            </a:endParaRPr>
          </a:p>
          <a:p>
            <a:endParaRPr lang="el-GR" b="1" i="1" dirty="0" smtClean="0">
              <a:solidFill>
                <a:srgbClr val="FFC000"/>
              </a:solidFill>
            </a:endParaRPr>
          </a:p>
          <a:p>
            <a:endParaRPr lang="el-GR" b="1" i="1" dirty="0">
              <a:solidFill>
                <a:srgbClr val="FFC000"/>
              </a:solidFill>
            </a:endParaRPr>
          </a:p>
          <a:p>
            <a:endParaRPr lang="el-GR" b="1" i="1" dirty="0" smtClean="0">
              <a:solidFill>
                <a:srgbClr val="FFC000"/>
              </a:solidFill>
            </a:endParaRPr>
          </a:p>
          <a:p>
            <a:endParaRPr lang="el-GR" b="1" i="1" dirty="0">
              <a:solidFill>
                <a:srgbClr val="FFC000"/>
              </a:solidFill>
            </a:endParaRPr>
          </a:p>
          <a:p>
            <a:endParaRPr lang="el-GR" b="1" i="1" dirty="0" smtClean="0">
              <a:solidFill>
                <a:srgbClr val="FFC000"/>
              </a:solidFill>
            </a:endParaRPr>
          </a:p>
          <a:p>
            <a:endParaRPr lang="el-GR" b="1" i="1" dirty="0">
              <a:solidFill>
                <a:srgbClr val="FFC000"/>
              </a:solidFill>
            </a:endParaRPr>
          </a:p>
          <a:p>
            <a:endParaRPr lang="el-GR" b="1" i="1" dirty="0">
              <a:solidFill>
                <a:srgbClr val="FFC000"/>
              </a:solidFill>
            </a:endParaRPr>
          </a:p>
          <a:p>
            <a:endParaRPr lang="el-GR" b="1" i="1" dirty="0" smtClean="0">
              <a:solidFill>
                <a:srgbClr val="FFC000"/>
              </a:solidFill>
            </a:endParaRPr>
          </a:p>
          <a:p>
            <a:endParaRPr lang="el-GR" b="1" i="1" dirty="0">
              <a:solidFill>
                <a:srgbClr val="FFC000"/>
              </a:solidFill>
            </a:endParaRPr>
          </a:p>
          <a:p>
            <a:endParaRPr lang="el-GR" b="1" i="1" dirty="0" smtClean="0">
              <a:solidFill>
                <a:srgbClr val="FFC000"/>
              </a:solidFill>
            </a:endParaRPr>
          </a:p>
          <a:p>
            <a:endParaRPr lang="el-GR" b="1" i="1" dirty="0">
              <a:solidFill>
                <a:srgbClr val="FFC000"/>
              </a:solidFill>
            </a:endParaRPr>
          </a:p>
          <a:p>
            <a:endParaRPr lang="el-GR" b="1" i="1" dirty="0" smtClean="0">
              <a:solidFill>
                <a:srgbClr val="FFC000"/>
              </a:solidFill>
            </a:endParaRPr>
          </a:p>
          <a:p>
            <a:endParaRPr lang="el-GR" b="1" i="1" dirty="0">
              <a:solidFill>
                <a:srgbClr val="FFC000"/>
              </a:solidFill>
            </a:endParaRPr>
          </a:p>
          <a:p>
            <a:endParaRPr lang="el-GR" b="1" i="1" dirty="0" smtClean="0">
              <a:solidFill>
                <a:srgbClr val="FFC000"/>
              </a:solidFill>
            </a:endParaRPr>
          </a:p>
          <a:p>
            <a:endParaRPr lang="el-GR" b="1" i="1" dirty="0" smtClean="0">
              <a:solidFill>
                <a:srgbClr val="FFC000"/>
              </a:solidFill>
            </a:endParaRPr>
          </a:p>
          <a:p>
            <a:endParaRPr lang="el-GR" b="1" i="1" dirty="0">
              <a:solidFill>
                <a:srgbClr val="FFC000"/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735" y="2123778"/>
            <a:ext cx="4209162" cy="3121621"/>
          </a:xfrm>
          <a:prstGeom prst="rect">
            <a:avLst/>
          </a:prstGeom>
        </p:spPr>
      </p:pic>
      <p:graphicFrame>
        <p:nvGraphicFramePr>
          <p:cNvPr id="18" name="Πίνακας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510360"/>
              </p:ext>
            </p:extLst>
          </p:nvPr>
        </p:nvGraphicFramePr>
        <p:xfrm>
          <a:off x="155448" y="0"/>
          <a:ext cx="3374136" cy="701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4136"/>
              </a:tblGrid>
              <a:tr h="1505778">
                <a:tc>
                  <a:txBody>
                    <a:bodyPr/>
                    <a:lstStyle/>
                    <a:p>
                      <a:r>
                        <a:rPr lang="el-GR" sz="1100" kern="1200" dirty="0" smtClean="0">
                          <a:effectLst/>
                        </a:rPr>
                        <a:t>Στη γειτονιά της </a:t>
                      </a:r>
                      <a:r>
                        <a:rPr lang="el-GR" sz="1100" b="1" i="1" kern="1200" dirty="0" smtClean="0">
                          <a:solidFill>
                            <a:srgbClr val="0070C0"/>
                          </a:solidFill>
                          <a:effectLst/>
                        </a:rPr>
                        <a:t>Γιάννουλης,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κάτι παράξενο συμβαίνει,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 </a:t>
                      </a:r>
                      <a:r>
                        <a:rPr lang="el-GR" sz="1100" b="1" i="1" kern="1200" dirty="0" smtClean="0">
                          <a:solidFill>
                            <a:srgbClr val="FF0000"/>
                          </a:solidFill>
                          <a:effectLst/>
                        </a:rPr>
                        <a:t>13 παιδάκια</a:t>
                      </a:r>
                      <a:r>
                        <a:rPr lang="el-GR" sz="1600" kern="1200" dirty="0" smtClean="0">
                          <a:effectLst/>
                        </a:rPr>
                        <a:t>, </a:t>
                      </a:r>
                      <a:r>
                        <a:rPr lang="el-GR" sz="1800" b="1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Νηπιάκια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θέλουν να δούνε,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της              γης οι θλιμμένοι,         </a:t>
                      </a:r>
                      <a:r>
                        <a:rPr lang="el-GR" sz="1100" b="1" i="1" kern="1200" dirty="0" smtClean="0">
                          <a:solidFill>
                            <a:srgbClr val="FF0000"/>
                          </a:solidFill>
                          <a:effectLst/>
                        </a:rPr>
                        <a:t>  αγάπη</a:t>
                      </a:r>
                      <a:r>
                        <a:rPr lang="el-GR" sz="1100" kern="1200" dirty="0" smtClean="0">
                          <a:effectLst/>
                        </a:rPr>
                        <a:t> </a:t>
                      </a:r>
                    </a:p>
                    <a:p>
                      <a:endParaRPr lang="el-GR" sz="1100" kern="1200" dirty="0" smtClean="0">
                        <a:effectLst/>
                      </a:endParaRPr>
                    </a:p>
                    <a:p>
                      <a:r>
                        <a:rPr lang="el-GR" sz="1100" kern="1200" dirty="0" smtClean="0">
                          <a:effectLst/>
                        </a:rPr>
                        <a:t> να βρούνε!</a:t>
                      </a:r>
                    </a:p>
                    <a:p>
                      <a:endParaRPr lang="el-GR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7787">
                <a:tc>
                  <a:txBody>
                    <a:bodyPr/>
                    <a:lstStyle/>
                    <a:p>
                      <a:r>
                        <a:rPr lang="el-GR" sz="1100" kern="1200" dirty="0" smtClean="0">
                          <a:effectLst/>
                        </a:rPr>
                        <a:t>Θέλουν να γίνουν </a:t>
                      </a:r>
                      <a:r>
                        <a:rPr lang="el-GR" sz="1800" b="1" i="1" kern="1200" dirty="0" smtClean="0">
                          <a:solidFill>
                            <a:srgbClr val="00B050"/>
                          </a:solidFill>
                          <a:effectLst/>
                        </a:rPr>
                        <a:t>εθελοντές,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για να δώσουν λύσεις,</a:t>
                      </a:r>
                    </a:p>
                    <a:p>
                      <a:endParaRPr lang="el-GR" sz="1100" kern="1200" dirty="0" smtClean="0">
                        <a:effectLst/>
                      </a:endParaRPr>
                    </a:p>
                    <a:p>
                      <a:r>
                        <a:rPr lang="el-GR" sz="1100" kern="1200" dirty="0" smtClean="0">
                          <a:effectLst/>
                        </a:rPr>
                        <a:t> σε          γέρους,              νέους και                παιδιά,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 με τη δική τους </a:t>
                      </a:r>
                      <a:r>
                        <a:rPr lang="el-GR" sz="1100" b="1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προσφορά!!!</a:t>
                      </a:r>
                    </a:p>
                    <a:p>
                      <a:endParaRPr lang="el-GR" sz="1100" i="0" dirty="0"/>
                    </a:p>
                  </a:txBody>
                  <a:tcPr/>
                </a:tc>
              </a:tr>
              <a:tr h="1341783">
                <a:tc>
                  <a:txBody>
                    <a:bodyPr/>
                    <a:lstStyle/>
                    <a:p>
                      <a:r>
                        <a:rPr lang="el-GR" sz="1100" kern="1200" dirty="0" smtClean="0">
                          <a:effectLst/>
                        </a:rPr>
                        <a:t>Έτσι ξεκίνησαν την </a:t>
                      </a:r>
                      <a:r>
                        <a:rPr lang="el-GR" sz="1100" b="1" i="1" kern="1200" dirty="0" smtClean="0">
                          <a:solidFill>
                            <a:srgbClr val="FFC000"/>
                          </a:solidFill>
                          <a:effectLst/>
                        </a:rPr>
                        <a:t>εθελοντική δουλειά</a:t>
                      </a:r>
                      <a:r>
                        <a:rPr lang="el-GR" sz="1100" kern="1200" dirty="0" smtClean="0">
                          <a:effectLst/>
                        </a:rPr>
                        <a:t>,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 με διάφορα             </a:t>
                      </a:r>
                      <a:r>
                        <a:rPr lang="el-GR" sz="1100" kern="1200" baseline="0" dirty="0" smtClean="0">
                          <a:effectLst/>
                        </a:rPr>
                        <a:t>   υ</a:t>
                      </a:r>
                      <a:r>
                        <a:rPr lang="el-GR" sz="1100" kern="1200" dirty="0" smtClean="0">
                          <a:effectLst/>
                        </a:rPr>
                        <a:t>λικά,</a:t>
                      </a:r>
                    </a:p>
                    <a:p>
                      <a:endParaRPr lang="el-GR" sz="1100" kern="1200" dirty="0" smtClean="0">
                        <a:effectLst/>
                      </a:endParaRPr>
                    </a:p>
                    <a:p>
                      <a:r>
                        <a:rPr lang="el-GR" sz="1100" kern="1200" dirty="0" smtClean="0">
                          <a:effectLst/>
                        </a:rPr>
                        <a:t>για να στείλουν </a:t>
                      </a:r>
                      <a:r>
                        <a:rPr lang="el-GR" sz="1100" b="1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μήνυμα</a:t>
                      </a:r>
                      <a:r>
                        <a:rPr lang="el-GR" sz="1100" kern="1200" dirty="0" smtClean="0">
                          <a:effectLst/>
                        </a:rPr>
                        <a:t> σε όλη την                  πόλη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 και </a:t>
                      </a:r>
                      <a:r>
                        <a:rPr lang="el-GR" sz="1100" b="1" i="1" kern="1200" dirty="0" smtClean="0">
                          <a:solidFill>
                            <a:srgbClr val="7030A0"/>
                          </a:solidFill>
                          <a:effectLst/>
                        </a:rPr>
                        <a:t>να ακούει η πλάση όλη!!!</a:t>
                      </a:r>
                    </a:p>
                    <a:p>
                      <a:r>
                        <a:rPr lang="el-GR" sz="1100" b="1" kern="1200" dirty="0" smtClean="0">
                          <a:effectLst/>
                        </a:rPr>
                        <a:t> </a:t>
                      </a:r>
                      <a:r>
                        <a:rPr lang="el-GR" sz="1800" b="1" kern="1200" dirty="0" smtClean="0">
                          <a:effectLst/>
                        </a:rPr>
                        <a:t>&lt;&lt;</a:t>
                      </a:r>
                      <a:r>
                        <a:rPr lang="el-GR" sz="1800" b="1" i="1" kern="1200" dirty="0" smtClean="0">
                          <a:solidFill>
                            <a:srgbClr val="FF0000"/>
                          </a:solidFill>
                          <a:effectLst/>
                        </a:rPr>
                        <a:t>Εμπρός</a:t>
                      </a:r>
                      <a:r>
                        <a:rPr lang="el-GR" sz="1800" b="1" i="1" kern="1200" dirty="0" smtClean="0">
                          <a:solidFill>
                            <a:srgbClr val="00B050"/>
                          </a:solidFill>
                          <a:effectLst/>
                        </a:rPr>
                        <a:t>, βοήθησε </a:t>
                      </a:r>
                      <a:r>
                        <a:rPr lang="el-GR" sz="1800" b="1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και </a:t>
                      </a:r>
                      <a:r>
                        <a:rPr lang="el-GR" sz="1800" b="1" i="1" kern="1200" dirty="0" smtClean="0">
                          <a:solidFill>
                            <a:srgbClr val="0070C0"/>
                          </a:solidFill>
                          <a:effectLst/>
                        </a:rPr>
                        <a:t>εσύ </a:t>
                      </a:r>
                      <a:r>
                        <a:rPr lang="el-GR" sz="1800" b="1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&gt;&gt;</a:t>
                      </a:r>
                    </a:p>
                    <a:p>
                      <a:endParaRPr lang="el-GR" sz="1100" i="0" dirty="0"/>
                    </a:p>
                  </a:txBody>
                  <a:tcPr/>
                </a:tc>
              </a:tr>
              <a:tr h="1341783">
                <a:tc>
                  <a:txBody>
                    <a:bodyPr/>
                    <a:lstStyle/>
                    <a:p>
                      <a:r>
                        <a:rPr lang="el-GR" sz="1100" kern="1200" dirty="0" smtClean="0">
                          <a:effectLst/>
                        </a:rPr>
                        <a:t> Τρία νηπιάκια μας, με ευαισθησία βαθιά,</a:t>
                      </a:r>
                    </a:p>
                    <a:p>
                      <a:r>
                        <a:rPr lang="el-GR" sz="1100" b="1" i="1" kern="1200" dirty="0" smtClean="0">
                          <a:solidFill>
                            <a:srgbClr val="FF0000"/>
                          </a:solidFill>
                          <a:effectLst/>
                        </a:rPr>
                        <a:t> ο Γιωργάκης ,ο Γιαννάκης </a:t>
                      </a:r>
                      <a:r>
                        <a:rPr lang="el-GR" sz="1100" kern="1200" dirty="0" smtClean="0">
                          <a:effectLst/>
                        </a:rPr>
                        <a:t>και </a:t>
                      </a:r>
                      <a:r>
                        <a:rPr lang="el-GR" sz="1100" b="1" i="1" kern="1200" dirty="0" smtClean="0">
                          <a:solidFill>
                            <a:srgbClr val="FF0000"/>
                          </a:solidFill>
                          <a:effectLst/>
                        </a:rPr>
                        <a:t>ο Ντανιέλ,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 φτιάξανε μία             </a:t>
                      </a:r>
                      <a:r>
                        <a:rPr lang="el-GR" sz="1100" kern="1200" baseline="0" dirty="0" smtClean="0">
                          <a:effectLst/>
                        </a:rPr>
                        <a:t>    </a:t>
                      </a:r>
                      <a:r>
                        <a:rPr lang="el-GR" sz="1100" kern="1200" dirty="0" smtClean="0">
                          <a:effectLst/>
                        </a:rPr>
                        <a:t> </a:t>
                      </a:r>
                      <a:r>
                        <a:rPr lang="el-GR" sz="1800" b="1" i="1" kern="1200" dirty="0" smtClean="0">
                          <a:solidFill>
                            <a:srgbClr val="FF0000"/>
                          </a:solidFill>
                          <a:effectLst/>
                        </a:rPr>
                        <a:t>καρδιά,</a:t>
                      </a:r>
                    </a:p>
                    <a:p>
                      <a:endParaRPr lang="el-GR" sz="1100" kern="1200" dirty="0" smtClean="0">
                        <a:effectLst/>
                      </a:endParaRPr>
                    </a:p>
                    <a:p>
                      <a:r>
                        <a:rPr lang="el-GR" sz="1100" kern="1200" dirty="0" smtClean="0">
                          <a:effectLst/>
                        </a:rPr>
                        <a:t> από χρώματα παστέλ!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 </a:t>
                      </a:r>
                    </a:p>
                    <a:p>
                      <a:endParaRPr lang="el-GR" sz="1100" i="0" dirty="0"/>
                    </a:p>
                  </a:txBody>
                  <a:tcPr/>
                </a:tc>
              </a:tr>
              <a:tr h="1490870">
                <a:tc>
                  <a:txBody>
                    <a:bodyPr/>
                    <a:lstStyle/>
                    <a:p>
                      <a:r>
                        <a:rPr lang="el-GR" sz="1100" kern="1200" dirty="0" smtClean="0">
                          <a:effectLst/>
                        </a:rPr>
                        <a:t> </a:t>
                      </a:r>
                      <a:r>
                        <a:rPr lang="el-GR" sz="1100" b="1" i="1" kern="1200" dirty="0" smtClean="0">
                          <a:solidFill>
                            <a:srgbClr val="00B0F0"/>
                          </a:solidFill>
                          <a:effectLst/>
                        </a:rPr>
                        <a:t>Ο Λευτέρης </a:t>
                      </a:r>
                      <a:r>
                        <a:rPr lang="el-GR" sz="1100" kern="1200" dirty="0" smtClean="0">
                          <a:effectLst/>
                        </a:rPr>
                        <a:t>με </a:t>
                      </a:r>
                      <a:r>
                        <a:rPr lang="el-GR" sz="1100" b="1" i="1" kern="1200" dirty="0" smtClean="0">
                          <a:solidFill>
                            <a:srgbClr val="00B0F0"/>
                          </a:solidFill>
                          <a:effectLst/>
                        </a:rPr>
                        <a:t>τον  Δημήτρη, 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πήραν χαρτί, ψαλίδι 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 και κάναν σε </a:t>
                      </a:r>
                      <a:r>
                        <a:rPr lang="el-GR" sz="1100" b="1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ψηφιδωτό,</a:t>
                      </a:r>
                    </a:p>
                    <a:p>
                      <a:endParaRPr lang="el-GR" sz="1100" b="1" i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l-GR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l-GR" sz="1100" b="1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την </a:t>
                      </a:r>
                      <a:r>
                        <a:rPr lang="el-GR" sz="1100" b="1" i="1" kern="1200" dirty="0" smtClean="0">
                          <a:solidFill>
                            <a:srgbClr val="FF0000"/>
                          </a:solidFill>
                          <a:effectLst/>
                        </a:rPr>
                        <a:t>           </a:t>
                      </a:r>
                      <a:r>
                        <a:rPr lang="el-GR" sz="1800" b="1" i="1" kern="1200" dirty="0" smtClean="0">
                          <a:solidFill>
                            <a:srgbClr val="FF0000"/>
                          </a:solidFill>
                          <a:effectLst/>
                        </a:rPr>
                        <a:t>Αγάπη</a:t>
                      </a:r>
                      <a:r>
                        <a:rPr lang="el-GR" sz="1100" b="1" i="1" kern="12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l-GR" sz="1100" kern="1200" dirty="0" smtClean="0">
                          <a:effectLst/>
                        </a:rPr>
                        <a:t>και </a:t>
                      </a:r>
                      <a:r>
                        <a:rPr lang="el-GR" sz="1800" b="1" i="1" kern="1200" dirty="0" smtClean="0">
                          <a:solidFill>
                            <a:srgbClr val="00B050"/>
                          </a:solidFill>
                          <a:effectLst/>
                        </a:rPr>
                        <a:t>τον </a:t>
                      </a:r>
                      <a:r>
                        <a:rPr lang="el-GR" sz="1600" b="1" i="1" kern="1200" dirty="0" smtClean="0">
                          <a:solidFill>
                            <a:srgbClr val="00B050"/>
                          </a:solidFill>
                          <a:effectLst/>
                        </a:rPr>
                        <a:t>Εθελοντισμό!!!</a:t>
                      </a:r>
                    </a:p>
                    <a:p>
                      <a:r>
                        <a:rPr lang="el-GR" sz="1600" b="1" i="1" kern="1200" dirty="0" smtClean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</a:p>
                    <a:p>
                      <a:endParaRPr lang="el-GR" sz="1600" i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Πίνακας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097713"/>
              </p:ext>
            </p:extLst>
          </p:nvPr>
        </p:nvGraphicFramePr>
        <p:xfrm>
          <a:off x="9272588" y="45721"/>
          <a:ext cx="2879789" cy="67542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79789"/>
              </a:tblGrid>
              <a:tr h="1455744">
                <a:tc>
                  <a:txBody>
                    <a:bodyPr/>
                    <a:lstStyle/>
                    <a:p>
                      <a:r>
                        <a:rPr lang="el-GR" sz="1100" kern="1200" dirty="0" smtClean="0">
                          <a:effectLst/>
                        </a:rPr>
                        <a:t>Ο! ο </a:t>
                      </a:r>
                      <a:r>
                        <a:rPr lang="el-GR" sz="1100" b="0" kern="1200" dirty="0" err="1" smtClean="0">
                          <a:effectLst/>
                        </a:rPr>
                        <a:t>ο</a:t>
                      </a:r>
                      <a:r>
                        <a:rPr lang="el-GR" sz="1100" b="0" kern="1200" dirty="0" smtClean="0">
                          <a:effectLst/>
                        </a:rPr>
                        <a:t> </a:t>
                      </a:r>
                      <a:r>
                        <a:rPr lang="el-GR" sz="1100" b="0" i="1" kern="1200" dirty="0" smtClean="0">
                          <a:solidFill>
                            <a:srgbClr val="7030A0"/>
                          </a:solidFill>
                          <a:effectLst/>
                        </a:rPr>
                        <a:t>να </a:t>
                      </a:r>
                      <a:r>
                        <a:rPr lang="el-GR" sz="1100" b="1" i="1" kern="1200" dirty="0" smtClean="0">
                          <a:solidFill>
                            <a:srgbClr val="7030A0"/>
                          </a:solidFill>
                          <a:effectLst/>
                        </a:rPr>
                        <a:t>ο Βαγγέλης </a:t>
                      </a:r>
                      <a:r>
                        <a:rPr lang="el-GR" sz="1100" kern="1200" dirty="0" smtClean="0">
                          <a:effectLst/>
                        </a:rPr>
                        <a:t>και </a:t>
                      </a:r>
                      <a:r>
                        <a:rPr lang="el-GR" sz="1100" b="1" i="1" kern="1200" dirty="0" smtClean="0">
                          <a:solidFill>
                            <a:srgbClr val="7030A0"/>
                          </a:solidFill>
                          <a:effectLst/>
                        </a:rPr>
                        <a:t>ο Ορφέας ,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σαν γενναίοι μαχητές, 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σχημάτισαν με μπαλάκια από χαρτί, </a:t>
                      </a:r>
                    </a:p>
                    <a:p>
                      <a:endParaRPr lang="el-GR" sz="1100" kern="1200" dirty="0" smtClean="0">
                        <a:effectLst/>
                      </a:endParaRPr>
                    </a:p>
                    <a:p>
                      <a:r>
                        <a:rPr lang="el-GR" sz="1100" kern="1200" dirty="0" smtClean="0">
                          <a:effectLst/>
                        </a:rPr>
                        <a:t>τον             </a:t>
                      </a:r>
                      <a:r>
                        <a:rPr lang="el-GR" sz="1800" b="1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Σταυρό του Εθελοντή!!!!</a:t>
                      </a:r>
                    </a:p>
                    <a:p>
                      <a:endParaRPr lang="el-GR" sz="1100" dirty="0"/>
                    </a:p>
                  </a:txBody>
                  <a:tcPr/>
                </a:tc>
              </a:tr>
              <a:tr h="1440700">
                <a:tc>
                  <a:txBody>
                    <a:bodyPr/>
                    <a:lstStyle/>
                    <a:p>
                      <a:r>
                        <a:rPr lang="el-GR" sz="1100" kern="1200" dirty="0" smtClean="0">
                          <a:effectLst/>
                        </a:rPr>
                        <a:t>Όλα αυτά γίναν ένα  </a:t>
                      </a:r>
                      <a:r>
                        <a:rPr lang="el-GR" sz="1800" b="1" i="1" kern="1200" dirty="0" smtClean="0">
                          <a:solidFill>
                            <a:srgbClr val="FFC000"/>
                          </a:solidFill>
                          <a:effectLst/>
                        </a:rPr>
                        <a:t>ΑΣΤΕΡΙ,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που χώρεσε  όλων των παιδιών την εργασία, 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 σκοπό έχει, να διδάξει στους μεγάλους,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 την </a:t>
                      </a:r>
                      <a:r>
                        <a:rPr lang="el-GR" sz="1100" b="1" i="1" kern="1200" dirty="0" smtClean="0">
                          <a:solidFill>
                            <a:srgbClr val="FF0000"/>
                          </a:solidFill>
                          <a:effectLst/>
                        </a:rPr>
                        <a:t>αγάπη</a:t>
                      </a:r>
                      <a:r>
                        <a:rPr lang="el-GR" sz="1100" kern="1200" dirty="0" smtClean="0">
                          <a:effectLst/>
                        </a:rPr>
                        <a:t> και τη </a:t>
                      </a:r>
                      <a:r>
                        <a:rPr lang="el-GR" sz="1100" b="1" i="1" kern="1200" dirty="0" smtClean="0">
                          <a:solidFill>
                            <a:srgbClr val="00B0F0"/>
                          </a:solidFill>
                          <a:effectLst/>
                        </a:rPr>
                        <a:t>φιλία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και στα </a:t>
                      </a:r>
                      <a:r>
                        <a:rPr lang="el-GR" sz="1100" b="1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παιδιά</a:t>
                      </a:r>
                      <a:r>
                        <a:rPr lang="el-GR" sz="1100" kern="1200" dirty="0" smtClean="0">
                          <a:effectLst/>
                        </a:rPr>
                        <a:t> την </a:t>
                      </a:r>
                      <a:r>
                        <a:rPr lang="el-GR" sz="1800" b="1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ευτυχία!!!!</a:t>
                      </a:r>
                    </a:p>
                    <a:p>
                      <a:endParaRPr lang="el-GR" sz="1100" dirty="0"/>
                    </a:p>
                  </a:txBody>
                  <a:tcPr/>
                </a:tc>
              </a:tr>
              <a:tr h="1290660">
                <a:tc>
                  <a:txBody>
                    <a:bodyPr/>
                    <a:lstStyle/>
                    <a:p>
                      <a:r>
                        <a:rPr lang="el-GR" sz="1100" kern="1200" dirty="0" smtClean="0">
                          <a:effectLst/>
                        </a:rPr>
                        <a:t>Α! α !α !α! τί ωραίο φως στο σκοτάδι,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είναι  </a:t>
                      </a:r>
                      <a:r>
                        <a:rPr lang="el-GR" sz="1800" b="1" i="1" kern="1200" dirty="0" smtClean="0">
                          <a:solidFill>
                            <a:srgbClr val="FFC000"/>
                          </a:solidFill>
                          <a:effectLst/>
                        </a:rPr>
                        <a:t>το Αστέρι της Ευχής</a:t>
                      </a:r>
                      <a:r>
                        <a:rPr lang="el-GR" sz="1800" kern="1200" dirty="0" smtClean="0">
                          <a:effectLst/>
                        </a:rPr>
                        <a:t>,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που δίνει νόημα ζωής, 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σε κάθε άνθρωπο της γης,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αρκεί να γίνεις </a:t>
                      </a:r>
                      <a:r>
                        <a:rPr lang="el-GR" sz="1800" b="1" i="1" kern="1200" dirty="0" smtClean="0">
                          <a:solidFill>
                            <a:srgbClr val="FF0000"/>
                          </a:solidFill>
                          <a:effectLst/>
                        </a:rPr>
                        <a:t>Εθελοντής!!!!!</a:t>
                      </a:r>
                    </a:p>
                    <a:p>
                      <a:endParaRPr lang="el-GR" sz="1100" dirty="0"/>
                    </a:p>
                  </a:txBody>
                  <a:tcPr/>
                </a:tc>
              </a:tr>
              <a:tr h="1366437">
                <a:tc>
                  <a:txBody>
                    <a:bodyPr/>
                    <a:lstStyle/>
                    <a:p>
                      <a:r>
                        <a:rPr lang="el-GR" sz="1100" kern="1200" dirty="0" smtClean="0">
                          <a:effectLst/>
                        </a:rPr>
                        <a:t>Και όπως λέμε στο Νηπιαγωγείο μας</a:t>
                      </a:r>
                    </a:p>
                    <a:p>
                      <a:r>
                        <a:rPr lang="el-GR" sz="1200" b="1" i="1" kern="1200" dirty="0" smtClean="0">
                          <a:solidFill>
                            <a:srgbClr val="FF0000"/>
                          </a:solidFill>
                          <a:effectLst/>
                        </a:rPr>
                        <a:t>Απλώνουμε τα χέρια μας,</a:t>
                      </a:r>
                    </a:p>
                    <a:p>
                      <a:r>
                        <a:rPr lang="el-GR" sz="1200" b="1" i="1" kern="1200" dirty="0" smtClean="0">
                          <a:solidFill>
                            <a:srgbClr val="00B0F0"/>
                          </a:solidFill>
                          <a:effectLst/>
                        </a:rPr>
                        <a:t>την αγκαλιά μας ανοίγουμε,</a:t>
                      </a:r>
                    </a:p>
                    <a:p>
                      <a:r>
                        <a:rPr lang="el-GR" sz="1200" b="1" i="1" kern="1200" dirty="0" smtClean="0">
                          <a:solidFill>
                            <a:srgbClr val="FFC000"/>
                          </a:solidFill>
                          <a:effectLst/>
                        </a:rPr>
                        <a:t>αστέρια, αστέρια, σας χαρίζουμε</a:t>
                      </a:r>
                    </a:p>
                    <a:p>
                      <a:r>
                        <a:rPr lang="el-GR" sz="1200" b="1" i="1" kern="1200" dirty="0" smtClean="0">
                          <a:solidFill>
                            <a:srgbClr val="00B050"/>
                          </a:solidFill>
                          <a:effectLst/>
                        </a:rPr>
                        <a:t>και την αγ</a:t>
                      </a:r>
                      <a:r>
                        <a:rPr lang="el-GR" sz="1400" b="1" i="1" kern="1200" dirty="0" smtClean="0">
                          <a:solidFill>
                            <a:srgbClr val="00B050"/>
                          </a:solidFill>
                          <a:effectLst/>
                        </a:rPr>
                        <a:t>άπη μας, σας δίνουμε!!!!!</a:t>
                      </a:r>
                    </a:p>
                    <a:p>
                      <a:endParaRPr lang="el-GR" sz="1100" b="1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114058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400" kern="1200" dirty="0" smtClean="0">
                        <a:effectLst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400" kern="1200" dirty="0" smtClean="0">
                        <a:effectLst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400" kern="1200" dirty="0" smtClean="0">
                        <a:effectLst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i="1" kern="1200" dirty="0" smtClean="0">
                          <a:effectLst/>
                        </a:rPr>
                        <a:t>Ειδικό Νηπιαγωγείο Γιάννουλης</a:t>
                      </a:r>
                    </a:p>
                    <a:p>
                      <a:pPr algn="r"/>
                      <a:endParaRPr lang="el-GR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Πίνακας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295866"/>
              </p:ext>
            </p:extLst>
          </p:nvPr>
        </p:nvGraphicFramePr>
        <p:xfrm>
          <a:off x="4416552" y="5413248"/>
          <a:ext cx="2898648" cy="147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8648"/>
              </a:tblGrid>
              <a:tr h="1197864">
                <a:tc>
                  <a:txBody>
                    <a:bodyPr/>
                    <a:lstStyle/>
                    <a:p>
                      <a:r>
                        <a:rPr lang="el-GR" sz="1100" b="1" i="1" kern="1200" dirty="0" smtClean="0">
                          <a:solidFill>
                            <a:srgbClr val="00B050"/>
                          </a:solidFill>
                          <a:effectLst/>
                        </a:rPr>
                        <a:t>Ο Κωνσταντίνος </a:t>
                      </a:r>
                      <a:r>
                        <a:rPr lang="el-GR" sz="1100" kern="1200" dirty="0" smtClean="0">
                          <a:effectLst/>
                        </a:rPr>
                        <a:t>και </a:t>
                      </a:r>
                      <a:r>
                        <a:rPr lang="el-GR" sz="1100" b="1" i="1" kern="1200" dirty="0" smtClean="0">
                          <a:solidFill>
                            <a:srgbClr val="00B050"/>
                          </a:solidFill>
                          <a:effectLst/>
                        </a:rPr>
                        <a:t>ο Βασίλης</a:t>
                      </a:r>
                      <a:r>
                        <a:rPr lang="el-GR" sz="1100" kern="1200" dirty="0" smtClean="0">
                          <a:effectLst/>
                        </a:rPr>
                        <a:t>, 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σαν μεγάλοι αρχηγοί, 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έφτιαξαν την            </a:t>
                      </a:r>
                      <a:r>
                        <a:rPr lang="el-GR" sz="1800" b="1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&lt;&lt; Ειρήνη&gt;&gt;,</a:t>
                      </a:r>
                    </a:p>
                    <a:p>
                      <a:endParaRPr lang="el-GR" sz="1800" b="1" i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l-GR" sz="1100" b="1" i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l-GR" sz="1100" kern="1200" dirty="0" smtClean="0">
                          <a:effectLst/>
                        </a:rPr>
                        <a:t>με λουλούδια από χαρτί!!!!</a:t>
                      </a:r>
                    </a:p>
                    <a:p>
                      <a:endParaRPr lang="el-GR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Πίνακας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726278"/>
              </p:ext>
            </p:extLst>
          </p:nvPr>
        </p:nvGraphicFramePr>
        <p:xfrm>
          <a:off x="4242816" y="545592"/>
          <a:ext cx="3429000" cy="153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0"/>
              </a:tblGrid>
              <a:tr h="1365166">
                <a:tc>
                  <a:txBody>
                    <a:bodyPr/>
                    <a:lstStyle/>
                    <a:p>
                      <a:r>
                        <a:rPr lang="el-GR" sz="1100" b="1" i="1" u="sng" kern="1200" dirty="0" smtClean="0">
                          <a:solidFill>
                            <a:srgbClr val="FFC000"/>
                          </a:solidFill>
                          <a:effectLst/>
                        </a:rPr>
                        <a:t>Η </a:t>
                      </a:r>
                      <a:r>
                        <a:rPr lang="el-GR" sz="1100" b="1" kern="1200" dirty="0" smtClean="0">
                          <a:effectLst/>
                        </a:rPr>
                        <a:t>  </a:t>
                      </a:r>
                      <a:r>
                        <a:rPr lang="el-GR" sz="1100" kern="1200" dirty="0" smtClean="0">
                          <a:effectLst/>
                        </a:rPr>
                        <a:t>                         </a:t>
                      </a:r>
                      <a:r>
                        <a:rPr lang="el-GR" sz="1100" b="1" i="1" kern="1200" dirty="0" smtClean="0">
                          <a:solidFill>
                            <a:srgbClr val="FFC000"/>
                          </a:solidFill>
                          <a:effectLst/>
                        </a:rPr>
                        <a:t>Νάγια</a:t>
                      </a:r>
                      <a:r>
                        <a:rPr lang="el-GR" sz="1100" kern="1200" dirty="0" smtClean="0">
                          <a:solidFill>
                            <a:srgbClr val="FFC000"/>
                          </a:solidFill>
                          <a:effectLst/>
                        </a:rPr>
                        <a:t> </a:t>
                      </a:r>
                      <a:r>
                        <a:rPr lang="el-GR" sz="1100" kern="1200" dirty="0" smtClean="0">
                          <a:effectLst/>
                        </a:rPr>
                        <a:t>και </a:t>
                      </a:r>
                      <a:r>
                        <a:rPr lang="el-GR" sz="1100" b="1" i="1" kern="1200" dirty="0" smtClean="0">
                          <a:solidFill>
                            <a:srgbClr val="FFC000"/>
                          </a:solidFill>
                          <a:effectLst/>
                        </a:rPr>
                        <a:t>η Ελένη,</a:t>
                      </a:r>
                    </a:p>
                    <a:p>
                      <a:endParaRPr lang="el-GR" sz="1100" b="1" kern="1200" dirty="0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r>
                        <a:rPr lang="el-GR" sz="1100" kern="1200" dirty="0" smtClean="0">
                          <a:effectLst/>
                        </a:rPr>
                        <a:t>σαν κοπέλες δροσερές ,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έγραψαν </a:t>
                      </a:r>
                      <a:r>
                        <a:rPr lang="el-GR" sz="1800" b="1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όμορφες ευχές,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 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μέσα στις                παλάμες τους, τις κλειστές!!!!</a:t>
                      </a:r>
                    </a:p>
                    <a:p>
                      <a:r>
                        <a:rPr lang="el-GR" sz="1100" kern="1200" dirty="0" smtClean="0">
                          <a:effectLst/>
                        </a:rPr>
                        <a:t> </a:t>
                      </a:r>
                    </a:p>
                    <a:p>
                      <a:endParaRPr lang="el-GR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9" name="Εικόνα 28" descr="C:\Users\ntisa\Downloads\IMG_20221124_201857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73" y="823698"/>
            <a:ext cx="346075" cy="313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Εικόνα 29" descr="C:\Users\ntisa\Downloads\παι-άκια-κινούμενων-σχε-ίων-που-κρατούν-την-αγάπη-54299812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816" y="689524"/>
            <a:ext cx="270510" cy="268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Εικόνα 30" descr="C:\Users\ntisa\Downloads\IMG_20221124_202202 (2)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78" y="1949026"/>
            <a:ext cx="237745" cy="349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Εικόνα 31" descr="C:\Users\ntisa\Downloads\IMG_20221124_202224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662" y="2062818"/>
            <a:ext cx="361315" cy="2926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Εικόνα 32" descr="C:\Users\ntisa\Downloads\IMG_20221124_201927 (1)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007" y="2005922"/>
            <a:ext cx="424815" cy="349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Εικόνα 33" descr="C:\Users\ntisa\Downloads\μοτίβο-εργαλείων-πινέλου-υλικά-για-καλλιτέχνες-βουρτσάκια-226088753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53" y="3000744"/>
            <a:ext cx="343916" cy="29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Εικόνα 34" descr="C:\Users\ntisa\Downloads\IMG_20221124_203735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947" y="3084305"/>
            <a:ext cx="545338" cy="3385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Εικόνα 35" descr="C:\Users\ntisa\Downloads\emoji-art-e1577035059450.jp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42" y="4532196"/>
            <a:ext cx="438196" cy="310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Εικόνα 36" descr="C:\Users\ntisa\Downloads\b6bddeb7c0d6278cc013c41ec37a2285--paper-mosaic-mosaic-art.jp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78" y="6152388"/>
            <a:ext cx="352205" cy="3226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Εικόνα 37" descr="C:\Users\ntisa\Downloads\IMG_20221124_210009 (1).jp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198" y="545592"/>
            <a:ext cx="491998" cy="350181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Εικόνα 38" descr="C:\Users\ntisa\Downloads\depositphotos_41707455-stock-photo-womans-cupped-hands-showing-red.jpg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0" y="1500759"/>
            <a:ext cx="336550" cy="3268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Εικόνα 39" descr="C:\Users\ntisa\Downloads\IMG_20221124_205936.jpg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5859780"/>
            <a:ext cx="329692" cy="303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Εικόνα 40" descr="C:\Users\ntisa\Downloads\731d0f31af2844dce5dfee6adbf0f796.jpg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204" y="689524"/>
            <a:ext cx="351378" cy="3103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370215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282</Words>
  <Application>Microsoft Office PowerPoint</Application>
  <PresentationFormat>Ευρεία οθόνη</PresentationFormat>
  <Paragraphs>86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Ντινα Σαπανιδου</dc:creator>
  <cp:lastModifiedBy>User</cp:lastModifiedBy>
  <cp:revision>76</cp:revision>
  <dcterms:created xsi:type="dcterms:W3CDTF">2022-11-29T18:14:19Z</dcterms:created>
  <dcterms:modified xsi:type="dcterms:W3CDTF">2022-12-05T12:28:01Z</dcterms:modified>
</cp:coreProperties>
</file>