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5.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69" r:id="rId15"/>
    <p:sldId id="274" r:id="rId16"/>
    <p:sldId id="277" r:id="rId17"/>
    <p:sldId id="287" r:id="rId18"/>
    <p:sldId id="289" r:id="rId19"/>
    <p:sldId id="294" r:id="rId20"/>
    <p:sldId id="297"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1" d="100"/>
          <a:sy n="71" d="100"/>
        </p:scale>
        <p:origin x="6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5D7E63-CB93-4164-9725-78DD1C4276A5}" type="datetimeFigureOut">
              <a:rPr lang="el-GR" smtClean="0"/>
              <a:t>28/5/2022</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02D83E-25AD-4B88-9F0B-6A34EC26C201}" type="slidenum">
              <a:rPr lang="el-GR" smtClean="0"/>
              <a:t>‹#›</a:t>
            </a:fld>
            <a:endParaRPr lang="el-GR"/>
          </a:p>
        </p:txBody>
      </p:sp>
    </p:spTree>
    <p:extLst>
      <p:ext uri="{BB962C8B-B14F-4D97-AF65-F5344CB8AC3E}">
        <p14:creationId xmlns:p14="http://schemas.microsoft.com/office/powerpoint/2010/main" val="27383997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72E5824-2FA9-446D-B022-72E3334FBA6D}" type="datetimeFigureOut">
              <a:rPr lang="el-GR" smtClean="0"/>
              <a:t>28/5/2022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126935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2E5824-2FA9-446D-B022-72E3334FBA6D}" type="datetimeFigureOut">
              <a:rPr lang="el-GR" smtClean="0"/>
              <a:t>28/5/2022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202430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2E5824-2FA9-446D-B022-72E3334FBA6D}" type="datetimeFigureOut">
              <a:rPr lang="el-GR" smtClean="0"/>
              <a:t>28/5/2022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193595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2E5824-2FA9-446D-B022-72E3334FBA6D}" type="datetimeFigureOut">
              <a:rPr lang="el-GR" smtClean="0"/>
              <a:t>28/5/2022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376720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72E5824-2FA9-446D-B022-72E3334FBA6D}" type="datetimeFigureOut">
              <a:rPr lang="el-GR" smtClean="0"/>
              <a:t>28/5/2022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2221024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72E5824-2FA9-446D-B022-72E3334FBA6D}" type="datetimeFigureOut">
              <a:rPr lang="el-GR" smtClean="0"/>
              <a:t>28/5/2022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82830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72E5824-2FA9-446D-B022-72E3334FBA6D}" type="datetimeFigureOut">
              <a:rPr lang="el-GR" smtClean="0"/>
              <a:t>28/5/2022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281683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72E5824-2FA9-446D-B022-72E3334FBA6D}" type="datetimeFigureOut">
              <a:rPr lang="el-GR" smtClean="0"/>
              <a:t>28/5/2022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381725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72E5824-2FA9-446D-B022-72E3334FBA6D}" type="datetimeFigureOut">
              <a:rPr lang="el-GR" smtClean="0"/>
              <a:t>28/5/2022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163146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72E5824-2FA9-446D-B022-72E3334FBA6D}" type="datetimeFigureOut">
              <a:rPr lang="el-GR" smtClean="0"/>
              <a:t>28/5/2022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1194374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72E5824-2FA9-446D-B022-72E3334FBA6D}" type="datetimeFigureOut">
              <a:rPr lang="el-GR" smtClean="0"/>
              <a:t>28/5/2022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C1B0F75-F53F-454F-9384-9BA7DF44F7CB}" type="slidenum">
              <a:rPr lang="el-GR" smtClean="0"/>
              <a:t>‹#›</a:t>
            </a:fld>
            <a:endParaRPr lang="el-GR"/>
          </a:p>
        </p:txBody>
      </p:sp>
    </p:spTree>
    <p:extLst>
      <p:ext uri="{BB962C8B-B14F-4D97-AF65-F5344CB8AC3E}">
        <p14:creationId xmlns:p14="http://schemas.microsoft.com/office/powerpoint/2010/main" val="129210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E5824-2FA9-446D-B022-72E3334FBA6D}" type="datetimeFigureOut">
              <a:rPr lang="el-GR" smtClean="0"/>
              <a:t>28/5/2022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B0F75-F53F-454F-9384-9BA7DF44F7CB}" type="slidenum">
              <a:rPr lang="el-GR" smtClean="0"/>
              <a:t>‹#›</a:t>
            </a:fld>
            <a:endParaRPr lang="el-GR"/>
          </a:p>
        </p:txBody>
      </p:sp>
    </p:spTree>
    <p:extLst>
      <p:ext uri="{BB962C8B-B14F-4D97-AF65-F5344CB8AC3E}">
        <p14:creationId xmlns:p14="http://schemas.microsoft.com/office/powerpoint/2010/main" val="978564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06" y="416859"/>
            <a:ext cx="11510682" cy="6099269"/>
          </a:xfrm>
          <a:prstGeom prst="rect">
            <a:avLst/>
          </a:prstGeom>
        </p:spPr>
      </p:pic>
      <p:sp>
        <p:nvSpPr>
          <p:cNvPr id="2" name="Τίτλος 1"/>
          <p:cNvSpPr>
            <a:spLocks noGrp="1"/>
          </p:cNvSpPr>
          <p:nvPr>
            <p:ph type="ctrTitle"/>
          </p:nvPr>
        </p:nvSpPr>
        <p:spPr>
          <a:xfrm>
            <a:off x="1524000" y="416859"/>
            <a:ext cx="9144000" cy="1546412"/>
          </a:xfrm>
        </p:spPr>
        <p:txBody>
          <a:bodyPr>
            <a:normAutofit/>
          </a:bodyPr>
          <a:lstStyle/>
          <a:p>
            <a:r>
              <a:rPr lang="el-GR" dirty="0" smtClean="0"/>
              <a:t>Τα Συναισθήματα </a:t>
            </a:r>
            <a:r>
              <a:rPr lang="el-GR" sz="1800" dirty="0" smtClean="0"/>
              <a:t/>
            </a:r>
            <a:br>
              <a:rPr lang="el-GR" sz="1800" dirty="0" smtClean="0"/>
            </a:br>
            <a:r>
              <a:rPr lang="el-GR" sz="2000" dirty="0" smtClean="0"/>
              <a:t>Μπουζά Αιμιλία, </a:t>
            </a:r>
            <a:r>
              <a:rPr lang="el-GR" sz="2000" dirty="0" smtClean="0"/>
              <a:t>Ψυχολόγος,  </a:t>
            </a:r>
            <a:r>
              <a:rPr lang="en-US" sz="2000" dirty="0" smtClean="0"/>
              <a:t>MSc</a:t>
            </a:r>
            <a:r>
              <a:rPr lang="el-GR" sz="2000" dirty="0" smtClean="0"/>
              <a:t> Αντιμετώπιση Εξαρτήσεων- Εξαρτησιολογία, Ειδικευόμενη Οικογενειακή </a:t>
            </a:r>
            <a:r>
              <a:rPr lang="el-GR" sz="2000" dirty="0" smtClean="0"/>
              <a:t>Ψυχοθεραπεύτρια </a:t>
            </a:r>
            <a:endParaRPr lang="el-GR" sz="2000" dirty="0"/>
          </a:p>
        </p:txBody>
      </p:sp>
    </p:spTree>
    <p:extLst>
      <p:ext uri="{BB962C8B-B14F-4D97-AF65-F5344CB8AC3E}">
        <p14:creationId xmlns:p14="http://schemas.microsoft.com/office/powerpoint/2010/main" val="2128455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8200" y="484094"/>
            <a:ext cx="10515600" cy="5692869"/>
          </a:xfrm>
        </p:spPr>
        <p:txBody>
          <a:bodyPr/>
          <a:lstStyle/>
          <a:p>
            <a:pPr marL="0" indent="0">
              <a:buNone/>
            </a:pPr>
            <a:r>
              <a:rPr lang="el-GR" i="1" dirty="0" smtClean="0"/>
              <a:t>Αρκετά συχνά οι γονείς δεν αποδέχονται τα συναισθήματα των παιδιών τους:</a:t>
            </a:r>
          </a:p>
          <a:p>
            <a:pPr marL="0" indent="0">
              <a:buNone/>
            </a:pPr>
            <a:endParaRPr lang="el-GR" dirty="0"/>
          </a:p>
          <a:p>
            <a:pPr marL="0" indent="0">
              <a:buNone/>
            </a:pPr>
            <a:endParaRPr lang="el-GR" dirty="0" smtClean="0"/>
          </a:p>
          <a:p>
            <a:r>
              <a:rPr lang="el-GR" dirty="0" smtClean="0"/>
              <a:t>«Νομίζεις πως νιώθεις έτσι.»</a:t>
            </a:r>
          </a:p>
          <a:p>
            <a:r>
              <a:rPr lang="el-GR" dirty="0" smtClean="0"/>
              <a:t>«Δεν υπάρχει λόγος να στενοχωριέσαι.»</a:t>
            </a:r>
          </a:p>
          <a:p>
            <a:r>
              <a:rPr lang="el-GR" dirty="0" smtClean="0"/>
              <a:t>«Μην κλαις…»</a:t>
            </a:r>
          </a:p>
          <a:p>
            <a:pPr marL="0" indent="0">
              <a:buNone/>
            </a:pPr>
            <a:endParaRPr lang="el-GR" dirty="0"/>
          </a:p>
        </p:txBody>
      </p:sp>
    </p:spTree>
    <p:extLst>
      <p:ext uri="{BB962C8B-B14F-4D97-AF65-F5344CB8AC3E}">
        <p14:creationId xmlns:p14="http://schemas.microsoft.com/office/powerpoint/2010/main" val="2187378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03412"/>
            <a:ext cx="10515600" cy="5773551"/>
          </a:xfrm>
        </p:spPr>
        <p:txBody>
          <a:bodyPr/>
          <a:lstStyle/>
          <a:p>
            <a:pPr marL="0" indent="0">
              <a:buNone/>
            </a:pPr>
            <a:r>
              <a:rPr lang="el-GR" i="1" dirty="0" smtClean="0"/>
              <a:t>Αυτό που στην πραγματικότητα λένε οι γονείς στα παιδιά τους όταν </a:t>
            </a:r>
            <a:r>
              <a:rPr lang="el-GR" b="1" i="1" dirty="0" smtClean="0"/>
              <a:t>απορρίπτουν</a:t>
            </a:r>
            <a:r>
              <a:rPr lang="el-GR" i="1" dirty="0" smtClean="0"/>
              <a:t> τα συναισθήματά τους είναι:</a:t>
            </a:r>
          </a:p>
          <a:p>
            <a:pPr marL="0" indent="0">
              <a:buNone/>
            </a:pPr>
            <a:endParaRPr lang="el-GR" dirty="0"/>
          </a:p>
          <a:p>
            <a:pPr marL="0" indent="0">
              <a:buNone/>
            </a:pPr>
            <a:endParaRPr lang="el-GR" dirty="0" smtClean="0"/>
          </a:p>
          <a:p>
            <a:pPr>
              <a:buFont typeface="Wingdings" panose="05000000000000000000" pitchFamily="2" charset="2"/>
              <a:buChar char="Ø"/>
            </a:pPr>
            <a:r>
              <a:rPr lang="el-GR" dirty="0" smtClean="0"/>
              <a:t>Δεν εννοείς αυτό που λες.</a:t>
            </a:r>
          </a:p>
          <a:p>
            <a:pPr marL="0" indent="0">
              <a:buNone/>
            </a:pPr>
            <a:endParaRPr lang="el-GR" dirty="0" smtClean="0"/>
          </a:p>
          <a:p>
            <a:pPr>
              <a:buFont typeface="Wingdings" panose="05000000000000000000" pitchFamily="2" charset="2"/>
              <a:buChar char="Ø"/>
            </a:pPr>
            <a:r>
              <a:rPr lang="el-GR" dirty="0" smtClean="0"/>
              <a:t>Δεν αισθάνεσαι αυτό που αισθάνεσαι.</a:t>
            </a:r>
          </a:p>
          <a:p>
            <a:endParaRPr lang="el-GR" dirty="0"/>
          </a:p>
        </p:txBody>
      </p:sp>
    </p:spTree>
    <p:extLst>
      <p:ext uri="{BB962C8B-B14F-4D97-AF65-F5344CB8AC3E}">
        <p14:creationId xmlns:p14="http://schemas.microsoft.com/office/powerpoint/2010/main" val="3815344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95835"/>
            <a:ext cx="10515600" cy="4450977"/>
          </a:xfrm>
        </p:spPr>
        <p:txBody>
          <a:bodyPr/>
          <a:lstStyle/>
          <a:p>
            <a:pPr marL="0" indent="0">
              <a:buNone/>
            </a:pPr>
            <a:r>
              <a:rPr lang="el-GR" sz="3600" dirty="0" smtClean="0"/>
              <a:t>                     Η απόρριψη των συναισθημάτων :</a:t>
            </a:r>
          </a:p>
          <a:p>
            <a:pPr marL="0" indent="0">
              <a:buNone/>
            </a:pPr>
            <a:endParaRPr lang="el-GR" dirty="0"/>
          </a:p>
          <a:p>
            <a:pPr marL="0" indent="0">
              <a:buNone/>
            </a:pPr>
            <a:endParaRPr lang="el-GR" dirty="0" smtClean="0"/>
          </a:p>
          <a:p>
            <a:pPr marL="914400" lvl="2" indent="0">
              <a:buNone/>
            </a:pPr>
            <a:r>
              <a:rPr lang="el-GR" sz="3200" dirty="0" smtClean="0"/>
              <a:t>     </a:t>
            </a:r>
            <a:r>
              <a:rPr lang="el-GR" sz="3200" dirty="0" smtClean="0"/>
              <a:t>Μπορεί να δημιουργήσει </a:t>
            </a:r>
            <a:r>
              <a:rPr lang="el-GR" sz="3200" dirty="0" smtClean="0"/>
              <a:t> </a:t>
            </a:r>
            <a:r>
              <a:rPr lang="el-GR" sz="3200" dirty="0" smtClean="0"/>
              <a:t>σύγχυση στο παιδί </a:t>
            </a:r>
            <a:r>
              <a:rPr lang="el-GR" sz="3200" dirty="0" smtClean="0"/>
              <a:t>και </a:t>
            </a:r>
            <a:r>
              <a:rPr lang="el-GR" sz="3200" dirty="0" smtClean="0"/>
              <a:t>να  </a:t>
            </a:r>
          </a:p>
          <a:p>
            <a:pPr marL="914400" lvl="2" indent="0">
              <a:buNone/>
            </a:pPr>
            <a:r>
              <a:rPr lang="el-GR" sz="3200" dirty="0"/>
              <a:t> </a:t>
            </a:r>
            <a:r>
              <a:rPr lang="el-GR" sz="3200" dirty="0" smtClean="0"/>
              <a:t>          το  οδηγήσει σε έντονα ξεσπάσματα.</a:t>
            </a:r>
          </a:p>
          <a:p>
            <a:pPr marL="914400" lvl="2" indent="0">
              <a:buNone/>
            </a:pPr>
            <a:endParaRPr lang="el-GR" dirty="0"/>
          </a:p>
        </p:txBody>
      </p:sp>
    </p:spTree>
    <p:extLst>
      <p:ext uri="{BB962C8B-B14F-4D97-AF65-F5344CB8AC3E}">
        <p14:creationId xmlns:p14="http://schemas.microsoft.com/office/powerpoint/2010/main" val="2694150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Ποιο είναι το αποτέλεσμα; </a:t>
            </a:r>
            <a:endParaRPr lang="el-GR" dirty="0"/>
          </a:p>
        </p:txBody>
      </p:sp>
      <p:sp>
        <p:nvSpPr>
          <p:cNvPr id="3" name="Θέση περιεχομένου 2"/>
          <p:cNvSpPr>
            <a:spLocks noGrp="1"/>
          </p:cNvSpPr>
          <p:nvPr>
            <p:ph idx="1"/>
          </p:nvPr>
        </p:nvSpPr>
        <p:spPr/>
        <p:txBody>
          <a:bodyPr>
            <a:normAutofit/>
          </a:bodyPr>
          <a:lstStyle/>
          <a:p>
            <a:pPr marL="0" indent="0" algn="just">
              <a:buNone/>
            </a:pPr>
            <a:r>
              <a:rPr lang="el-GR" sz="3600" dirty="0" smtClean="0"/>
              <a:t>Συχνά η επικοινωνία </a:t>
            </a:r>
            <a:r>
              <a:rPr lang="el-GR" sz="3600" dirty="0" smtClean="0"/>
              <a:t>των γονιών με τα </a:t>
            </a:r>
            <a:r>
              <a:rPr lang="el-GR" sz="3600" dirty="0" smtClean="0"/>
              <a:t>παιδιά να  </a:t>
            </a:r>
            <a:r>
              <a:rPr lang="el-GR" sz="3600" dirty="0" smtClean="0"/>
              <a:t>χαρακτηρίζεται από </a:t>
            </a:r>
            <a:r>
              <a:rPr lang="el-GR" sz="3600" b="1" dirty="0" smtClean="0"/>
              <a:t>εντάσεις</a:t>
            </a:r>
            <a:r>
              <a:rPr lang="el-GR" sz="3600" dirty="0" smtClean="0"/>
              <a:t> και </a:t>
            </a:r>
            <a:r>
              <a:rPr lang="el-GR" sz="3600" b="1" dirty="0" smtClean="0"/>
              <a:t>συγκρούσεις.</a:t>
            </a:r>
            <a:endParaRPr lang="el-GR" sz="3600" b="1" dirty="0"/>
          </a:p>
        </p:txBody>
      </p:sp>
      <p:pic>
        <p:nvPicPr>
          <p:cNvPr id="4" name="Εικόνα 3"/>
          <p:cNvPicPr>
            <a:picLocks noChangeAspect="1"/>
          </p:cNvPicPr>
          <p:nvPr/>
        </p:nvPicPr>
        <p:blipFill>
          <a:blip r:embed="rId2">
            <a:grayscl/>
            <a:extLst>
              <a:ext uri="{28A0092B-C50C-407E-A947-70E740481C1C}">
                <a14:useLocalDpi xmlns:a14="http://schemas.microsoft.com/office/drawing/2010/main" val="0"/>
              </a:ext>
            </a:extLst>
          </a:blip>
          <a:stretch>
            <a:fillRect/>
          </a:stretch>
        </p:blipFill>
        <p:spPr>
          <a:xfrm>
            <a:off x="7853082" y="3160058"/>
            <a:ext cx="4007224" cy="3267635"/>
          </a:xfrm>
          <a:prstGeom prst="rect">
            <a:avLst/>
          </a:prstGeom>
        </p:spPr>
      </p:pic>
    </p:spTree>
    <p:extLst>
      <p:ext uri="{BB962C8B-B14F-4D97-AF65-F5344CB8AC3E}">
        <p14:creationId xmlns:p14="http://schemas.microsoft.com/office/powerpoint/2010/main" val="529943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6176"/>
            <a:ext cx="10515600" cy="6185648"/>
          </a:xfrm>
        </p:spPr>
        <p:txBody>
          <a:bodyPr>
            <a:normAutofit/>
          </a:bodyPr>
          <a:lstStyle/>
          <a:p>
            <a:pPr marL="0" indent="0" algn="just">
              <a:buNone/>
            </a:pPr>
            <a:r>
              <a:rPr lang="el-GR" dirty="0" smtClean="0"/>
              <a:t>Στην καθημερινότητά μας προσπαθούμε να βοηθήσουμε με διαφορετικούς τρόπους:</a:t>
            </a:r>
          </a:p>
          <a:p>
            <a:pPr marL="0" indent="0">
              <a:buNone/>
            </a:pPr>
            <a:endParaRPr lang="el-GR" dirty="0"/>
          </a:p>
          <a:p>
            <a:r>
              <a:rPr lang="el-GR" dirty="0" smtClean="0"/>
              <a:t>Άρνηση των συναισθημάτων</a:t>
            </a:r>
          </a:p>
          <a:p>
            <a:r>
              <a:rPr lang="el-GR" dirty="0" smtClean="0"/>
              <a:t>Φιλοσοφική ανταπόκριση</a:t>
            </a:r>
          </a:p>
          <a:p>
            <a:r>
              <a:rPr lang="el-GR" dirty="0" smtClean="0"/>
              <a:t>Ερωτήσεις</a:t>
            </a:r>
          </a:p>
          <a:p>
            <a:r>
              <a:rPr lang="el-GR" dirty="0" smtClean="0"/>
              <a:t>Υπεράσπιση του άλλου προσώπου</a:t>
            </a:r>
          </a:p>
          <a:p>
            <a:r>
              <a:rPr lang="el-GR" dirty="0" smtClean="0"/>
              <a:t>Οίκτος</a:t>
            </a:r>
          </a:p>
          <a:p>
            <a:r>
              <a:rPr lang="el-GR" dirty="0" smtClean="0"/>
              <a:t>Ερασιτεχνική ψυχανάλυση</a:t>
            </a:r>
          </a:p>
          <a:p>
            <a:pPr marL="0" indent="0">
              <a:buNone/>
            </a:pPr>
            <a:endParaRPr lang="el-GR" dirty="0" smtClean="0"/>
          </a:p>
          <a:p>
            <a:pPr marL="0" indent="0">
              <a:buNone/>
            </a:pPr>
            <a:r>
              <a:rPr lang="el-GR" dirty="0" smtClean="0"/>
              <a:t>   </a:t>
            </a:r>
          </a:p>
          <a:p>
            <a:pPr marL="0" indent="0">
              <a:buNone/>
            </a:pPr>
            <a:endParaRPr lang="el-GR" dirty="0"/>
          </a:p>
        </p:txBody>
      </p:sp>
    </p:spTree>
    <p:extLst>
      <p:ext uri="{BB962C8B-B14F-4D97-AF65-F5344CB8AC3E}">
        <p14:creationId xmlns:p14="http://schemas.microsoft.com/office/powerpoint/2010/main" val="1624102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690688"/>
          </a:xfrm>
        </p:spPr>
        <p:txBody>
          <a:bodyPr>
            <a:normAutofit fontScale="90000"/>
          </a:bodyPr>
          <a:lstStyle/>
          <a:p>
            <a:pPr algn="ctr"/>
            <a:r>
              <a:rPr lang="el-GR" dirty="0" smtClean="0"/>
              <a:t>Πώς μπορούμε να βοηθήσουμε τα παιδιά να κατανοήσουν &amp; να διαχειριστούν τα συναισθήματά τους;</a:t>
            </a:r>
            <a:endParaRPr lang="el-GR" dirty="0"/>
          </a:p>
        </p:txBody>
      </p:sp>
      <p:pic>
        <p:nvPicPr>
          <p:cNvPr id="4" name="Θέση περιεχομένου 3"/>
          <p:cNvPicPr>
            <a:picLocks noGrp="1" noChangeAspect="1"/>
          </p:cNvPicPr>
          <p:nvPr>
            <p:ph idx="1"/>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344706" y="1825625"/>
            <a:ext cx="9466729" cy="4351338"/>
          </a:xfrm>
        </p:spPr>
      </p:pic>
    </p:spTree>
    <p:extLst>
      <p:ext uri="{BB962C8B-B14F-4D97-AF65-F5344CB8AC3E}">
        <p14:creationId xmlns:p14="http://schemas.microsoft.com/office/powerpoint/2010/main" val="3630238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8200" y="295835"/>
            <a:ext cx="10515600" cy="5881128"/>
          </a:xfrm>
        </p:spPr>
        <p:txBody>
          <a:bodyPr/>
          <a:lstStyle/>
          <a:p>
            <a:pPr marL="514350" indent="-514350" algn="just">
              <a:buAutoNum type="arabicPeriod"/>
            </a:pPr>
            <a:r>
              <a:rPr lang="el-GR" i="1" dirty="0" smtClean="0">
                <a:solidFill>
                  <a:schemeClr val="accent1">
                    <a:lumMod val="75000"/>
                  </a:schemeClr>
                </a:solidFill>
              </a:rPr>
              <a:t>Δείξτε </a:t>
            </a:r>
            <a:r>
              <a:rPr lang="el-GR" b="1" i="1" dirty="0" smtClean="0">
                <a:solidFill>
                  <a:schemeClr val="accent1">
                    <a:lumMod val="75000"/>
                  </a:schemeClr>
                </a:solidFill>
              </a:rPr>
              <a:t>προσοχή</a:t>
            </a:r>
            <a:r>
              <a:rPr lang="el-GR" i="1" dirty="0" smtClean="0">
                <a:solidFill>
                  <a:schemeClr val="accent1">
                    <a:lumMod val="75000"/>
                  </a:schemeClr>
                </a:solidFill>
              </a:rPr>
              <a:t>.</a:t>
            </a:r>
          </a:p>
          <a:p>
            <a:pPr marL="514350" indent="-514350" algn="just">
              <a:buAutoNum type="arabicPeriod"/>
            </a:pPr>
            <a:r>
              <a:rPr lang="el-GR" i="1" dirty="0" smtClean="0">
                <a:solidFill>
                  <a:schemeClr val="accent1">
                    <a:lumMod val="75000"/>
                  </a:schemeClr>
                </a:solidFill>
              </a:rPr>
              <a:t>Δώστε </a:t>
            </a:r>
            <a:r>
              <a:rPr lang="el-GR" b="1" i="1" dirty="0">
                <a:solidFill>
                  <a:schemeClr val="accent1">
                    <a:lumMod val="75000"/>
                  </a:schemeClr>
                </a:solidFill>
              </a:rPr>
              <a:t>χώρο στα </a:t>
            </a:r>
            <a:r>
              <a:rPr lang="el-GR" b="1" i="1" dirty="0" smtClean="0">
                <a:solidFill>
                  <a:schemeClr val="accent1">
                    <a:lumMod val="75000"/>
                  </a:schemeClr>
                </a:solidFill>
              </a:rPr>
              <a:t>συναισθήματα </a:t>
            </a:r>
            <a:r>
              <a:rPr lang="el-GR" i="1" dirty="0">
                <a:solidFill>
                  <a:schemeClr val="accent1">
                    <a:lumMod val="75000"/>
                  </a:schemeClr>
                </a:solidFill>
              </a:rPr>
              <a:t>με μονολεκτικές </a:t>
            </a:r>
            <a:r>
              <a:rPr lang="el-GR" i="1" dirty="0" smtClean="0">
                <a:solidFill>
                  <a:schemeClr val="accent1">
                    <a:lumMod val="75000"/>
                  </a:schemeClr>
                </a:solidFill>
              </a:rPr>
              <a:t>αντιδράσεις.</a:t>
            </a:r>
          </a:p>
          <a:p>
            <a:pPr marL="514350" indent="-514350" algn="just">
              <a:buAutoNum type="arabicPeriod"/>
            </a:pPr>
            <a:r>
              <a:rPr lang="el-GR" i="1" dirty="0" smtClean="0">
                <a:solidFill>
                  <a:schemeClr val="accent1">
                    <a:lumMod val="75000"/>
                  </a:schemeClr>
                </a:solidFill>
              </a:rPr>
              <a:t>Δώστε </a:t>
            </a:r>
            <a:r>
              <a:rPr lang="el-GR" i="1" dirty="0">
                <a:solidFill>
                  <a:schemeClr val="accent1">
                    <a:lumMod val="75000"/>
                  </a:schemeClr>
                </a:solidFill>
              </a:rPr>
              <a:t>ένα </a:t>
            </a:r>
            <a:r>
              <a:rPr lang="el-GR" i="1" dirty="0" smtClean="0">
                <a:solidFill>
                  <a:schemeClr val="accent1">
                    <a:lumMod val="75000"/>
                  </a:schemeClr>
                </a:solidFill>
              </a:rPr>
              <a:t>όνομα  </a:t>
            </a:r>
            <a:r>
              <a:rPr lang="el-GR" i="1" dirty="0">
                <a:solidFill>
                  <a:schemeClr val="accent1">
                    <a:lumMod val="75000"/>
                  </a:schemeClr>
                </a:solidFill>
              </a:rPr>
              <a:t>στο </a:t>
            </a:r>
            <a:r>
              <a:rPr lang="el-GR" i="1" dirty="0" smtClean="0">
                <a:solidFill>
                  <a:schemeClr val="accent1">
                    <a:lumMod val="75000"/>
                  </a:schemeClr>
                </a:solidFill>
              </a:rPr>
              <a:t>συναίσθημα.</a:t>
            </a:r>
          </a:p>
          <a:p>
            <a:pPr marL="514350" indent="-514350" algn="just">
              <a:buAutoNum type="arabicPeriod"/>
            </a:pPr>
            <a:r>
              <a:rPr lang="el-GR" i="1" dirty="0" smtClean="0">
                <a:solidFill>
                  <a:schemeClr val="accent1">
                    <a:lumMod val="75000"/>
                  </a:schemeClr>
                </a:solidFill>
              </a:rPr>
              <a:t>Παραχωρήστε </a:t>
            </a:r>
            <a:r>
              <a:rPr lang="el-GR" i="1" dirty="0">
                <a:solidFill>
                  <a:schemeClr val="accent1">
                    <a:lumMod val="75000"/>
                  </a:schemeClr>
                </a:solidFill>
              </a:rPr>
              <a:t>με τη </a:t>
            </a:r>
            <a:r>
              <a:rPr lang="el-GR" i="1" dirty="0" smtClean="0">
                <a:solidFill>
                  <a:schemeClr val="accent1">
                    <a:lumMod val="75000"/>
                  </a:schemeClr>
                </a:solidFill>
              </a:rPr>
              <a:t>φαντασία ό,τι </a:t>
            </a:r>
            <a:r>
              <a:rPr lang="el-GR" i="1" dirty="0">
                <a:solidFill>
                  <a:schemeClr val="accent1">
                    <a:lumMod val="75000"/>
                  </a:schemeClr>
                </a:solidFill>
              </a:rPr>
              <a:t>δεν μπορείτε να προσφέρετε στην πραγματικότητα.</a:t>
            </a:r>
          </a:p>
          <a:p>
            <a:pPr marL="514350" indent="-514350" algn="just">
              <a:buAutoNum type="arabicPeriod"/>
            </a:pPr>
            <a:endParaRPr lang="el-GR" i="1" dirty="0" smtClean="0">
              <a:solidFill>
                <a:schemeClr val="accent1">
                  <a:lumMod val="75000"/>
                </a:schemeClr>
              </a:solidFill>
            </a:endParaRPr>
          </a:p>
          <a:p>
            <a:pPr marL="514350" indent="-514350" algn="just">
              <a:buAutoNum type="arabicPeriod"/>
            </a:pPr>
            <a:endParaRPr lang="el-GR" i="1" dirty="0">
              <a:solidFill>
                <a:schemeClr val="accent1">
                  <a:lumMod val="75000"/>
                </a:schemeClr>
              </a:solidFill>
            </a:endParaRPr>
          </a:p>
        </p:txBody>
      </p:sp>
    </p:spTree>
    <p:extLst>
      <p:ext uri="{BB962C8B-B14F-4D97-AF65-F5344CB8AC3E}">
        <p14:creationId xmlns:p14="http://schemas.microsoft.com/office/powerpoint/2010/main" val="3741580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93028"/>
          </a:xfrm>
        </p:spPr>
        <p:txBody>
          <a:bodyPr/>
          <a:lstStyle/>
          <a:p>
            <a:r>
              <a:rPr lang="el-GR" dirty="0"/>
              <a:t> </a:t>
            </a:r>
            <a:r>
              <a:rPr lang="el-GR" dirty="0" smtClean="0"/>
              <a:t>                   5. Η ενεργητική ακρόαση </a:t>
            </a:r>
            <a:endParaRPr lang="el-GR" dirty="0"/>
          </a:p>
        </p:txBody>
      </p:sp>
      <p:sp>
        <p:nvSpPr>
          <p:cNvPr id="3" name="Θέση περιεχομένου 2"/>
          <p:cNvSpPr>
            <a:spLocks noGrp="1"/>
          </p:cNvSpPr>
          <p:nvPr>
            <p:ph idx="1"/>
          </p:nvPr>
        </p:nvSpPr>
        <p:spPr>
          <a:xfrm>
            <a:off x="838200" y="1358154"/>
            <a:ext cx="10515600" cy="4818809"/>
          </a:xfrm>
        </p:spPr>
        <p:txBody>
          <a:bodyPr/>
          <a:lstStyle/>
          <a:p>
            <a:pPr marL="0" indent="0" algn="just">
              <a:buNone/>
            </a:pPr>
            <a:r>
              <a:rPr lang="el-GR" dirty="0" smtClean="0"/>
              <a:t>	</a:t>
            </a:r>
          </a:p>
          <a:p>
            <a:pPr marL="0" indent="0" algn="just">
              <a:buNone/>
            </a:pPr>
            <a:endParaRPr lang="el-GR" dirty="0"/>
          </a:p>
          <a:p>
            <a:pPr marL="0" indent="0" algn="just">
              <a:buNone/>
            </a:pPr>
            <a:r>
              <a:rPr lang="el-GR" dirty="0" smtClean="0"/>
              <a:t>Ένας </a:t>
            </a:r>
            <a:r>
              <a:rPr lang="el-GR" dirty="0"/>
              <a:t>από τους πιο αποτελεσματικούς και εποικοδομητικούς τρόπους αντίδρασης στα </a:t>
            </a:r>
            <a:r>
              <a:rPr lang="el-GR" dirty="0" smtClean="0"/>
              <a:t>μηνύματα </a:t>
            </a:r>
            <a:r>
              <a:rPr lang="el-GR" dirty="0"/>
              <a:t>των παιδιών </a:t>
            </a:r>
            <a:r>
              <a:rPr lang="el-GR" dirty="0" smtClean="0"/>
              <a:t>είναι </a:t>
            </a:r>
            <a:r>
              <a:rPr lang="el-GR" dirty="0"/>
              <a:t>τα απλά «ανοίγματα επικοινωνίας», </a:t>
            </a:r>
            <a:r>
              <a:rPr lang="el-GR" dirty="0" smtClean="0"/>
              <a:t>δηλαδή η «πρόσκληση </a:t>
            </a:r>
            <a:r>
              <a:rPr lang="el-GR" dirty="0"/>
              <a:t>να πουν </a:t>
            </a:r>
            <a:r>
              <a:rPr lang="el-GR" dirty="0" smtClean="0"/>
              <a:t>περισσότερα για αυτό που τους συμβαίνει». </a:t>
            </a:r>
            <a:endParaRPr lang="el-GR" dirty="0"/>
          </a:p>
          <a:p>
            <a:pPr marL="0" indent="0" algn="just">
              <a:buNone/>
            </a:pPr>
            <a:r>
              <a:rPr lang="el-GR" dirty="0" smtClean="0"/>
              <a:t>	</a:t>
            </a:r>
            <a:endParaRPr lang="el-GR" dirty="0"/>
          </a:p>
        </p:txBody>
      </p:sp>
    </p:spTree>
    <p:extLst>
      <p:ext uri="{BB962C8B-B14F-4D97-AF65-F5344CB8AC3E}">
        <p14:creationId xmlns:p14="http://schemas.microsoft.com/office/powerpoint/2010/main" val="2667423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01706"/>
            <a:ext cx="10515600" cy="6427694"/>
          </a:xfrm>
        </p:spPr>
        <p:txBody>
          <a:bodyPr>
            <a:normAutofit/>
          </a:bodyPr>
          <a:lstStyle/>
          <a:p>
            <a:pPr marL="0" indent="0">
              <a:buNone/>
            </a:pPr>
            <a:r>
              <a:rPr lang="el-GR" dirty="0" smtClean="0"/>
              <a:t>Τέτοιου είδους αντιδράσεις είναι:</a:t>
            </a:r>
          </a:p>
          <a:p>
            <a:pPr marL="0" indent="0">
              <a:buNone/>
            </a:pPr>
            <a:endParaRPr lang="el-GR" dirty="0"/>
          </a:p>
          <a:p>
            <a:r>
              <a:rPr lang="el-GR" dirty="0"/>
              <a:t>«Θα ήθελα να ακούσω γι’ αυτό.»</a:t>
            </a:r>
          </a:p>
          <a:p>
            <a:r>
              <a:rPr lang="el-GR" dirty="0"/>
              <a:t>«Πες μου περισσότερα.»</a:t>
            </a:r>
          </a:p>
          <a:p>
            <a:r>
              <a:rPr lang="el-GR" dirty="0"/>
              <a:t>«Θα με ενδιέφερε να ακούσω την άποψή σου.»</a:t>
            </a:r>
          </a:p>
          <a:p>
            <a:r>
              <a:rPr lang="el-GR" dirty="0"/>
              <a:t>«Θα ήθελες να μιλήσεις γι’ αυτό;»</a:t>
            </a:r>
          </a:p>
          <a:p>
            <a:r>
              <a:rPr lang="el-GR" dirty="0"/>
              <a:t>«Ας το συζητήσουμε.»</a:t>
            </a:r>
          </a:p>
          <a:p>
            <a:r>
              <a:rPr lang="el-GR" dirty="0" smtClean="0"/>
              <a:t>«</a:t>
            </a:r>
            <a:r>
              <a:rPr lang="el-GR" dirty="0"/>
              <a:t>Αυτό φαίνεται να είναι κάτι σημαντικό για σένα</a:t>
            </a:r>
            <a:r>
              <a:rPr lang="el-GR" dirty="0" smtClean="0"/>
              <a:t>.»</a:t>
            </a:r>
          </a:p>
          <a:p>
            <a:r>
              <a:rPr lang="el-GR" dirty="0" smtClean="0"/>
              <a:t>«Πώς είναι αυτό για εσένα;»</a:t>
            </a:r>
            <a:endParaRPr lang="el-GR" dirty="0"/>
          </a:p>
          <a:p>
            <a:endParaRPr lang="el-GR" dirty="0"/>
          </a:p>
        </p:txBody>
      </p:sp>
    </p:spTree>
    <p:extLst>
      <p:ext uri="{BB962C8B-B14F-4D97-AF65-F5344CB8AC3E}">
        <p14:creationId xmlns:p14="http://schemas.microsoft.com/office/powerpoint/2010/main" val="1184380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63071"/>
            <a:ext cx="10515600" cy="5813892"/>
          </a:xfrm>
        </p:spPr>
        <p:txBody>
          <a:bodyPr/>
          <a:lstStyle/>
          <a:p>
            <a:r>
              <a:rPr lang="el-GR" dirty="0" smtClean="0"/>
              <a:t>Άρα, στην </a:t>
            </a:r>
            <a:r>
              <a:rPr lang="el-GR" dirty="0"/>
              <a:t>Ενεργητική ακρόαση ο «παραλήπτης» προσπαθεί να καταλάβει τι αισθάνεται ο «αποστολέας» ή τι σημαίνει το μήνυμά του. </a:t>
            </a:r>
            <a:endParaRPr lang="el-GR" dirty="0" smtClean="0"/>
          </a:p>
          <a:p>
            <a:pPr marL="0" indent="0">
              <a:buNone/>
            </a:pPr>
            <a:endParaRPr lang="el-GR" dirty="0"/>
          </a:p>
          <a:p>
            <a:r>
              <a:rPr lang="el-GR" dirty="0"/>
              <a:t>Έπειτα, εκφράζει με δικά του λόγια (κώδικα) αυτό που κατάλαβε και το στέλνει πίσω για επιβεβαίωση από τον «αποστολέα». </a:t>
            </a:r>
            <a:endParaRPr lang="el-GR" dirty="0" smtClean="0"/>
          </a:p>
          <a:p>
            <a:pPr marL="0" indent="0">
              <a:buNone/>
            </a:pPr>
            <a:endParaRPr lang="el-GR" dirty="0"/>
          </a:p>
          <a:p>
            <a:pPr marL="0" indent="0">
              <a:buNone/>
            </a:pPr>
            <a:endParaRPr lang="el-GR" dirty="0"/>
          </a:p>
          <a:p>
            <a:r>
              <a:rPr lang="el-GR" dirty="0"/>
              <a:t>Ανατροφοδοτεί μόνον ό,τι νομίζει ότι εννοούσε το μήνυμα του «αποστολέα», τίποτα περισσότερο και τίποτα λιγότερο.</a:t>
            </a:r>
          </a:p>
          <a:p>
            <a:endParaRPr lang="el-GR" dirty="0"/>
          </a:p>
        </p:txBody>
      </p:sp>
    </p:spTree>
    <p:extLst>
      <p:ext uri="{BB962C8B-B14F-4D97-AF65-F5344CB8AC3E}">
        <p14:creationId xmlns:p14="http://schemas.microsoft.com/office/powerpoint/2010/main" val="44658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1191343" y="793377"/>
            <a:ext cx="9809314" cy="4733364"/>
          </a:xfrm>
          <a:prstGeom prst="rect">
            <a:avLst/>
          </a:prstGeom>
        </p:spPr>
      </p:pic>
      <p:pic>
        <p:nvPicPr>
          <p:cNvPr id="5" name="Εικόνα 4"/>
          <p:cNvPicPr>
            <a:picLocks noChangeAspect="1"/>
          </p:cNvPicPr>
          <p:nvPr/>
        </p:nvPicPr>
        <p:blipFill>
          <a:blip r:embed="rId3"/>
          <a:stretch>
            <a:fillRect/>
          </a:stretch>
        </p:blipFill>
        <p:spPr>
          <a:xfrm>
            <a:off x="1319370" y="389965"/>
            <a:ext cx="10715748" cy="6118411"/>
          </a:xfrm>
          <a:prstGeom prst="rect">
            <a:avLst/>
          </a:prstGeom>
        </p:spPr>
      </p:pic>
    </p:spTree>
    <p:extLst>
      <p:ext uri="{BB962C8B-B14F-4D97-AF65-F5344CB8AC3E}">
        <p14:creationId xmlns:p14="http://schemas.microsoft.com/office/powerpoint/2010/main" val="37219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4865781"/>
          </a:xfrm>
        </p:spPr>
        <p:txBody>
          <a:bodyPr/>
          <a:lstStyle/>
          <a:p>
            <a:r>
              <a:rPr lang="el-GR" smtClean="0"/>
              <a:t>      Ευχαριστώ </a:t>
            </a:r>
            <a:r>
              <a:rPr lang="el-GR" dirty="0" smtClean="0"/>
              <a:t>πολύ για </a:t>
            </a:r>
            <a:r>
              <a:rPr lang="el-GR" smtClean="0"/>
              <a:t>την προσοχή σας</a:t>
            </a:r>
            <a:r>
              <a:rPr lang="el-GR" smtClean="0"/>
              <a:t>!</a:t>
            </a:r>
            <a:endParaRPr lang="el-GR" dirty="0"/>
          </a:p>
        </p:txBody>
      </p:sp>
    </p:spTree>
    <p:extLst>
      <p:ext uri="{BB962C8B-B14F-4D97-AF65-F5344CB8AC3E}">
        <p14:creationId xmlns:p14="http://schemas.microsoft.com/office/powerpoint/2010/main" val="2681437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599" cy="549275"/>
          </a:xfrm>
        </p:spPr>
        <p:txBody>
          <a:bodyPr>
            <a:normAutofit fontScale="90000"/>
          </a:bodyPr>
          <a:lstStyle/>
          <a:p>
            <a:r>
              <a:rPr lang="el-GR" dirty="0"/>
              <a:t> </a:t>
            </a:r>
            <a:r>
              <a:rPr lang="el-GR" dirty="0" smtClean="0"/>
              <a:t>                             Συναισθήματα </a:t>
            </a:r>
            <a:endParaRPr lang="el-GR" dirty="0"/>
          </a:p>
        </p:txBody>
      </p:sp>
      <p:sp>
        <p:nvSpPr>
          <p:cNvPr id="3" name="Θέση περιεχομένου 2"/>
          <p:cNvSpPr>
            <a:spLocks noGrp="1"/>
          </p:cNvSpPr>
          <p:nvPr>
            <p:ph idx="1"/>
          </p:nvPr>
        </p:nvSpPr>
        <p:spPr>
          <a:xfrm>
            <a:off x="838200" y="1169894"/>
            <a:ext cx="10515600" cy="5007069"/>
          </a:xfrm>
        </p:spPr>
        <p:txBody>
          <a:bodyPr>
            <a:normAutofit fontScale="92500" lnSpcReduction="20000"/>
          </a:bodyPr>
          <a:lstStyle/>
          <a:p>
            <a:pPr marL="0" indent="0" algn="just">
              <a:buNone/>
            </a:pPr>
            <a:r>
              <a:rPr lang="el-GR" sz="3200" dirty="0" smtClean="0"/>
              <a:t>Συναίσθημα: αισθητηριακό βίωμα, προκύπτει ως αντίδραση σε εσωτερικά ή εξωτερικά ερεθίσματα. Εκφράζεται μέσω φυσιολογικών και κινητικών αντιδράσεων. </a:t>
            </a:r>
          </a:p>
          <a:p>
            <a:pPr marL="0" indent="0" algn="just">
              <a:buNone/>
            </a:pPr>
            <a:endParaRPr lang="el-GR" sz="3200" dirty="0" smtClean="0"/>
          </a:p>
          <a:p>
            <a:pPr algn="just">
              <a:buFont typeface="Wingdings" panose="05000000000000000000" pitchFamily="2" charset="2"/>
              <a:buChar char="ü"/>
            </a:pPr>
            <a:r>
              <a:rPr lang="el-GR" sz="3200" dirty="0" smtClean="0"/>
              <a:t>Περιλαμβάνει διάσταση κοινωνική έκφρασης &amp; αντίδρασης.</a:t>
            </a:r>
          </a:p>
          <a:p>
            <a:pPr algn="just">
              <a:buFont typeface="Wingdings" panose="05000000000000000000" pitchFamily="2" charset="2"/>
              <a:buChar char="ü"/>
            </a:pPr>
            <a:r>
              <a:rPr lang="el-GR" sz="3200" dirty="0" smtClean="0"/>
              <a:t>Διαδραματίζει καθοριστικό ρόλο στις σκέψεις &amp; τις ενέργειες ενός ατόμου.</a:t>
            </a:r>
          </a:p>
          <a:p>
            <a:pPr algn="just">
              <a:buFont typeface="Wingdings" panose="05000000000000000000" pitchFamily="2" charset="2"/>
              <a:buChar char="ü"/>
            </a:pPr>
            <a:r>
              <a:rPr lang="el-GR" sz="3200" dirty="0" smtClean="0"/>
              <a:t>Επηρεάζει την αντιμετώπιση αγχογόνων παραγόντων &amp; διαπροσωπικών σχέσεων. </a:t>
            </a:r>
          </a:p>
          <a:p>
            <a:pPr algn="just">
              <a:buFont typeface="Wingdings" panose="05000000000000000000" pitchFamily="2" charset="2"/>
              <a:buChar char="ü"/>
            </a:pPr>
            <a:r>
              <a:rPr lang="el-GR" sz="3200" dirty="0" smtClean="0"/>
              <a:t>Κυμαίνεται από ρηχό έως υπερβολικό.</a:t>
            </a:r>
          </a:p>
          <a:p>
            <a:pPr algn="just">
              <a:buFont typeface="Wingdings" panose="05000000000000000000" pitchFamily="2" charset="2"/>
              <a:buChar char="ü"/>
            </a:pPr>
            <a:r>
              <a:rPr lang="el-GR" sz="3200" dirty="0" smtClean="0"/>
              <a:t>Θεωρείται απρόσφορο όταν η ένταση αυτού δεν αντιστοιχεί στη σοβαρότητα του ερεθίσματος. </a:t>
            </a:r>
            <a:endParaRPr lang="el-GR" sz="3200" dirty="0"/>
          </a:p>
        </p:txBody>
      </p:sp>
    </p:spTree>
    <p:extLst>
      <p:ext uri="{BB962C8B-B14F-4D97-AF65-F5344CB8AC3E}">
        <p14:creationId xmlns:p14="http://schemas.microsoft.com/office/powerpoint/2010/main" val="2404715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Συναίσθημα </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451162" y="1825625"/>
            <a:ext cx="9289675" cy="4351338"/>
          </a:xfrm>
          <a:prstGeom prst="rect">
            <a:avLst/>
          </a:prstGeom>
        </p:spPr>
      </p:pic>
      <p:cxnSp>
        <p:nvCxnSpPr>
          <p:cNvPr id="6" name="Ευθύγραμμο βέλος σύνδεσης 5"/>
          <p:cNvCxnSpPr>
            <a:stCxn id="2" idx="2"/>
          </p:cNvCxnSpPr>
          <p:nvPr/>
        </p:nvCxnSpPr>
        <p:spPr>
          <a:xfrm flipH="1">
            <a:off x="2595282" y="1690688"/>
            <a:ext cx="3500718" cy="1039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a:stCxn id="2" idx="2"/>
          </p:cNvCxnSpPr>
          <p:nvPr/>
        </p:nvCxnSpPr>
        <p:spPr>
          <a:xfrm flipH="1">
            <a:off x="3644153" y="1690688"/>
            <a:ext cx="2451847" cy="22896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a:stCxn id="2" idx="2"/>
          </p:cNvCxnSpPr>
          <p:nvPr/>
        </p:nvCxnSpPr>
        <p:spPr>
          <a:xfrm>
            <a:off x="6096000" y="1690688"/>
            <a:ext cx="224118" cy="1361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a:stCxn id="2" idx="2"/>
          </p:cNvCxnSpPr>
          <p:nvPr/>
        </p:nvCxnSpPr>
        <p:spPr>
          <a:xfrm flipH="1">
            <a:off x="4827494" y="1690688"/>
            <a:ext cx="1268506" cy="31771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Ευθύγραμμο βέλος σύνδεσης 13"/>
          <p:cNvCxnSpPr>
            <a:stCxn id="2" idx="2"/>
          </p:cNvCxnSpPr>
          <p:nvPr/>
        </p:nvCxnSpPr>
        <p:spPr>
          <a:xfrm>
            <a:off x="6096000" y="1690688"/>
            <a:ext cx="2429435" cy="2639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p:cNvCxnSpPr>
            <a:stCxn id="2" idx="2"/>
          </p:cNvCxnSpPr>
          <p:nvPr/>
        </p:nvCxnSpPr>
        <p:spPr>
          <a:xfrm>
            <a:off x="6096000" y="1690688"/>
            <a:ext cx="2187388" cy="1039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92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39240"/>
          </a:xfrm>
        </p:spPr>
        <p:txBody>
          <a:bodyPr/>
          <a:lstStyle/>
          <a:p>
            <a:r>
              <a:rPr lang="el-GR" dirty="0" smtClean="0"/>
              <a:t>             Συναισθηματική Νοημοσύνη</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ü"/>
            </a:pPr>
            <a:r>
              <a:rPr lang="el-GR" dirty="0" smtClean="0"/>
              <a:t>Εισάγεται το  1990 από τους Salovey &amp; Mayer ως ένας τύπος νοημοσύνης, που εμπεριέχει δεξιότητες επεξεργασίας πληροφοριών συναισθηματικής φύσης.</a:t>
            </a:r>
          </a:p>
          <a:p>
            <a:pPr marL="0" indent="0">
              <a:buNone/>
            </a:pPr>
            <a:endParaRPr lang="el-GR" dirty="0"/>
          </a:p>
          <a:p>
            <a:pPr marL="0" indent="0">
              <a:buNone/>
            </a:pPr>
            <a:endParaRPr lang="el-GR" dirty="0" smtClean="0"/>
          </a:p>
          <a:p>
            <a:pPr>
              <a:buFont typeface="Wingdings" panose="05000000000000000000" pitchFamily="2" charset="2"/>
              <a:buChar char="ü"/>
            </a:pPr>
            <a:r>
              <a:rPr lang="el-GR" dirty="0"/>
              <a:t>Έ</a:t>
            </a:r>
            <a:r>
              <a:rPr lang="el-GR" dirty="0" smtClean="0"/>
              <a:t>ξυπνο δεν θεωρείται  μόνο κάποιο άτομο με υψηλό δείκτη ευφυίας, αλλά τονίζεται πως είναι εξίσου, αν όχι περισσότερο σημαντικό</a:t>
            </a:r>
            <a:r>
              <a:rPr lang="en-US" dirty="0" smtClean="0"/>
              <a:t>,</a:t>
            </a:r>
            <a:r>
              <a:rPr lang="el-GR" dirty="0" smtClean="0"/>
              <a:t> ένα άτομο να διαθέτει υψηλό δείκτη συναισθηματικής νοημοσύνης.</a:t>
            </a:r>
            <a:endParaRPr lang="el-GR" dirty="0"/>
          </a:p>
        </p:txBody>
      </p:sp>
    </p:spTree>
    <p:extLst>
      <p:ext uri="{BB962C8B-B14F-4D97-AF65-F5344CB8AC3E}">
        <p14:creationId xmlns:p14="http://schemas.microsoft.com/office/powerpoint/2010/main" val="36294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Συναισθηματική νοημοσύνη </a:t>
            </a:r>
            <a:endParaRPr lang="el-GR" dirty="0"/>
          </a:p>
        </p:txBody>
      </p:sp>
      <p:sp>
        <p:nvSpPr>
          <p:cNvPr id="3" name="Θέση περιεχομένου 2"/>
          <p:cNvSpPr>
            <a:spLocks noGrp="1"/>
          </p:cNvSpPr>
          <p:nvPr>
            <p:ph idx="1"/>
          </p:nvPr>
        </p:nvSpPr>
        <p:spPr/>
        <p:txBody>
          <a:bodyPr>
            <a:normAutofit fontScale="92500"/>
          </a:bodyPr>
          <a:lstStyle/>
          <a:p>
            <a:pPr marL="514350" indent="-514350" algn="just">
              <a:buAutoNum type="arabicPeriod"/>
            </a:pPr>
            <a:r>
              <a:rPr lang="el-GR" dirty="0" smtClean="0">
                <a:solidFill>
                  <a:srgbClr val="00B0F0"/>
                </a:solidFill>
              </a:rPr>
              <a:t> Η </a:t>
            </a:r>
            <a:r>
              <a:rPr lang="el-GR" b="1" dirty="0" smtClean="0">
                <a:solidFill>
                  <a:srgbClr val="00B0F0"/>
                </a:solidFill>
              </a:rPr>
              <a:t>Γνώση</a:t>
            </a:r>
            <a:r>
              <a:rPr lang="el-GR" dirty="0" smtClean="0">
                <a:solidFill>
                  <a:srgbClr val="00B0F0"/>
                </a:solidFill>
              </a:rPr>
              <a:t> των συναισθημάτων - </a:t>
            </a:r>
            <a:r>
              <a:rPr lang="el-GR" dirty="0"/>
              <a:t>η</a:t>
            </a:r>
            <a:r>
              <a:rPr lang="el-GR" dirty="0" smtClean="0"/>
              <a:t> </a:t>
            </a:r>
            <a:r>
              <a:rPr lang="el-GR" dirty="0" smtClean="0">
                <a:solidFill>
                  <a:srgbClr val="00B0F0"/>
                </a:solidFill>
              </a:rPr>
              <a:t>αυτοεπίγνωση</a:t>
            </a:r>
            <a:r>
              <a:rPr lang="el-GR" dirty="0" smtClean="0"/>
              <a:t>: Η αναγνώριση ενός συναισθήματος την ώρα που δημιουργείται. Η ικανότητα της αντίληψης και αναγνώρισης κάθε στιγμή των συναισθημάτων που γεννιούνται. </a:t>
            </a:r>
          </a:p>
          <a:p>
            <a:pPr marL="514350" indent="-514350" algn="just">
              <a:buAutoNum type="arabicPeriod" startAt="2"/>
            </a:pPr>
            <a:r>
              <a:rPr lang="el-GR" dirty="0" smtClean="0">
                <a:solidFill>
                  <a:srgbClr val="00B0F0"/>
                </a:solidFill>
              </a:rPr>
              <a:t>Ο</a:t>
            </a:r>
            <a:r>
              <a:rPr lang="el-GR" b="1" dirty="0" smtClean="0">
                <a:solidFill>
                  <a:srgbClr val="00B0F0"/>
                </a:solidFill>
              </a:rPr>
              <a:t> Έλεγχος </a:t>
            </a:r>
            <a:r>
              <a:rPr lang="el-GR" dirty="0" smtClean="0">
                <a:solidFill>
                  <a:srgbClr val="00B0F0"/>
                </a:solidFill>
              </a:rPr>
              <a:t>των συναισθημάτων: </a:t>
            </a:r>
            <a:r>
              <a:rPr lang="el-GR" dirty="0" smtClean="0"/>
              <a:t>Η αυτοεπίγνωση που έρχεται από τη γνώση και την αναγνώριση των συναισθημάτων είναι η βάση για τον έλεγχό τους. </a:t>
            </a:r>
          </a:p>
          <a:p>
            <a:pPr marL="514350" indent="-514350" algn="just">
              <a:buAutoNum type="arabicPeriod" startAt="2"/>
            </a:pPr>
            <a:r>
              <a:rPr lang="el-GR" b="1" dirty="0" smtClean="0">
                <a:solidFill>
                  <a:srgbClr val="00B0F0"/>
                </a:solidFill>
              </a:rPr>
              <a:t>Εξερεύνηση κινήτρων </a:t>
            </a:r>
            <a:r>
              <a:rPr lang="el-GR" dirty="0" smtClean="0">
                <a:solidFill>
                  <a:srgbClr val="00B0F0"/>
                </a:solidFill>
              </a:rPr>
              <a:t>για τον εαυτό: </a:t>
            </a:r>
            <a:r>
              <a:rPr lang="el-GR" dirty="0" smtClean="0"/>
              <a:t>Με όπλο την αυτοεπίγνωση και το συναισθηματικό έλεγχο, το άτομο μπορεί να εστιάσει καλύτερα την προσοχή του σε ένα στόχο, να ελέγξει την παρορμητικότητά του, να βρει κίνητρα για τον ίδιο και να γίνει παραγωγικό και δημιουργικό.</a:t>
            </a:r>
          </a:p>
          <a:p>
            <a:pPr marL="514350" indent="-514350" algn="just">
              <a:buAutoNum type="arabicPeriod" startAt="2"/>
            </a:pPr>
            <a:endParaRPr lang="el-GR" dirty="0"/>
          </a:p>
        </p:txBody>
      </p:sp>
    </p:spTree>
    <p:extLst>
      <p:ext uri="{BB962C8B-B14F-4D97-AF65-F5344CB8AC3E}">
        <p14:creationId xmlns:p14="http://schemas.microsoft.com/office/powerpoint/2010/main" val="4273474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6176"/>
            <a:ext cx="10515600" cy="5840787"/>
          </a:xfrm>
        </p:spPr>
        <p:txBody>
          <a:bodyPr/>
          <a:lstStyle/>
          <a:p>
            <a:pPr marL="0" indent="0" algn="just">
              <a:buNone/>
            </a:pPr>
            <a:r>
              <a:rPr lang="el-GR" dirty="0" smtClean="0">
                <a:solidFill>
                  <a:srgbClr val="00B0F0"/>
                </a:solidFill>
              </a:rPr>
              <a:t>4. </a:t>
            </a:r>
            <a:r>
              <a:rPr lang="el-GR" b="1" dirty="0" smtClean="0">
                <a:solidFill>
                  <a:srgbClr val="00B0F0"/>
                </a:solidFill>
              </a:rPr>
              <a:t>Αναγνώριση</a:t>
            </a:r>
            <a:r>
              <a:rPr lang="el-GR" dirty="0" smtClean="0">
                <a:solidFill>
                  <a:srgbClr val="00B0F0"/>
                </a:solidFill>
              </a:rPr>
              <a:t> των συναισθημάτων των </a:t>
            </a:r>
            <a:r>
              <a:rPr lang="el-GR" b="1" dirty="0" smtClean="0">
                <a:solidFill>
                  <a:srgbClr val="00B0F0"/>
                </a:solidFill>
              </a:rPr>
              <a:t>άλλων</a:t>
            </a:r>
            <a:r>
              <a:rPr lang="el-GR" dirty="0" smtClean="0">
                <a:solidFill>
                  <a:srgbClr val="00B0F0"/>
                </a:solidFill>
              </a:rPr>
              <a:t>: </a:t>
            </a:r>
            <a:r>
              <a:rPr lang="el-GR" dirty="0" smtClean="0"/>
              <a:t>Μετά τη δουλειά με τον εαυτό, το άτομο περνά στην «ενσυναίσθηση», την αναγνώριση δηλαδή των συναισθημάτων των γύρω του. </a:t>
            </a:r>
          </a:p>
          <a:p>
            <a:pPr marL="0" indent="0" algn="just">
              <a:buNone/>
            </a:pPr>
            <a:r>
              <a:rPr lang="el-GR" dirty="0" smtClean="0">
                <a:solidFill>
                  <a:srgbClr val="00B0F0"/>
                </a:solidFill>
              </a:rPr>
              <a:t>5. </a:t>
            </a:r>
            <a:r>
              <a:rPr lang="el-GR" b="1" dirty="0" smtClean="0">
                <a:solidFill>
                  <a:srgbClr val="00B0F0"/>
                </a:solidFill>
              </a:rPr>
              <a:t>Διαχείριση</a:t>
            </a:r>
            <a:r>
              <a:rPr lang="el-GR" dirty="0" smtClean="0">
                <a:solidFill>
                  <a:srgbClr val="00B0F0"/>
                </a:solidFill>
              </a:rPr>
              <a:t> των σχέσεων: </a:t>
            </a:r>
            <a:r>
              <a:rPr lang="el-GR" dirty="0" smtClean="0"/>
              <a:t>Η τέχνη των διαπροσωπικών σχέσεων βασίζεται στην αναγνώριση και το χειρισμό των συναισθημάτων των άλλων. </a:t>
            </a:r>
          </a:p>
          <a:p>
            <a:pPr marL="0" indent="0" algn="just">
              <a:buNone/>
            </a:pPr>
            <a:endParaRPr lang="el-GR" dirty="0" smtClean="0"/>
          </a:p>
          <a:p>
            <a:pPr marL="0" indent="0" algn="just">
              <a:buNone/>
            </a:pPr>
            <a:r>
              <a:rPr lang="el-GR" i="1" dirty="0" smtClean="0">
                <a:effectLst>
                  <a:outerShdw blurRad="38100" dist="38100" dir="2700000" algn="tl">
                    <a:srgbClr val="000000">
                      <a:alpha val="43137"/>
                    </a:srgbClr>
                  </a:outerShdw>
                </a:effectLst>
              </a:rPr>
              <a:t>Όπως γίνεται αντιληπτό, η συναισθηματική νοημοσύνη εμπεριέχει την ικανότητα αναγνώρισης και ελέγχου τόσο των δικών μας συναισθημάτων, όσο και</a:t>
            </a:r>
            <a:r>
              <a:rPr lang="en-US" i="1" dirty="0" smtClean="0">
                <a:effectLst>
                  <a:outerShdw blurRad="38100" dist="38100" dir="2700000" algn="tl">
                    <a:srgbClr val="000000">
                      <a:alpha val="43137"/>
                    </a:srgbClr>
                  </a:outerShdw>
                </a:effectLst>
              </a:rPr>
              <a:t> </a:t>
            </a:r>
            <a:r>
              <a:rPr lang="el-GR" i="1" dirty="0" smtClean="0">
                <a:effectLst>
                  <a:outerShdw blurRad="38100" dist="38100" dir="2700000" algn="tl">
                    <a:srgbClr val="000000">
                      <a:alpha val="43137"/>
                    </a:srgbClr>
                  </a:outerShdw>
                </a:effectLst>
              </a:rPr>
              <a:t>των άλλων ανθρώπων. </a:t>
            </a:r>
            <a:endParaRPr lang="el-GR" dirty="0" smtClean="0"/>
          </a:p>
          <a:p>
            <a:pPr marL="0" indent="0" algn="just">
              <a:buNone/>
            </a:pPr>
            <a:endParaRPr lang="el-GR" dirty="0"/>
          </a:p>
        </p:txBody>
      </p:sp>
    </p:spTree>
    <p:extLst>
      <p:ext uri="{BB962C8B-B14F-4D97-AF65-F5344CB8AC3E}">
        <p14:creationId xmlns:p14="http://schemas.microsoft.com/office/powerpoint/2010/main" val="3178655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Εικόνα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482" y="3254188"/>
            <a:ext cx="3536577" cy="3455894"/>
          </a:xfrm>
          <a:prstGeom prst="rect">
            <a:avLst/>
          </a:prstGeom>
        </p:spPr>
      </p:pic>
      <p:sp>
        <p:nvSpPr>
          <p:cNvPr id="4" name="Επεξήγηση με σύννεφο 3"/>
          <p:cNvSpPr/>
          <p:nvPr/>
        </p:nvSpPr>
        <p:spPr>
          <a:xfrm>
            <a:off x="813548" y="201706"/>
            <a:ext cx="7328647" cy="335947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9" name="Εικόνα 8"/>
          <p:cNvPicPr>
            <a:picLocks noChangeAspect="1"/>
          </p:cNvPicPr>
          <p:nvPr/>
        </p:nvPicPr>
        <p:blipFill>
          <a:blip r:embed="rId3"/>
          <a:stretch>
            <a:fillRect/>
          </a:stretch>
        </p:blipFill>
        <p:spPr>
          <a:xfrm>
            <a:off x="2191872" y="860613"/>
            <a:ext cx="4572000" cy="2286000"/>
          </a:xfrm>
          <a:prstGeom prst="rect">
            <a:avLst/>
          </a:prstGeom>
        </p:spPr>
      </p:pic>
      <p:pic>
        <p:nvPicPr>
          <p:cNvPr id="12" name="Εικόνα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44689" y="3940370"/>
            <a:ext cx="2828925" cy="2390526"/>
          </a:xfrm>
          <a:prstGeom prst="rect">
            <a:avLst/>
          </a:prstGeom>
        </p:spPr>
      </p:pic>
      <p:sp>
        <p:nvSpPr>
          <p:cNvPr id="11" name="TextBox 10"/>
          <p:cNvSpPr txBox="1"/>
          <p:nvPr/>
        </p:nvSpPr>
        <p:spPr>
          <a:xfrm>
            <a:off x="5661211" y="4982135"/>
            <a:ext cx="3697941" cy="707886"/>
          </a:xfrm>
          <a:prstGeom prst="rect">
            <a:avLst/>
          </a:prstGeom>
          <a:noFill/>
        </p:spPr>
        <p:txBody>
          <a:bodyPr wrap="square" rtlCol="0">
            <a:spAutoFit/>
          </a:bodyPr>
          <a:lstStyle/>
          <a:p>
            <a:r>
              <a:rPr lang="el-GR" sz="2000" b="1" i="1" dirty="0" smtClean="0"/>
              <a:t>Τι χρειάζεται να κάνουμε για να νιώθει ένα παιδί όμορφα;</a:t>
            </a:r>
            <a:endParaRPr lang="el-GR" sz="2000" b="1" i="1" dirty="0"/>
          </a:p>
        </p:txBody>
      </p:sp>
    </p:spTree>
    <p:extLst>
      <p:ext uri="{BB962C8B-B14F-4D97-AF65-F5344CB8AC3E}">
        <p14:creationId xmlns:p14="http://schemas.microsoft.com/office/powerpoint/2010/main" val="1562249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Διάγραμμα ροής: Διάτρητη ταινία 3"/>
          <p:cNvSpPr/>
          <p:nvPr/>
        </p:nvSpPr>
        <p:spPr>
          <a:xfrm>
            <a:off x="1981200" y="860612"/>
            <a:ext cx="8229600" cy="4316506"/>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p:cNvSpPr txBox="1"/>
          <p:nvPr/>
        </p:nvSpPr>
        <p:spPr>
          <a:xfrm>
            <a:off x="3334871" y="2420471"/>
            <a:ext cx="6333564" cy="1446550"/>
          </a:xfrm>
          <a:prstGeom prst="rect">
            <a:avLst/>
          </a:prstGeom>
          <a:noFill/>
        </p:spPr>
        <p:txBody>
          <a:bodyPr wrap="square" rtlCol="0">
            <a:spAutoFit/>
          </a:bodyPr>
          <a:lstStyle/>
          <a:p>
            <a:r>
              <a:rPr lang="el-GR" sz="4400" dirty="0" smtClean="0"/>
              <a:t>       Αποδεχόμαστε τα</a:t>
            </a:r>
          </a:p>
          <a:p>
            <a:r>
              <a:rPr lang="el-GR" sz="4400" dirty="0"/>
              <a:t> </a:t>
            </a:r>
            <a:r>
              <a:rPr lang="el-GR" sz="4400" dirty="0" smtClean="0"/>
              <a:t>   συναισθήματά του!!!</a:t>
            </a:r>
            <a:endParaRPr lang="el-GR" sz="4400" dirty="0"/>
          </a:p>
        </p:txBody>
      </p:sp>
    </p:spTree>
    <p:extLst>
      <p:ext uri="{BB962C8B-B14F-4D97-AF65-F5344CB8AC3E}">
        <p14:creationId xmlns:p14="http://schemas.microsoft.com/office/powerpoint/2010/main" val="349947554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TotalTime>
  <Words>640</Words>
  <Application>Microsoft Office PowerPoint</Application>
  <PresentationFormat>Ευρεία οθόνη</PresentationFormat>
  <Paragraphs>81</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Wingdings</vt:lpstr>
      <vt:lpstr>Θέμα του Office</vt:lpstr>
      <vt:lpstr>Τα Συναισθήματα  Μπουζά Αιμιλία, Ψυχολόγος,  MSc Αντιμετώπιση Εξαρτήσεων- Εξαρτησιολογία, Ειδικευόμενη Οικογενειακή Ψυχοθεραπεύτρια </vt:lpstr>
      <vt:lpstr>Παρουσίαση του PowerPoint</vt:lpstr>
      <vt:lpstr>                              Συναισθήματα </vt:lpstr>
      <vt:lpstr>                             Συναίσθημα </vt:lpstr>
      <vt:lpstr>             Συναισθηματική Νοημοσύνη</vt:lpstr>
      <vt:lpstr>                Συναισθηματική νοημοσύνη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Ποιο είναι το αποτέλεσμα; </vt:lpstr>
      <vt:lpstr>Παρουσίαση του PowerPoint</vt:lpstr>
      <vt:lpstr>Πώς μπορούμε να βοηθήσουμε τα παιδιά να κατανοήσουν &amp; να διαχειριστούν τα συναισθήματά τους;</vt:lpstr>
      <vt:lpstr>Παρουσίαση του PowerPoint</vt:lpstr>
      <vt:lpstr>                    5. Η ενεργητική ακρόαση </vt:lpstr>
      <vt:lpstr>Παρουσίαση του PowerPoint</vt:lpstr>
      <vt:lpstr>Παρουσίαση του PowerPoint</vt:lpstr>
      <vt:lpstr>      Ευχαριστώ πολύ για την προσοχή σας!</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Συναισθήματα  Μπουζά Αιμιλία, Ψυχολόγος MSc – Οικογενειακή Ψυχοθεραπεύτρια </dc:title>
  <dc:creator>Αιμιλία Μπουζά</dc:creator>
  <cp:lastModifiedBy>Αιμιλία Μπουζά</cp:lastModifiedBy>
  <cp:revision>80</cp:revision>
  <dcterms:created xsi:type="dcterms:W3CDTF">2022-03-20T11:25:04Z</dcterms:created>
  <dcterms:modified xsi:type="dcterms:W3CDTF">2022-05-28T06:21:49Z</dcterms:modified>
</cp:coreProperties>
</file>