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9" r:id="rId2"/>
    <p:sldId id="310" r:id="rId3"/>
    <p:sldId id="335" r:id="rId4"/>
    <p:sldId id="336" r:id="rId5"/>
    <p:sldId id="329" r:id="rId6"/>
    <p:sldId id="330" r:id="rId7"/>
    <p:sldId id="331" r:id="rId8"/>
    <p:sldId id="332" r:id="rId9"/>
    <p:sldId id="333" r:id="rId10"/>
    <p:sldId id="334" r:id="rId11"/>
    <p:sldId id="272" r:id="rId12"/>
    <p:sldId id="297" r:id="rId13"/>
    <p:sldId id="337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3" autoAdjust="0"/>
    <p:restoredTop sz="94660"/>
  </p:normalViewPr>
  <p:slideViewPr>
    <p:cSldViewPr>
      <p:cViewPr varScale="1">
        <p:scale>
          <a:sx n="67" d="100"/>
          <a:sy n="67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B4709-B742-492C-BDCB-45F6B83E47CE}" type="datetimeFigureOut">
              <a:rPr lang="el-GR" smtClean="0"/>
              <a:pPr/>
              <a:t>28/5/2022</a:t>
            </a:fld>
            <a:endParaRPr lang="el-GR"/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4285FE-B492-4496-85B3-801829C3205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Έλλειψη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B4709-B742-492C-BDCB-45F6B83E47CE}" type="datetimeFigureOut">
              <a:rPr lang="el-GR" smtClean="0"/>
              <a:pPr/>
              <a:t>28/5/2022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4285FE-B492-4496-85B3-801829C3205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B4709-B742-492C-BDCB-45F6B83E47CE}" type="datetimeFigureOut">
              <a:rPr lang="el-GR" smtClean="0"/>
              <a:pPr/>
              <a:t>28/5/2022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4285FE-B492-4496-85B3-801829C3205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B4709-B742-492C-BDCB-45F6B83E47CE}" type="datetimeFigureOut">
              <a:rPr lang="el-GR" smtClean="0"/>
              <a:pPr/>
              <a:t>28/5/2022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4285FE-B492-4496-85B3-801829C3205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B4709-B742-492C-BDCB-45F6B83E47CE}" type="datetimeFigureOut">
              <a:rPr lang="el-GR" smtClean="0"/>
              <a:pPr/>
              <a:t>28/5/2022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4285FE-B492-4496-85B3-801829C3205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B4709-B742-492C-BDCB-45F6B83E47CE}" type="datetimeFigureOut">
              <a:rPr lang="el-GR" smtClean="0"/>
              <a:pPr/>
              <a:t>28/5/2022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4285FE-B492-4496-85B3-801829C3205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B4709-B742-492C-BDCB-45F6B83E47CE}" type="datetimeFigureOut">
              <a:rPr lang="el-GR" smtClean="0"/>
              <a:pPr/>
              <a:t>28/5/2022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4285FE-B492-4496-85B3-801829C3205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B4709-B742-492C-BDCB-45F6B83E47CE}" type="datetimeFigureOut">
              <a:rPr lang="el-GR" smtClean="0"/>
              <a:pPr/>
              <a:t>28/5/2022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4285FE-B492-4496-85B3-801829C3205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B4709-B742-492C-BDCB-45F6B83E47CE}" type="datetimeFigureOut">
              <a:rPr lang="el-GR" smtClean="0"/>
              <a:pPr/>
              <a:t>28/5/2022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4285FE-B492-4496-85B3-801829C3205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B4709-B742-492C-BDCB-45F6B83E47CE}" type="datetimeFigureOut">
              <a:rPr lang="el-GR" smtClean="0"/>
              <a:pPr/>
              <a:t>28/5/2022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4285FE-B492-4496-85B3-801829C3205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B4709-B742-492C-BDCB-45F6B83E47CE}" type="datetimeFigureOut">
              <a:rPr lang="el-GR" smtClean="0"/>
              <a:pPr/>
              <a:t>28/5/2022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4285FE-B492-4496-85B3-801829C3205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C3B4709-B742-492C-BDCB-45F6B83E47CE}" type="datetimeFigureOut">
              <a:rPr lang="el-GR" smtClean="0"/>
              <a:pPr/>
              <a:t>28/5/2022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74285FE-B492-4496-85B3-801829C3205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772816"/>
            <a:ext cx="7746064" cy="4680520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14202"/>
          </a:xfrm>
        </p:spPr>
        <p:txBody>
          <a:bodyPr>
            <a:normAutofit/>
          </a:bodyPr>
          <a:lstStyle/>
          <a:p>
            <a:r>
              <a:rPr lang="el-GR" b="1" i="1" dirty="0" smtClean="0"/>
              <a:t>      «Η επικοινωνία μέσα στην</a:t>
            </a:r>
            <a:br>
              <a:rPr lang="el-GR" b="1" i="1" dirty="0" smtClean="0"/>
            </a:br>
            <a:r>
              <a:rPr lang="el-GR" b="1" i="1" dirty="0"/>
              <a:t> </a:t>
            </a:r>
            <a:r>
              <a:rPr lang="el-GR" b="1" i="1" dirty="0" smtClean="0"/>
              <a:t>                   οικογένεια»  </a:t>
            </a:r>
            <a:endParaRPr lang="el-GR" b="1" i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059832" y="4797152"/>
            <a:ext cx="5873856" cy="1368152"/>
          </a:xfrm>
        </p:spPr>
        <p:txBody>
          <a:bodyPr>
            <a:normAutofit fontScale="62500" lnSpcReduction="20000"/>
          </a:bodyPr>
          <a:lstStyle/>
          <a:p>
            <a:pPr marL="82296" indent="0" algn="ctr">
              <a:buNone/>
            </a:pPr>
            <a:r>
              <a:rPr lang="el-GR" sz="2400" i="1" dirty="0" smtClean="0"/>
              <a:t>                                                     </a:t>
            </a:r>
            <a:r>
              <a:rPr lang="el-GR" sz="2400" i="1" dirty="0" smtClean="0"/>
              <a:t> </a:t>
            </a:r>
            <a:r>
              <a:rPr lang="el-GR" sz="2400" i="1" dirty="0" smtClean="0"/>
              <a:t>Μπουζά Αιμιλία</a:t>
            </a:r>
          </a:p>
          <a:p>
            <a:pPr marL="82296" indent="0" algn="ctr">
              <a:buNone/>
            </a:pPr>
            <a:r>
              <a:rPr lang="el-GR" sz="2400" i="1" dirty="0"/>
              <a:t> </a:t>
            </a:r>
            <a:r>
              <a:rPr lang="el-GR" sz="2400" i="1" dirty="0" smtClean="0"/>
              <a:t>                                                   Ψυχολόγος, </a:t>
            </a:r>
            <a:r>
              <a:rPr lang="en-US" sz="2400" i="1" dirty="0" smtClean="0"/>
              <a:t>MSc </a:t>
            </a:r>
            <a:endParaRPr lang="el-GR" sz="2400" i="1" dirty="0" smtClean="0"/>
          </a:p>
          <a:p>
            <a:pPr marL="82296" indent="0" algn="ctr">
              <a:buNone/>
            </a:pPr>
            <a:r>
              <a:rPr lang="el-GR" sz="2400" i="1" dirty="0"/>
              <a:t> </a:t>
            </a:r>
            <a:r>
              <a:rPr lang="el-GR" sz="2400" i="1" dirty="0" smtClean="0"/>
              <a:t>                                             </a:t>
            </a:r>
            <a:r>
              <a:rPr lang="el-GR" sz="2400" i="1" dirty="0" smtClean="0"/>
              <a:t>Αντιμετώπιση      Εξαρτήσεων- Εξαρτησιολογία,</a:t>
            </a:r>
          </a:p>
          <a:p>
            <a:pPr marL="82296" indent="0" algn="ctr">
              <a:buNone/>
            </a:pPr>
            <a:r>
              <a:rPr lang="el-GR" sz="2400" i="1" dirty="0" smtClean="0"/>
              <a:t>                                            Ειδικευόμενη  Οικογενειακή  </a:t>
            </a:r>
            <a:r>
              <a:rPr lang="el-GR" sz="2400" i="1" dirty="0"/>
              <a:t>Ψυχοθεραπεύτρια </a:t>
            </a:r>
            <a:endParaRPr lang="el-GR" sz="2400" i="1" dirty="0" smtClean="0"/>
          </a:p>
          <a:p>
            <a:pPr marL="82296" indent="0" algn="ctr">
              <a:buNone/>
            </a:pPr>
            <a:r>
              <a:rPr lang="el-GR" sz="2400" i="1" dirty="0"/>
              <a:t> </a:t>
            </a:r>
            <a:r>
              <a:rPr lang="el-GR" sz="2400" i="1" dirty="0" smtClean="0"/>
              <a:t>                                           </a:t>
            </a:r>
            <a:endParaRPr lang="el-GR" sz="2400" i="1" dirty="0"/>
          </a:p>
        </p:txBody>
      </p:sp>
    </p:spTree>
    <p:extLst>
      <p:ext uri="{BB962C8B-B14F-4D97-AF65-F5344CB8AC3E}">
        <p14:creationId xmlns:p14="http://schemas.microsoft.com/office/powerpoint/2010/main" val="2971406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331640" y="404664"/>
            <a:ext cx="7602048" cy="5843736"/>
          </a:xfrm>
        </p:spPr>
        <p:txBody>
          <a:bodyPr/>
          <a:lstStyle/>
          <a:p>
            <a:pPr marL="82296" indent="0">
              <a:buNone/>
            </a:pPr>
            <a:endParaRPr lang="el-GR" dirty="0" smtClean="0"/>
          </a:p>
          <a:p>
            <a:pPr marL="82296" indent="0">
              <a:buNone/>
            </a:pPr>
            <a:endParaRPr lang="el-GR" dirty="0"/>
          </a:p>
          <a:p>
            <a:pPr marL="82296" indent="0" algn="just">
              <a:buNone/>
            </a:pPr>
            <a:r>
              <a:rPr lang="el-GR" dirty="0" smtClean="0"/>
              <a:t>Είναι σημαντικό να </a:t>
            </a:r>
            <a:r>
              <a:rPr lang="el-GR" dirty="0"/>
              <a:t>μπορούμε αποτελεσματικά να βοηθήσουμε τους άλλους να καταλάβουν τι χρειαζόμαστε, τι νιώθουμε και τι πιστεύουμε. </a:t>
            </a:r>
          </a:p>
        </p:txBody>
      </p:sp>
    </p:spTree>
    <p:extLst>
      <p:ext uri="{BB962C8B-B14F-4D97-AF65-F5344CB8AC3E}">
        <p14:creationId xmlns:p14="http://schemas.microsoft.com/office/powerpoint/2010/main" val="2878613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            Τεχνικές αποτελεσματικής </a:t>
            </a:r>
            <a:br>
              <a:rPr lang="el-GR" dirty="0" smtClean="0"/>
            </a:br>
            <a:r>
              <a:rPr lang="el-GR" dirty="0"/>
              <a:t> </a:t>
            </a:r>
            <a:r>
              <a:rPr lang="el-GR" dirty="0" smtClean="0"/>
              <a:t>                      επικοινωνίας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l-GR" b="1" i="1" dirty="0" smtClean="0"/>
              <a:t>Περιγράψτε το συμβάν ή το πρόβλημα.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b="1" i="1" dirty="0" smtClean="0"/>
              <a:t>Πληροφορήστε.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b="1" i="1" dirty="0" smtClean="0"/>
              <a:t>Διατυπώστε μονολεκτικά.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b="1" i="1" dirty="0" smtClean="0"/>
              <a:t>Εξωτερικεύστε τα συναισθήματά σας.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l-GR" b="1" i="1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l-GR" b="1" i="1" dirty="0" smtClean="0"/>
          </a:p>
          <a:p>
            <a:pPr marL="82296" indent="0" algn="just">
              <a:buNone/>
            </a:pPr>
            <a:r>
              <a:rPr lang="el-GR" i="1" dirty="0" smtClean="0"/>
              <a:t>	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5987752"/>
          </a:xfrm>
        </p:spPr>
        <p:txBody>
          <a:bodyPr>
            <a:normAutofit lnSpcReduction="10000"/>
          </a:bodyPr>
          <a:lstStyle/>
          <a:p>
            <a:pPr marL="82296" lvl="0" indent="0" algn="just">
              <a:buNone/>
            </a:pPr>
            <a:r>
              <a:rPr lang="el-GR" b="1" dirty="0" smtClean="0">
                <a:solidFill>
                  <a:schemeClr val="accent5">
                    <a:lumMod val="50000"/>
                  </a:schemeClr>
                </a:solidFill>
              </a:rPr>
              <a:t>Όταν το παιδί δεν συμμορφώνεται στις υποδείξεις σας, αναρωτηθείτε</a:t>
            </a:r>
            <a:r>
              <a:rPr lang="el-GR" dirty="0" smtClean="0">
                <a:solidFill>
                  <a:schemeClr val="accent5">
                    <a:lumMod val="50000"/>
                  </a:schemeClr>
                </a:solidFill>
              </a:rPr>
              <a:t>: </a:t>
            </a:r>
          </a:p>
          <a:p>
            <a:pPr lvl="0" algn="just">
              <a:buNone/>
            </a:pPr>
            <a:endParaRPr lang="el-GR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l-GR" dirty="0" smtClean="0">
                <a:solidFill>
                  <a:schemeClr val="accent5">
                    <a:lumMod val="50000"/>
                  </a:schemeClr>
                </a:solidFill>
              </a:rPr>
              <a:t>Είναι το μήνυμα κατάλληλο για την ηλικία του παιδιού; </a:t>
            </a:r>
          </a:p>
          <a:p>
            <a:pPr lvl="0" algn="just">
              <a:buFont typeface="Wingdings" pitchFamily="2" charset="2"/>
              <a:buChar char="ü"/>
            </a:pPr>
            <a:r>
              <a:rPr lang="el-GR" dirty="0" smtClean="0">
                <a:solidFill>
                  <a:schemeClr val="accent5">
                    <a:lumMod val="50000"/>
                  </a:schemeClr>
                </a:solidFill>
              </a:rPr>
              <a:t>Γίνεται να προσφέρω ευχέρεια επιλογής αντί να επιβάλω τη θέλησή μου «εδώ και τώρα»;</a:t>
            </a:r>
          </a:p>
          <a:p>
            <a:pPr lvl="0" algn="just">
              <a:buFont typeface="Wingdings" pitchFamily="2" charset="2"/>
              <a:buChar char="ü"/>
            </a:pPr>
            <a:r>
              <a:rPr lang="el-GR" dirty="0" smtClean="0">
                <a:solidFill>
                  <a:schemeClr val="accent5">
                    <a:lumMod val="50000"/>
                  </a:schemeClr>
                </a:solidFill>
              </a:rPr>
              <a:t>Μήπως αφιερώνω το μεγαλύτερο μέρος του χρόνου που περνώ μαζί του στην επιβολή υποχρεώσεων; Ή αντίθετα τον αξιοποιώ, κάνοντας πράγματα μαζί του;</a:t>
            </a:r>
          </a:p>
          <a:p>
            <a:endParaRPr lang="el-GR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435608" y="620688"/>
            <a:ext cx="7498080" cy="5627712"/>
          </a:xfrm>
        </p:spPr>
        <p:txBody>
          <a:bodyPr/>
          <a:lstStyle/>
          <a:p>
            <a:pPr marL="82296" indent="0">
              <a:buNone/>
            </a:pPr>
            <a:endParaRPr lang="el-GR" dirty="0" smtClean="0"/>
          </a:p>
          <a:p>
            <a:pPr marL="82296" indent="0">
              <a:buNone/>
            </a:pPr>
            <a:endParaRPr lang="el-GR" dirty="0"/>
          </a:p>
          <a:p>
            <a:pPr marL="82296" indent="0">
              <a:buNone/>
            </a:pPr>
            <a:endParaRPr lang="el-GR" dirty="0" smtClean="0"/>
          </a:p>
          <a:p>
            <a:pPr marL="82296" indent="0">
              <a:buNone/>
            </a:pPr>
            <a:endParaRPr lang="el-GR" dirty="0" smtClean="0"/>
          </a:p>
          <a:p>
            <a:pPr marL="82296" indent="0">
              <a:buNone/>
            </a:pPr>
            <a:r>
              <a:rPr lang="el-GR" dirty="0" smtClean="0"/>
              <a:t>Σας ευχαριστώ πολύ για την προσοχή σας!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2301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         Η επικοινωνία: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 algn="just">
              <a:buNone/>
            </a:pPr>
            <a:r>
              <a:rPr lang="el-GR" i="1" dirty="0" smtClean="0"/>
              <a:t>είναι </a:t>
            </a:r>
            <a:r>
              <a:rPr lang="el-GR" i="1" dirty="0"/>
              <a:t>η διαδικασία κατά την οποία ένας άνθρωπος αποστέλλει ένα μήνυμα σε κάποιον άλλον, χρησιμοποιώντας έναν </a:t>
            </a:r>
            <a:r>
              <a:rPr lang="el-GR" i="1" dirty="0" smtClean="0"/>
              <a:t>κοινό </a:t>
            </a:r>
            <a:r>
              <a:rPr lang="el-GR" i="1" dirty="0"/>
              <a:t>κώδικα επικοινωνίας</a:t>
            </a:r>
            <a:r>
              <a:rPr lang="el-GR" i="1" dirty="0" smtClean="0"/>
              <a:t>.</a:t>
            </a:r>
          </a:p>
          <a:p>
            <a:pPr marL="82296" indent="0">
              <a:buNone/>
            </a:pPr>
            <a:r>
              <a:rPr lang="el-GR" dirty="0" smtClean="0"/>
              <a:t>	Οι </a:t>
            </a:r>
            <a:r>
              <a:rPr lang="el-GR" dirty="0"/>
              <a:t>μορφές της επικοινωνίας είναι τρεις: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l-GR" dirty="0"/>
              <a:t>η λεκτική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l-GR" dirty="0"/>
              <a:t>η γραπτή </a:t>
            </a:r>
            <a:r>
              <a:rPr lang="el-GR" dirty="0" smtClean="0"/>
              <a:t> και </a:t>
            </a:r>
            <a:endParaRPr lang="el-GR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l-GR" dirty="0"/>
              <a:t>η εξωλεκτική (μέσω κινήσεων, νοημάτων, εκφράσεων κ.ά.)</a:t>
            </a:r>
          </a:p>
          <a:p>
            <a:pPr marL="82296" indent="0" algn="just">
              <a:buNone/>
            </a:pPr>
            <a:endParaRPr lang="el-GR" i="1" dirty="0"/>
          </a:p>
        </p:txBody>
      </p:sp>
    </p:spTree>
    <p:extLst>
      <p:ext uri="{BB962C8B-B14F-4D97-AF65-F5344CB8AC3E}">
        <p14:creationId xmlns:p14="http://schemas.microsoft.com/office/powerpoint/2010/main" val="3292999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        Διπλά Μηνύματα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Gregory Bateson (1952) </a:t>
            </a:r>
            <a:r>
              <a:rPr lang="el-GR" dirty="0" smtClean="0"/>
              <a:t>κατά τη διάρκεια ερευνών για τη κατανόηση των παραδόξων στην επικοινωνία των ανθρώπων. </a:t>
            </a:r>
          </a:p>
          <a:p>
            <a:pPr algn="just"/>
            <a:r>
              <a:rPr lang="el-GR" dirty="0" smtClean="0"/>
              <a:t>Επικοινωνία: πομπός – δέκτης </a:t>
            </a:r>
          </a:p>
          <a:p>
            <a:pPr algn="just"/>
            <a:r>
              <a:rPr lang="el-GR" dirty="0" smtClean="0"/>
              <a:t>Μήνυμα: εμπεριέχει δύο διαφορετικά επίπεδα επικοινωνίας ,</a:t>
            </a:r>
            <a:r>
              <a:rPr lang="el-GR" dirty="0"/>
              <a:t> </a:t>
            </a:r>
            <a:r>
              <a:rPr lang="el-GR" dirty="0" smtClean="0"/>
              <a:t>το </a:t>
            </a:r>
            <a:r>
              <a:rPr lang="el-GR" b="1" dirty="0" smtClean="0"/>
              <a:t>σαφές</a:t>
            </a:r>
            <a:r>
              <a:rPr lang="el-GR" dirty="0" smtClean="0"/>
              <a:t> και το </a:t>
            </a:r>
            <a:r>
              <a:rPr lang="el-GR" b="1" dirty="0" smtClean="0"/>
              <a:t>ασαφές</a:t>
            </a:r>
            <a:r>
              <a:rPr lang="el-GR" dirty="0" smtClean="0"/>
              <a:t>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5927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        Διπλά Μηνύματα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b="1" dirty="0" smtClean="0"/>
              <a:t>Σαφές επίπεδο: </a:t>
            </a:r>
            <a:r>
              <a:rPr lang="el-GR" dirty="0" smtClean="0"/>
              <a:t>αυτό που είναι ορατό, εκφράζεται με λόγο.</a:t>
            </a:r>
          </a:p>
          <a:p>
            <a:pPr algn="just"/>
            <a:r>
              <a:rPr lang="el-GR" b="1" dirty="0" smtClean="0"/>
              <a:t>Ασαφές επίπεδο: </a:t>
            </a:r>
            <a:r>
              <a:rPr lang="el-GR" dirty="0" smtClean="0"/>
              <a:t>αυτό που εκφράζεται με τη συμπεριφορά, την κίνηση, το μ0ρφασμό, την αίσθηση.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i="1" dirty="0" smtClean="0"/>
              <a:t>Το πρόβλημα εντοπίζεται όταν ο δέκτης του μηνύματος συναντά δυσκολία να ξεχωρίσει το σαφές περιεχόμενο του μηνύματος και τι είναι αυτό που υπονοεί. </a:t>
            </a:r>
            <a:endParaRPr lang="el-GR" i="1" dirty="0"/>
          </a:p>
        </p:txBody>
      </p:sp>
    </p:spTree>
    <p:extLst>
      <p:ext uri="{BB962C8B-B14F-4D97-AF65-F5344CB8AC3E}">
        <p14:creationId xmlns:p14="http://schemas.microsoft.com/office/powerpoint/2010/main" val="2359965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14202"/>
          </a:xfrm>
        </p:spPr>
        <p:txBody>
          <a:bodyPr>
            <a:normAutofit fontScale="90000"/>
          </a:bodyPr>
          <a:lstStyle/>
          <a:p>
            <a:pPr algn="just"/>
            <a:r>
              <a:rPr lang="el-GR" dirty="0"/>
              <a:t>Πώς ήταν η επικοινωνία στην πατρική μου οικογένεια και πώς είναι στην δική μου οικογένεια;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435608" y="2348880"/>
            <a:ext cx="7498080" cy="3899520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 Πόσο εύκολα ή δύσκολα </a:t>
            </a:r>
            <a:r>
              <a:rPr lang="el-GR" dirty="0" smtClean="0"/>
              <a:t>εκφράζονταν/ εκφράζονται  </a:t>
            </a:r>
            <a:r>
              <a:rPr lang="el-GR" dirty="0"/>
              <a:t>τα μέλη της οικογένειας;</a:t>
            </a:r>
          </a:p>
          <a:p>
            <a:r>
              <a:rPr lang="el-GR" dirty="0"/>
              <a:t>Με ποιον τρόπο;</a:t>
            </a:r>
          </a:p>
          <a:p>
            <a:r>
              <a:rPr lang="el-GR" dirty="0"/>
              <a:t>Πόσο συχνά </a:t>
            </a:r>
            <a:r>
              <a:rPr lang="el-GR" dirty="0" smtClean="0"/>
              <a:t>γινόταν/ γίνεται </a:t>
            </a:r>
            <a:r>
              <a:rPr lang="el-GR" dirty="0"/>
              <a:t>κατανοητό αυτό που </a:t>
            </a:r>
            <a:r>
              <a:rPr lang="el-GR" dirty="0" smtClean="0"/>
              <a:t>έλεγα</a:t>
            </a:r>
            <a:r>
              <a:rPr lang="en-US" dirty="0" smtClean="0"/>
              <a:t> / </a:t>
            </a:r>
            <a:r>
              <a:rPr lang="el-GR" dirty="0" smtClean="0"/>
              <a:t>λέω;</a:t>
            </a:r>
            <a:endParaRPr lang="el-GR" dirty="0"/>
          </a:p>
          <a:p>
            <a:r>
              <a:rPr lang="el-GR" dirty="0"/>
              <a:t>Σε ποιο πρόσωπο </a:t>
            </a:r>
            <a:r>
              <a:rPr lang="el-GR" dirty="0" smtClean="0"/>
              <a:t>μιλούσα/ μιλάω </a:t>
            </a:r>
            <a:r>
              <a:rPr lang="el-GR" dirty="0"/>
              <a:t>πιο εύκολα; </a:t>
            </a:r>
          </a:p>
          <a:p>
            <a:r>
              <a:rPr lang="el-GR" dirty="0" smtClean="0"/>
              <a:t>Υπήρχαν / υπάρχουν  αντιφατικά - διπλά </a:t>
            </a:r>
            <a:r>
              <a:rPr lang="el-GR" dirty="0"/>
              <a:t>μηνύματα στην επικοινωνία; 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28344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35608" y="260648"/>
            <a:ext cx="7498080" cy="1786210"/>
          </a:xfrm>
        </p:spPr>
        <p:txBody>
          <a:bodyPr>
            <a:normAutofit fontScale="90000"/>
          </a:bodyPr>
          <a:lstStyle/>
          <a:p>
            <a:pPr algn="just"/>
            <a:r>
              <a:rPr lang="el-GR" dirty="0"/>
              <a:t> Τι είναι αυτό που δυσκολεύει την</a:t>
            </a:r>
            <a:br>
              <a:rPr lang="el-GR" dirty="0"/>
            </a:br>
            <a:r>
              <a:rPr lang="el-GR" dirty="0"/>
              <a:t> </a:t>
            </a:r>
            <a:r>
              <a:rPr lang="el-GR" dirty="0" smtClean="0"/>
              <a:t>επικοινωνία </a:t>
            </a:r>
            <a:r>
              <a:rPr lang="el-GR" dirty="0"/>
              <a:t>μας με </a:t>
            </a:r>
            <a:r>
              <a:rPr lang="el-GR" dirty="0" smtClean="0"/>
              <a:t>τους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    </a:t>
            </a:r>
            <a:r>
              <a:rPr lang="el-GR" dirty="0" smtClean="0"/>
              <a:t>άλλους</a:t>
            </a:r>
            <a:r>
              <a:rPr lang="el-GR" dirty="0"/>
              <a:t>;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435608" y="2204864"/>
            <a:ext cx="7498080" cy="4043536"/>
          </a:xfrm>
        </p:spPr>
        <p:txBody>
          <a:bodyPr>
            <a:normAutofit fontScale="85000" lnSpcReduction="20000"/>
          </a:bodyPr>
          <a:lstStyle/>
          <a:p>
            <a:r>
              <a:rPr lang="el-GR" dirty="0"/>
              <a:t>Όταν δεν επιτρέπουμε στον συνομιλητή μας να ολοκληρώσει τη φράση του</a:t>
            </a:r>
          </a:p>
          <a:p>
            <a:r>
              <a:rPr lang="el-GR" dirty="0"/>
              <a:t>Όταν δεν έχουμε βλεμματική επαφή</a:t>
            </a:r>
          </a:p>
          <a:p>
            <a:r>
              <a:rPr lang="el-GR" dirty="0"/>
              <a:t>Όταν δεν εκφράζουμε αυτό που πραγματικά μας απασχολεί</a:t>
            </a:r>
          </a:p>
          <a:p>
            <a:r>
              <a:rPr lang="el-GR" dirty="0"/>
              <a:t>Όταν δυσκολευόμαστε να αναγνωρίσουμε και να εκφράσουμε το συναίσθημά μας</a:t>
            </a:r>
          </a:p>
          <a:p>
            <a:r>
              <a:rPr lang="el-GR" dirty="0"/>
              <a:t>Όταν πέφτουμε μέσα σε παγίδες- πεποιθήσεις και μύθους</a:t>
            </a:r>
          </a:p>
          <a:p>
            <a:r>
              <a:rPr lang="el-GR" dirty="0"/>
              <a:t>Όταν δίνουμε εντολές ή διαταγές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9892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Όταν προειδοποιούμε ή </a:t>
            </a:r>
            <a:r>
              <a:rPr lang="el-GR" dirty="0" smtClean="0"/>
              <a:t>απειλούμε.</a:t>
            </a:r>
            <a:endParaRPr lang="el-GR" dirty="0"/>
          </a:p>
          <a:p>
            <a:r>
              <a:rPr lang="el-GR" dirty="0"/>
              <a:t>Όταν </a:t>
            </a:r>
            <a:r>
              <a:rPr lang="el-GR" dirty="0" smtClean="0"/>
              <a:t>ηθικολογούμε.</a:t>
            </a:r>
            <a:endParaRPr lang="el-GR" dirty="0"/>
          </a:p>
          <a:p>
            <a:r>
              <a:rPr lang="el-GR" dirty="0"/>
              <a:t>Όταν δίνουμε συμβουλές χωρίς να μας έχει </a:t>
            </a:r>
            <a:r>
              <a:rPr lang="el-GR" dirty="0" smtClean="0"/>
              <a:t>ζητηθεί.</a:t>
            </a:r>
            <a:endParaRPr lang="el-GR" dirty="0"/>
          </a:p>
          <a:p>
            <a:r>
              <a:rPr lang="el-GR" dirty="0"/>
              <a:t>Όταν ασκούμε </a:t>
            </a:r>
            <a:r>
              <a:rPr lang="el-GR" dirty="0" smtClean="0"/>
              <a:t>κριτική.</a:t>
            </a:r>
            <a:endParaRPr lang="el-GR" dirty="0"/>
          </a:p>
          <a:p>
            <a:r>
              <a:rPr lang="el-GR" dirty="0"/>
              <a:t>Όταν χαρακτηρίζουμε τον συνομιλητή </a:t>
            </a:r>
            <a:r>
              <a:rPr lang="el-GR" dirty="0" smtClean="0"/>
              <a:t>μας.</a:t>
            </a:r>
            <a:endParaRPr lang="el-GR" dirty="0"/>
          </a:p>
          <a:p>
            <a:r>
              <a:rPr lang="el-GR" dirty="0"/>
              <a:t>Όταν </a:t>
            </a:r>
            <a:r>
              <a:rPr lang="el-GR" dirty="0" smtClean="0"/>
              <a:t>ερμηνεύουμε.</a:t>
            </a:r>
            <a:endParaRPr lang="el-GR" dirty="0"/>
          </a:p>
          <a:p>
            <a:r>
              <a:rPr lang="el-GR" dirty="0"/>
              <a:t>Όταν προσπαθούμε να καθησυχάσουμε και να </a:t>
            </a:r>
            <a:r>
              <a:rPr lang="el-GR" dirty="0" smtClean="0"/>
              <a:t>παρηγορήσουμε.</a:t>
            </a:r>
            <a:endParaRPr lang="el-GR" dirty="0"/>
          </a:p>
          <a:p>
            <a:r>
              <a:rPr lang="el-GR" dirty="0"/>
              <a:t>Όταν προσπαθούμε να απομακρύνουμε τον συνομιλητή μας από το πρόβλημα και το συναίσθημά </a:t>
            </a:r>
            <a:r>
              <a:rPr lang="el-GR" dirty="0" smtClean="0"/>
              <a:t>του.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0935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       Δεξιότητες που διευκολύνουν </a:t>
            </a:r>
            <a:br>
              <a:rPr lang="el-GR" dirty="0" smtClean="0"/>
            </a:br>
            <a:r>
              <a:rPr lang="el-GR" dirty="0" smtClean="0"/>
              <a:t>                  την επικοινωνία 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l-GR" sz="4000" dirty="0"/>
              <a:t>Μαθαίνουμε να είμαστε καλοί ακροατές:</a:t>
            </a:r>
          </a:p>
          <a:p>
            <a:pPr marL="0" indent="0" algn="just">
              <a:buNone/>
            </a:pPr>
            <a:r>
              <a:rPr lang="el-GR" i="1" dirty="0" smtClean="0"/>
              <a:t>Είναι</a:t>
            </a:r>
            <a:r>
              <a:rPr lang="en-US" i="1" dirty="0" smtClean="0"/>
              <a:t> </a:t>
            </a:r>
            <a:r>
              <a:rPr lang="el-GR" i="1" dirty="0" smtClean="0"/>
              <a:t>σημαντικό </a:t>
            </a:r>
            <a:r>
              <a:rPr lang="el-GR" i="1" dirty="0"/>
              <a:t>να καθορίσουμε με το βλέμμα και την στάση του σώματός μας ένα είδος επαφής το οποίο θα </a:t>
            </a:r>
            <a:r>
              <a:rPr lang="el-GR" i="1" dirty="0" smtClean="0"/>
              <a:t>δηλώνει </a:t>
            </a:r>
            <a:r>
              <a:rPr lang="el-GR" i="1" dirty="0"/>
              <a:t>«Σε ακούω, έχεις την προσοχή μου».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l-GR" dirty="0"/>
          </a:p>
          <a:p>
            <a:pPr>
              <a:buFont typeface="Wingdings" panose="05000000000000000000" pitchFamily="2" charset="2"/>
              <a:buChar char="v"/>
            </a:pPr>
            <a:r>
              <a:rPr lang="el-GR" sz="4000" dirty="0"/>
              <a:t>Δίνουμε ανοιχτές </a:t>
            </a:r>
            <a:r>
              <a:rPr lang="el-GR" sz="4000" dirty="0" smtClean="0"/>
              <a:t>απαντήσεις.</a:t>
            </a:r>
            <a:endParaRPr lang="el-GR" sz="4000" dirty="0"/>
          </a:p>
          <a:p>
            <a:pPr marL="0" indent="0">
              <a:buNone/>
            </a:pPr>
            <a:endParaRPr lang="el-GR" sz="4000" dirty="0"/>
          </a:p>
          <a:p>
            <a:pPr>
              <a:buFont typeface="Wingdings" panose="05000000000000000000" pitchFamily="2" charset="2"/>
              <a:buChar char="v"/>
            </a:pPr>
            <a:endParaRPr lang="el-GR" sz="4000" dirty="0"/>
          </a:p>
          <a:p>
            <a:pPr>
              <a:buFont typeface="Wingdings" panose="05000000000000000000" pitchFamily="2" charset="2"/>
              <a:buChar char="v"/>
            </a:pPr>
            <a:r>
              <a:rPr lang="el-GR" sz="4000" dirty="0"/>
              <a:t>Ενεργητική ακρόαση: </a:t>
            </a:r>
          </a:p>
          <a:p>
            <a:pPr marL="0" indent="0" algn="just">
              <a:buNone/>
            </a:pPr>
            <a:r>
              <a:rPr lang="el-GR" dirty="0"/>
              <a:t>Επανατροφοδοτούμε αυτό που νομίζουμε ότι ακούσαμε από τον συνομιλητή μας, οι απαντήσεις μας </a:t>
            </a:r>
            <a:r>
              <a:rPr lang="el-GR" dirty="0" smtClean="0"/>
              <a:t>καθρεφτίζουν </a:t>
            </a:r>
            <a:r>
              <a:rPr lang="el-GR" dirty="0"/>
              <a:t>αυτά που μας λέει ο άλλος.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07058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l-GR" sz="4400" dirty="0"/>
              <a:t>Αναζήτηση εναλλακτικών </a:t>
            </a:r>
            <a:r>
              <a:rPr lang="el-GR" sz="4400" dirty="0" smtClean="0"/>
              <a:t>λύσεων</a:t>
            </a:r>
            <a:r>
              <a:rPr lang="en-US" sz="4400" dirty="0" smtClean="0"/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sz="4400" dirty="0"/>
          </a:p>
          <a:p>
            <a:pPr marL="82296" indent="0" algn="just">
              <a:buNone/>
            </a:pPr>
            <a:endParaRPr lang="el-GR" sz="44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4400" dirty="0"/>
              <a:t>Μηνύματα σε πρώτο </a:t>
            </a:r>
            <a:r>
              <a:rPr lang="el-GR" sz="4400" dirty="0" smtClean="0"/>
              <a:t>πρόσωπο</a:t>
            </a:r>
            <a:r>
              <a:rPr lang="en-US" sz="4400" dirty="0" smtClean="0"/>
              <a:t>.</a:t>
            </a:r>
            <a:endParaRPr lang="el-GR" i="1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728087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Μετρό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948</TotalTime>
  <Words>505</Words>
  <Application>Microsoft Office PowerPoint</Application>
  <PresentationFormat>Προβολή στην οθόνη (4:3)</PresentationFormat>
  <Paragraphs>75</Paragraphs>
  <Slides>13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20" baseType="lpstr">
      <vt:lpstr>Arial</vt:lpstr>
      <vt:lpstr>Corbel</vt:lpstr>
      <vt:lpstr>Gill Sans MT</vt:lpstr>
      <vt:lpstr>Verdana</vt:lpstr>
      <vt:lpstr>Wingdings</vt:lpstr>
      <vt:lpstr>Wingdings 2</vt:lpstr>
      <vt:lpstr>Ηλιοστάσιο</vt:lpstr>
      <vt:lpstr>      «Η επικοινωνία μέσα στην                     οικογένεια»  </vt:lpstr>
      <vt:lpstr>                 Η επικοινωνία: </vt:lpstr>
      <vt:lpstr>                Διπλά Μηνύματα</vt:lpstr>
      <vt:lpstr>                Διπλά Μηνύματα </vt:lpstr>
      <vt:lpstr>Πώς ήταν η επικοινωνία στην πατρική μου οικογένεια και πώς είναι στην δική μου οικογένεια; </vt:lpstr>
      <vt:lpstr> Τι είναι αυτό που δυσκολεύει την  επικοινωνία μας με τους                    άλλους;</vt:lpstr>
      <vt:lpstr>Παρουσίαση του PowerPoint</vt:lpstr>
      <vt:lpstr>       Δεξιότητες που διευκολύνουν                    την επικοινωνία </vt:lpstr>
      <vt:lpstr>Παρουσίαση του PowerPoint</vt:lpstr>
      <vt:lpstr>Παρουσίαση του PowerPoint</vt:lpstr>
      <vt:lpstr>            Τεχνικές αποτελεσματικής                         επικοινωνίας </vt:lpstr>
      <vt:lpstr>Παρουσίαση του PowerPoint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Συνεργασία παιδιών και γονέων</dc:title>
  <dc:creator>user</dc:creator>
  <cp:lastModifiedBy>Αιμιλία Μπουζά</cp:lastModifiedBy>
  <cp:revision>100</cp:revision>
  <dcterms:created xsi:type="dcterms:W3CDTF">2014-05-18T09:53:34Z</dcterms:created>
  <dcterms:modified xsi:type="dcterms:W3CDTF">2022-05-28T06:26:39Z</dcterms:modified>
</cp:coreProperties>
</file>