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8" r:id="rId17"/>
    <p:sldId id="270" r:id="rId18"/>
    <p:sldId id="271" r:id="rId19"/>
    <p:sldId id="272" r:id="rId20"/>
    <p:sldId id="273" r:id="rId21"/>
    <p:sldId id="274" r:id="rId22"/>
    <p:sldId id="275" r:id="rId23"/>
    <p:sldId id="277"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07" autoAdjust="0"/>
  </p:normalViewPr>
  <p:slideViewPr>
    <p:cSldViewPr>
      <p:cViewPr varScale="1">
        <p:scale>
          <a:sx n="81" d="100"/>
          <a:sy n="81" d="100"/>
        </p:scale>
        <p:origin x="-10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624640E-93DA-4F46-92ED-032B2B435702}" type="datetimeFigureOut">
              <a:rPr lang="el-GR" smtClean="0"/>
              <a:pPr/>
              <a:t>13/06/2021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4389453-A19E-4D64-AE26-3FDA0EEB49E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4640E-93DA-4F46-92ED-032B2B435702}" type="datetimeFigureOut">
              <a:rPr lang="el-GR" smtClean="0"/>
              <a:pPr/>
              <a:t>13/06/2021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89453-A19E-4D64-AE26-3FDA0EEB49E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357166"/>
            <a:ext cx="7772400" cy="1470025"/>
          </a:xfrm>
        </p:spPr>
        <p:txBody>
          <a:bodyPr/>
          <a:lstStyle/>
          <a:p>
            <a:endParaRPr lang="el-GR" dirty="0"/>
          </a:p>
        </p:txBody>
      </p:sp>
      <p:sp>
        <p:nvSpPr>
          <p:cNvPr id="3" name="2 - Υπότιτλος"/>
          <p:cNvSpPr>
            <a:spLocks noGrp="1"/>
          </p:cNvSpPr>
          <p:nvPr>
            <p:ph type="subTitle" idx="1"/>
          </p:nvPr>
        </p:nvSpPr>
        <p:spPr/>
        <p:txBody>
          <a:bodyPr/>
          <a:lstStyle/>
          <a:p>
            <a:endParaRPr lang="el-GR"/>
          </a:p>
        </p:txBody>
      </p:sp>
      <p:pic>
        <p:nvPicPr>
          <p:cNvPr id="5" name="4 - Εικόνα" descr="IMG_20210531_123102.jpg"/>
          <p:cNvPicPr>
            <a:picLocks noChangeAspect="1"/>
          </p:cNvPicPr>
          <p:nvPr/>
        </p:nvPicPr>
        <p:blipFill>
          <a:blip r:embed="rId2" cstate="print"/>
          <a:stretch>
            <a:fillRect/>
          </a:stretch>
        </p:blipFill>
        <p:spPr>
          <a:xfrm>
            <a:off x="428596" y="285728"/>
            <a:ext cx="8358246" cy="5929354"/>
          </a:xfrm>
          <a:prstGeom prst="rect">
            <a:avLst/>
          </a:prstGeom>
        </p:spPr>
      </p:pic>
      <p:sp>
        <p:nvSpPr>
          <p:cNvPr id="7" name="6 - TextBox"/>
          <p:cNvSpPr txBox="1"/>
          <p:nvPr/>
        </p:nvSpPr>
        <p:spPr>
          <a:xfrm>
            <a:off x="2428860" y="642918"/>
            <a:ext cx="4429156" cy="523220"/>
          </a:xfrm>
          <a:prstGeom prst="rect">
            <a:avLst/>
          </a:prstGeom>
          <a:noFill/>
        </p:spPr>
        <p:txBody>
          <a:bodyPr wrap="square" rtlCol="0">
            <a:spAutoFit/>
          </a:bodyPr>
          <a:lstStyle/>
          <a:p>
            <a:r>
              <a:rPr lang="en-US" sz="2800" b="1" u="sng" dirty="0" smtClean="0"/>
              <a:t>O </a:t>
            </a:r>
            <a:r>
              <a:rPr lang="el-GR" sz="2800" b="1" u="sng" dirty="0" err="1" smtClean="0"/>
              <a:t>Άη</a:t>
            </a:r>
            <a:r>
              <a:rPr lang="el-GR" sz="2800" b="1" u="sng" dirty="0" smtClean="0"/>
              <a:t>- Γιώργης και ο Δράκος</a:t>
            </a:r>
            <a:endParaRPr lang="el-GR" sz="2800" b="1" u="sng" dirty="0"/>
          </a:p>
        </p:txBody>
      </p:sp>
      <p:sp>
        <p:nvSpPr>
          <p:cNvPr id="9" name="8 - TextBox"/>
          <p:cNvSpPr txBox="1"/>
          <p:nvPr/>
        </p:nvSpPr>
        <p:spPr>
          <a:xfrm>
            <a:off x="1928794" y="5357826"/>
            <a:ext cx="5643602" cy="369332"/>
          </a:xfrm>
          <a:prstGeom prst="rect">
            <a:avLst/>
          </a:prstGeom>
          <a:noFill/>
        </p:spPr>
        <p:txBody>
          <a:bodyPr wrap="square" rtlCol="0">
            <a:spAutoFit/>
          </a:bodyPr>
          <a:lstStyle/>
          <a:p>
            <a:r>
              <a:rPr lang="el-GR" b="1" i="1" dirty="0" smtClean="0"/>
              <a:t>«Ο λαϊκός θρύλος μέσα από τα μάτια των παιδιών»</a:t>
            </a:r>
            <a:endParaRPr lang="el-GR"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4.jpg"/>
          <p:cNvPicPr>
            <a:picLocks noGrp="1" noChangeAspect="1"/>
          </p:cNvPicPr>
          <p:nvPr>
            <p:ph idx="1"/>
          </p:nvPr>
        </p:nvPicPr>
        <p:blipFill>
          <a:blip r:embed="rId2"/>
          <a:stretch>
            <a:fillRect/>
          </a:stretch>
        </p:blipFill>
        <p:spPr>
          <a:xfrm>
            <a:off x="1" y="142852"/>
            <a:ext cx="9143999" cy="6858000"/>
          </a:xfrm>
        </p:spPr>
      </p:pic>
      <p:sp>
        <p:nvSpPr>
          <p:cNvPr id="6" name="5 - TextBox"/>
          <p:cNvSpPr txBox="1"/>
          <p:nvPr/>
        </p:nvSpPr>
        <p:spPr>
          <a:xfrm>
            <a:off x="2081194" y="1009632"/>
            <a:ext cx="5929354" cy="369332"/>
          </a:xfrm>
          <a:prstGeom prst="rect">
            <a:avLst/>
          </a:prstGeom>
          <a:noFill/>
        </p:spPr>
        <p:txBody>
          <a:bodyPr wrap="square" rtlCol="0">
            <a:spAutoFit/>
          </a:bodyPr>
          <a:lstStyle/>
          <a:p>
            <a:endParaRPr lang="el-GR" dirty="0"/>
          </a:p>
        </p:txBody>
      </p:sp>
      <p:sp>
        <p:nvSpPr>
          <p:cNvPr id="8" name="7 - TextBox"/>
          <p:cNvSpPr txBox="1"/>
          <p:nvPr/>
        </p:nvSpPr>
        <p:spPr>
          <a:xfrm>
            <a:off x="1428728" y="571480"/>
            <a:ext cx="6715172" cy="1477328"/>
          </a:xfrm>
          <a:prstGeom prst="rect">
            <a:avLst/>
          </a:prstGeom>
          <a:noFill/>
        </p:spPr>
        <p:txBody>
          <a:bodyPr wrap="square" rtlCol="0">
            <a:spAutoFit/>
          </a:bodyPr>
          <a:lstStyle/>
          <a:p>
            <a:r>
              <a:rPr lang="el-GR" b="1" dirty="0" smtClean="0"/>
              <a:t>Ήταν φθινόπωρο, όταν ακούσαμε για πρώτη φορά το δράκο να σέρνεται στα δρομάκια του χωριού μας και από εκείνη τη στιγμή δεν μας άφησε σε ησυχία. Περνώντας μέσα από τα στενά δρομάκια, έκανε πολλές ζημιές και όσοι τον είδαν, είπαν ότι έμοιαζε με πρασινόμαυρο, πελώριο φίδι.</a:t>
            </a:r>
            <a:endParaRPr lang="el-G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4..jpg"/>
          <p:cNvPicPr>
            <a:picLocks noGrp="1" noChangeAspect="1"/>
          </p:cNvPicPr>
          <p:nvPr>
            <p:ph idx="1"/>
          </p:nvPr>
        </p:nvPicPr>
        <p:blipFill>
          <a:blip r:embed="rId2"/>
          <a:stretch>
            <a:fillRect/>
          </a:stretch>
        </p:blipFill>
        <p:spPr>
          <a:xfrm>
            <a:off x="0" y="0"/>
            <a:ext cx="9144000" cy="6858000"/>
          </a:xfrm>
        </p:spPr>
      </p:pic>
      <p:sp>
        <p:nvSpPr>
          <p:cNvPr id="5" name="4 - TextBox"/>
          <p:cNvSpPr txBox="1"/>
          <p:nvPr/>
        </p:nvSpPr>
        <p:spPr>
          <a:xfrm>
            <a:off x="1285852" y="5643578"/>
            <a:ext cx="7072362" cy="923330"/>
          </a:xfrm>
          <a:prstGeom prst="rect">
            <a:avLst/>
          </a:prstGeom>
          <a:noFill/>
        </p:spPr>
        <p:txBody>
          <a:bodyPr wrap="square" rtlCol="0">
            <a:spAutoFit/>
          </a:bodyPr>
          <a:lstStyle/>
          <a:p>
            <a:r>
              <a:rPr lang="el-GR" b="1" dirty="0" smtClean="0"/>
              <a:t>Από το στόμα του πετάγονταν φλόγες και στο κεφάλι του άστραφταν τα κόκκινα μάτια του. Πολλά βάσανα μας περίμεναν από τη στιγμή που εμφανίστηκε ο δράκος στο χωριό μας.</a:t>
            </a:r>
            <a:endParaRPr lang="el-G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5.jpg"/>
          <p:cNvPicPr>
            <a:picLocks noGrp="1" noChangeAspect="1"/>
          </p:cNvPicPr>
          <p:nvPr>
            <p:ph idx="1"/>
          </p:nvPr>
        </p:nvPicPr>
        <p:blipFill>
          <a:blip r:embed="rId2"/>
          <a:stretch>
            <a:fillRect/>
          </a:stretch>
        </p:blipFill>
        <p:spPr>
          <a:xfrm>
            <a:off x="0" y="0"/>
            <a:ext cx="9144000" cy="6858000"/>
          </a:xfrm>
        </p:spPr>
      </p:pic>
      <p:sp>
        <p:nvSpPr>
          <p:cNvPr id="8" name="7 - TextBox"/>
          <p:cNvSpPr txBox="1"/>
          <p:nvPr/>
        </p:nvSpPr>
        <p:spPr>
          <a:xfrm>
            <a:off x="928662" y="5429264"/>
            <a:ext cx="7358114" cy="923330"/>
          </a:xfrm>
          <a:prstGeom prst="rect">
            <a:avLst/>
          </a:prstGeom>
          <a:noFill/>
        </p:spPr>
        <p:txBody>
          <a:bodyPr wrap="square" rtlCol="0">
            <a:spAutoFit/>
          </a:bodyPr>
          <a:lstStyle/>
          <a:p>
            <a:r>
              <a:rPr lang="el-GR" b="1" dirty="0" smtClean="0"/>
              <a:t>Σ’ ένα  μόνο σπιτάκι, ενός καλού γεωργού δεν είχε φτάσει ακόμη η μαύρη στενοχώρια. Ήταν ένα σπιτάκι που έμενε η </a:t>
            </a:r>
            <a:r>
              <a:rPr lang="el-GR" b="1" dirty="0" err="1" smtClean="0"/>
              <a:t>Λένω</a:t>
            </a:r>
            <a:r>
              <a:rPr lang="el-GR" b="1" dirty="0" smtClean="0"/>
              <a:t> και ο Γιώργης που μόλις είχαν παντρευτεί.</a:t>
            </a:r>
            <a:endParaRPr lang="el-G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5..jpg"/>
          <p:cNvPicPr>
            <a:picLocks noGrp="1" noChangeAspect="1"/>
          </p:cNvPicPr>
          <p:nvPr>
            <p:ph idx="1"/>
          </p:nvPr>
        </p:nvPicPr>
        <p:blipFill>
          <a:blip r:embed="rId2"/>
          <a:stretch>
            <a:fillRect/>
          </a:stretch>
        </p:blipFill>
        <p:spPr>
          <a:xfrm>
            <a:off x="0" y="0"/>
            <a:ext cx="9143999" cy="6858000"/>
          </a:xfrm>
        </p:spPr>
      </p:pic>
      <p:sp>
        <p:nvSpPr>
          <p:cNvPr id="5" name="4 - TextBox"/>
          <p:cNvSpPr txBox="1"/>
          <p:nvPr/>
        </p:nvSpPr>
        <p:spPr>
          <a:xfrm>
            <a:off x="1214414" y="5572140"/>
            <a:ext cx="6858048" cy="646331"/>
          </a:xfrm>
          <a:prstGeom prst="rect">
            <a:avLst/>
          </a:prstGeom>
          <a:noFill/>
        </p:spPr>
        <p:txBody>
          <a:bodyPr wrap="square" rtlCol="0">
            <a:spAutoFit/>
          </a:bodyPr>
          <a:lstStyle/>
          <a:p>
            <a:r>
              <a:rPr lang="el-GR" b="1" dirty="0" smtClean="0"/>
              <a:t>Η </a:t>
            </a:r>
            <a:r>
              <a:rPr lang="el-GR" b="1" dirty="0" err="1" smtClean="0"/>
              <a:t>Λένω</a:t>
            </a:r>
            <a:r>
              <a:rPr lang="el-GR" b="1" dirty="0" smtClean="0"/>
              <a:t> ήταν πολύ όμορφη κοπέλα και καλή νοικοκυρά και ο Γιώργης εργατικό και άξιο παλικάρι.</a:t>
            </a:r>
            <a:endParaRPr lang="el-G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5...jpg"/>
          <p:cNvPicPr>
            <a:picLocks noGrp="1" noChangeAspect="1"/>
          </p:cNvPicPr>
          <p:nvPr>
            <p:ph idx="1"/>
          </p:nvPr>
        </p:nvPicPr>
        <p:blipFill>
          <a:blip r:embed="rId2"/>
          <a:stretch>
            <a:fillRect/>
          </a:stretch>
        </p:blipFill>
        <p:spPr>
          <a:xfrm>
            <a:off x="0" y="0"/>
            <a:ext cx="9144000" cy="6858000"/>
          </a:xfrm>
        </p:spPr>
      </p:pic>
      <p:sp>
        <p:nvSpPr>
          <p:cNvPr id="5" name="4 - TextBox"/>
          <p:cNvSpPr txBox="1"/>
          <p:nvPr/>
        </p:nvSpPr>
        <p:spPr>
          <a:xfrm>
            <a:off x="1000100" y="6000768"/>
            <a:ext cx="7072362" cy="646331"/>
          </a:xfrm>
          <a:prstGeom prst="rect">
            <a:avLst/>
          </a:prstGeom>
          <a:noFill/>
        </p:spPr>
        <p:txBody>
          <a:bodyPr wrap="square" rtlCol="0">
            <a:spAutoFit/>
          </a:bodyPr>
          <a:lstStyle/>
          <a:p>
            <a:r>
              <a:rPr lang="el-GR" b="1" dirty="0" smtClean="0"/>
              <a:t>Όλα θα περάσουν έλεγαν και θα ξαναγίνουν όπως πριν. Αλλά η άνοιξη δεν φαινόταν πουθενά…</a:t>
            </a:r>
            <a:endParaRPr lang="el-GR"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6.jpg"/>
          <p:cNvPicPr>
            <a:picLocks noGrp="1" noChangeAspect="1"/>
          </p:cNvPicPr>
          <p:nvPr>
            <p:ph idx="1"/>
          </p:nvPr>
        </p:nvPicPr>
        <p:blipFill>
          <a:blip r:embed="rId2"/>
          <a:stretch>
            <a:fillRect/>
          </a:stretch>
        </p:blipFill>
        <p:spPr>
          <a:xfrm>
            <a:off x="0" y="0"/>
            <a:ext cx="9144000" cy="6858000"/>
          </a:xfrm>
        </p:spPr>
      </p:pic>
      <p:sp>
        <p:nvSpPr>
          <p:cNvPr id="5" name="4 - TextBox"/>
          <p:cNvSpPr txBox="1"/>
          <p:nvPr/>
        </p:nvSpPr>
        <p:spPr>
          <a:xfrm>
            <a:off x="785786" y="500042"/>
            <a:ext cx="7072362" cy="923330"/>
          </a:xfrm>
          <a:prstGeom prst="rect">
            <a:avLst/>
          </a:prstGeom>
          <a:noFill/>
        </p:spPr>
        <p:txBody>
          <a:bodyPr wrap="square" rtlCol="0">
            <a:spAutoFit/>
          </a:bodyPr>
          <a:lstStyle/>
          <a:p>
            <a:r>
              <a:rPr lang="el-GR" b="1" dirty="0" smtClean="0"/>
              <a:t>Ο δράκος συνέχιζε το κακό του έργο. Η άνοιξη που όλοι περίμεναν δεν θα ερχόταν. </a:t>
            </a:r>
          </a:p>
          <a:p>
            <a:endParaRPr lang="el-G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G_20210531_161156.jpg"/>
          <p:cNvPicPr>
            <a:picLocks noGrp="1" noChangeAspect="1"/>
          </p:cNvPicPr>
          <p:nvPr>
            <p:ph idx="1"/>
          </p:nvPr>
        </p:nvPicPr>
        <p:blipFill>
          <a:blip r:embed="rId2" cstate="print"/>
          <a:stretch>
            <a:fillRect/>
          </a:stretch>
        </p:blipFill>
        <p:spPr>
          <a:xfrm>
            <a:off x="0" y="-67463"/>
            <a:ext cx="9144000" cy="6925463"/>
          </a:xfrm>
        </p:spPr>
      </p:pic>
      <p:sp>
        <p:nvSpPr>
          <p:cNvPr id="8" name="7 - TextBox"/>
          <p:cNvSpPr txBox="1"/>
          <p:nvPr/>
        </p:nvSpPr>
        <p:spPr>
          <a:xfrm>
            <a:off x="1071538" y="285728"/>
            <a:ext cx="7072362" cy="369332"/>
          </a:xfrm>
          <a:prstGeom prst="rect">
            <a:avLst/>
          </a:prstGeom>
          <a:noFill/>
        </p:spPr>
        <p:txBody>
          <a:bodyPr wrap="square" rtlCol="0">
            <a:spAutoFit/>
          </a:bodyPr>
          <a:lstStyle/>
          <a:p>
            <a:r>
              <a:rPr lang="en-US" b="1" dirty="0" smtClean="0"/>
              <a:t>O </a:t>
            </a:r>
            <a:r>
              <a:rPr lang="el-GR" b="1" dirty="0" smtClean="0"/>
              <a:t>δράκος έκλεψε και το νερό και οι βρύσες σταμάτησαν να τρέχουν.</a:t>
            </a:r>
            <a:endParaRPr lang="el-G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7.jpg"/>
          <p:cNvPicPr>
            <a:picLocks noGrp="1" noChangeAspect="1"/>
          </p:cNvPicPr>
          <p:nvPr>
            <p:ph idx="1"/>
          </p:nvPr>
        </p:nvPicPr>
        <p:blipFill>
          <a:blip r:embed="rId2"/>
          <a:stretch>
            <a:fillRect/>
          </a:stretch>
        </p:blipFill>
        <p:spPr>
          <a:xfrm>
            <a:off x="-142908" y="0"/>
            <a:ext cx="9144000" cy="6858000"/>
          </a:xfrm>
        </p:spPr>
      </p:pic>
      <p:sp>
        <p:nvSpPr>
          <p:cNvPr id="5" name="4 - TextBox"/>
          <p:cNvSpPr txBox="1"/>
          <p:nvPr/>
        </p:nvSpPr>
        <p:spPr>
          <a:xfrm>
            <a:off x="0" y="3500438"/>
            <a:ext cx="2214578" cy="3139321"/>
          </a:xfrm>
          <a:prstGeom prst="rect">
            <a:avLst/>
          </a:prstGeom>
          <a:noFill/>
        </p:spPr>
        <p:txBody>
          <a:bodyPr wrap="square" rtlCol="0">
            <a:spAutoFit/>
          </a:bodyPr>
          <a:lstStyle/>
          <a:p>
            <a:r>
              <a:rPr lang="el-GR" b="1" dirty="0" smtClean="0"/>
              <a:t>Για να σταματήσει αυτό το μεγάλο κακό, ο δράκος ζήτησε τη </a:t>
            </a:r>
            <a:r>
              <a:rPr lang="el-GR" b="1" dirty="0" err="1" smtClean="0"/>
              <a:t>Λένω</a:t>
            </a:r>
            <a:r>
              <a:rPr lang="el-GR" b="1" dirty="0" smtClean="0"/>
              <a:t> να φάει…</a:t>
            </a:r>
          </a:p>
          <a:p>
            <a:r>
              <a:rPr lang="el-GR" b="1" dirty="0" smtClean="0"/>
              <a:t>Οι γυναίκες του χωριού, στολίζουν τη </a:t>
            </a:r>
            <a:r>
              <a:rPr lang="el-GR" b="1" dirty="0" err="1" smtClean="0"/>
              <a:t>Λένω</a:t>
            </a:r>
            <a:r>
              <a:rPr lang="el-GR" b="1" dirty="0" smtClean="0"/>
              <a:t> ,κλαίγοντας για να τη παραδώσουν στον απαίσιο  δράκο.</a:t>
            </a:r>
            <a:endParaRPr lang="el-GR"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8.jpg"/>
          <p:cNvPicPr>
            <a:picLocks noGrp="1" noChangeAspect="1"/>
          </p:cNvPicPr>
          <p:nvPr>
            <p:ph idx="1"/>
          </p:nvPr>
        </p:nvPicPr>
        <p:blipFill>
          <a:blip r:embed="rId2"/>
          <a:stretch>
            <a:fillRect/>
          </a:stretch>
        </p:blipFill>
        <p:spPr>
          <a:xfrm>
            <a:off x="0" y="0"/>
            <a:ext cx="9143999" cy="6858000"/>
          </a:xfrm>
        </p:spPr>
      </p:pic>
      <p:sp>
        <p:nvSpPr>
          <p:cNvPr id="5" name="4 - TextBox"/>
          <p:cNvSpPr txBox="1"/>
          <p:nvPr/>
        </p:nvSpPr>
        <p:spPr>
          <a:xfrm>
            <a:off x="1357290" y="6000768"/>
            <a:ext cx="7286676" cy="369332"/>
          </a:xfrm>
          <a:prstGeom prst="rect">
            <a:avLst/>
          </a:prstGeom>
          <a:noFill/>
        </p:spPr>
        <p:txBody>
          <a:bodyPr wrap="square" rtlCol="0">
            <a:spAutoFit/>
          </a:bodyPr>
          <a:lstStyle/>
          <a:p>
            <a:r>
              <a:rPr lang="el-GR" b="1" dirty="0" smtClean="0"/>
              <a:t>Ο δράκος βγήκε από τη σπηλιά και περιμένει τη </a:t>
            </a:r>
            <a:r>
              <a:rPr lang="el-GR" b="1" dirty="0" err="1" smtClean="0"/>
              <a:t>Λένω</a:t>
            </a:r>
            <a:r>
              <a:rPr lang="el-GR" b="1" dirty="0" smtClean="0"/>
              <a:t>….</a:t>
            </a:r>
            <a:endParaRPr lang="el-G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9.jpg"/>
          <p:cNvPicPr>
            <a:picLocks noGrp="1" noChangeAspect="1"/>
          </p:cNvPicPr>
          <p:nvPr>
            <p:ph idx="1"/>
          </p:nvPr>
        </p:nvPicPr>
        <p:blipFill>
          <a:blip r:embed="rId2"/>
          <a:stretch>
            <a:fillRect/>
          </a:stretch>
        </p:blipFill>
        <p:spPr>
          <a:xfrm>
            <a:off x="0" y="0"/>
            <a:ext cx="9144000" cy="6858000"/>
          </a:xfrm>
        </p:spPr>
      </p:pic>
      <p:sp>
        <p:nvSpPr>
          <p:cNvPr id="5" name="4 - TextBox"/>
          <p:cNvSpPr txBox="1"/>
          <p:nvPr/>
        </p:nvSpPr>
        <p:spPr>
          <a:xfrm>
            <a:off x="1071538" y="357166"/>
            <a:ext cx="7000924" cy="1477328"/>
          </a:xfrm>
          <a:prstGeom prst="rect">
            <a:avLst/>
          </a:prstGeom>
          <a:noFill/>
        </p:spPr>
        <p:txBody>
          <a:bodyPr wrap="square" rtlCol="0">
            <a:spAutoFit/>
          </a:bodyPr>
          <a:lstStyle/>
          <a:p>
            <a:r>
              <a:rPr lang="el-GR" b="1" dirty="0" smtClean="0"/>
              <a:t>Οι κάτοικοι του χωριού ξεκίνησαν μαζί με τη </a:t>
            </a:r>
            <a:r>
              <a:rPr lang="el-GR" b="1" dirty="0" err="1" smtClean="0"/>
              <a:t>Λένω</a:t>
            </a:r>
            <a:r>
              <a:rPr lang="el-GR" b="1" dirty="0" smtClean="0"/>
              <a:t> για τη σπηλιά του δράκου. Ήταν 23 Απριλίου, ανήμερα του Αγίου Γεωργίου.</a:t>
            </a:r>
          </a:p>
          <a:p>
            <a:r>
              <a:rPr lang="el-GR" b="1" dirty="0" smtClean="0"/>
              <a:t>Με τραγούδια πηγαίνανε αλλά από τον πόνο άλλαζαν τα τραγούδια και γίνονταν μοιρολόγια.</a:t>
            </a:r>
          </a:p>
          <a:p>
            <a:r>
              <a:rPr lang="el-GR" b="1" dirty="0" smtClean="0"/>
              <a:t>Η </a:t>
            </a:r>
            <a:r>
              <a:rPr lang="el-GR" b="1" dirty="0" err="1" smtClean="0"/>
              <a:t>Λένω</a:t>
            </a:r>
            <a:r>
              <a:rPr lang="el-GR" b="1" dirty="0" smtClean="0"/>
              <a:t> μας ήτανε χαμένη…..</a:t>
            </a:r>
            <a:endParaRPr lang="el-G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a:xfrm>
            <a:off x="1371600" y="3886200"/>
            <a:ext cx="6400800" cy="257180"/>
          </a:xfrm>
        </p:spPr>
        <p:txBody>
          <a:bodyPr>
            <a:normAutofit fontScale="40000" lnSpcReduction="20000"/>
          </a:bodyPr>
          <a:lstStyle/>
          <a:p>
            <a:endParaRPr lang="el-GR" dirty="0"/>
          </a:p>
        </p:txBody>
      </p:sp>
      <p:pic>
        <p:nvPicPr>
          <p:cNvPr id="4" name="3 - Εικόνα" descr="1.jpg"/>
          <p:cNvPicPr>
            <a:picLocks noChangeAspect="1"/>
          </p:cNvPicPr>
          <p:nvPr/>
        </p:nvPicPr>
        <p:blipFill>
          <a:blip r:embed="rId2"/>
          <a:stretch>
            <a:fillRect/>
          </a:stretch>
        </p:blipFill>
        <p:spPr>
          <a:xfrm>
            <a:off x="0" y="0"/>
            <a:ext cx="9144000" cy="6858000"/>
          </a:xfrm>
          <a:prstGeom prst="rect">
            <a:avLst/>
          </a:prstGeom>
        </p:spPr>
      </p:pic>
      <p:sp>
        <p:nvSpPr>
          <p:cNvPr id="5" name="4 - TextBox"/>
          <p:cNvSpPr txBox="1"/>
          <p:nvPr/>
        </p:nvSpPr>
        <p:spPr>
          <a:xfrm>
            <a:off x="2143108" y="6215082"/>
            <a:ext cx="5286412" cy="369332"/>
          </a:xfrm>
          <a:prstGeom prst="rect">
            <a:avLst/>
          </a:prstGeom>
          <a:noFill/>
        </p:spPr>
        <p:txBody>
          <a:bodyPr wrap="square" rtlCol="0">
            <a:spAutoFit/>
          </a:bodyPr>
          <a:lstStyle/>
          <a:p>
            <a:r>
              <a:rPr lang="el-GR" b="1" dirty="0" smtClean="0"/>
              <a:t>‘Ήταν  άνοιξη και το χωριό μας  ήταν πολύ όμορφο!</a:t>
            </a:r>
            <a:endParaRPr lang="el-G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jpg"/>
          <p:cNvPicPr>
            <a:picLocks noGrp="1" noChangeAspect="1"/>
          </p:cNvPicPr>
          <p:nvPr>
            <p:ph idx="1"/>
          </p:nvPr>
        </p:nvPicPr>
        <p:blipFill>
          <a:blip r:embed="rId2"/>
          <a:stretch>
            <a:fillRect/>
          </a:stretch>
        </p:blipFill>
        <p:spPr>
          <a:xfrm>
            <a:off x="0" y="0"/>
            <a:ext cx="9143999" cy="6858000"/>
          </a:xfrm>
        </p:spPr>
      </p:pic>
      <p:sp>
        <p:nvSpPr>
          <p:cNvPr id="5" name="4 - TextBox"/>
          <p:cNvSpPr txBox="1"/>
          <p:nvPr/>
        </p:nvSpPr>
        <p:spPr>
          <a:xfrm>
            <a:off x="714348" y="214290"/>
            <a:ext cx="7000924" cy="1200329"/>
          </a:xfrm>
          <a:prstGeom prst="rect">
            <a:avLst/>
          </a:prstGeom>
          <a:noFill/>
        </p:spPr>
        <p:txBody>
          <a:bodyPr wrap="square" rtlCol="0">
            <a:spAutoFit/>
          </a:bodyPr>
          <a:lstStyle/>
          <a:p>
            <a:r>
              <a:rPr lang="el-GR" b="1" dirty="0" smtClean="0"/>
              <a:t>Ξαφνικά μέσα σε ένα πυκνό σύννεφο, καβάλα στο άσπρο του άλογο, φάνηκε ένας γενναίος καβαλάρης. Στο χέρι του κρατούσε ένα φοβερό κοντάρι.</a:t>
            </a:r>
          </a:p>
          <a:p>
            <a:r>
              <a:rPr lang="el-GR" b="1" dirty="0" smtClean="0"/>
              <a:t>Ήταν ο Άγιος Γεώργιος!</a:t>
            </a:r>
            <a:endParaRPr lang="el-G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jpg"/>
          <p:cNvPicPr>
            <a:picLocks noGrp="1" noChangeAspect="1"/>
          </p:cNvPicPr>
          <p:nvPr>
            <p:ph idx="1"/>
          </p:nvPr>
        </p:nvPicPr>
        <p:blipFill>
          <a:blip r:embed="rId2"/>
          <a:stretch>
            <a:fillRect/>
          </a:stretch>
        </p:blipFill>
        <p:spPr>
          <a:xfrm>
            <a:off x="0" y="0"/>
            <a:ext cx="9144000" cy="6858000"/>
          </a:xfrm>
        </p:spPr>
      </p:pic>
      <p:sp>
        <p:nvSpPr>
          <p:cNvPr id="6" name="5 - TextBox"/>
          <p:cNvSpPr txBox="1"/>
          <p:nvPr/>
        </p:nvSpPr>
        <p:spPr>
          <a:xfrm>
            <a:off x="928662" y="357166"/>
            <a:ext cx="7286676" cy="923330"/>
          </a:xfrm>
          <a:prstGeom prst="rect">
            <a:avLst/>
          </a:prstGeom>
          <a:noFill/>
        </p:spPr>
        <p:txBody>
          <a:bodyPr wrap="square" rtlCol="0">
            <a:spAutoFit/>
          </a:bodyPr>
          <a:lstStyle/>
          <a:p>
            <a:r>
              <a:rPr lang="el-GR" b="1" dirty="0" smtClean="0"/>
              <a:t>Όρμησε στη σπηλιά και άρχισε μάχη φοβερή με τον δράκοντα. Ο Άγιος κάρφωσε το κοντάρι στην καρδιά του τέρατος και εκείνο έπεσε άψυχο στο χώμα.</a:t>
            </a:r>
            <a:endParaRPr lang="el-G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jpg"/>
          <p:cNvPicPr>
            <a:picLocks noGrp="1" noChangeAspect="1"/>
          </p:cNvPicPr>
          <p:nvPr>
            <p:ph idx="1"/>
          </p:nvPr>
        </p:nvPicPr>
        <p:blipFill>
          <a:blip r:embed="rId2"/>
          <a:stretch>
            <a:fillRect/>
          </a:stretch>
        </p:blipFill>
        <p:spPr>
          <a:xfrm>
            <a:off x="0" y="0"/>
            <a:ext cx="9143999" cy="6858000"/>
          </a:xfrm>
        </p:spPr>
      </p:pic>
      <p:sp>
        <p:nvSpPr>
          <p:cNvPr id="5" name="4 - TextBox"/>
          <p:cNvSpPr txBox="1"/>
          <p:nvPr/>
        </p:nvSpPr>
        <p:spPr>
          <a:xfrm>
            <a:off x="928662" y="285728"/>
            <a:ext cx="7072362" cy="923330"/>
          </a:xfrm>
          <a:prstGeom prst="rect">
            <a:avLst/>
          </a:prstGeom>
          <a:noFill/>
        </p:spPr>
        <p:txBody>
          <a:bodyPr wrap="square" rtlCol="0">
            <a:spAutoFit/>
          </a:bodyPr>
          <a:lstStyle/>
          <a:p>
            <a:r>
              <a:rPr lang="el-GR" b="1" dirty="0" smtClean="0"/>
              <a:t>Και η </a:t>
            </a:r>
            <a:r>
              <a:rPr lang="el-GR" b="1" dirty="0" err="1" smtClean="0"/>
              <a:t>Λένω</a:t>
            </a:r>
            <a:r>
              <a:rPr lang="el-GR" b="1" dirty="0" smtClean="0"/>
              <a:t> ήταν τώρα ζωντανή κι ελεύθερη.</a:t>
            </a:r>
          </a:p>
          <a:p>
            <a:r>
              <a:rPr lang="el-GR" b="1" dirty="0" smtClean="0"/>
              <a:t>Με φιλιά και αγκαλιές, ξεκίνησαν όλοι για το εκκλησάκι του Αγίου Γεωργίου για να γιορτάσουμε το μεγάλο θαύμα.</a:t>
            </a:r>
            <a:endParaRPr lang="el-G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28670"/>
            <a:ext cx="8229600" cy="5197493"/>
          </a:xfrm>
        </p:spPr>
        <p:txBody>
          <a:bodyPr>
            <a:normAutofit fontScale="85000" lnSpcReduction="20000"/>
          </a:bodyPr>
          <a:lstStyle/>
          <a:p>
            <a:pPr algn="ctr">
              <a:buNone/>
            </a:pPr>
            <a:endParaRPr lang="el-GR" sz="2200" dirty="0" smtClean="0"/>
          </a:p>
          <a:p>
            <a:pPr algn="ctr">
              <a:buNone/>
            </a:pPr>
            <a:endParaRPr lang="el-GR" sz="2200" dirty="0" smtClean="0"/>
          </a:p>
          <a:p>
            <a:pPr algn="ctr">
              <a:buNone/>
            </a:pPr>
            <a:endParaRPr lang="el-GR" sz="2200" dirty="0" smtClean="0"/>
          </a:p>
          <a:p>
            <a:pPr algn="ctr">
              <a:buNone/>
            </a:pPr>
            <a:r>
              <a:rPr lang="el-GR" sz="2200" dirty="0" smtClean="0"/>
              <a:t>Το </a:t>
            </a:r>
            <a:r>
              <a:rPr lang="el-GR" sz="2200" dirty="0" smtClean="0"/>
              <a:t>παραμύθι δημιουργήθηκε στα πλαίσια του προγράμματος:</a:t>
            </a:r>
          </a:p>
          <a:p>
            <a:pPr algn="ctr">
              <a:buNone/>
            </a:pPr>
            <a:endParaRPr lang="el-GR" sz="2200" dirty="0" smtClean="0"/>
          </a:p>
          <a:p>
            <a:pPr algn="ctr">
              <a:buNone/>
            </a:pPr>
            <a:r>
              <a:rPr lang="el-GR" sz="2200" dirty="0" smtClean="0"/>
              <a:t> </a:t>
            </a:r>
            <a:r>
              <a:rPr lang="el-GR" sz="2200" b="1" i="1" dirty="0" smtClean="0"/>
              <a:t>«Το αποτύπωμα του ΄21 στον τόπο μου»</a:t>
            </a:r>
            <a:r>
              <a:rPr lang="el-GR" sz="2200" i="1" dirty="0" smtClean="0"/>
              <a:t> για τα 200 χρόνια από την Επανάσταση </a:t>
            </a:r>
          </a:p>
          <a:p>
            <a:pPr algn="ctr">
              <a:buNone/>
            </a:pPr>
            <a:endParaRPr lang="el-GR" sz="2200" dirty="0" smtClean="0"/>
          </a:p>
          <a:p>
            <a:pPr algn="ctr">
              <a:buNone/>
            </a:pPr>
            <a:r>
              <a:rPr lang="el-GR" sz="2200" dirty="0" smtClean="0"/>
              <a:t>Το εικονογράφησαν και το διηγήθηκαν οι  μαθητές του Νηπιαγωγείου </a:t>
            </a:r>
            <a:r>
              <a:rPr lang="el-GR" sz="2200" dirty="0" err="1" smtClean="0"/>
              <a:t>Αράχωβας</a:t>
            </a:r>
            <a:r>
              <a:rPr lang="el-GR" sz="2200" dirty="0" smtClean="0"/>
              <a:t>.</a:t>
            </a:r>
          </a:p>
          <a:p>
            <a:pPr>
              <a:buNone/>
            </a:pPr>
            <a:endParaRPr lang="el-GR" sz="2200" dirty="0" smtClean="0"/>
          </a:p>
          <a:p>
            <a:pPr>
              <a:buNone/>
            </a:pPr>
            <a:endParaRPr lang="el-GR" sz="2200" u="sng" dirty="0" smtClean="0"/>
          </a:p>
          <a:p>
            <a:pPr algn="ctr">
              <a:buNone/>
            </a:pPr>
            <a:r>
              <a:rPr lang="el-GR" sz="1400" u="sng" dirty="0" smtClean="0"/>
              <a:t>Επιμέλεια</a:t>
            </a:r>
          </a:p>
          <a:p>
            <a:pPr algn="ctr">
              <a:buNone/>
            </a:pPr>
            <a:r>
              <a:rPr lang="el-GR" sz="1400" dirty="0" err="1" smtClean="0"/>
              <a:t>Κωτσαλά</a:t>
            </a:r>
            <a:r>
              <a:rPr lang="el-GR" sz="1400" dirty="0" smtClean="0"/>
              <a:t> Μαρία</a:t>
            </a:r>
          </a:p>
          <a:p>
            <a:pPr algn="ctr">
              <a:buNone/>
            </a:pPr>
            <a:r>
              <a:rPr lang="el-GR" sz="1400" dirty="0" err="1" smtClean="0"/>
              <a:t>Μαυρίκα</a:t>
            </a:r>
            <a:r>
              <a:rPr lang="el-GR" sz="1400" dirty="0" smtClean="0"/>
              <a:t> Σταυρούλα</a:t>
            </a:r>
          </a:p>
          <a:p>
            <a:pPr algn="ctr">
              <a:buNone/>
            </a:pPr>
            <a:r>
              <a:rPr lang="el-GR" sz="1400" dirty="0" smtClean="0"/>
              <a:t>Γκελεστάθη Μαρία</a:t>
            </a:r>
          </a:p>
          <a:p>
            <a:pPr algn="ctr">
              <a:buNone/>
            </a:pPr>
            <a:r>
              <a:rPr lang="el-GR" sz="1400" dirty="0" smtClean="0"/>
              <a:t>Πανουργιά Γαλάτεια</a:t>
            </a:r>
          </a:p>
          <a:p>
            <a:pPr algn="ctr">
              <a:buNone/>
            </a:pPr>
            <a:r>
              <a:rPr lang="el-GR" sz="1400" dirty="0" err="1" smtClean="0"/>
              <a:t>Μακροζαχοπούλου</a:t>
            </a:r>
            <a:r>
              <a:rPr lang="el-GR" sz="1400" dirty="0" smtClean="0"/>
              <a:t> Δήμητρα</a:t>
            </a:r>
          </a:p>
          <a:p>
            <a:pPr algn="ctr">
              <a:buNone/>
            </a:pPr>
            <a:endParaRPr lang="el-GR" sz="1100" dirty="0" smtClean="0"/>
          </a:p>
          <a:p>
            <a:pPr algn="ctr">
              <a:buNone/>
            </a:pPr>
            <a:endParaRPr lang="el-GR" sz="1100" dirty="0" smtClean="0"/>
          </a:p>
          <a:p>
            <a:pPr algn="r">
              <a:buNone/>
            </a:pPr>
            <a:r>
              <a:rPr lang="el-GR" sz="1100" dirty="0" smtClean="0"/>
              <a:t>                                                                                                                                                                            Πηγή: Ο Άγιος Γεώργιος και ο Δράκος</a:t>
            </a:r>
          </a:p>
          <a:p>
            <a:pPr algn="r">
              <a:buNone/>
            </a:pPr>
            <a:r>
              <a:rPr lang="el-GR" sz="1100" dirty="0" smtClean="0"/>
              <a:t>                                                                                                                                                                             Μεταγραφή: Ελένη Δ. Παπαδοπούλου</a:t>
            </a:r>
          </a:p>
          <a:p>
            <a:pPr algn="r">
              <a:buNone/>
            </a:pPr>
            <a:r>
              <a:rPr lang="el-GR" sz="1100" dirty="0" smtClean="0"/>
              <a:t>                                                                                                                                                                  Από τη σειρά Λαϊκά Παραμύθια </a:t>
            </a:r>
          </a:p>
          <a:p>
            <a:pPr algn="r">
              <a:buNone/>
            </a:pPr>
            <a:r>
              <a:rPr lang="el-GR" sz="1100" dirty="0" smtClean="0"/>
              <a:t>                                                                                                                                         Εκδόσεις Μίνωας</a:t>
            </a:r>
          </a:p>
          <a:p>
            <a:pPr>
              <a:buNone/>
            </a:pPr>
            <a:r>
              <a:rPr lang="el-GR" sz="1400" b="1" dirty="0" smtClean="0"/>
              <a:t>Ιούνιος 2021</a:t>
            </a:r>
            <a:endParaRPr lang="el-GR"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jpg"/>
          <p:cNvPicPr>
            <a:picLocks noGrp="1" noChangeAspect="1"/>
          </p:cNvPicPr>
          <p:nvPr>
            <p:ph idx="1"/>
          </p:nvPr>
        </p:nvPicPr>
        <p:blipFill>
          <a:blip r:embed="rId2"/>
          <a:stretch>
            <a:fillRect/>
          </a:stretch>
        </p:blipFill>
        <p:spPr>
          <a:xfrm>
            <a:off x="0" y="142852"/>
            <a:ext cx="9143999" cy="6715148"/>
          </a:xfrm>
        </p:spPr>
      </p:pic>
      <p:sp>
        <p:nvSpPr>
          <p:cNvPr id="5" name="4 - TextBox"/>
          <p:cNvSpPr txBox="1"/>
          <p:nvPr/>
        </p:nvSpPr>
        <p:spPr>
          <a:xfrm>
            <a:off x="1643042" y="6215082"/>
            <a:ext cx="5715040" cy="646331"/>
          </a:xfrm>
          <a:prstGeom prst="rect">
            <a:avLst/>
          </a:prstGeom>
          <a:noFill/>
        </p:spPr>
        <p:txBody>
          <a:bodyPr wrap="square" rtlCol="0">
            <a:spAutoFit/>
          </a:bodyPr>
          <a:lstStyle/>
          <a:p>
            <a:r>
              <a:rPr lang="el-GR" b="1" dirty="0" smtClean="0"/>
              <a:t>Στον ήλιο το ζεστό, ξύπναγε το παγωμένο χώμα  του χειμώνα , άνθιζε και μύριζε όλη η πλάση.</a:t>
            </a:r>
            <a:endParaRPr lang="el-G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jp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2.jpg"/>
          <p:cNvPicPr>
            <a:picLocks noGrp="1" noChangeAspect="1"/>
          </p:cNvPicPr>
          <p:nvPr>
            <p:ph idx="1"/>
          </p:nvPr>
        </p:nvPicPr>
        <p:blipFill>
          <a:blip r:embed="rId2"/>
          <a:stretch>
            <a:fillRect/>
          </a:stretch>
        </p:blipFill>
        <p:spPr>
          <a:xfrm>
            <a:off x="0" y="0"/>
            <a:ext cx="9144000" cy="6858000"/>
          </a:xfrm>
        </p:spPr>
      </p:pic>
      <p:sp>
        <p:nvSpPr>
          <p:cNvPr id="5" name="4 - TextBox"/>
          <p:cNvSpPr txBox="1"/>
          <p:nvPr/>
        </p:nvSpPr>
        <p:spPr>
          <a:xfrm>
            <a:off x="1643042" y="428604"/>
            <a:ext cx="5715040" cy="1477328"/>
          </a:xfrm>
          <a:prstGeom prst="rect">
            <a:avLst/>
          </a:prstGeom>
          <a:noFill/>
        </p:spPr>
        <p:txBody>
          <a:bodyPr wrap="square" rtlCol="0">
            <a:spAutoFit/>
          </a:bodyPr>
          <a:lstStyle/>
          <a:p>
            <a:r>
              <a:rPr lang="el-GR" b="1" dirty="0" smtClean="0"/>
              <a:t>Από κάποια σκοτεινή σπηλιά του βουνού, έτρεχε νεράκι, γάργαρο νερό.  Αυτό ήταν του χωριού μας η ζωή, ο πλούτος. Αυτή την εποχή καθαρίζαμε τα σπίτια μας και ετοιμαζόμασταν  για τη μεγάλη γιορτή του Αγίου Γεωργίου.</a:t>
            </a:r>
            <a:endParaRPr lang="el-GR" b="1" dirty="0"/>
          </a:p>
        </p:txBody>
      </p:sp>
      <p:sp>
        <p:nvSpPr>
          <p:cNvPr id="6" name="5 - TextBox"/>
          <p:cNvSpPr txBox="1"/>
          <p:nvPr/>
        </p:nvSpPr>
        <p:spPr>
          <a:xfrm>
            <a:off x="1428728" y="6000768"/>
            <a:ext cx="5643602" cy="646331"/>
          </a:xfrm>
          <a:prstGeom prst="rect">
            <a:avLst/>
          </a:prstGeom>
          <a:noFill/>
        </p:spPr>
        <p:txBody>
          <a:bodyPr wrap="square" rtlCol="0">
            <a:spAutoFit/>
          </a:bodyPr>
          <a:lstStyle/>
          <a:p>
            <a:r>
              <a:rPr lang="el-GR" b="1" dirty="0" smtClean="0"/>
              <a:t>Είχαμε συνήθεια παλιά, να γιορτάζουμε κάθε χρόνο την Άνοιξη το μεγάλο πανηγύρι.</a:t>
            </a:r>
            <a:endParaRPr lang="el-G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3.jpg"/>
          <p:cNvPicPr>
            <a:picLocks noGrp="1" noChangeAspect="1"/>
          </p:cNvPicPr>
          <p:nvPr>
            <p:ph idx="1"/>
          </p:nvPr>
        </p:nvPicPr>
        <p:blipFill>
          <a:blip r:embed="rId2"/>
          <a:stretch>
            <a:fillRect/>
          </a:stretch>
        </p:blipFill>
        <p:spPr>
          <a:xfrm>
            <a:off x="0" y="0"/>
            <a:ext cx="9144000" cy="6858000"/>
          </a:xfrm>
        </p:spPr>
      </p:pic>
      <p:sp>
        <p:nvSpPr>
          <p:cNvPr id="5" name="4 - TextBox"/>
          <p:cNvSpPr txBox="1"/>
          <p:nvPr/>
        </p:nvSpPr>
        <p:spPr>
          <a:xfrm>
            <a:off x="214282" y="5929330"/>
            <a:ext cx="8215370" cy="369332"/>
          </a:xfrm>
          <a:prstGeom prst="rect">
            <a:avLst/>
          </a:prstGeom>
          <a:noFill/>
        </p:spPr>
        <p:txBody>
          <a:bodyPr wrap="square" rtlCol="0">
            <a:spAutoFit/>
          </a:bodyPr>
          <a:lstStyle/>
          <a:p>
            <a:r>
              <a:rPr lang="el-GR" b="1" dirty="0" smtClean="0"/>
              <a:t>Αλλά μια χρονιά πανηγύρι δεν θα γινόταν γιατί μεγάλο κακό μας είχε βρει…..</a:t>
            </a:r>
            <a:endParaRPr lang="el-G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3..jpg"/>
          <p:cNvPicPr>
            <a:picLocks noGrp="1" noChangeAspect="1"/>
          </p:cNvPicPr>
          <p:nvPr>
            <p:ph idx="1"/>
          </p:nvPr>
        </p:nvPicPr>
        <p:blipFill>
          <a:blip r:embed="rId2"/>
          <a:stretch>
            <a:fillRect/>
          </a:stretch>
        </p:blipFill>
        <p:spPr>
          <a:xfrm>
            <a:off x="0" y="0"/>
            <a:ext cx="9144000" cy="6858000"/>
          </a:xfrm>
        </p:spPr>
      </p:pic>
      <p:sp>
        <p:nvSpPr>
          <p:cNvPr id="5" name="4 - TextBox"/>
          <p:cNvSpPr txBox="1"/>
          <p:nvPr/>
        </p:nvSpPr>
        <p:spPr>
          <a:xfrm>
            <a:off x="785786" y="428604"/>
            <a:ext cx="1643074" cy="2308324"/>
          </a:xfrm>
          <a:prstGeom prst="rect">
            <a:avLst/>
          </a:prstGeom>
          <a:noFill/>
        </p:spPr>
        <p:txBody>
          <a:bodyPr wrap="square" rtlCol="0">
            <a:spAutoFit/>
          </a:bodyPr>
          <a:lstStyle/>
          <a:p>
            <a:r>
              <a:rPr lang="el-GR" b="1" dirty="0" smtClean="0"/>
              <a:t>Ένα κακό θεριό, ένας φοβερός δράκος φώλιασε στη σκοτεινή σπηλιά του χωριού μας.</a:t>
            </a:r>
            <a:endParaRPr lang="el-GR"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561</Words>
  <Application>Microsoft Office PowerPoint</Application>
  <PresentationFormat>Προβολή στην οθόνη (4:3)</PresentationFormat>
  <Paragraphs>49</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ΝΗΠΙΑΓΩΓΕΙΟ ΑΡΑΧΩΒΑΣ</dc:creator>
  <cp:lastModifiedBy>ΝΗΠΙΑΓΩΓΕΙΟ ΑΡΑΧΩΒΑΣ</cp:lastModifiedBy>
  <cp:revision>39</cp:revision>
  <dcterms:created xsi:type="dcterms:W3CDTF">2021-05-31T07:01:36Z</dcterms:created>
  <dcterms:modified xsi:type="dcterms:W3CDTF">2021-06-13T13:44:43Z</dcterms:modified>
</cp:coreProperties>
</file>