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276" r:id="rId2"/>
    <p:sldId id="277" r:id="rId3"/>
    <p:sldId id="278" r:id="rId4"/>
    <p:sldId id="279" r:id="rId5"/>
    <p:sldId id="280" r:id="rId6"/>
    <p:sldId id="281" r:id="rId7"/>
    <p:sldId id="284" r:id="rId8"/>
    <p:sldId id="282" r:id="rId9"/>
    <p:sldId id="28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F05E57"/>
    <a:srgbClr val="7C3EB0"/>
    <a:srgbClr val="FBE2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3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900" y="668"/>
      </p:cViewPr>
      <p:guideLst>
        <p:guide orient="horz" pos="2160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90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91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92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31760-A9D5-4970-93FD-0EBD6137EF0F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85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8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8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D1B15-676C-428A-A349-1A245CCD0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6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6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0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5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0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0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5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5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72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3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7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6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57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5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59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6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6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3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6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78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9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8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8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4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4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64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84D3-4773-4902-B575-8C90A39EBDA6}" type="datetimeFigureOut">
              <a:rPr lang="zh-CN" altLang="en-US" smtClean="0"/>
              <a:pPr/>
              <a:t>2025/10/26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0681-C97C-4E7A-968A-292B58C13A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图文框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60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16" name="图文框 5"/>
          <p:cNvSpPr/>
          <p:nvPr/>
        </p:nvSpPr>
        <p:spPr>
          <a:xfrm>
            <a:off x="398979" y="400692"/>
            <a:ext cx="11406028" cy="6056509"/>
          </a:xfrm>
          <a:prstGeom prst="frame">
            <a:avLst>
              <a:gd name="adj1" fmla="val 1115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97169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8460" y="2368214"/>
            <a:ext cx="1965166" cy="1965166"/>
          </a:xfrm>
          <a:prstGeom prst="rect">
            <a:avLst/>
          </a:prstGeom>
        </p:spPr>
      </p:pic>
      <p:pic>
        <p:nvPicPr>
          <p:cNvPr id="2097170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62" y="2324967"/>
            <a:ext cx="2008413" cy="2008413"/>
          </a:xfrm>
          <a:prstGeom prst="rect">
            <a:avLst/>
          </a:prstGeom>
        </p:spPr>
      </p:pic>
      <p:sp>
        <p:nvSpPr>
          <p:cNvPr id="1048617" name="文本框 8"/>
          <p:cNvSpPr txBox="1"/>
          <p:nvPr/>
        </p:nvSpPr>
        <p:spPr>
          <a:xfrm>
            <a:off x="3274189" y="2642912"/>
            <a:ext cx="546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4000" b="1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Όλα λύνονται</a:t>
            </a:r>
            <a:r>
              <a:rPr lang="en-US" altLang="en-US" sz="4000" b="1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!</a:t>
            </a:r>
            <a:endParaRPr lang="zh-CN" altLang="en-US" sz="4000" b="1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18" name="文本框 9"/>
          <p:cNvSpPr txBox="1"/>
          <p:nvPr/>
        </p:nvSpPr>
        <p:spPr>
          <a:xfrm>
            <a:off x="2820246" y="3410328"/>
            <a:ext cx="637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2400" dirty="0" smtClean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Δράσεις για</a:t>
            </a:r>
            <a:r>
              <a:rPr lang="en-US" altLang="en-US" sz="2400" dirty="0" smtClean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400" dirty="0" smtClean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την</a:t>
            </a:r>
            <a:r>
              <a:rPr lang="en-US" altLang="en-US" sz="2400" dirty="0" smtClean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400" dirty="0" smtClean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ψυχική υγεία </a:t>
            </a:r>
            <a:endParaRPr lang="zh-CN" altLang="en-US" sz="2400" dirty="0">
              <a:solidFill>
                <a:srgbClr val="7C3EB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19" name="矩形: 圆角 10"/>
          <p:cNvSpPr/>
          <p:nvPr/>
        </p:nvSpPr>
        <p:spPr>
          <a:xfrm>
            <a:off x="4605376" y="3949918"/>
            <a:ext cx="2833478" cy="461665"/>
          </a:xfrm>
          <a:prstGeom prst="roundRect">
            <a:avLst>
              <a:gd name="adj" fmla="val 50000"/>
            </a:avLst>
          </a:prstGeom>
          <a:noFill/>
          <a:ln>
            <a:solidFill>
              <a:srgbClr val="7C3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n-US" dirty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Νηπιαγωγείο Αγίου Αθανασίου Πέλλας </a:t>
            </a:r>
            <a:endParaRPr lang="zh-CN" altLang="en-US" dirty="0">
              <a:solidFill>
                <a:srgbClr val="7C3EB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图文框 5"/>
          <p:cNvSpPr/>
          <p:nvPr/>
        </p:nvSpPr>
        <p:spPr>
          <a:xfrm>
            <a:off x="0" y="506281"/>
            <a:ext cx="11947638" cy="6289923"/>
          </a:xfrm>
          <a:prstGeom prst="frame">
            <a:avLst>
              <a:gd name="adj1" fmla="val 1115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97171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279347" y="2308093"/>
            <a:ext cx="2539682" cy="2539682"/>
          </a:xfrm>
          <a:prstGeom prst="rect">
            <a:avLst/>
          </a:prstGeom>
        </p:spPr>
      </p:pic>
      <p:sp>
        <p:nvSpPr>
          <p:cNvPr id="1048621" name="文本框 6"/>
          <p:cNvSpPr txBox="1"/>
          <p:nvPr/>
        </p:nvSpPr>
        <p:spPr>
          <a:xfrm>
            <a:off x="514145" y="592851"/>
            <a:ext cx="5736573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el-GR" altLang="en-US" sz="5400" b="1" dirty="0" smtClean="0">
                <a:solidFill>
                  <a:srgbClr val="F05E57">
                    <a:alpha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Θα</a:t>
            </a:r>
            <a:r>
              <a:rPr lang="en-US" altLang="en-US" sz="5400" b="1" dirty="0" smtClean="0">
                <a:solidFill>
                  <a:srgbClr val="F05E57">
                    <a:alpha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5400" b="1" dirty="0" smtClean="0">
                <a:solidFill>
                  <a:srgbClr val="F05E57">
                    <a:alpha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φορέσω τα</a:t>
            </a:r>
            <a:r>
              <a:rPr lang="en-US" altLang="en-US" sz="5400" b="1" dirty="0" smtClean="0">
                <a:solidFill>
                  <a:srgbClr val="F05E57">
                    <a:alpha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5400" b="1" dirty="0" smtClean="0">
                <a:solidFill>
                  <a:srgbClr val="F05E57">
                    <a:alpha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γιορτινά μου</a:t>
            </a:r>
            <a:r>
              <a:rPr lang="en-US" altLang="en-US" sz="5400" b="1" dirty="0" smtClean="0">
                <a:solidFill>
                  <a:srgbClr val="F05E57">
                    <a:alpha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.</a:t>
            </a:r>
            <a:endParaRPr lang="en-US" altLang="zh-CN" sz="5400" b="1" dirty="0">
              <a:solidFill>
                <a:srgbClr val="F05E57">
                  <a:alpha val="50000"/>
                </a:srgb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zh-CN" altLang="en-US" sz="5400" b="1" dirty="0">
              <a:solidFill>
                <a:srgbClr val="F05E57">
                  <a:alpha val="50000"/>
                </a:srgb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" name="组合 8"/>
          <p:cNvGrpSpPr/>
          <p:nvPr/>
        </p:nvGrpSpPr>
        <p:grpSpPr>
          <a:xfrm>
            <a:off x="6764866" y="2050612"/>
            <a:ext cx="3559864" cy="1218126"/>
            <a:chOff x="1189044" y="2081029"/>
            <a:chExt cx="4995545" cy="1434222"/>
          </a:xfrm>
        </p:grpSpPr>
        <p:sp>
          <p:nvSpPr>
            <p:cNvPr id="1048622" name="文本框 9"/>
            <p:cNvSpPr txBox="1"/>
            <p:nvPr/>
          </p:nvSpPr>
          <p:spPr>
            <a:xfrm>
              <a:off x="1189044" y="2081029"/>
              <a:ext cx="3963560" cy="466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Να</a:t>
              </a:r>
              <a:r>
                <a:rPr lang="en-US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σκεφτώ πριν</a:t>
              </a:r>
              <a:r>
                <a:rPr lang="en-US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το</a:t>
              </a:r>
              <a:r>
                <a:rPr lang="en-US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πω</a:t>
              </a:r>
              <a:r>
                <a:rPr lang="en-US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"</a:t>
              </a:r>
              <a:endParaRPr lang="zh-CN" altLang="en-US" sz="2000" dirty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623" name="文本框 10"/>
            <p:cNvSpPr txBox="1"/>
            <p:nvPr/>
          </p:nvSpPr>
          <p:spPr>
            <a:xfrm>
              <a:off x="1408119" y="2450599"/>
              <a:ext cx="4776470" cy="1064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Είδαμε την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παρουσίαση 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"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Να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σκεφτώ πριν το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πω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"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και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συζητήσαμε για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τα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λόγια που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στεναχωρούν και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τα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λόγια που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μας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κάνουν να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νιώθουμε ωραία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endParaRPr lang="zh-CN" altLang="en-US" sz="1400" spc="1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48624" name="文本框 11"/>
          <p:cNvSpPr txBox="1"/>
          <p:nvPr/>
        </p:nvSpPr>
        <p:spPr>
          <a:xfrm>
            <a:off x="5940139" y="2015252"/>
            <a:ext cx="1319001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ln w="12700">
                  <a:solidFill>
                    <a:srgbClr val="9C7D50"/>
                  </a:solidFill>
                </a:ln>
                <a:solidFill>
                  <a:srgbClr val="F5C587"/>
                </a:solidFill>
                <a:latin typeface="汉仪铁线黑-85简" panose="00020600040101010101" pitchFamily="18" charset="-122"/>
                <a:ea typeface="汉仪铁线黑-85简" panose="00020600040101010101" pitchFamily="18" charset="-122"/>
              </a:defRPr>
            </a:lvl1pPr>
          </a:lstStyle>
          <a:p>
            <a:r>
              <a:rPr lang="en-US" altLang="zh-CN" sz="6600" dirty="0">
                <a:ln w="12700">
                  <a:noFill/>
                </a:ln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01</a:t>
            </a:r>
            <a:endParaRPr lang="zh-CN" altLang="en-US" sz="6600" dirty="0">
              <a:ln w="12700">
                <a:noFill/>
              </a:ln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5" name="组合 12"/>
          <p:cNvGrpSpPr/>
          <p:nvPr/>
        </p:nvGrpSpPr>
        <p:grpSpPr>
          <a:xfrm>
            <a:off x="7230406" y="3227414"/>
            <a:ext cx="4844435" cy="889098"/>
            <a:chOff x="1449048" y="2063886"/>
            <a:chExt cx="3382472" cy="889056"/>
          </a:xfrm>
        </p:grpSpPr>
        <p:sp>
          <p:nvSpPr>
            <p:cNvPr id="1048625" name="文本框 13"/>
            <p:cNvSpPr txBox="1"/>
            <p:nvPr/>
          </p:nvSpPr>
          <p:spPr>
            <a:xfrm>
              <a:off x="1453506" y="2063886"/>
              <a:ext cx="3364394" cy="39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l-GR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Η</a:t>
              </a:r>
              <a:r>
                <a:rPr lang="en-US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φορεσιά της</a:t>
              </a:r>
              <a:r>
                <a:rPr lang="en-US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καλής συμπεριφοράς </a:t>
              </a:r>
              <a:endParaRPr lang="zh-CN" altLang="en-US" sz="2000" dirty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626" name="文本框 14"/>
            <p:cNvSpPr txBox="1"/>
            <p:nvPr/>
          </p:nvSpPr>
          <p:spPr>
            <a:xfrm>
              <a:off x="1449048" y="2455125"/>
              <a:ext cx="3382472" cy="49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Σκεφτήκαμε ποιες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συμπεριφορές μας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αρέσουν στους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φίλους μας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και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στον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εαυτό μας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και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τις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ζωγράφισαμε.</a:t>
              </a:r>
              <a:r>
                <a:rPr lang="en-US" altLang="zh-CN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zh-CN" altLang="en-US" sz="1400" spc="1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48627" name="文本框 15"/>
          <p:cNvSpPr txBox="1"/>
          <p:nvPr/>
        </p:nvSpPr>
        <p:spPr>
          <a:xfrm>
            <a:off x="5930900" y="3110840"/>
            <a:ext cx="131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ln w="12700">
                  <a:solidFill>
                    <a:srgbClr val="9C7D50"/>
                  </a:solidFill>
                </a:ln>
                <a:solidFill>
                  <a:srgbClr val="F5C587"/>
                </a:solidFill>
                <a:latin typeface="汉仪铁线黑-85简" panose="00020600040101010101" pitchFamily="18" charset="-122"/>
                <a:ea typeface="汉仪铁线黑-85简" panose="00020600040101010101" pitchFamily="18" charset="-122"/>
              </a:defRPr>
            </a:lvl1pPr>
          </a:lstStyle>
          <a:p>
            <a:r>
              <a:rPr lang="en-US" altLang="zh-CN" sz="6000" dirty="0">
                <a:ln w="12700">
                  <a:noFill/>
                </a:ln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02</a:t>
            </a:r>
            <a:endParaRPr lang="zh-CN" altLang="en-US" sz="6000" dirty="0">
              <a:ln w="12700">
                <a:noFill/>
              </a:ln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6" name="组合 16"/>
          <p:cNvGrpSpPr/>
          <p:nvPr/>
        </p:nvGrpSpPr>
        <p:grpSpPr>
          <a:xfrm>
            <a:off x="6679457" y="4428764"/>
            <a:ext cx="4449635" cy="794650"/>
            <a:chOff x="1558446" y="2518340"/>
            <a:chExt cx="4378325" cy="1060853"/>
          </a:xfrm>
        </p:grpSpPr>
        <p:sp>
          <p:nvSpPr>
            <p:cNvPr id="1048628" name="文本框 17"/>
            <p:cNvSpPr txBox="1"/>
            <p:nvPr/>
          </p:nvSpPr>
          <p:spPr>
            <a:xfrm>
              <a:off x="1642487" y="2518340"/>
              <a:ext cx="3850475" cy="528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Φορέσαμε τα</a:t>
              </a:r>
              <a:r>
                <a:rPr lang="en-US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γιορτινά μας</a:t>
              </a:r>
              <a:r>
                <a:rPr lang="en-US" altLang="en-US" sz="2000" dirty="0" smtClean="0">
                  <a:solidFill>
                    <a:srgbClr val="F05E57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endParaRPr lang="zh-CN" altLang="en-US" sz="2000" dirty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629" name="文本框 18"/>
            <p:cNvSpPr txBox="1"/>
            <p:nvPr/>
          </p:nvSpPr>
          <p:spPr>
            <a:xfrm>
              <a:off x="1558446" y="2914580"/>
              <a:ext cx="4378325" cy="66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Στιλιστικά με με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την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καλή μας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συμπεριφορά και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χορέψαμε το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"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θα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φορέσω τα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l-GR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γιορτινά μου</a:t>
              </a:r>
              <a:r>
                <a:rPr lang="en-US" altLang="en-US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"</a:t>
              </a:r>
              <a:r>
                <a:rPr lang="en-US" altLang="zh-CN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zh-CN" altLang="en-US" sz="1400" spc="1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48630" name="文本框 19"/>
          <p:cNvSpPr txBox="1"/>
          <p:nvPr/>
        </p:nvSpPr>
        <p:spPr>
          <a:xfrm>
            <a:off x="5911405" y="4316519"/>
            <a:ext cx="131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ln w="12700">
                  <a:solidFill>
                    <a:srgbClr val="9C7D50"/>
                  </a:solidFill>
                </a:ln>
                <a:solidFill>
                  <a:srgbClr val="F5C587"/>
                </a:solidFill>
                <a:latin typeface="汉仪铁线黑-85简" panose="00020600040101010101" pitchFamily="18" charset="-122"/>
                <a:ea typeface="汉仪铁线黑-85简" panose="00020600040101010101" pitchFamily="18" charset="-122"/>
              </a:defRPr>
            </a:lvl1pPr>
          </a:lstStyle>
          <a:p>
            <a:r>
              <a:rPr lang="en-US" altLang="zh-CN" sz="6000" dirty="0">
                <a:ln w="12700">
                  <a:noFill/>
                </a:ln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03</a:t>
            </a:r>
            <a:endParaRPr lang="zh-CN" altLang="en-US" sz="6000" dirty="0">
              <a:ln w="12700">
                <a:noFill/>
              </a:ln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72" name="2097171 - Εικόνα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602109" y="774305"/>
            <a:ext cx="2133275" cy="1470769"/>
          </a:xfrm>
          <a:prstGeom prst="rect">
            <a:avLst/>
          </a:prstGeom>
        </p:spPr>
      </p:pic>
      <p:pic>
        <p:nvPicPr>
          <p:cNvPr id="2097173" name="2097172 - Εικόνα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09596" y="2028110"/>
            <a:ext cx="120438" cy="10640"/>
          </a:xfrm>
          <a:prstGeom prst="rect">
            <a:avLst/>
          </a:prstGeom>
        </p:spPr>
      </p:pic>
      <p:pic>
        <p:nvPicPr>
          <p:cNvPr id="2097174" name="2097173 - Εικόνα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57524" y="830725"/>
            <a:ext cx="349287" cy="399859"/>
          </a:xfrm>
          <a:prstGeom prst="rect">
            <a:avLst/>
          </a:prstGeom>
        </p:spPr>
      </p:pic>
      <p:pic>
        <p:nvPicPr>
          <p:cNvPr id="2097175" name="2097174 - Εικόνα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745" y="830725"/>
            <a:ext cx="349287" cy="3998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图文框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60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32" name="图文框 5"/>
          <p:cNvSpPr/>
          <p:nvPr/>
        </p:nvSpPr>
        <p:spPr>
          <a:xfrm>
            <a:off x="398979" y="400692"/>
            <a:ext cx="11406028" cy="6056509"/>
          </a:xfrm>
          <a:prstGeom prst="frame">
            <a:avLst>
              <a:gd name="adj1" fmla="val 1115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33" name="文本框 3"/>
          <p:cNvSpPr txBox="1"/>
          <p:nvPr/>
        </p:nvSpPr>
        <p:spPr>
          <a:xfrm>
            <a:off x="4691327" y="1339912"/>
            <a:ext cx="334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9C7D50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l-GR" altLang="en-US" sz="28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Πετιτ το</a:t>
            </a:r>
            <a:r>
              <a:rPr lang="en-US" altLang="en-US" sz="28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8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τέρας </a:t>
            </a:r>
            <a:endParaRPr lang="zh-CN" altLang="en-US" sz="2800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34" name="矩形 6"/>
          <p:cNvSpPr/>
          <p:nvPr/>
        </p:nvSpPr>
        <p:spPr>
          <a:xfrm>
            <a:off x="2794619" y="2270759"/>
            <a:ext cx="7143268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Διαβασαμε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βιβλίο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Πετιτ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τέρας"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ξεχωρίσαμε τη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συμπεριφορά από την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προσωπικότητα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Ζωγράφισαμε μια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συμπεριφοράς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θυμόμαστε ότι είχε ενοχλήσει 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πουυ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είμαστε περήφανοι για αυτή.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76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6604" y="4059370"/>
            <a:ext cx="2136355" cy="1995717"/>
          </a:xfrm>
          <a:prstGeom prst="rect">
            <a:avLst/>
          </a:prstGeom>
        </p:spPr>
      </p:pic>
      <p:pic>
        <p:nvPicPr>
          <p:cNvPr id="2097192" name="2097191 - Εικόνα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978" y="447772"/>
            <a:ext cx="2657534" cy="25334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矩形 24"/>
          <p:cNvSpPr/>
          <p:nvPr/>
        </p:nvSpPr>
        <p:spPr>
          <a:xfrm>
            <a:off x="8136890" y="1749425"/>
            <a:ext cx="2551984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buSzTx/>
              <a:buFontTx/>
            </a:pPr>
            <a:r>
              <a:rPr lang="el-GR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Υποδυθηκαμε</a:t>
            </a:r>
            <a:r>
              <a:rPr lang="en-US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τζατζαλο</a:t>
            </a:r>
            <a:endParaRPr lang="en-US" altLang="zh-CN" dirty="0" smtClean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10" name="矩形 29"/>
          <p:cNvSpPr/>
          <p:nvPr/>
        </p:nvSpPr>
        <p:spPr>
          <a:xfrm>
            <a:off x="8353614" y="2117982"/>
            <a:ext cx="2373331" cy="169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τζατζαλο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έλεγε διάφορες πράξεις κι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εμείς σκεφτόμασταν αν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ήταν καλό αυτό που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έλεγε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δεν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ήταν 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λέγαμε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Στοπ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", "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Ώπα"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"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Όχι"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11" name="矩形 32"/>
          <p:cNvSpPr/>
          <p:nvPr/>
        </p:nvSpPr>
        <p:spPr>
          <a:xfrm>
            <a:off x="1047841" y="1748650"/>
            <a:ext cx="260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τζατζαλο</a:t>
            </a:r>
            <a:endParaRPr lang="zh-CN" altLang="en-US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12" name="矩形 33"/>
          <p:cNvSpPr/>
          <p:nvPr/>
        </p:nvSpPr>
        <p:spPr>
          <a:xfrm>
            <a:off x="1163514" y="2080518"/>
            <a:ext cx="3039034" cy="1424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Ακούσαμε την αφήγηση του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βιβλίου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τζατζαλο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".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Είπαμε πως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όλοι έχουμε κάτι που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κάνει καμιά φορά 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συμπεριφερόμαστε άσχημα ενώ δεν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θέλουμε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13" name="矩形 34"/>
          <p:cNvSpPr/>
          <p:nvPr/>
        </p:nvSpPr>
        <p:spPr>
          <a:xfrm>
            <a:off x="1047841" y="4046721"/>
            <a:ext cx="3398635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Φτιάξαμε το</a:t>
            </a:r>
            <a:r>
              <a:rPr lang="en-US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τζατζαλο όπως το</a:t>
            </a:r>
            <a:r>
              <a:rPr lang="en-US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φανταζομαστε</a:t>
            </a:r>
            <a:endParaRPr lang="zh-CN" altLang="en-US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14" name="矩形 35"/>
          <p:cNvSpPr/>
          <p:nvPr/>
        </p:nvSpPr>
        <p:spPr>
          <a:xfrm>
            <a:off x="1163513" y="4818299"/>
            <a:ext cx="3288967" cy="169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Αποδοσαμε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τζατζαλο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εικαστικά 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κρεμάσαμε στον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τοίχο της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τάξης για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θυμόμαστε πως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όταν εμφανίζεται μια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άσχημη συμπεριφορά υπάρχει κάτι που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έχει μπερδέψει αυτόν που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την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εμφάνισε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68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9183" y="1727279"/>
            <a:ext cx="3403441" cy="3403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矩形 22"/>
          <p:cNvSpPr/>
          <p:nvPr/>
        </p:nvSpPr>
        <p:spPr>
          <a:xfrm>
            <a:off x="7728801" y="3028890"/>
            <a:ext cx="2905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599" name="矩形 23"/>
          <p:cNvSpPr/>
          <p:nvPr/>
        </p:nvSpPr>
        <p:spPr>
          <a:xfrm>
            <a:off x="7728801" y="3532719"/>
            <a:ext cx="3635286" cy="35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00" name="矩形 24"/>
          <p:cNvSpPr/>
          <p:nvPr/>
        </p:nvSpPr>
        <p:spPr>
          <a:xfrm>
            <a:off x="2350635" y="2211595"/>
            <a:ext cx="2905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ΟΜεντιος</a:t>
            </a:r>
            <a:r>
              <a:rPr lang="en-US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και</a:t>
            </a:r>
            <a:r>
              <a:rPr lang="en-US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ο</a:t>
            </a:r>
            <a:r>
              <a:rPr lang="en-US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Μένιος </a:t>
            </a:r>
            <a:endParaRPr lang="zh-CN" altLang="en-US" sz="2000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01" name="矩形 25"/>
          <p:cNvSpPr/>
          <p:nvPr/>
        </p:nvSpPr>
        <p:spPr>
          <a:xfrm>
            <a:off x="1557615" y="2705468"/>
            <a:ext cx="3635286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Διαβάσαμε 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παραμύθι της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Γιολάντας Τσορωνη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"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τικ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 τακ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".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βιβλίο οΜενιος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Μέντιος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δύο καρδιακοί φίλοι μάλωσαν 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οι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καρδιές τους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ραγισαν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Αλλά επειδή με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τη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συζήτηση όλα λυνονται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κατάφεραν 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τις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ξανά ενώσουν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6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6762" y="2441948"/>
            <a:ext cx="2539682" cy="2539682"/>
          </a:xfrm>
          <a:prstGeom prst="rect">
            <a:avLst/>
          </a:prstGeom>
        </p:spPr>
      </p:pic>
      <p:pic>
        <p:nvPicPr>
          <p:cNvPr id="2097166" name="2097165 - Εικόνα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8512" y="205700"/>
            <a:ext cx="3115864" cy="2005895"/>
          </a:xfrm>
          <a:prstGeom prst="rect">
            <a:avLst/>
          </a:prstGeom>
        </p:spPr>
      </p:pic>
      <p:pic>
        <p:nvPicPr>
          <p:cNvPr id="2097167" name="2097166 - Εικόνα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7984" y="205700"/>
            <a:ext cx="3356474" cy="1602167"/>
          </a:xfrm>
          <a:prstGeom prst="rect">
            <a:avLst/>
          </a:prstGeom>
        </p:spPr>
      </p:pic>
      <p:sp>
        <p:nvSpPr>
          <p:cNvPr id="1048602" name="矩形 24"/>
          <p:cNvSpPr/>
          <p:nvPr/>
        </p:nvSpPr>
        <p:spPr>
          <a:xfrm>
            <a:off x="1708874" y="4781574"/>
            <a:ext cx="3562431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Ψάχνω το</a:t>
            </a:r>
            <a:r>
              <a:rPr lang="en-US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άλλο μου</a:t>
            </a:r>
            <a:r>
              <a:rPr lang="en-US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μισό.</a:t>
            </a:r>
            <a:r>
              <a:rPr lang="en-US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l-GR" altLang="en-US" sz="20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03" name="矩形 25"/>
          <p:cNvSpPr/>
          <p:nvPr/>
        </p:nvSpPr>
        <p:spPr>
          <a:xfrm>
            <a:off x="1708874" y="5166359"/>
            <a:ext cx="3635286" cy="142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Γίναμε ζευγάρια ψάχνοντας την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άλλη μισή ραγισμένη καρδούλα 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Αφού τη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βρήκαμε είδαμε τη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γλυκιά λεξουλα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την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ένωσε 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αφού την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είπαμε στο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ζευγάρι 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παίξαμε και χορέψαμε μαζί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图文框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60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595" name="图文框 5"/>
          <p:cNvSpPr/>
          <p:nvPr/>
        </p:nvSpPr>
        <p:spPr>
          <a:xfrm>
            <a:off x="392986" y="400745"/>
            <a:ext cx="11406028" cy="6056509"/>
          </a:xfrm>
          <a:prstGeom prst="frame">
            <a:avLst>
              <a:gd name="adj1" fmla="val 1115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596" name="文本框 3"/>
          <p:cNvSpPr txBox="1"/>
          <p:nvPr/>
        </p:nvSpPr>
        <p:spPr>
          <a:xfrm>
            <a:off x="4656417" y="776127"/>
            <a:ext cx="334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9C7D50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l-GR" altLang="en-US" sz="28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Στόμα και</a:t>
            </a:r>
            <a:r>
              <a:rPr lang="en-US" altLang="en-US" sz="28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8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αφτί </a:t>
            </a:r>
            <a:endParaRPr lang="zh-CN" altLang="en-US" sz="2800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597" name="矩形 6"/>
          <p:cNvSpPr/>
          <p:nvPr/>
        </p:nvSpPr>
        <p:spPr>
          <a:xfrm>
            <a:off x="2759709" y="1389173"/>
            <a:ext cx="7143268" cy="363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Μετά τη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λύση της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παρεξήγησης που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είχαν ο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Μένιος και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ο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Μέντιος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ήρθαν και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μας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πρότειναν να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χρησιμοποιούμε κι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εμείς τον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τρόπο τους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Έτσι,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μας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έφεραν δύο καρέκλες συζήτησης,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η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μια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έχει το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αφτί και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η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άλλη το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στόμα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Όποιος κάθεται στο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στόμα μιλάει και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όποιος κάθεται στο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αφτί ακούει χωρίς να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διακόπτει.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Έπειτα ανταλλάσσονται οι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θέσεις και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προχωράει η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συζήτηση ψάχνοντας τρόπο να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ενώσουμε τις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ραγισμένες μας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καρδιές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και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να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κάνουμε κόλλα πέντε.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60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1343" y="4422921"/>
            <a:ext cx="2032642" cy="1937848"/>
          </a:xfrm>
          <a:prstGeom prst="rect">
            <a:avLst/>
          </a:prstGeom>
        </p:spPr>
      </p:pic>
      <p:pic>
        <p:nvPicPr>
          <p:cNvPr id="2097161" name="2097160 - Εικόνα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81939">
            <a:off x="-141942" y="3465134"/>
            <a:ext cx="3114369" cy="2615452"/>
          </a:xfrm>
          <a:prstGeom prst="rect">
            <a:avLst/>
          </a:prstGeom>
        </p:spPr>
      </p:pic>
      <p:pic>
        <p:nvPicPr>
          <p:cNvPr id="2097162" name="2097161 - Εικόνα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5431031" flipV="1">
            <a:off x="9774261" y="3952100"/>
            <a:ext cx="1825556" cy="1641522"/>
          </a:xfrm>
          <a:prstGeom prst="rect">
            <a:avLst/>
          </a:prstGeom>
        </p:spPr>
      </p:pic>
      <p:pic>
        <p:nvPicPr>
          <p:cNvPr id="2097163" name="2097162 - Εικόνα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58072" y="3852710"/>
            <a:ext cx="481808" cy="747071"/>
          </a:xfrm>
          <a:prstGeom prst="rect">
            <a:avLst/>
          </a:prstGeom>
        </p:spPr>
      </p:pic>
      <p:pic>
        <p:nvPicPr>
          <p:cNvPr id="2097164" name="2097163 - Εικόνα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38" y="3996300"/>
            <a:ext cx="729567" cy="6339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图文框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60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96" name="图文框 5"/>
          <p:cNvSpPr/>
          <p:nvPr/>
        </p:nvSpPr>
        <p:spPr>
          <a:xfrm>
            <a:off x="628329" y="304259"/>
            <a:ext cx="11406028" cy="6056509"/>
          </a:xfrm>
          <a:prstGeom prst="frame">
            <a:avLst>
              <a:gd name="adj1" fmla="val 1115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98" name="文本框 3"/>
          <p:cNvSpPr txBox="1"/>
          <p:nvPr/>
        </p:nvSpPr>
        <p:spPr>
          <a:xfrm>
            <a:off x="4656417" y="776127"/>
            <a:ext cx="4403368" cy="51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9C7D50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l-GR" altLang="en-US" sz="28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28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8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κουνελάκι άκουγε </a:t>
            </a:r>
            <a:endParaRPr lang="zh-CN" altLang="en-US" sz="2800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700" name="矩形 6"/>
          <p:cNvSpPr/>
          <p:nvPr/>
        </p:nvSpPr>
        <p:spPr>
          <a:xfrm>
            <a:off x="2759709" y="1389173"/>
            <a:ext cx="7143268" cy="48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78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1343" y="4422921"/>
            <a:ext cx="2032642" cy="1937848"/>
          </a:xfrm>
          <a:prstGeom prst="rect">
            <a:avLst/>
          </a:prstGeom>
        </p:spPr>
      </p:pic>
      <p:pic>
        <p:nvPicPr>
          <p:cNvPr id="2097187" name="2097186 - Εικόνα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20" y="304259"/>
            <a:ext cx="2579843" cy="3374721"/>
          </a:xfrm>
          <a:prstGeom prst="rect">
            <a:avLst/>
          </a:prstGeom>
        </p:spPr>
      </p:pic>
      <p:sp>
        <p:nvSpPr>
          <p:cNvPr id="1048701" name="1048700 - TextBox"/>
          <p:cNvSpPr txBox="1"/>
          <p:nvPr/>
        </p:nvSpPr>
        <p:spPr>
          <a:xfrm>
            <a:off x="4656416" y="1991619"/>
            <a:ext cx="4000000" cy="1310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Διαβάσαμε 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"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κουνελάκι ακουγε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",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ένα βιβλίο που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δείχνει τον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τρόπο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για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ξεκλειδώνει η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καρδιά μας 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παίρνουμε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ξανά θάρρος.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Φτιάξαμε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κουνελάκι για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θυμίζει 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ακούμε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τους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φίλους 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όταν κάτι βαραίνει την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ψυχούλα τους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l-GR" sz="2800">
              <a:solidFill>
                <a:srgbClr val="000000"/>
              </a:solidFill>
            </a:endParaRPr>
          </a:p>
        </p:txBody>
      </p:sp>
      <p:pic>
        <p:nvPicPr>
          <p:cNvPr id="2097188" name="2097187 - Εικόνα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5400393">
            <a:off x="7998280" y="2047309"/>
            <a:ext cx="4304881" cy="2988608"/>
          </a:xfrm>
          <a:prstGeom prst="rect">
            <a:avLst/>
          </a:prstGeom>
        </p:spPr>
      </p:pic>
      <p:pic>
        <p:nvPicPr>
          <p:cNvPr id="2097189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8301" y="4185773"/>
            <a:ext cx="1925015" cy="19412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图文框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60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587" name="图文框 5"/>
          <p:cNvSpPr/>
          <p:nvPr/>
        </p:nvSpPr>
        <p:spPr>
          <a:xfrm>
            <a:off x="392985" y="400746"/>
            <a:ext cx="11406028" cy="6056509"/>
          </a:xfrm>
          <a:prstGeom prst="frame">
            <a:avLst>
              <a:gd name="adj1" fmla="val 1115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588" name="文本框 3"/>
          <p:cNvSpPr txBox="1"/>
          <p:nvPr/>
        </p:nvSpPr>
        <p:spPr>
          <a:xfrm>
            <a:off x="4427067" y="1139567"/>
            <a:ext cx="334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9C7D50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l-GR" altLang="en-US" sz="2800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Οδός Ονείρων </a:t>
            </a:r>
            <a:endParaRPr lang="zh-CN" altLang="en-US" sz="2800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589" name="矩形 6"/>
          <p:cNvSpPr/>
          <p:nvPr/>
        </p:nvSpPr>
        <p:spPr>
          <a:xfrm>
            <a:off x="2829337" y="2252530"/>
            <a:ext cx="7143268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Ακουσαμε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τραγούδι του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Μάνου Χατζιδάκι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Οδός ονείρων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 .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Χορέψαμε στο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ρυθμό του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σταθήκαμε στους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στίχους του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"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Κάθε κήπος έχει μια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φωλιά για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πουλιά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κάθε σπίτι έχει μια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καρδιά για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παιδιά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".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Πότε χρειαζόμαστε μια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φωλιά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;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Πότε χρειαζόμαστε μια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καρδιά 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νοιαστει;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Φτιάξαμε στην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τάξη μια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γωνιά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φωλιά"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για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τις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στιγμές που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χρειαζόμαστε ηρεμία,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παρηγοριά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κατανόηση.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Ζωγράφισαμε τον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κήπο της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όπως 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άρεσε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φτιάξαμε 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σκηνή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Κρεμάσαμε σε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αυτή 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τζατζαλο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που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είχαμε φτιάξει σε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προηγούμενη δραστηριότητα για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θυμόμαστε 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δείχνουμε κατανόηση στους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φίλους μας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και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το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κουνελάκι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για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μας θυμίζει πως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να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στεκόμαστε παρηγορητικα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απέναντι σε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έναν φίλο.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5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2354" y="4791011"/>
            <a:ext cx="1295130" cy="1336014"/>
          </a:xfrm>
          <a:prstGeom prst="rect">
            <a:avLst/>
          </a:prstGeom>
        </p:spPr>
      </p:pic>
      <p:pic>
        <p:nvPicPr>
          <p:cNvPr id="2097153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499561" y="4767040"/>
            <a:ext cx="1577077" cy="1392934"/>
          </a:xfrm>
          <a:prstGeom prst="rect">
            <a:avLst/>
          </a:prstGeom>
        </p:spPr>
      </p:pic>
      <p:pic>
        <p:nvPicPr>
          <p:cNvPr id="209715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6898" y="4731207"/>
            <a:ext cx="1632439" cy="1464600"/>
          </a:xfrm>
          <a:prstGeom prst="rect">
            <a:avLst/>
          </a:prstGeom>
        </p:spPr>
      </p:pic>
      <p:pic>
        <p:nvPicPr>
          <p:cNvPr id="2097155" name="2097154 - Εικόνα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90089" y="879355"/>
            <a:ext cx="3209515" cy="2252296"/>
          </a:xfrm>
          <a:prstGeom prst="rect">
            <a:avLst/>
          </a:prstGeom>
        </p:spPr>
      </p:pic>
      <p:pic>
        <p:nvPicPr>
          <p:cNvPr id="2097156" name="2097155 - Εικόνα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9168532" y="1239074"/>
            <a:ext cx="3635059" cy="2026912"/>
          </a:xfrm>
          <a:prstGeom prst="rect">
            <a:avLst/>
          </a:prstGeom>
        </p:spPr>
      </p:pic>
      <p:pic>
        <p:nvPicPr>
          <p:cNvPr id="2097157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067" y="4910737"/>
            <a:ext cx="1368856" cy="1216288"/>
          </a:xfrm>
          <a:prstGeom prst="rect">
            <a:avLst/>
          </a:prstGeom>
        </p:spPr>
      </p:pic>
      <p:pic>
        <p:nvPicPr>
          <p:cNvPr id="2097190" name="2097189 - Εικόνα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5786" y="952444"/>
            <a:ext cx="337763" cy="448732"/>
          </a:xfrm>
          <a:prstGeom prst="rect">
            <a:avLst/>
          </a:prstGeom>
        </p:spPr>
      </p:pic>
      <p:pic>
        <p:nvPicPr>
          <p:cNvPr id="2097191" name="2097190 - Εικόνα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85" y="926774"/>
            <a:ext cx="222527" cy="4255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图文框 4"/>
          <p:cNvSpPr/>
          <p:nvPr/>
        </p:nvSpPr>
        <p:spPr>
          <a:xfrm>
            <a:off x="5993" y="-18672"/>
            <a:ext cx="12192000" cy="6858000"/>
          </a:xfrm>
          <a:prstGeom prst="frame">
            <a:avLst>
              <a:gd name="adj1" fmla="val 4860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591" name="图文框 5"/>
          <p:cNvSpPr/>
          <p:nvPr/>
        </p:nvSpPr>
        <p:spPr>
          <a:xfrm>
            <a:off x="398979" y="400692"/>
            <a:ext cx="11406028" cy="6056509"/>
          </a:xfrm>
          <a:prstGeom prst="frame">
            <a:avLst>
              <a:gd name="adj1" fmla="val 1115"/>
            </a:avLst>
          </a:prstGeom>
          <a:solidFill>
            <a:srgbClr val="FBE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97158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8460" y="2368214"/>
            <a:ext cx="1965166" cy="1965166"/>
          </a:xfrm>
          <a:prstGeom prst="rect">
            <a:avLst/>
          </a:prstGeom>
        </p:spPr>
      </p:pic>
      <p:pic>
        <p:nvPicPr>
          <p:cNvPr id="2097159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62" y="2324967"/>
            <a:ext cx="2008413" cy="2008413"/>
          </a:xfrm>
          <a:prstGeom prst="rect">
            <a:avLst/>
          </a:prstGeom>
        </p:spPr>
      </p:pic>
      <p:sp>
        <p:nvSpPr>
          <p:cNvPr id="1048592" name="文本框 8"/>
          <p:cNvSpPr txBox="1"/>
          <p:nvPr/>
        </p:nvSpPr>
        <p:spPr>
          <a:xfrm>
            <a:off x="3274189" y="2642912"/>
            <a:ext cx="5468948" cy="68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4000" b="1" dirty="0" smtClean="0">
                <a:solidFill>
                  <a:srgbClr val="F05E5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Ευχαριστούμε </a:t>
            </a:r>
            <a:endParaRPr lang="zh-CN" altLang="en-US" sz="4000" b="1" dirty="0">
              <a:solidFill>
                <a:srgbClr val="F05E5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593" name="文本框 9"/>
          <p:cNvSpPr txBox="1"/>
          <p:nvPr/>
        </p:nvSpPr>
        <p:spPr>
          <a:xfrm>
            <a:off x="2820246" y="3410328"/>
            <a:ext cx="637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2400" dirty="0" smtClean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Οι</a:t>
            </a:r>
            <a:r>
              <a:rPr lang="en-US" altLang="en-US" sz="2400" dirty="0" smtClean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2400" dirty="0" smtClean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δράσεις συνεχίζονται</a:t>
            </a:r>
            <a:r>
              <a:rPr lang="en-US" altLang="en-US" sz="2400" dirty="0" smtClean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...</a:t>
            </a:r>
            <a:r>
              <a:rPr lang="el-GR" altLang="en-US" sz="2400" dirty="0" smtClean="0">
                <a:solidFill>
                  <a:srgbClr val="7C3EB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zh-CN" altLang="en-US" sz="2400" dirty="0">
              <a:solidFill>
                <a:srgbClr val="7C3EB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Προσαρμογή</PresentationFormat>
  <Paragraphs>36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Office 主题​​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ΖΩΗ ΒΟΖΙΝΟΥ</cp:lastModifiedBy>
  <cp:revision>1</cp:revision>
  <dcterms:created xsi:type="dcterms:W3CDTF">2019-04-21T07:32:00Z</dcterms:created>
  <dcterms:modified xsi:type="dcterms:W3CDTF">2025-10-26T17:20:33Z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71C7CDEF455B419B9C15A387D08275D6</vt:lpwstr>
  </property>
</Properties>
</file>