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DG Jory Bold" charset="1" panose="02000000000000000000"/>
      <p:regular r:id="rId15"/>
    </p:embeddedFont>
    <p:embeddedFont>
      <p:font typeface="DG Jory" charset="1" panose="02000000000000000000"/>
      <p:regular r:id="rId16"/>
    </p:embeddedFont>
    <p:embeddedFont>
      <p:font typeface="Yellowtail" charset="1" panose="02000503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15" Target="../media/image14.png" Type="http://schemas.openxmlformats.org/officeDocument/2006/relationships/image"/><Relationship Id="rId16" Target="../media/image15.pn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4.svg" Type="http://schemas.openxmlformats.org/officeDocument/2006/relationships/image"/><Relationship Id="rId11" Target="../media/image25.png" Type="http://schemas.openxmlformats.org/officeDocument/2006/relationships/image"/><Relationship Id="rId12" Target="../media/image26.svg" Type="http://schemas.openxmlformats.org/officeDocument/2006/relationships/image"/><Relationship Id="rId13" Target="../media/image27.png" Type="http://schemas.openxmlformats.org/officeDocument/2006/relationships/image"/><Relationship Id="rId14" Target="../media/image28.svg" Type="http://schemas.openxmlformats.org/officeDocument/2006/relationships/image"/><Relationship Id="rId15" Target="../media/image29.png" Type="http://schemas.openxmlformats.org/officeDocument/2006/relationships/image"/><Relationship Id="rId16" Target="../media/image30.svg" Type="http://schemas.openxmlformats.org/officeDocument/2006/relationships/image"/><Relationship Id="rId17" Target="../media/image31.png" Type="http://schemas.openxmlformats.org/officeDocument/2006/relationships/image"/><Relationship Id="rId2" Target="../media/image16.png" Type="http://schemas.openxmlformats.org/officeDocument/2006/relationships/image"/><Relationship Id="rId3" Target="../media/image17.svg" Type="http://schemas.openxmlformats.org/officeDocument/2006/relationships/image"/><Relationship Id="rId4" Target="../media/image18.png" Type="http://schemas.openxmlformats.org/officeDocument/2006/relationships/image"/><Relationship Id="rId5" Target="../media/image19.png" Type="http://schemas.openxmlformats.org/officeDocument/2006/relationships/image"/><Relationship Id="rId6" Target="../media/image20.svg" Type="http://schemas.openxmlformats.org/officeDocument/2006/relationships/image"/><Relationship Id="rId7" Target="../media/image21.png" Type="http://schemas.openxmlformats.org/officeDocument/2006/relationships/image"/><Relationship Id="rId8" Target="../media/image22.svg" Type="http://schemas.openxmlformats.org/officeDocument/2006/relationships/image"/><Relationship Id="rId9" Target="../media/image2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0.svg" Type="http://schemas.openxmlformats.org/officeDocument/2006/relationships/image"/><Relationship Id="rId11" Target="../media/image41.png" Type="http://schemas.openxmlformats.org/officeDocument/2006/relationships/image"/><Relationship Id="rId12" Target="../media/image42.svg" Type="http://schemas.openxmlformats.org/officeDocument/2006/relationships/image"/><Relationship Id="rId13" Target="../media/image43.png" Type="http://schemas.openxmlformats.org/officeDocument/2006/relationships/image"/><Relationship Id="rId14" Target="../media/image44.png" Type="http://schemas.openxmlformats.org/officeDocument/2006/relationships/image"/><Relationship Id="rId15" Target="../media/image45.svg" Type="http://schemas.openxmlformats.org/officeDocument/2006/relationships/image"/><Relationship Id="rId16" Target="../media/image46.png" Type="http://schemas.openxmlformats.org/officeDocument/2006/relationships/image"/><Relationship Id="rId17" Target="../media/image47.svg" Type="http://schemas.openxmlformats.org/officeDocument/2006/relationships/image"/><Relationship Id="rId2" Target="../media/image32.png" Type="http://schemas.openxmlformats.org/officeDocument/2006/relationships/image"/><Relationship Id="rId3" Target="../media/image33.svg" Type="http://schemas.openxmlformats.org/officeDocument/2006/relationships/image"/><Relationship Id="rId4" Target="../media/image34.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7.png" Type="http://schemas.openxmlformats.org/officeDocument/2006/relationships/image"/><Relationship Id="rId8" Target="../media/image38.svg" Type="http://schemas.openxmlformats.org/officeDocument/2006/relationships/image"/><Relationship Id="rId9" Target="../media/image3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6.png" Type="http://schemas.openxmlformats.org/officeDocument/2006/relationships/image"/><Relationship Id="rId11" Target="../media/image57.svg" Type="http://schemas.openxmlformats.org/officeDocument/2006/relationships/image"/><Relationship Id="rId12" Target="../media/image58.png" Type="http://schemas.openxmlformats.org/officeDocument/2006/relationships/image"/><Relationship Id="rId13" Target="../media/image59.svg" Type="http://schemas.openxmlformats.org/officeDocument/2006/relationships/image"/><Relationship Id="rId14" Target="../media/image60.png" Type="http://schemas.openxmlformats.org/officeDocument/2006/relationships/image"/><Relationship Id="rId15" Target="../media/image61.png" Type="http://schemas.openxmlformats.org/officeDocument/2006/relationships/image"/><Relationship Id="rId16" Target="../media/image62.svg" Type="http://schemas.openxmlformats.org/officeDocument/2006/relationships/image"/><Relationship Id="rId17" Target="../media/image63.png" Type="http://schemas.openxmlformats.org/officeDocument/2006/relationships/image"/><Relationship Id="rId18" Target="../media/image64.svg" Type="http://schemas.openxmlformats.org/officeDocument/2006/relationships/image"/><Relationship Id="rId19" Target="../media/image65.png" Type="http://schemas.openxmlformats.org/officeDocument/2006/relationships/image"/><Relationship Id="rId2" Target="../media/image48.png" Type="http://schemas.openxmlformats.org/officeDocument/2006/relationships/image"/><Relationship Id="rId20" Target="../media/image66.png" Type="http://schemas.openxmlformats.org/officeDocument/2006/relationships/image"/><Relationship Id="rId21" Target="https://proti-eggrafi.services.gov.gr" TargetMode="External" Type="http://schemas.openxmlformats.org/officeDocument/2006/relationships/hyperlink"/><Relationship Id="rId3" Target="../media/image49.svg" Type="http://schemas.openxmlformats.org/officeDocument/2006/relationships/image"/><Relationship Id="rId4" Target="../media/image50.png" Type="http://schemas.openxmlformats.org/officeDocument/2006/relationships/image"/><Relationship Id="rId5" Target="../media/image51.svg" Type="http://schemas.openxmlformats.org/officeDocument/2006/relationships/image"/><Relationship Id="rId6" Target="../media/image52.png" Type="http://schemas.openxmlformats.org/officeDocument/2006/relationships/image"/><Relationship Id="rId7" Target="../media/image53.svg" Type="http://schemas.openxmlformats.org/officeDocument/2006/relationships/image"/><Relationship Id="rId8" Target="../media/image54.png" Type="http://schemas.openxmlformats.org/officeDocument/2006/relationships/image"/><Relationship Id="rId9" Target="../media/image55.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5.png" Type="http://schemas.openxmlformats.org/officeDocument/2006/relationships/image"/><Relationship Id="rId11" Target="../media/image76.svg" Type="http://schemas.openxmlformats.org/officeDocument/2006/relationships/image"/><Relationship Id="rId12" Target="../media/image77.png" Type="http://schemas.openxmlformats.org/officeDocument/2006/relationships/image"/><Relationship Id="rId13" Target="../media/image78.svg" Type="http://schemas.openxmlformats.org/officeDocument/2006/relationships/image"/><Relationship Id="rId14" Target="../media/image29.png" Type="http://schemas.openxmlformats.org/officeDocument/2006/relationships/image"/><Relationship Id="rId15" Target="../media/image30.svg" Type="http://schemas.openxmlformats.org/officeDocument/2006/relationships/image"/><Relationship Id="rId16" Target="../media/image63.png" Type="http://schemas.openxmlformats.org/officeDocument/2006/relationships/image"/><Relationship Id="rId17" Target="../media/image64.svg" Type="http://schemas.openxmlformats.org/officeDocument/2006/relationships/image"/><Relationship Id="rId18" Target="../media/image79.png" Type="http://schemas.openxmlformats.org/officeDocument/2006/relationships/image"/><Relationship Id="rId19" Target="../media/image80.png" Type="http://schemas.openxmlformats.org/officeDocument/2006/relationships/image"/><Relationship Id="rId2" Target="../media/image67.png" Type="http://schemas.openxmlformats.org/officeDocument/2006/relationships/image"/><Relationship Id="rId20" Target="../media/image81.png" Type="http://schemas.openxmlformats.org/officeDocument/2006/relationships/image"/><Relationship Id="rId21" Target="../media/image82.svg" Type="http://schemas.openxmlformats.org/officeDocument/2006/relationships/image"/><Relationship Id="rId22" Target="../media/image83.png" Type="http://schemas.openxmlformats.org/officeDocument/2006/relationships/image"/><Relationship Id="rId23" Target="../media/image84.svg" Type="http://schemas.openxmlformats.org/officeDocument/2006/relationships/image"/><Relationship Id="rId24" Target="../media/image85.png" Type="http://schemas.openxmlformats.org/officeDocument/2006/relationships/image"/><Relationship Id="rId25" Target="../media/image86.svg" Type="http://schemas.openxmlformats.org/officeDocument/2006/relationships/image"/><Relationship Id="rId3" Target="../media/image68.svg" Type="http://schemas.openxmlformats.org/officeDocument/2006/relationships/image"/><Relationship Id="rId4" Target="../media/image69.png" Type="http://schemas.openxmlformats.org/officeDocument/2006/relationships/image"/><Relationship Id="rId5" Target="../media/image70.svg" Type="http://schemas.openxmlformats.org/officeDocument/2006/relationships/image"/><Relationship Id="rId6" Target="../media/image71.png" Type="http://schemas.openxmlformats.org/officeDocument/2006/relationships/image"/><Relationship Id="rId7" Target="../media/image72.svg" Type="http://schemas.openxmlformats.org/officeDocument/2006/relationships/image"/><Relationship Id="rId8" Target="../media/image73.png" Type="http://schemas.openxmlformats.org/officeDocument/2006/relationships/image"/><Relationship Id="rId9" Target="../media/image74.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7.png" Type="http://schemas.openxmlformats.org/officeDocument/2006/relationships/image"/><Relationship Id="rId3" Target="../media/image88.svg" Type="http://schemas.openxmlformats.org/officeDocument/2006/relationships/image"/><Relationship Id="rId4" Target="../media/image89.png" Type="http://schemas.openxmlformats.org/officeDocument/2006/relationships/image"/><Relationship Id="rId5" Target="../media/image90.svg" Type="http://schemas.openxmlformats.org/officeDocument/2006/relationships/image"/><Relationship Id="rId6" Target="../media/image91.png" Type="http://schemas.openxmlformats.org/officeDocument/2006/relationships/image"/><Relationship Id="rId7" Target="../media/image92.svg" Type="http://schemas.openxmlformats.org/officeDocument/2006/relationships/image"/><Relationship Id="rId8" Target="../media/image93.png" Type="http://schemas.openxmlformats.org/officeDocument/2006/relationships/image"/><Relationship Id="rId9" Target="../media/image9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3.png" Type="http://schemas.openxmlformats.org/officeDocument/2006/relationships/image"/><Relationship Id="rId11" Target="../media/image104.svg" Type="http://schemas.openxmlformats.org/officeDocument/2006/relationships/image"/><Relationship Id="rId12" Target="../media/image105.png" Type="http://schemas.openxmlformats.org/officeDocument/2006/relationships/image"/><Relationship Id="rId13" Target="../media/image106.png" Type="http://schemas.openxmlformats.org/officeDocument/2006/relationships/image"/><Relationship Id="rId14" Target="../media/image46.png" Type="http://schemas.openxmlformats.org/officeDocument/2006/relationships/image"/><Relationship Id="rId15" Target="../media/image47.svg" Type="http://schemas.openxmlformats.org/officeDocument/2006/relationships/image"/><Relationship Id="rId16" Target="../media/image63.png" Type="http://schemas.openxmlformats.org/officeDocument/2006/relationships/image"/><Relationship Id="rId17" Target="../media/image64.svg" Type="http://schemas.openxmlformats.org/officeDocument/2006/relationships/image"/><Relationship Id="rId18" Target="../media/image107.png" Type="http://schemas.openxmlformats.org/officeDocument/2006/relationships/image"/><Relationship Id="rId19" Target="../media/image108.png" Type="http://schemas.openxmlformats.org/officeDocument/2006/relationships/image"/><Relationship Id="rId2" Target="../media/image95.png" Type="http://schemas.openxmlformats.org/officeDocument/2006/relationships/image"/><Relationship Id="rId20" Target="../media/image109.png" Type="http://schemas.openxmlformats.org/officeDocument/2006/relationships/image"/><Relationship Id="rId21" Target="../media/image110.svg" Type="http://schemas.openxmlformats.org/officeDocument/2006/relationships/image"/><Relationship Id="rId22" Target="../media/image111.png" Type="http://schemas.openxmlformats.org/officeDocument/2006/relationships/image"/><Relationship Id="rId3" Target="../media/image96.svg" Type="http://schemas.openxmlformats.org/officeDocument/2006/relationships/image"/><Relationship Id="rId4" Target="../media/image97.png" Type="http://schemas.openxmlformats.org/officeDocument/2006/relationships/image"/><Relationship Id="rId5" Target="../media/image98.svg" Type="http://schemas.openxmlformats.org/officeDocument/2006/relationships/image"/><Relationship Id="rId6" Target="../media/image99.png" Type="http://schemas.openxmlformats.org/officeDocument/2006/relationships/image"/><Relationship Id="rId7" Target="../media/image100.svg" Type="http://schemas.openxmlformats.org/officeDocument/2006/relationships/image"/><Relationship Id="rId8" Target="../media/image101.png" Type="http://schemas.openxmlformats.org/officeDocument/2006/relationships/image"/><Relationship Id="rId9" Target="../media/image102.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0.png" Type="http://schemas.openxmlformats.org/officeDocument/2006/relationships/image"/><Relationship Id="rId11" Target="../media/image121.svg" Type="http://schemas.openxmlformats.org/officeDocument/2006/relationships/image"/><Relationship Id="rId12" Target="../media/image122.png" Type="http://schemas.openxmlformats.org/officeDocument/2006/relationships/image"/><Relationship Id="rId13" Target="../media/image123.svg" Type="http://schemas.openxmlformats.org/officeDocument/2006/relationships/image"/><Relationship Id="rId14" Target="../media/image124.png" Type="http://schemas.openxmlformats.org/officeDocument/2006/relationships/image"/><Relationship Id="rId15" Target="../media/image46.png" Type="http://schemas.openxmlformats.org/officeDocument/2006/relationships/image"/><Relationship Id="rId16" Target="../media/image47.svg" Type="http://schemas.openxmlformats.org/officeDocument/2006/relationships/image"/><Relationship Id="rId17" Target="../media/image10.png" Type="http://schemas.openxmlformats.org/officeDocument/2006/relationships/image"/><Relationship Id="rId18" Target="../media/image11.svg" Type="http://schemas.openxmlformats.org/officeDocument/2006/relationships/image"/><Relationship Id="rId19" Target="../media/image125.png" Type="http://schemas.openxmlformats.org/officeDocument/2006/relationships/image"/><Relationship Id="rId2" Target="../media/image112.png" Type="http://schemas.openxmlformats.org/officeDocument/2006/relationships/image"/><Relationship Id="rId20" Target="../media/image126.png" Type="http://schemas.openxmlformats.org/officeDocument/2006/relationships/image"/><Relationship Id="rId21" Target="../media/image127.svg" Type="http://schemas.openxmlformats.org/officeDocument/2006/relationships/image"/><Relationship Id="rId3" Target="../media/image113.svg" Type="http://schemas.openxmlformats.org/officeDocument/2006/relationships/image"/><Relationship Id="rId4" Target="../media/image114.png" Type="http://schemas.openxmlformats.org/officeDocument/2006/relationships/image"/><Relationship Id="rId5" Target="../media/image115.svg" Type="http://schemas.openxmlformats.org/officeDocument/2006/relationships/image"/><Relationship Id="rId6" Target="../media/image116.png" Type="http://schemas.openxmlformats.org/officeDocument/2006/relationships/image"/><Relationship Id="rId7" Target="../media/image117.svg" Type="http://schemas.openxmlformats.org/officeDocument/2006/relationships/image"/><Relationship Id="rId8" Target="../media/image118.png" Type="http://schemas.openxmlformats.org/officeDocument/2006/relationships/image"/><Relationship Id="rId9" Target="../media/image119.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6.png" Type="http://schemas.openxmlformats.org/officeDocument/2006/relationships/image"/><Relationship Id="rId11" Target="../media/image137.svg" Type="http://schemas.openxmlformats.org/officeDocument/2006/relationships/image"/><Relationship Id="rId12" Target="../media/image138.png" Type="http://schemas.openxmlformats.org/officeDocument/2006/relationships/image"/><Relationship Id="rId13" Target="../media/image139.svg" Type="http://schemas.openxmlformats.org/officeDocument/2006/relationships/image"/><Relationship Id="rId14" Target="../media/image140.png" Type="http://schemas.openxmlformats.org/officeDocument/2006/relationships/image"/><Relationship Id="rId15" Target="../media/image141.svg" Type="http://schemas.openxmlformats.org/officeDocument/2006/relationships/image"/><Relationship Id="rId16" Target="../media/image142.png" Type="http://schemas.openxmlformats.org/officeDocument/2006/relationships/image"/><Relationship Id="rId17" Target="../media/image143.svg" Type="http://schemas.openxmlformats.org/officeDocument/2006/relationships/image"/><Relationship Id="rId18" Target="../media/image144.png" Type="http://schemas.openxmlformats.org/officeDocument/2006/relationships/image"/><Relationship Id="rId19" Target="../media/image145.svg" Type="http://schemas.openxmlformats.org/officeDocument/2006/relationships/image"/><Relationship Id="rId2" Target="../media/image128.png" Type="http://schemas.openxmlformats.org/officeDocument/2006/relationships/image"/><Relationship Id="rId20" Target="../media/image10.png" Type="http://schemas.openxmlformats.org/officeDocument/2006/relationships/image"/><Relationship Id="rId21" Target="../media/image11.svg" Type="http://schemas.openxmlformats.org/officeDocument/2006/relationships/image"/><Relationship Id="rId22" Target="../media/image146.png" Type="http://schemas.openxmlformats.org/officeDocument/2006/relationships/image"/><Relationship Id="rId23" Target="../media/image147.svg" Type="http://schemas.openxmlformats.org/officeDocument/2006/relationships/image"/><Relationship Id="rId3" Target="../media/image129.svg" Type="http://schemas.openxmlformats.org/officeDocument/2006/relationships/image"/><Relationship Id="rId4" Target="../media/image130.png" Type="http://schemas.openxmlformats.org/officeDocument/2006/relationships/image"/><Relationship Id="rId5" Target="../media/image131.svg" Type="http://schemas.openxmlformats.org/officeDocument/2006/relationships/image"/><Relationship Id="rId6" Target="../media/image132.png" Type="http://schemas.openxmlformats.org/officeDocument/2006/relationships/image"/><Relationship Id="rId7" Target="../media/image133.svg" Type="http://schemas.openxmlformats.org/officeDocument/2006/relationships/image"/><Relationship Id="rId8" Target="../media/image134.png" Type="http://schemas.openxmlformats.org/officeDocument/2006/relationships/image"/><Relationship Id="rId9" Target="../media/image135.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C7F1FF"/>
        </a:solidFill>
      </p:bgPr>
    </p:bg>
    <p:spTree>
      <p:nvGrpSpPr>
        <p:cNvPr id="1" name=""/>
        <p:cNvGrpSpPr/>
        <p:nvPr/>
      </p:nvGrpSpPr>
      <p:grpSpPr>
        <a:xfrm>
          <a:off x="0" y="0"/>
          <a:ext cx="0" cy="0"/>
          <a:chOff x="0" y="0"/>
          <a:chExt cx="0" cy="0"/>
        </a:xfrm>
      </p:grpSpPr>
      <p:sp>
        <p:nvSpPr>
          <p:cNvPr name="Freeform 2" id="2"/>
          <p:cNvSpPr/>
          <p:nvPr/>
        </p:nvSpPr>
        <p:spPr>
          <a:xfrm flipH="false" flipV="false" rot="0">
            <a:off x="1287580" y="1028700"/>
            <a:ext cx="15712840" cy="8229600"/>
          </a:xfrm>
          <a:custGeom>
            <a:avLst/>
            <a:gdLst/>
            <a:ahLst/>
            <a:cxnLst/>
            <a:rect r="r" b="b" t="t" l="l"/>
            <a:pathLst>
              <a:path h="8229600" w="15712840">
                <a:moveTo>
                  <a:pt x="0" y="0"/>
                </a:moveTo>
                <a:lnTo>
                  <a:pt x="15712840" y="0"/>
                </a:lnTo>
                <a:lnTo>
                  <a:pt x="15712840"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536198">
            <a:off x="1727738" y="5861276"/>
            <a:ext cx="915986" cy="2039646"/>
          </a:xfrm>
          <a:custGeom>
            <a:avLst/>
            <a:gdLst/>
            <a:ahLst/>
            <a:cxnLst/>
            <a:rect r="r" b="b" t="t" l="l"/>
            <a:pathLst>
              <a:path h="2039646" w="915986">
                <a:moveTo>
                  <a:pt x="0" y="0"/>
                </a:moveTo>
                <a:lnTo>
                  <a:pt x="915986" y="0"/>
                </a:lnTo>
                <a:lnTo>
                  <a:pt x="915986" y="2039646"/>
                </a:lnTo>
                <a:lnTo>
                  <a:pt x="0" y="203964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3738199" y="3515148"/>
            <a:ext cx="1640282" cy="1628352"/>
          </a:xfrm>
          <a:custGeom>
            <a:avLst/>
            <a:gdLst/>
            <a:ahLst/>
            <a:cxnLst/>
            <a:rect r="r" b="b" t="t" l="l"/>
            <a:pathLst>
              <a:path h="1628352" w="1640282">
                <a:moveTo>
                  <a:pt x="0" y="0"/>
                </a:moveTo>
                <a:lnTo>
                  <a:pt x="1640281" y="0"/>
                </a:lnTo>
                <a:lnTo>
                  <a:pt x="1640281" y="1628352"/>
                </a:lnTo>
                <a:lnTo>
                  <a:pt x="0" y="162835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1323316">
            <a:off x="14611310" y="7543353"/>
            <a:ext cx="4004034" cy="2067537"/>
          </a:xfrm>
          <a:custGeom>
            <a:avLst/>
            <a:gdLst/>
            <a:ahLst/>
            <a:cxnLst/>
            <a:rect r="r" b="b" t="t" l="l"/>
            <a:pathLst>
              <a:path h="2067537" w="4004034">
                <a:moveTo>
                  <a:pt x="0" y="0"/>
                </a:moveTo>
                <a:lnTo>
                  <a:pt x="4004033" y="0"/>
                </a:lnTo>
                <a:lnTo>
                  <a:pt x="4004033" y="2067537"/>
                </a:lnTo>
                <a:lnTo>
                  <a:pt x="0" y="206753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1103717">
            <a:off x="-74381" y="905501"/>
            <a:ext cx="1979947" cy="2729251"/>
          </a:xfrm>
          <a:custGeom>
            <a:avLst/>
            <a:gdLst/>
            <a:ahLst/>
            <a:cxnLst/>
            <a:rect r="r" b="b" t="t" l="l"/>
            <a:pathLst>
              <a:path h="2729251" w="1979947">
                <a:moveTo>
                  <a:pt x="0" y="0"/>
                </a:moveTo>
                <a:lnTo>
                  <a:pt x="1979947" y="0"/>
                </a:lnTo>
                <a:lnTo>
                  <a:pt x="1979947" y="2729250"/>
                </a:lnTo>
                <a:lnTo>
                  <a:pt x="0" y="272925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true" flipV="false" rot="-889329">
            <a:off x="-341896" y="8466295"/>
            <a:ext cx="2786150" cy="1242212"/>
          </a:xfrm>
          <a:custGeom>
            <a:avLst/>
            <a:gdLst/>
            <a:ahLst/>
            <a:cxnLst/>
            <a:rect r="r" b="b" t="t" l="l"/>
            <a:pathLst>
              <a:path h="1242212" w="2786150">
                <a:moveTo>
                  <a:pt x="2786151" y="0"/>
                </a:moveTo>
                <a:lnTo>
                  <a:pt x="0" y="0"/>
                </a:lnTo>
                <a:lnTo>
                  <a:pt x="0" y="1242212"/>
                </a:lnTo>
                <a:lnTo>
                  <a:pt x="2786151" y="1242212"/>
                </a:lnTo>
                <a:lnTo>
                  <a:pt x="2786151"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8" id="8"/>
          <p:cNvSpPr/>
          <p:nvPr/>
        </p:nvSpPr>
        <p:spPr>
          <a:xfrm flipH="false" flipV="false" rot="-889329">
            <a:off x="14360614" y="1504056"/>
            <a:ext cx="2786150" cy="1242212"/>
          </a:xfrm>
          <a:custGeom>
            <a:avLst/>
            <a:gdLst/>
            <a:ahLst/>
            <a:cxnLst/>
            <a:rect r="r" b="b" t="t" l="l"/>
            <a:pathLst>
              <a:path h="1242212" w="2786150">
                <a:moveTo>
                  <a:pt x="0" y="0"/>
                </a:moveTo>
                <a:lnTo>
                  <a:pt x="2786150" y="0"/>
                </a:lnTo>
                <a:lnTo>
                  <a:pt x="2786150" y="1242212"/>
                </a:lnTo>
                <a:lnTo>
                  <a:pt x="0" y="124221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9" id="9"/>
          <p:cNvSpPr/>
          <p:nvPr/>
        </p:nvSpPr>
        <p:spPr>
          <a:xfrm flipH="false" flipV="false" rot="-713552">
            <a:off x="4081895" y="2728707"/>
            <a:ext cx="1301807" cy="1482389"/>
          </a:xfrm>
          <a:custGeom>
            <a:avLst/>
            <a:gdLst/>
            <a:ahLst/>
            <a:cxnLst/>
            <a:rect r="r" b="b" t="t" l="l"/>
            <a:pathLst>
              <a:path h="1482389" w="1301807">
                <a:moveTo>
                  <a:pt x="0" y="0"/>
                </a:moveTo>
                <a:lnTo>
                  <a:pt x="1301808" y="0"/>
                </a:lnTo>
                <a:lnTo>
                  <a:pt x="1301808" y="1482390"/>
                </a:lnTo>
                <a:lnTo>
                  <a:pt x="0" y="148239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0" id="10"/>
          <p:cNvSpPr/>
          <p:nvPr/>
        </p:nvSpPr>
        <p:spPr>
          <a:xfrm flipH="false" flipV="false" rot="-4250781">
            <a:off x="12375285" y="6491775"/>
            <a:ext cx="1662411" cy="2935825"/>
          </a:xfrm>
          <a:custGeom>
            <a:avLst/>
            <a:gdLst/>
            <a:ahLst/>
            <a:cxnLst/>
            <a:rect r="r" b="b" t="t" l="l"/>
            <a:pathLst>
              <a:path h="2935825" w="1662411">
                <a:moveTo>
                  <a:pt x="0" y="0"/>
                </a:moveTo>
                <a:lnTo>
                  <a:pt x="1662410" y="0"/>
                </a:lnTo>
                <a:lnTo>
                  <a:pt x="1662410" y="2935825"/>
                </a:lnTo>
                <a:lnTo>
                  <a:pt x="0" y="2935825"/>
                </a:lnTo>
                <a:lnTo>
                  <a:pt x="0" y="0"/>
                </a:lnTo>
                <a:close/>
              </a:path>
            </a:pathLst>
          </a:custGeom>
          <a:blipFill>
            <a:blip r:embed="rId15"/>
            <a:stretch>
              <a:fillRect l="0" t="0" r="0" b="0"/>
            </a:stretch>
          </a:blipFill>
        </p:spPr>
      </p:sp>
      <p:sp>
        <p:nvSpPr>
          <p:cNvPr name="Freeform 11" id="11"/>
          <p:cNvSpPr/>
          <p:nvPr/>
        </p:nvSpPr>
        <p:spPr>
          <a:xfrm flipH="false" flipV="false" rot="0">
            <a:off x="3342705" y="7021071"/>
            <a:ext cx="2780187" cy="2255427"/>
          </a:xfrm>
          <a:custGeom>
            <a:avLst/>
            <a:gdLst/>
            <a:ahLst/>
            <a:cxnLst/>
            <a:rect r="r" b="b" t="t" l="l"/>
            <a:pathLst>
              <a:path h="2255427" w="2780187">
                <a:moveTo>
                  <a:pt x="0" y="0"/>
                </a:moveTo>
                <a:lnTo>
                  <a:pt x="2780188" y="0"/>
                </a:lnTo>
                <a:lnTo>
                  <a:pt x="2780188" y="2255427"/>
                </a:lnTo>
                <a:lnTo>
                  <a:pt x="0" y="2255427"/>
                </a:lnTo>
                <a:lnTo>
                  <a:pt x="0" y="0"/>
                </a:lnTo>
                <a:close/>
              </a:path>
            </a:pathLst>
          </a:custGeom>
          <a:blipFill>
            <a:blip r:embed="rId16"/>
            <a:stretch>
              <a:fillRect l="0" t="0" r="0" b="0"/>
            </a:stretch>
          </a:blipFill>
        </p:spPr>
      </p:sp>
      <p:sp>
        <p:nvSpPr>
          <p:cNvPr name="TextBox 12" id="12"/>
          <p:cNvSpPr txBox="true"/>
          <p:nvPr/>
        </p:nvSpPr>
        <p:spPr>
          <a:xfrm rot="0">
            <a:off x="3303126" y="4006347"/>
            <a:ext cx="11519295" cy="2193415"/>
          </a:xfrm>
          <a:prstGeom prst="rect">
            <a:avLst/>
          </a:prstGeom>
        </p:spPr>
        <p:txBody>
          <a:bodyPr anchor="t" rtlCol="false" tIns="0" lIns="0" bIns="0" rIns="0">
            <a:spAutoFit/>
          </a:bodyPr>
          <a:lstStyle/>
          <a:p>
            <a:pPr algn="ctr" marL="0" indent="0" lvl="0">
              <a:lnSpc>
                <a:spcPts val="5288"/>
              </a:lnSpc>
              <a:spcBef>
                <a:spcPct val="0"/>
              </a:spcBef>
            </a:pPr>
            <a:r>
              <a:rPr lang="en-US" b="true" sz="4598">
                <a:solidFill>
                  <a:srgbClr val="4A71F6"/>
                </a:solidFill>
                <a:latin typeface="DG Jory Bold"/>
                <a:ea typeface="DG Jory Bold"/>
                <a:cs typeface="DG Jory Bold"/>
                <a:sym typeface="DG Jory Bold"/>
              </a:rPr>
              <a:t>ΝΗΠΙΑΓΩΓΕΙΟ ΑΕΡΟΔΡΟΜΙΟΥ ΤΑΝΑΓΡΑΣ</a:t>
            </a:r>
          </a:p>
        </p:txBody>
      </p:sp>
      <p:sp>
        <p:nvSpPr>
          <p:cNvPr name="TextBox 13" id="13"/>
          <p:cNvSpPr txBox="true"/>
          <p:nvPr/>
        </p:nvSpPr>
        <p:spPr>
          <a:xfrm rot="0">
            <a:off x="2568268" y="5222202"/>
            <a:ext cx="13151465" cy="2167655"/>
          </a:xfrm>
          <a:prstGeom prst="rect">
            <a:avLst/>
          </a:prstGeom>
        </p:spPr>
        <p:txBody>
          <a:bodyPr anchor="t" rtlCol="false" tIns="0" lIns="0" bIns="0" rIns="0">
            <a:spAutoFit/>
          </a:bodyPr>
          <a:lstStyle/>
          <a:p>
            <a:pPr algn="ctr">
              <a:lnSpc>
                <a:spcPts val="4949"/>
              </a:lnSpc>
              <a:spcBef>
                <a:spcPct val="0"/>
              </a:spcBef>
            </a:pPr>
            <a:r>
              <a:rPr lang="en-US" b="true" sz="3535">
                <a:solidFill>
                  <a:srgbClr val="D755B3"/>
                </a:solidFill>
                <a:latin typeface="DG Jory Bold"/>
                <a:ea typeface="DG Jory Bold"/>
                <a:cs typeface="DG Jory Bold"/>
                <a:sym typeface="DG Jory Bold"/>
              </a:rPr>
              <a:t>όπου η μάθηση συναντά την διασκέδαση και την ανακάλυψη</a:t>
            </a:r>
          </a:p>
        </p:txBody>
      </p:sp>
      <p:sp>
        <p:nvSpPr>
          <p:cNvPr name="TextBox 14" id="14"/>
          <p:cNvSpPr txBox="true"/>
          <p:nvPr/>
        </p:nvSpPr>
        <p:spPr>
          <a:xfrm rot="0">
            <a:off x="1351955" y="438785"/>
            <a:ext cx="15712840" cy="1790065"/>
          </a:xfrm>
          <a:prstGeom prst="rect">
            <a:avLst/>
          </a:prstGeom>
        </p:spPr>
        <p:txBody>
          <a:bodyPr anchor="t" rtlCol="false" tIns="0" lIns="0" bIns="0" rIns="0">
            <a:spAutoFit/>
          </a:bodyPr>
          <a:lstStyle/>
          <a:p>
            <a:pPr algn="ctr">
              <a:lnSpc>
                <a:spcPts val="4759"/>
              </a:lnSpc>
              <a:spcBef>
                <a:spcPct val="0"/>
              </a:spcBef>
            </a:pPr>
            <a:r>
              <a:rPr lang="en-US" b="true" sz="3399" u="sng">
                <a:solidFill>
                  <a:srgbClr val="5E17EB"/>
                </a:solidFill>
                <a:latin typeface="DG Jory Bold"/>
                <a:ea typeface="DG Jory Bold"/>
                <a:cs typeface="DG Jory Bold"/>
                <a:sym typeface="DG Jory Bold"/>
              </a:rPr>
              <a:t>Εγγραφές μαθητών για το σχολικό έτος 2025-2026 </a:t>
            </a:r>
          </a:p>
          <a:p>
            <a:pPr algn="ctr">
              <a:lnSpc>
                <a:spcPts val="4759"/>
              </a:lnSpc>
              <a:spcBef>
                <a:spcPct val="0"/>
              </a:spcBef>
            </a:pPr>
          </a:p>
          <a:p>
            <a:pPr algn="ctr">
              <a:lnSpc>
                <a:spcPts val="4759"/>
              </a:lnSpc>
              <a:spcBef>
                <a:spcPct val="0"/>
              </a:spcBef>
            </a:pPr>
            <a:r>
              <a:rPr lang="en-US" b="true" sz="3399" u="sng">
                <a:solidFill>
                  <a:srgbClr val="FC7C2C"/>
                </a:solidFill>
                <a:latin typeface="DG Jory Bold"/>
                <a:ea typeface="DG Jory Bold"/>
                <a:cs typeface="DG Jory Bold"/>
                <a:sym typeface="DG Jory Bold"/>
              </a:rPr>
              <a:t>Από 5 έως 24 Μαρτίου 2025</a:t>
            </a:r>
          </a:p>
        </p:txBody>
      </p:sp>
      <p:sp>
        <p:nvSpPr>
          <p:cNvPr name="Freeform 15" id="15"/>
          <p:cNvSpPr/>
          <p:nvPr/>
        </p:nvSpPr>
        <p:spPr>
          <a:xfrm flipH="false" flipV="false" rot="-536198">
            <a:off x="5871677" y="1077840"/>
            <a:ext cx="502432" cy="1118776"/>
          </a:xfrm>
          <a:custGeom>
            <a:avLst/>
            <a:gdLst/>
            <a:ahLst/>
            <a:cxnLst/>
            <a:rect r="r" b="b" t="t" l="l"/>
            <a:pathLst>
              <a:path h="1118776" w="502432">
                <a:moveTo>
                  <a:pt x="0" y="0"/>
                </a:moveTo>
                <a:lnTo>
                  <a:pt x="502432" y="0"/>
                </a:lnTo>
                <a:lnTo>
                  <a:pt x="502432" y="1118776"/>
                </a:lnTo>
                <a:lnTo>
                  <a:pt x="0" y="111877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6" id="16"/>
          <p:cNvSpPr/>
          <p:nvPr/>
        </p:nvSpPr>
        <p:spPr>
          <a:xfrm flipH="false" flipV="false" rot="0">
            <a:off x="11942878" y="1168347"/>
            <a:ext cx="1109851" cy="1101779"/>
          </a:xfrm>
          <a:custGeom>
            <a:avLst/>
            <a:gdLst/>
            <a:ahLst/>
            <a:cxnLst/>
            <a:rect r="r" b="b" t="t" l="l"/>
            <a:pathLst>
              <a:path h="1101779" w="1109851">
                <a:moveTo>
                  <a:pt x="0" y="0"/>
                </a:moveTo>
                <a:lnTo>
                  <a:pt x="1109851" y="0"/>
                </a:lnTo>
                <a:lnTo>
                  <a:pt x="1109851" y="1101779"/>
                </a:lnTo>
                <a:lnTo>
                  <a:pt x="0" y="110177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C7F1FF"/>
        </a:solidFill>
      </p:bgPr>
    </p:bg>
    <p:spTree>
      <p:nvGrpSpPr>
        <p:cNvPr id="1" name=""/>
        <p:cNvGrpSpPr/>
        <p:nvPr/>
      </p:nvGrpSpPr>
      <p:grpSpPr>
        <a:xfrm>
          <a:off x="0" y="0"/>
          <a:ext cx="0" cy="0"/>
          <a:chOff x="0" y="0"/>
          <a:chExt cx="0" cy="0"/>
        </a:xfrm>
      </p:grpSpPr>
      <p:sp>
        <p:nvSpPr>
          <p:cNvPr name="Freeform 2" id="2"/>
          <p:cNvSpPr/>
          <p:nvPr/>
        </p:nvSpPr>
        <p:spPr>
          <a:xfrm flipH="false" flipV="false" rot="0">
            <a:off x="8498603" y="1663049"/>
            <a:ext cx="14078083" cy="12516696"/>
          </a:xfrm>
          <a:custGeom>
            <a:avLst/>
            <a:gdLst/>
            <a:ahLst/>
            <a:cxnLst/>
            <a:rect r="r" b="b" t="t" l="l"/>
            <a:pathLst>
              <a:path h="12516696" w="14078083">
                <a:moveTo>
                  <a:pt x="0" y="0"/>
                </a:moveTo>
                <a:lnTo>
                  <a:pt x="14078083" y="0"/>
                </a:lnTo>
                <a:lnTo>
                  <a:pt x="14078083" y="12516696"/>
                </a:lnTo>
                <a:lnTo>
                  <a:pt x="0" y="125166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2442138">
            <a:off x="12486567" y="3558154"/>
            <a:ext cx="8166684" cy="8187078"/>
            <a:chOff x="0" y="0"/>
            <a:chExt cx="5594350" cy="5608320"/>
          </a:xfrm>
        </p:grpSpPr>
        <p:sp>
          <p:nvSpPr>
            <p:cNvPr name="Freeform 4" id="4"/>
            <p:cNvSpPr/>
            <p:nvPr/>
          </p:nvSpPr>
          <p:spPr>
            <a:xfrm flipH="false" flipV="false" rot="0">
              <a:off x="-80010" y="-191770"/>
              <a:ext cx="6264910" cy="5977890"/>
            </a:xfrm>
            <a:custGeom>
              <a:avLst/>
              <a:gdLst/>
              <a:ahLst/>
              <a:cxnLst/>
              <a:rect r="r" b="b" t="t" l="l"/>
              <a:pathLst>
                <a:path h="5977890" w="6264910">
                  <a:moveTo>
                    <a:pt x="3576320" y="342900"/>
                  </a:moveTo>
                  <a:cubicBezTo>
                    <a:pt x="4768850" y="509270"/>
                    <a:pt x="6264910" y="971550"/>
                    <a:pt x="5435600" y="3060700"/>
                  </a:cubicBezTo>
                  <a:cubicBezTo>
                    <a:pt x="4606290" y="5149850"/>
                    <a:pt x="2889250" y="5520690"/>
                    <a:pt x="2059940" y="5749290"/>
                  </a:cubicBezTo>
                  <a:cubicBezTo>
                    <a:pt x="1230630" y="5977890"/>
                    <a:pt x="256540" y="5434330"/>
                    <a:pt x="600710" y="4203700"/>
                  </a:cubicBezTo>
                  <a:cubicBezTo>
                    <a:pt x="901700" y="3126740"/>
                    <a:pt x="0" y="1772920"/>
                    <a:pt x="86360" y="886460"/>
                  </a:cubicBezTo>
                  <a:cubicBezTo>
                    <a:pt x="172720" y="0"/>
                    <a:pt x="2145030" y="142240"/>
                    <a:pt x="3576320" y="342900"/>
                  </a:cubicBezTo>
                  <a:close/>
                </a:path>
              </a:pathLst>
            </a:custGeom>
            <a:blipFill>
              <a:blip r:embed="rId4"/>
              <a:stretch>
                <a:fillRect l="-119" t="0" r="-119" b="0"/>
              </a:stretch>
            </a:blipFill>
          </p:spPr>
        </p:sp>
      </p:grpSp>
      <p:sp>
        <p:nvSpPr>
          <p:cNvPr name="Freeform 5" id="5"/>
          <p:cNvSpPr/>
          <p:nvPr/>
        </p:nvSpPr>
        <p:spPr>
          <a:xfrm flipH="false" flipV="false" rot="0">
            <a:off x="726637" y="1984081"/>
            <a:ext cx="12459972" cy="7005893"/>
          </a:xfrm>
          <a:custGeom>
            <a:avLst/>
            <a:gdLst/>
            <a:ahLst/>
            <a:cxnLst/>
            <a:rect r="r" b="b" t="t" l="l"/>
            <a:pathLst>
              <a:path h="7005893" w="12459972">
                <a:moveTo>
                  <a:pt x="0" y="0"/>
                </a:moveTo>
                <a:lnTo>
                  <a:pt x="12459972" y="0"/>
                </a:lnTo>
                <a:lnTo>
                  <a:pt x="12459972" y="7005893"/>
                </a:lnTo>
                <a:lnTo>
                  <a:pt x="0" y="700589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0339319" y="2377337"/>
            <a:ext cx="2273065" cy="1996165"/>
          </a:xfrm>
          <a:custGeom>
            <a:avLst/>
            <a:gdLst/>
            <a:ahLst/>
            <a:cxnLst/>
            <a:rect r="r" b="b" t="t" l="l"/>
            <a:pathLst>
              <a:path h="1996165" w="2273065">
                <a:moveTo>
                  <a:pt x="0" y="0"/>
                </a:moveTo>
                <a:lnTo>
                  <a:pt x="2273065" y="0"/>
                </a:lnTo>
                <a:lnTo>
                  <a:pt x="2273065" y="1996165"/>
                </a:lnTo>
                <a:lnTo>
                  <a:pt x="0" y="199616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10047692" y="4373502"/>
            <a:ext cx="3439708" cy="5515567"/>
          </a:xfrm>
          <a:custGeom>
            <a:avLst/>
            <a:gdLst/>
            <a:ahLst/>
            <a:cxnLst/>
            <a:rect r="r" b="b" t="t" l="l"/>
            <a:pathLst>
              <a:path h="5515567" w="3439708">
                <a:moveTo>
                  <a:pt x="0" y="0"/>
                </a:moveTo>
                <a:lnTo>
                  <a:pt x="3439708" y="0"/>
                </a:lnTo>
                <a:lnTo>
                  <a:pt x="3439708" y="5515567"/>
                </a:lnTo>
                <a:lnTo>
                  <a:pt x="0" y="551556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8" id="8"/>
          <p:cNvSpPr/>
          <p:nvPr/>
        </p:nvSpPr>
        <p:spPr>
          <a:xfrm flipH="false" flipV="false" rot="-1644726">
            <a:off x="13969708" y="1224532"/>
            <a:ext cx="2117893" cy="2611751"/>
          </a:xfrm>
          <a:custGeom>
            <a:avLst/>
            <a:gdLst/>
            <a:ahLst/>
            <a:cxnLst/>
            <a:rect r="r" b="b" t="t" l="l"/>
            <a:pathLst>
              <a:path h="2611751" w="2117893">
                <a:moveTo>
                  <a:pt x="0" y="0"/>
                </a:moveTo>
                <a:lnTo>
                  <a:pt x="2117893" y="0"/>
                </a:lnTo>
                <a:lnTo>
                  <a:pt x="2117893" y="2611751"/>
                </a:lnTo>
                <a:lnTo>
                  <a:pt x="0" y="261175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9" id="9"/>
          <p:cNvSpPr/>
          <p:nvPr/>
        </p:nvSpPr>
        <p:spPr>
          <a:xfrm flipH="false" flipV="false" rot="0">
            <a:off x="16289260" y="553087"/>
            <a:ext cx="1324320" cy="1430994"/>
          </a:xfrm>
          <a:custGeom>
            <a:avLst/>
            <a:gdLst/>
            <a:ahLst/>
            <a:cxnLst/>
            <a:rect r="r" b="b" t="t" l="l"/>
            <a:pathLst>
              <a:path h="1430994" w="1324320">
                <a:moveTo>
                  <a:pt x="0" y="0"/>
                </a:moveTo>
                <a:lnTo>
                  <a:pt x="1324320" y="0"/>
                </a:lnTo>
                <a:lnTo>
                  <a:pt x="1324320" y="1430994"/>
                </a:lnTo>
                <a:lnTo>
                  <a:pt x="0" y="143099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0" id="10"/>
          <p:cNvSpPr/>
          <p:nvPr/>
        </p:nvSpPr>
        <p:spPr>
          <a:xfrm flipH="false" flipV="false" rot="0">
            <a:off x="70538" y="8121422"/>
            <a:ext cx="1916325" cy="1543513"/>
          </a:xfrm>
          <a:custGeom>
            <a:avLst/>
            <a:gdLst/>
            <a:ahLst/>
            <a:cxnLst/>
            <a:rect r="r" b="b" t="t" l="l"/>
            <a:pathLst>
              <a:path h="1543513" w="1916325">
                <a:moveTo>
                  <a:pt x="0" y="0"/>
                </a:moveTo>
                <a:lnTo>
                  <a:pt x="1916324" y="0"/>
                </a:lnTo>
                <a:lnTo>
                  <a:pt x="1916324" y="1543513"/>
                </a:lnTo>
                <a:lnTo>
                  <a:pt x="0" y="1543513"/>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a:ln cap="sq">
            <a:noFill/>
            <a:prstDash val="solid"/>
            <a:miter/>
          </a:ln>
        </p:spPr>
      </p:sp>
      <p:sp>
        <p:nvSpPr>
          <p:cNvPr name="Freeform 11" id="11"/>
          <p:cNvSpPr/>
          <p:nvPr/>
        </p:nvSpPr>
        <p:spPr>
          <a:xfrm flipH="true" flipV="false" rot="0">
            <a:off x="-57375" y="1487397"/>
            <a:ext cx="2044237" cy="2689786"/>
          </a:xfrm>
          <a:custGeom>
            <a:avLst/>
            <a:gdLst/>
            <a:ahLst/>
            <a:cxnLst/>
            <a:rect r="r" b="b" t="t" l="l"/>
            <a:pathLst>
              <a:path h="2689786" w="2044237">
                <a:moveTo>
                  <a:pt x="2044237" y="0"/>
                </a:moveTo>
                <a:lnTo>
                  <a:pt x="0" y="0"/>
                </a:lnTo>
                <a:lnTo>
                  <a:pt x="0" y="2689786"/>
                </a:lnTo>
                <a:lnTo>
                  <a:pt x="2044237" y="2689786"/>
                </a:lnTo>
                <a:lnTo>
                  <a:pt x="2044237" y="0"/>
                </a:lnTo>
                <a:close/>
              </a:path>
            </a:pathLst>
          </a:custGeom>
          <a:blipFill>
            <a:blip r:embed="rId17"/>
            <a:stretch>
              <a:fillRect l="0" t="0" r="0" b="0"/>
            </a:stretch>
          </a:blipFill>
        </p:spPr>
      </p:sp>
      <p:sp>
        <p:nvSpPr>
          <p:cNvPr name="TextBox 12" id="12"/>
          <p:cNvSpPr txBox="true"/>
          <p:nvPr/>
        </p:nvSpPr>
        <p:spPr>
          <a:xfrm rot="0">
            <a:off x="2104448" y="3600876"/>
            <a:ext cx="7611932" cy="2390140"/>
          </a:xfrm>
          <a:prstGeom prst="rect">
            <a:avLst/>
          </a:prstGeom>
        </p:spPr>
        <p:txBody>
          <a:bodyPr anchor="t" rtlCol="false" tIns="0" lIns="0" bIns="0" rIns="0">
            <a:spAutoFit/>
          </a:bodyPr>
          <a:lstStyle/>
          <a:p>
            <a:pPr algn="l">
              <a:lnSpc>
                <a:spcPts val="4759"/>
              </a:lnSpc>
              <a:spcBef>
                <a:spcPct val="0"/>
              </a:spcBef>
            </a:pPr>
            <a:r>
              <a:rPr lang="en-US" b="true" sz="3399">
                <a:solidFill>
                  <a:srgbClr val="4A71F6"/>
                </a:solidFill>
                <a:latin typeface="DG Jory Bold"/>
                <a:ea typeface="DG Jory Bold"/>
                <a:cs typeface="DG Jory Bold"/>
                <a:sym typeface="DG Jory Bold"/>
              </a:rPr>
              <a:t>Το σχολικό έτος </a:t>
            </a:r>
            <a:r>
              <a:rPr lang="en-US" b="true" sz="3399" u="sng">
                <a:solidFill>
                  <a:srgbClr val="4A71F6"/>
                </a:solidFill>
                <a:latin typeface="DG Jory Bold"/>
                <a:ea typeface="DG Jory Bold"/>
                <a:cs typeface="DG Jory Bold"/>
                <a:sym typeface="DG Jory Bold"/>
              </a:rPr>
              <a:t>2025-2026</a:t>
            </a:r>
            <a:r>
              <a:rPr lang="en-US" b="true" sz="3399">
                <a:solidFill>
                  <a:srgbClr val="4A71F6"/>
                </a:solidFill>
                <a:latin typeface="DG Jory Bold"/>
                <a:ea typeface="DG Jory Bold"/>
                <a:cs typeface="DG Jory Bold"/>
                <a:sym typeface="DG Jory Bold"/>
              </a:rPr>
              <a:t>, θα φοιτήσουν τα παιδιά που γεννήθηκαν το έτος </a:t>
            </a:r>
            <a:r>
              <a:rPr lang="en-US" b="true" sz="3399" u="sng">
                <a:solidFill>
                  <a:srgbClr val="5E17EB"/>
                </a:solidFill>
                <a:latin typeface="DG Jory Bold"/>
                <a:ea typeface="DG Jory Bold"/>
                <a:cs typeface="DG Jory Bold"/>
                <a:sym typeface="DG Jory Bold"/>
              </a:rPr>
              <a:t>2020</a:t>
            </a:r>
            <a:r>
              <a:rPr lang="en-US" b="true" sz="3399">
                <a:solidFill>
                  <a:srgbClr val="4A71F6"/>
                </a:solidFill>
                <a:latin typeface="DG Jory Bold"/>
                <a:ea typeface="DG Jory Bold"/>
                <a:cs typeface="DG Jory Bold"/>
                <a:sym typeface="DG Jory Bold"/>
              </a:rPr>
              <a:t>(νήπια) και το έτος </a:t>
            </a:r>
            <a:r>
              <a:rPr lang="en-US" b="true" sz="3399" u="sng">
                <a:solidFill>
                  <a:srgbClr val="D755B3"/>
                </a:solidFill>
                <a:latin typeface="DG Jory Bold"/>
                <a:ea typeface="DG Jory Bold"/>
                <a:cs typeface="DG Jory Bold"/>
                <a:sym typeface="DG Jory Bold"/>
              </a:rPr>
              <a:t>2021 </a:t>
            </a:r>
            <a:r>
              <a:rPr lang="en-US" b="true" sz="3399">
                <a:solidFill>
                  <a:srgbClr val="4A71F6"/>
                </a:solidFill>
                <a:latin typeface="DG Jory Bold"/>
                <a:ea typeface="DG Jory Bold"/>
                <a:cs typeface="DG Jory Bold"/>
                <a:sym typeface="DG Jory Bold"/>
              </a:rPr>
              <a:t>(προνήπια).</a:t>
            </a:r>
            <a:r>
              <a:rPr lang="en-US" sz="3399">
                <a:solidFill>
                  <a:srgbClr val="4A71F6"/>
                </a:solidFill>
                <a:latin typeface="DG Jory"/>
                <a:ea typeface="DG Jory"/>
                <a:cs typeface="DG Jory"/>
                <a:sym typeface="DG Jory"/>
              </a:rPr>
              <a:t>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C7F1FF"/>
        </a:solidFill>
      </p:bgPr>
    </p:bg>
    <p:spTree>
      <p:nvGrpSpPr>
        <p:cNvPr id="1" name=""/>
        <p:cNvGrpSpPr/>
        <p:nvPr/>
      </p:nvGrpSpPr>
      <p:grpSpPr>
        <a:xfrm>
          <a:off x="0" y="0"/>
          <a:ext cx="0" cy="0"/>
          <a:chOff x="0" y="0"/>
          <a:chExt cx="0" cy="0"/>
        </a:xfrm>
      </p:grpSpPr>
      <p:sp>
        <p:nvSpPr>
          <p:cNvPr name="Freeform 2" id="2"/>
          <p:cNvSpPr/>
          <p:nvPr/>
        </p:nvSpPr>
        <p:spPr>
          <a:xfrm flipH="false" flipV="false" rot="0">
            <a:off x="-4336924" y="4195487"/>
            <a:ext cx="8673848" cy="6306374"/>
          </a:xfrm>
          <a:custGeom>
            <a:avLst/>
            <a:gdLst/>
            <a:ahLst/>
            <a:cxnLst/>
            <a:rect r="r" b="b" t="t" l="l"/>
            <a:pathLst>
              <a:path h="6306374" w="8673848">
                <a:moveTo>
                  <a:pt x="0" y="0"/>
                </a:moveTo>
                <a:lnTo>
                  <a:pt x="8673848" y="0"/>
                </a:lnTo>
                <a:lnTo>
                  <a:pt x="8673848" y="6306373"/>
                </a:lnTo>
                <a:lnTo>
                  <a:pt x="0" y="630637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817208" y="219245"/>
            <a:ext cx="2733666" cy="3976241"/>
          </a:xfrm>
          <a:custGeom>
            <a:avLst/>
            <a:gdLst/>
            <a:ahLst/>
            <a:cxnLst/>
            <a:rect r="r" b="b" t="t" l="l"/>
            <a:pathLst>
              <a:path h="3976241" w="2733666">
                <a:moveTo>
                  <a:pt x="2733665" y="0"/>
                </a:moveTo>
                <a:lnTo>
                  <a:pt x="0" y="0"/>
                </a:lnTo>
                <a:lnTo>
                  <a:pt x="0" y="3976242"/>
                </a:lnTo>
                <a:lnTo>
                  <a:pt x="2733665" y="3976242"/>
                </a:lnTo>
                <a:lnTo>
                  <a:pt x="2733665" y="0"/>
                </a:lnTo>
                <a:close/>
              </a:path>
            </a:pathLst>
          </a:custGeom>
          <a:blipFill>
            <a:blip r:embed="rId4"/>
            <a:stretch>
              <a:fillRect l="0" t="0" r="0" b="0"/>
            </a:stretch>
          </a:blipFill>
        </p:spPr>
      </p:sp>
      <p:sp>
        <p:nvSpPr>
          <p:cNvPr name="Freeform 4" id="4"/>
          <p:cNvSpPr/>
          <p:nvPr/>
        </p:nvSpPr>
        <p:spPr>
          <a:xfrm flipH="false" flipV="false" rot="0">
            <a:off x="2049742" y="4341080"/>
            <a:ext cx="3081889" cy="5199506"/>
          </a:xfrm>
          <a:custGeom>
            <a:avLst/>
            <a:gdLst/>
            <a:ahLst/>
            <a:cxnLst/>
            <a:rect r="r" b="b" t="t" l="l"/>
            <a:pathLst>
              <a:path h="5199506" w="3081889">
                <a:moveTo>
                  <a:pt x="0" y="0"/>
                </a:moveTo>
                <a:lnTo>
                  <a:pt x="3081889" y="0"/>
                </a:lnTo>
                <a:lnTo>
                  <a:pt x="3081889" y="5199506"/>
                </a:lnTo>
                <a:lnTo>
                  <a:pt x="0" y="519950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5335750" y="1068422"/>
            <a:ext cx="7616499" cy="7757545"/>
          </a:xfrm>
          <a:custGeom>
            <a:avLst/>
            <a:gdLst/>
            <a:ahLst/>
            <a:cxnLst/>
            <a:rect r="r" b="b" t="t" l="l"/>
            <a:pathLst>
              <a:path h="7757545" w="7616499">
                <a:moveTo>
                  <a:pt x="0" y="0"/>
                </a:moveTo>
                <a:lnTo>
                  <a:pt x="7616500" y="0"/>
                </a:lnTo>
                <a:lnTo>
                  <a:pt x="7616500" y="7757545"/>
                </a:lnTo>
                <a:lnTo>
                  <a:pt x="0" y="77575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1726132" y="7337815"/>
            <a:ext cx="2077321" cy="2054659"/>
          </a:xfrm>
          <a:custGeom>
            <a:avLst/>
            <a:gdLst/>
            <a:ahLst/>
            <a:cxnLst/>
            <a:rect r="r" b="b" t="t" l="l"/>
            <a:pathLst>
              <a:path h="2054659" w="2077321">
                <a:moveTo>
                  <a:pt x="0" y="0"/>
                </a:moveTo>
                <a:lnTo>
                  <a:pt x="2077320" y="0"/>
                </a:lnTo>
                <a:lnTo>
                  <a:pt x="2077320" y="2054659"/>
                </a:lnTo>
                <a:lnTo>
                  <a:pt x="0" y="205465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16052559" y="414178"/>
            <a:ext cx="1350338" cy="1430994"/>
          </a:xfrm>
          <a:custGeom>
            <a:avLst/>
            <a:gdLst/>
            <a:ahLst/>
            <a:cxnLst/>
            <a:rect r="r" b="b" t="t" l="l"/>
            <a:pathLst>
              <a:path h="1430994" w="1350338">
                <a:moveTo>
                  <a:pt x="0" y="0"/>
                </a:moveTo>
                <a:lnTo>
                  <a:pt x="1350338" y="0"/>
                </a:lnTo>
                <a:lnTo>
                  <a:pt x="1350338" y="1430994"/>
                </a:lnTo>
                <a:lnTo>
                  <a:pt x="0" y="143099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8" id="8"/>
          <p:cNvGrpSpPr/>
          <p:nvPr/>
        </p:nvGrpSpPr>
        <p:grpSpPr>
          <a:xfrm rot="0">
            <a:off x="12565962" y="2961531"/>
            <a:ext cx="5327352" cy="4757014"/>
            <a:chOff x="149860" y="501650"/>
            <a:chExt cx="12882880" cy="11503660"/>
          </a:xfrm>
        </p:grpSpPr>
        <p:sp>
          <p:nvSpPr>
            <p:cNvPr name="Freeform 9" id="9"/>
            <p:cNvSpPr/>
            <p:nvPr/>
          </p:nvSpPr>
          <p:spPr>
            <a:xfrm flipH="false" flipV="false" rot="0">
              <a:off x="0" y="0"/>
              <a:ext cx="12882879" cy="11503660"/>
            </a:xfrm>
            <a:custGeom>
              <a:avLst/>
              <a:gdLst/>
              <a:ahLst/>
              <a:cxnLst/>
              <a:rect r="r" b="b" t="t" l="l"/>
              <a:pathLst>
                <a:path h="11503660" w="12882879">
                  <a:moveTo>
                    <a:pt x="11337290" y="2283460"/>
                  </a:moveTo>
                  <a:cubicBezTo>
                    <a:pt x="10535920" y="1322070"/>
                    <a:pt x="9357360" y="730250"/>
                    <a:pt x="8139430" y="440690"/>
                  </a:cubicBezTo>
                  <a:cubicBezTo>
                    <a:pt x="6921500" y="151130"/>
                    <a:pt x="5646420" y="0"/>
                    <a:pt x="4451350" y="330200"/>
                  </a:cubicBezTo>
                  <a:lnTo>
                    <a:pt x="4452620" y="330200"/>
                  </a:lnTo>
                  <a:cubicBezTo>
                    <a:pt x="2360930" y="749300"/>
                    <a:pt x="601980" y="2358390"/>
                    <a:pt x="180340" y="4406900"/>
                  </a:cubicBezTo>
                  <a:cubicBezTo>
                    <a:pt x="0" y="5284470"/>
                    <a:pt x="33020" y="6197600"/>
                    <a:pt x="195580" y="7077710"/>
                  </a:cubicBezTo>
                  <a:cubicBezTo>
                    <a:pt x="379730" y="8077200"/>
                    <a:pt x="746760" y="9077960"/>
                    <a:pt x="1456690" y="9805670"/>
                  </a:cubicBezTo>
                  <a:cubicBezTo>
                    <a:pt x="2240280" y="10610850"/>
                    <a:pt x="3362960" y="11004550"/>
                    <a:pt x="4475480" y="11163300"/>
                  </a:cubicBezTo>
                  <a:cubicBezTo>
                    <a:pt x="6866890" y="11503660"/>
                    <a:pt x="9480550" y="10773410"/>
                    <a:pt x="11055350" y="8940800"/>
                  </a:cubicBezTo>
                  <a:cubicBezTo>
                    <a:pt x="12630149" y="7108190"/>
                    <a:pt x="12882880" y="4138930"/>
                    <a:pt x="11337290" y="2283460"/>
                  </a:cubicBezTo>
                  <a:close/>
                </a:path>
              </a:pathLst>
            </a:custGeom>
            <a:blipFill>
              <a:blip r:embed="rId13"/>
              <a:stretch>
                <a:fillRect l="0" t="-67413" r="0" b="-67413"/>
              </a:stretch>
            </a:blipFill>
            <a:ln w="38100" cap="sq">
              <a:solidFill>
                <a:srgbClr val="000000"/>
              </a:solidFill>
              <a:prstDash val="solid"/>
              <a:miter/>
            </a:ln>
          </p:spPr>
        </p:sp>
      </p:grpSp>
      <p:sp>
        <p:nvSpPr>
          <p:cNvPr name="TextBox 10" id="10"/>
          <p:cNvSpPr txBox="true"/>
          <p:nvPr/>
        </p:nvSpPr>
        <p:spPr>
          <a:xfrm rot="0">
            <a:off x="6047147" y="2971056"/>
            <a:ext cx="5998237" cy="3608092"/>
          </a:xfrm>
          <a:prstGeom prst="rect">
            <a:avLst/>
          </a:prstGeom>
        </p:spPr>
        <p:txBody>
          <a:bodyPr anchor="t" rtlCol="false" tIns="0" lIns="0" bIns="0" rIns="0">
            <a:spAutoFit/>
          </a:bodyPr>
          <a:lstStyle/>
          <a:p>
            <a:pPr algn="ctr">
              <a:lnSpc>
                <a:spcPts val="3453"/>
              </a:lnSpc>
            </a:pPr>
            <a:r>
              <a:rPr lang="en-US" b="true" sz="3003" u="sng">
                <a:solidFill>
                  <a:srgbClr val="4A71F6"/>
                </a:solidFill>
                <a:latin typeface="DG Jory Bold"/>
                <a:ea typeface="DG Jory Bold"/>
                <a:cs typeface="DG Jory Bold"/>
                <a:sym typeface="DG Jory Bold"/>
              </a:rPr>
              <a:t>Στο Νηπιαγωγείο Αεροδρομίου Τανάγρας,</a:t>
            </a:r>
          </a:p>
          <a:p>
            <a:pPr algn="ctr">
              <a:lnSpc>
                <a:spcPts val="3453"/>
              </a:lnSpc>
            </a:pPr>
            <a:r>
              <a:rPr lang="en-US" b="true" sz="3003" u="sng">
                <a:solidFill>
                  <a:srgbClr val="4A71F6"/>
                </a:solidFill>
                <a:latin typeface="DG Jory Bold"/>
                <a:ea typeface="DG Jory Bold"/>
                <a:cs typeface="DG Jory Bold"/>
                <a:sym typeface="DG Jory Bold"/>
              </a:rPr>
              <a:t>εγγράφονται μαθητές;</a:t>
            </a:r>
          </a:p>
          <a:p>
            <a:pPr algn="ctr">
              <a:lnSpc>
                <a:spcPts val="2304"/>
              </a:lnSpc>
            </a:pPr>
          </a:p>
          <a:p>
            <a:pPr algn="ctr">
              <a:lnSpc>
                <a:spcPts val="2304"/>
              </a:lnSpc>
            </a:pPr>
          </a:p>
          <a:p>
            <a:pPr algn="ctr" marL="518911" indent="-259456" lvl="1">
              <a:lnSpc>
                <a:spcPts val="2764"/>
              </a:lnSpc>
              <a:buFont typeface="Arial"/>
              <a:buChar char="•"/>
            </a:pPr>
            <a:r>
              <a:rPr lang="en-US" b="true" sz="2403">
                <a:solidFill>
                  <a:srgbClr val="F9C82D"/>
                </a:solidFill>
                <a:latin typeface="DG Jory Bold"/>
                <a:ea typeface="DG Jory Bold"/>
                <a:cs typeface="DG Jory Bold"/>
                <a:sym typeface="DG Jory Bold"/>
              </a:rPr>
              <a:t> που η μόνιμη διεύθυνση κατοικίας τους βρίσκεται εντός της 114 ΠΜ </a:t>
            </a:r>
          </a:p>
          <a:p>
            <a:pPr algn="ctr">
              <a:lnSpc>
                <a:spcPts val="2764"/>
              </a:lnSpc>
            </a:pPr>
          </a:p>
          <a:p>
            <a:pPr algn="ctr" marL="518911" indent="-259456" lvl="1">
              <a:lnSpc>
                <a:spcPts val="2764"/>
              </a:lnSpc>
              <a:buFont typeface="Arial"/>
              <a:buChar char="•"/>
            </a:pPr>
            <a:r>
              <a:rPr lang="en-US" b="true" sz="2403">
                <a:solidFill>
                  <a:srgbClr val="F9C82D"/>
                </a:solidFill>
                <a:latin typeface="DG Jory Bold"/>
                <a:ea typeface="DG Jory Bold"/>
                <a:cs typeface="DG Jory Bold"/>
                <a:sym typeface="DG Jory Bold"/>
              </a:rPr>
              <a:t>που είναι τέκνα εργαζομένων της 114ΠΜ.</a:t>
            </a:r>
            <a:r>
              <a:rPr lang="en-US" sz="2403">
                <a:solidFill>
                  <a:srgbClr val="F9C82D"/>
                </a:solidFill>
                <a:latin typeface="DG Jory"/>
                <a:ea typeface="DG Jory"/>
                <a:cs typeface="DG Jory"/>
                <a:sym typeface="DG Jory"/>
              </a:rPr>
              <a:t> </a:t>
            </a:r>
          </a:p>
        </p:txBody>
      </p:sp>
      <p:sp>
        <p:nvSpPr>
          <p:cNvPr name="Freeform 11" id="11"/>
          <p:cNvSpPr/>
          <p:nvPr/>
        </p:nvSpPr>
        <p:spPr>
          <a:xfrm flipH="false" flipV="false" rot="249112">
            <a:off x="4151653" y="1693822"/>
            <a:ext cx="1959955" cy="2195469"/>
          </a:xfrm>
          <a:custGeom>
            <a:avLst/>
            <a:gdLst/>
            <a:ahLst/>
            <a:cxnLst/>
            <a:rect r="r" b="b" t="t" l="l"/>
            <a:pathLst>
              <a:path h="2195469" w="1959955">
                <a:moveTo>
                  <a:pt x="0" y="0"/>
                </a:moveTo>
                <a:lnTo>
                  <a:pt x="1959956" y="0"/>
                </a:lnTo>
                <a:lnTo>
                  <a:pt x="1959956" y="2195469"/>
                </a:lnTo>
                <a:lnTo>
                  <a:pt x="0" y="219546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2" id="12"/>
          <p:cNvSpPr/>
          <p:nvPr/>
        </p:nvSpPr>
        <p:spPr>
          <a:xfrm flipH="false" flipV="false" rot="-868709">
            <a:off x="17024686" y="5997090"/>
            <a:ext cx="2190564" cy="2653767"/>
          </a:xfrm>
          <a:custGeom>
            <a:avLst/>
            <a:gdLst/>
            <a:ahLst/>
            <a:cxnLst/>
            <a:rect r="r" b="b" t="t" l="l"/>
            <a:pathLst>
              <a:path h="2653767" w="2190564">
                <a:moveTo>
                  <a:pt x="0" y="0"/>
                </a:moveTo>
                <a:lnTo>
                  <a:pt x="2190565" y="0"/>
                </a:lnTo>
                <a:lnTo>
                  <a:pt x="2190565" y="2653767"/>
                </a:lnTo>
                <a:lnTo>
                  <a:pt x="0" y="2653767"/>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a:ln cap="sq">
            <a:noFill/>
            <a:prstDash val="solid"/>
            <a:miter/>
          </a:ln>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C7F1FF"/>
        </a:solidFill>
      </p:bgPr>
    </p:bg>
    <p:spTree>
      <p:nvGrpSpPr>
        <p:cNvPr id="1" name=""/>
        <p:cNvGrpSpPr/>
        <p:nvPr/>
      </p:nvGrpSpPr>
      <p:grpSpPr>
        <a:xfrm>
          <a:off x="0" y="0"/>
          <a:ext cx="0" cy="0"/>
          <a:chOff x="0" y="0"/>
          <a:chExt cx="0" cy="0"/>
        </a:xfrm>
      </p:grpSpPr>
      <p:sp>
        <p:nvSpPr>
          <p:cNvPr name="Freeform 2" id="2"/>
          <p:cNvSpPr/>
          <p:nvPr/>
        </p:nvSpPr>
        <p:spPr>
          <a:xfrm flipH="false" flipV="false" rot="0">
            <a:off x="15041136" y="4341325"/>
            <a:ext cx="2850434" cy="4114800"/>
          </a:xfrm>
          <a:custGeom>
            <a:avLst/>
            <a:gdLst/>
            <a:ahLst/>
            <a:cxnLst/>
            <a:rect r="r" b="b" t="t" l="l"/>
            <a:pathLst>
              <a:path h="4114800" w="2850434">
                <a:moveTo>
                  <a:pt x="0" y="0"/>
                </a:moveTo>
                <a:lnTo>
                  <a:pt x="2850434" y="0"/>
                </a:lnTo>
                <a:lnTo>
                  <a:pt x="285043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301995">
            <a:off x="-3864445" y="1125884"/>
            <a:ext cx="17129847" cy="9436989"/>
          </a:xfrm>
          <a:custGeom>
            <a:avLst/>
            <a:gdLst/>
            <a:ahLst/>
            <a:cxnLst/>
            <a:rect r="r" b="b" t="t" l="l"/>
            <a:pathLst>
              <a:path h="9436989" w="17129847">
                <a:moveTo>
                  <a:pt x="0" y="0"/>
                </a:moveTo>
                <a:lnTo>
                  <a:pt x="17129848" y="0"/>
                </a:lnTo>
                <a:lnTo>
                  <a:pt x="17129848" y="9436989"/>
                </a:lnTo>
                <a:lnTo>
                  <a:pt x="0" y="943698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2254107" y="3481942"/>
            <a:ext cx="3378004" cy="5132327"/>
          </a:xfrm>
          <a:custGeom>
            <a:avLst/>
            <a:gdLst/>
            <a:ahLst/>
            <a:cxnLst/>
            <a:rect r="r" b="b" t="t" l="l"/>
            <a:pathLst>
              <a:path h="5132327" w="3378004">
                <a:moveTo>
                  <a:pt x="0" y="0"/>
                </a:moveTo>
                <a:lnTo>
                  <a:pt x="3378005" y="0"/>
                </a:lnTo>
                <a:lnTo>
                  <a:pt x="3378005" y="5132327"/>
                </a:lnTo>
                <a:lnTo>
                  <a:pt x="0" y="513232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0790434" y="633042"/>
            <a:ext cx="1944470" cy="2700652"/>
          </a:xfrm>
          <a:custGeom>
            <a:avLst/>
            <a:gdLst/>
            <a:ahLst/>
            <a:cxnLst/>
            <a:rect r="r" b="b" t="t" l="l"/>
            <a:pathLst>
              <a:path h="2700652" w="1944470">
                <a:moveTo>
                  <a:pt x="0" y="0"/>
                </a:moveTo>
                <a:lnTo>
                  <a:pt x="1944470" y="0"/>
                </a:lnTo>
                <a:lnTo>
                  <a:pt x="1944470" y="2700652"/>
                </a:lnTo>
                <a:lnTo>
                  <a:pt x="0" y="270065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5397797" y="-1362272"/>
            <a:ext cx="4402996" cy="4114800"/>
          </a:xfrm>
          <a:custGeom>
            <a:avLst/>
            <a:gdLst/>
            <a:ahLst/>
            <a:cxnLst/>
            <a:rect r="r" b="b" t="t" l="l"/>
            <a:pathLst>
              <a:path h="4114800" w="4402996">
                <a:moveTo>
                  <a:pt x="0" y="0"/>
                </a:moveTo>
                <a:lnTo>
                  <a:pt x="4402996" y="0"/>
                </a:lnTo>
                <a:lnTo>
                  <a:pt x="4402996"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6002627" y="633042"/>
            <a:ext cx="1256673" cy="1430994"/>
          </a:xfrm>
          <a:custGeom>
            <a:avLst/>
            <a:gdLst/>
            <a:ahLst/>
            <a:cxnLst/>
            <a:rect r="r" b="b" t="t" l="l"/>
            <a:pathLst>
              <a:path h="1430994" w="1256673">
                <a:moveTo>
                  <a:pt x="0" y="0"/>
                </a:moveTo>
                <a:lnTo>
                  <a:pt x="1256673" y="0"/>
                </a:lnTo>
                <a:lnTo>
                  <a:pt x="1256673" y="1430994"/>
                </a:lnTo>
                <a:lnTo>
                  <a:pt x="0" y="143099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8" id="8"/>
          <p:cNvGrpSpPr/>
          <p:nvPr/>
        </p:nvGrpSpPr>
        <p:grpSpPr>
          <a:xfrm rot="0">
            <a:off x="8430766" y="3481942"/>
            <a:ext cx="3653842" cy="5246370"/>
            <a:chOff x="0" y="0"/>
            <a:chExt cx="4137660" cy="5941060"/>
          </a:xfrm>
        </p:grpSpPr>
        <p:sp>
          <p:nvSpPr>
            <p:cNvPr name="Freeform 9" id="9"/>
            <p:cNvSpPr/>
            <p:nvPr/>
          </p:nvSpPr>
          <p:spPr>
            <a:xfrm flipH="false" flipV="false" rot="0">
              <a:off x="-350520" y="-288290"/>
              <a:ext cx="4956810" cy="6334760"/>
            </a:xfrm>
            <a:custGeom>
              <a:avLst/>
              <a:gdLst/>
              <a:ahLst/>
              <a:cxnLst/>
              <a:rect r="r" b="b" t="t" l="l"/>
              <a:pathLst>
                <a:path h="6334760" w="4956810">
                  <a:moveTo>
                    <a:pt x="762000" y="824230"/>
                  </a:moveTo>
                  <a:cubicBezTo>
                    <a:pt x="1517650" y="146050"/>
                    <a:pt x="2913380" y="0"/>
                    <a:pt x="3416300" y="1047750"/>
                  </a:cubicBezTo>
                  <a:cubicBezTo>
                    <a:pt x="3614420" y="1484630"/>
                    <a:pt x="3507740" y="1979930"/>
                    <a:pt x="3566160" y="2440940"/>
                  </a:cubicBezTo>
                  <a:cubicBezTo>
                    <a:pt x="3647440" y="3079750"/>
                    <a:pt x="4140200" y="3562350"/>
                    <a:pt x="4362450" y="4147820"/>
                  </a:cubicBezTo>
                  <a:cubicBezTo>
                    <a:pt x="4956810" y="5591810"/>
                    <a:pt x="3315970" y="6334760"/>
                    <a:pt x="2122170" y="6216650"/>
                  </a:cubicBezTo>
                  <a:cubicBezTo>
                    <a:pt x="1496060" y="6215380"/>
                    <a:pt x="762000" y="6047740"/>
                    <a:pt x="467360" y="5431790"/>
                  </a:cubicBezTo>
                  <a:cubicBezTo>
                    <a:pt x="166370" y="4765040"/>
                    <a:pt x="539750" y="4028440"/>
                    <a:pt x="553720" y="3336290"/>
                  </a:cubicBezTo>
                  <a:cubicBezTo>
                    <a:pt x="571500" y="2500630"/>
                    <a:pt x="0" y="1489710"/>
                    <a:pt x="762000" y="824230"/>
                  </a:cubicBezTo>
                  <a:close/>
                </a:path>
              </a:pathLst>
            </a:custGeom>
            <a:blipFill>
              <a:blip r:embed="rId14"/>
              <a:stretch>
                <a:fillRect l="0" t="-43321" r="0" b="-4593"/>
              </a:stretch>
            </a:blipFill>
            <a:ln w="38100" cap="sq">
              <a:solidFill>
                <a:srgbClr val="000000"/>
              </a:solidFill>
              <a:prstDash val="solid"/>
              <a:miter/>
            </a:ln>
          </p:spPr>
        </p:sp>
      </p:grpSp>
      <p:sp>
        <p:nvSpPr>
          <p:cNvPr name="Freeform 10" id="10"/>
          <p:cNvSpPr/>
          <p:nvPr/>
        </p:nvSpPr>
        <p:spPr>
          <a:xfrm flipH="false" flipV="false" rot="-2321944">
            <a:off x="7809522" y="2572301"/>
            <a:ext cx="1481658" cy="1835387"/>
          </a:xfrm>
          <a:custGeom>
            <a:avLst/>
            <a:gdLst/>
            <a:ahLst/>
            <a:cxnLst/>
            <a:rect r="r" b="b" t="t" l="l"/>
            <a:pathLst>
              <a:path h="1835387" w="1481658">
                <a:moveTo>
                  <a:pt x="0" y="0"/>
                </a:moveTo>
                <a:lnTo>
                  <a:pt x="1481657" y="0"/>
                </a:lnTo>
                <a:lnTo>
                  <a:pt x="1481657" y="1835387"/>
                </a:lnTo>
                <a:lnTo>
                  <a:pt x="0" y="1835387"/>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1" id="11"/>
          <p:cNvSpPr/>
          <p:nvPr/>
        </p:nvSpPr>
        <p:spPr>
          <a:xfrm flipH="false" flipV="true" rot="5400000">
            <a:off x="915286" y="7270112"/>
            <a:ext cx="1202667" cy="3890981"/>
          </a:xfrm>
          <a:custGeom>
            <a:avLst/>
            <a:gdLst/>
            <a:ahLst/>
            <a:cxnLst/>
            <a:rect r="r" b="b" t="t" l="l"/>
            <a:pathLst>
              <a:path h="3890981" w="1202667">
                <a:moveTo>
                  <a:pt x="0" y="3890981"/>
                </a:moveTo>
                <a:lnTo>
                  <a:pt x="1202667" y="3890981"/>
                </a:lnTo>
                <a:lnTo>
                  <a:pt x="1202667" y="0"/>
                </a:lnTo>
                <a:lnTo>
                  <a:pt x="0" y="0"/>
                </a:lnTo>
                <a:lnTo>
                  <a:pt x="0" y="3890981"/>
                </a:lnTo>
                <a:close/>
              </a:path>
            </a:pathLst>
          </a:custGeom>
          <a:blipFill>
            <a:blip r:embed="rId17">
              <a:extLst>
                <a:ext uri="{96DAC541-7B7A-43D3-8B79-37D633B846F1}">
                  <asvg:svgBlip xmlns:asvg="http://schemas.microsoft.com/office/drawing/2016/SVG/main" r:embed="rId18"/>
                </a:ext>
              </a:extLst>
            </a:blip>
            <a:stretch>
              <a:fillRect l="0" t="0" r="0" b="0"/>
            </a:stretch>
          </a:blipFill>
          <a:ln cap="sq">
            <a:noFill/>
            <a:prstDash val="solid"/>
            <a:miter/>
          </a:ln>
        </p:spPr>
      </p:sp>
      <p:sp>
        <p:nvSpPr>
          <p:cNvPr name="Freeform 12" id="12"/>
          <p:cNvSpPr/>
          <p:nvPr/>
        </p:nvSpPr>
        <p:spPr>
          <a:xfrm flipH="false" flipV="false" rot="0">
            <a:off x="10484681" y="7656457"/>
            <a:ext cx="2555977" cy="1559146"/>
          </a:xfrm>
          <a:custGeom>
            <a:avLst/>
            <a:gdLst/>
            <a:ahLst/>
            <a:cxnLst/>
            <a:rect r="r" b="b" t="t" l="l"/>
            <a:pathLst>
              <a:path h="1559146" w="2555977">
                <a:moveTo>
                  <a:pt x="0" y="0"/>
                </a:moveTo>
                <a:lnTo>
                  <a:pt x="2555977" y="0"/>
                </a:lnTo>
                <a:lnTo>
                  <a:pt x="2555977" y="1559145"/>
                </a:lnTo>
                <a:lnTo>
                  <a:pt x="0" y="1559145"/>
                </a:lnTo>
                <a:lnTo>
                  <a:pt x="0" y="0"/>
                </a:lnTo>
                <a:close/>
              </a:path>
            </a:pathLst>
          </a:custGeom>
          <a:blipFill>
            <a:blip r:embed="rId19"/>
            <a:stretch>
              <a:fillRect l="0" t="0" r="0" b="0"/>
            </a:stretch>
          </a:blipFill>
        </p:spPr>
      </p:sp>
      <p:sp>
        <p:nvSpPr>
          <p:cNvPr name="Freeform 13" id="13"/>
          <p:cNvSpPr/>
          <p:nvPr/>
        </p:nvSpPr>
        <p:spPr>
          <a:xfrm flipH="true" flipV="false" rot="0">
            <a:off x="472072" y="1348539"/>
            <a:ext cx="2089096" cy="1747007"/>
          </a:xfrm>
          <a:custGeom>
            <a:avLst/>
            <a:gdLst/>
            <a:ahLst/>
            <a:cxnLst/>
            <a:rect r="r" b="b" t="t" l="l"/>
            <a:pathLst>
              <a:path h="1747007" w="2089096">
                <a:moveTo>
                  <a:pt x="2089096" y="0"/>
                </a:moveTo>
                <a:lnTo>
                  <a:pt x="0" y="0"/>
                </a:lnTo>
                <a:lnTo>
                  <a:pt x="0" y="1747007"/>
                </a:lnTo>
                <a:lnTo>
                  <a:pt x="2089096" y="1747007"/>
                </a:lnTo>
                <a:lnTo>
                  <a:pt x="2089096" y="0"/>
                </a:lnTo>
                <a:close/>
              </a:path>
            </a:pathLst>
          </a:custGeom>
          <a:blipFill>
            <a:blip r:embed="rId20"/>
            <a:stretch>
              <a:fillRect l="0" t="0" r="0" b="0"/>
            </a:stretch>
          </a:blipFill>
        </p:spPr>
      </p:sp>
      <p:sp>
        <p:nvSpPr>
          <p:cNvPr name="TextBox 14" id="14"/>
          <p:cNvSpPr txBox="true"/>
          <p:nvPr/>
        </p:nvSpPr>
        <p:spPr>
          <a:xfrm rot="0">
            <a:off x="626303" y="3381319"/>
            <a:ext cx="7634964" cy="4244147"/>
          </a:xfrm>
          <a:prstGeom prst="rect">
            <a:avLst/>
          </a:prstGeom>
        </p:spPr>
        <p:txBody>
          <a:bodyPr anchor="t" rtlCol="false" tIns="0" lIns="0" bIns="0" rIns="0">
            <a:spAutoFit/>
          </a:bodyPr>
          <a:lstStyle/>
          <a:p>
            <a:pPr algn="l">
              <a:lnSpc>
                <a:spcPts val="3137"/>
              </a:lnSpc>
            </a:pPr>
            <a:r>
              <a:rPr lang="en-US" sz="3137" b="true">
                <a:solidFill>
                  <a:srgbClr val="4A71F6"/>
                </a:solidFill>
                <a:latin typeface="DG Jory Bold"/>
                <a:ea typeface="DG Jory Bold"/>
                <a:cs typeface="DG Jory Bold"/>
                <a:sym typeface="DG Jory Bold"/>
              </a:rPr>
              <a:t>Διαδικασία εγγραφής:</a:t>
            </a:r>
            <a:r>
              <a:rPr lang="en-US" sz="3137">
                <a:solidFill>
                  <a:srgbClr val="4A71F6"/>
                </a:solidFill>
                <a:latin typeface="DG Jory"/>
                <a:ea typeface="DG Jory"/>
                <a:cs typeface="DG Jory"/>
                <a:sym typeface="DG Jory"/>
              </a:rPr>
              <a:t> </a:t>
            </a:r>
          </a:p>
          <a:p>
            <a:pPr algn="l">
              <a:lnSpc>
                <a:spcPts val="3137"/>
              </a:lnSpc>
            </a:pPr>
            <a:r>
              <a:rPr lang="en-US" sz="3137">
                <a:solidFill>
                  <a:srgbClr val="4A71F6"/>
                </a:solidFill>
                <a:latin typeface="DG Jory"/>
                <a:ea typeface="DG Jory"/>
                <a:cs typeface="DG Jory"/>
                <a:sym typeface="DG Jory"/>
              </a:rPr>
              <a:t> </a:t>
            </a:r>
          </a:p>
          <a:p>
            <a:pPr algn="l">
              <a:lnSpc>
                <a:spcPts val="3137"/>
              </a:lnSpc>
            </a:pPr>
            <a:r>
              <a:rPr lang="en-US" sz="3137">
                <a:solidFill>
                  <a:srgbClr val="D755B3"/>
                </a:solidFill>
                <a:latin typeface="DG Jory"/>
                <a:ea typeface="DG Jory"/>
                <a:cs typeface="DG Jory"/>
                <a:sym typeface="DG Jory"/>
              </a:rPr>
              <a:t>Την Ηλεκτρονική Αίτηση Εγγραφής υποβάλλουν οι γονείς/κηδεμόνες στο Νηπιαγωγείο, μέσω της ηλεκτρονικής πλατφόρμας του Υπουργείου Ψηφιακής Διακυβέρνησης στην ηλεκτρονική διεύθυνση:  </a:t>
            </a:r>
          </a:p>
          <a:p>
            <a:pPr algn="l">
              <a:lnSpc>
                <a:spcPts val="3137"/>
              </a:lnSpc>
            </a:pPr>
            <a:r>
              <a:rPr lang="en-US" sz="3137">
                <a:solidFill>
                  <a:srgbClr val="000000"/>
                </a:solidFill>
                <a:latin typeface="DG Jory"/>
                <a:ea typeface="DG Jory"/>
                <a:cs typeface="DG Jory"/>
                <a:sym typeface="DG Jory"/>
              </a:rPr>
              <a:t> </a:t>
            </a:r>
          </a:p>
          <a:p>
            <a:pPr algn="l">
              <a:lnSpc>
                <a:spcPts val="3137"/>
              </a:lnSpc>
            </a:pPr>
            <a:r>
              <a:rPr lang="en-US" b="true" sz="3137" u="sng">
                <a:solidFill>
                  <a:srgbClr val="000000"/>
                </a:solidFill>
                <a:latin typeface="DG Jory Bold"/>
                <a:ea typeface="DG Jory Bold"/>
                <a:cs typeface="DG Jory Bold"/>
                <a:sym typeface="DG Jory Bold"/>
                <a:hlinkClick r:id="rId21" tooltip="https://proti-eggrafi.services.gov.gr"/>
              </a:rPr>
              <a:t>https://proti-eggrafi.services.gov.gr</a:t>
            </a:r>
            <a:r>
              <a:rPr lang="en-US" sz="3137">
                <a:solidFill>
                  <a:srgbClr val="000000"/>
                </a:solidFill>
                <a:latin typeface="DG Jory"/>
                <a:ea typeface="DG Jory"/>
                <a:cs typeface="DG Jory"/>
                <a:sym typeface="DG Jory"/>
              </a:rPr>
              <a:t> </a:t>
            </a:r>
          </a:p>
          <a:p>
            <a:pPr algn="l" marL="0" indent="0" lvl="0">
              <a:lnSpc>
                <a:spcPts val="2546"/>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C7F1FF"/>
        </a:solidFill>
      </p:bgPr>
    </p:bg>
    <p:spTree>
      <p:nvGrpSpPr>
        <p:cNvPr id="1" name=""/>
        <p:cNvGrpSpPr/>
        <p:nvPr/>
      </p:nvGrpSpPr>
      <p:grpSpPr>
        <a:xfrm>
          <a:off x="0" y="0"/>
          <a:ext cx="0" cy="0"/>
          <a:chOff x="0" y="0"/>
          <a:chExt cx="0" cy="0"/>
        </a:xfrm>
      </p:grpSpPr>
      <p:sp>
        <p:nvSpPr>
          <p:cNvPr name="Freeform 2" id="2"/>
          <p:cNvSpPr/>
          <p:nvPr/>
        </p:nvSpPr>
        <p:spPr>
          <a:xfrm flipH="false" flipV="false" rot="0">
            <a:off x="15253187" y="750126"/>
            <a:ext cx="1883314" cy="1988143"/>
          </a:xfrm>
          <a:custGeom>
            <a:avLst/>
            <a:gdLst/>
            <a:ahLst/>
            <a:cxnLst/>
            <a:rect r="r" b="b" t="t" l="l"/>
            <a:pathLst>
              <a:path h="1988143" w="1883314">
                <a:moveTo>
                  <a:pt x="0" y="0"/>
                </a:moveTo>
                <a:lnTo>
                  <a:pt x="1883314" y="0"/>
                </a:lnTo>
                <a:lnTo>
                  <a:pt x="1883314" y="1988142"/>
                </a:lnTo>
                <a:lnTo>
                  <a:pt x="0" y="19881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925362" y="2459694"/>
            <a:ext cx="3133875" cy="1868929"/>
          </a:xfrm>
          <a:custGeom>
            <a:avLst/>
            <a:gdLst/>
            <a:ahLst/>
            <a:cxnLst/>
            <a:rect r="r" b="b" t="t" l="l"/>
            <a:pathLst>
              <a:path h="1868929" w="3133875">
                <a:moveTo>
                  <a:pt x="3133875" y="0"/>
                </a:moveTo>
                <a:lnTo>
                  <a:pt x="0" y="0"/>
                </a:lnTo>
                <a:lnTo>
                  <a:pt x="0" y="1868929"/>
                </a:lnTo>
                <a:lnTo>
                  <a:pt x="3133875" y="1868929"/>
                </a:lnTo>
                <a:lnTo>
                  <a:pt x="3133875"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361914" y="3394158"/>
            <a:ext cx="7419769" cy="4850417"/>
          </a:xfrm>
          <a:custGeom>
            <a:avLst/>
            <a:gdLst/>
            <a:ahLst/>
            <a:cxnLst/>
            <a:rect r="r" b="b" t="t" l="l"/>
            <a:pathLst>
              <a:path h="4850417" w="7419769">
                <a:moveTo>
                  <a:pt x="0" y="0"/>
                </a:moveTo>
                <a:lnTo>
                  <a:pt x="7419768" y="0"/>
                </a:lnTo>
                <a:lnTo>
                  <a:pt x="7419768" y="4850417"/>
                </a:lnTo>
                <a:lnTo>
                  <a:pt x="0" y="485041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5988427" y="1326454"/>
            <a:ext cx="5855260" cy="3827673"/>
          </a:xfrm>
          <a:custGeom>
            <a:avLst/>
            <a:gdLst/>
            <a:ahLst/>
            <a:cxnLst/>
            <a:rect r="r" b="b" t="t" l="l"/>
            <a:pathLst>
              <a:path h="3827673" w="5855260">
                <a:moveTo>
                  <a:pt x="0" y="0"/>
                </a:moveTo>
                <a:lnTo>
                  <a:pt x="5855260" y="0"/>
                </a:lnTo>
                <a:lnTo>
                  <a:pt x="5855260" y="3827673"/>
                </a:lnTo>
                <a:lnTo>
                  <a:pt x="0" y="382767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6" id="6"/>
          <p:cNvSpPr/>
          <p:nvPr/>
        </p:nvSpPr>
        <p:spPr>
          <a:xfrm flipH="false" flipV="false" rot="0">
            <a:off x="11068696" y="3394158"/>
            <a:ext cx="6412245" cy="4191783"/>
          </a:xfrm>
          <a:custGeom>
            <a:avLst/>
            <a:gdLst/>
            <a:ahLst/>
            <a:cxnLst/>
            <a:rect r="r" b="b" t="t" l="l"/>
            <a:pathLst>
              <a:path h="4191783" w="6412245">
                <a:moveTo>
                  <a:pt x="0" y="0"/>
                </a:moveTo>
                <a:lnTo>
                  <a:pt x="6412246" y="0"/>
                </a:lnTo>
                <a:lnTo>
                  <a:pt x="6412246" y="4191784"/>
                </a:lnTo>
                <a:lnTo>
                  <a:pt x="0" y="419178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7" id="7"/>
          <p:cNvSpPr/>
          <p:nvPr/>
        </p:nvSpPr>
        <p:spPr>
          <a:xfrm flipH="false" flipV="false" rot="0">
            <a:off x="-2453444" y="8033617"/>
            <a:ext cx="19471607" cy="6333133"/>
          </a:xfrm>
          <a:custGeom>
            <a:avLst/>
            <a:gdLst/>
            <a:ahLst/>
            <a:cxnLst/>
            <a:rect r="r" b="b" t="t" l="l"/>
            <a:pathLst>
              <a:path h="6333133" w="19471607">
                <a:moveTo>
                  <a:pt x="0" y="0"/>
                </a:moveTo>
                <a:lnTo>
                  <a:pt x="19471606" y="0"/>
                </a:lnTo>
                <a:lnTo>
                  <a:pt x="19471606" y="6333133"/>
                </a:lnTo>
                <a:lnTo>
                  <a:pt x="0" y="633313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15253187" y="6844145"/>
            <a:ext cx="2813027" cy="4114800"/>
          </a:xfrm>
          <a:custGeom>
            <a:avLst/>
            <a:gdLst/>
            <a:ahLst/>
            <a:cxnLst/>
            <a:rect r="r" b="b" t="t" l="l"/>
            <a:pathLst>
              <a:path h="4114800" w="2813027">
                <a:moveTo>
                  <a:pt x="0" y="0"/>
                </a:moveTo>
                <a:lnTo>
                  <a:pt x="2813027" y="0"/>
                </a:lnTo>
                <a:lnTo>
                  <a:pt x="2813027"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9" id="9"/>
          <p:cNvSpPr/>
          <p:nvPr/>
        </p:nvSpPr>
        <p:spPr>
          <a:xfrm flipH="false" flipV="false" rot="0">
            <a:off x="1028700" y="1028700"/>
            <a:ext cx="1287895" cy="1430994"/>
          </a:xfrm>
          <a:custGeom>
            <a:avLst/>
            <a:gdLst/>
            <a:ahLst/>
            <a:cxnLst/>
            <a:rect r="r" b="b" t="t" l="l"/>
            <a:pathLst>
              <a:path h="1430994" w="1287895">
                <a:moveTo>
                  <a:pt x="0" y="0"/>
                </a:moveTo>
                <a:lnTo>
                  <a:pt x="1287895" y="0"/>
                </a:lnTo>
                <a:lnTo>
                  <a:pt x="1287895" y="1430994"/>
                </a:lnTo>
                <a:lnTo>
                  <a:pt x="0" y="143099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0">
            <a:off x="641575" y="7962812"/>
            <a:ext cx="1916325" cy="1543513"/>
          </a:xfrm>
          <a:custGeom>
            <a:avLst/>
            <a:gdLst/>
            <a:ahLst/>
            <a:cxnLst/>
            <a:rect r="r" b="b" t="t" l="l"/>
            <a:pathLst>
              <a:path h="1543513" w="1916325">
                <a:moveTo>
                  <a:pt x="0" y="0"/>
                </a:moveTo>
                <a:lnTo>
                  <a:pt x="1916325" y="0"/>
                </a:lnTo>
                <a:lnTo>
                  <a:pt x="1916325" y="1543512"/>
                </a:lnTo>
                <a:lnTo>
                  <a:pt x="0" y="1543512"/>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a:ln cap="sq">
            <a:noFill/>
            <a:prstDash val="solid"/>
            <a:miter/>
          </a:ln>
        </p:spPr>
      </p:sp>
      <p:sp>
        <p:nvSpPr>
          <p:cNvPr name="Freeform 11" id="11"/>
          <p:cNvSpPr/>
          <p:nvPr/>
        </p:nvSpPr>
        <p:spPr>
          <a:xfrm flipH="false" flipV="false" rot="5851594">
            <a:off x="11684268" y="7451311"/>
            <a:ext cx="800783" cy="2590769"/>
          </a:xfrm>
          <a:custGeom>
            <a:avLst/>
            <a:gdLst/>
            <a:ahLst/>
            <a:cxnLst/>
            <a:rect r="r" b="b" t="t" l="l"/>
            <a:pathLst>
              <a:path h="2590769" w="800783">
                <a:moveTo>
                  <a:pt x="0" y="0"/>
                </a:moveTo>
                <a:lnTo>
                  <a:pt x="800783" y="0"/>
                </a:lnTo>
                <a:lnTo>
                  <a:pt x="800783" y="2590770"/>
                </a:lnTo>
                <a:lnTo>
                  <a:pt x="0" y="2590770"/>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a:ln cap="sq">
            <a:noFill/>
            <a:prstDash val="solid"/>
            <a:miter/>
          </a:ln>
        </p:spPr>
      </p:sp>
      <p:sp>
        <p:nvSpPr>
          <p:cNvPr name="Freeform 12" id="12"/>
          <p:cNvSpPr/>
          <p:nvPr/>
        </p:nvSpPr>
        <p:spPr>
          <a:xfrm flipH="false" flipV="false" rot="0">
            <a:off x="7624740" y="6356544"/>
            <a:ext cx="2161224" cy="1823533"/>
          </a:xfrm>
          <a:custGeom>
            <a:avLst/>
            <a:gdLst/>
            <a:ahLst/>
            <a:cxnLst/>
            <a:rect r="r" b="b" t="t" l="l"/>
            <a:pathLst>
              <a:path h="1823533" w="2161224">
                <a:moveTo>
                  <a:pt x="0" y="0"/>
                </a:moveTo>
                <a:lnTo>
                  <a:pt x="2161225" y="0"/>
                </a:lnTo>
                <a:lnTo>
                  <a:pt x="2161225" y="1823532"/>
                </a:lnTo>
                <a:lnTo>
                  <a:pt x="0" y="1823532"/>
                </a:lnTo>
                <a:lnTo>
                  <a:pt x="0" y="0"/>
                </a:lnTo>
                <a:close/>
              </a:path>
            </a:pathLst>
          </a:custGeom>
          <a:blipFill>
            <a:blip r:embed="rId18"/>
            <a:stretch>
              <a:fillRect l="0" t="0" r="0" b="0"/>
            </a:stretch>
          </a:blipFill>
        </p:spPr>
      </p:sp>
      <p:sp>
        <p:nvSpPr>
          <p:cNvPr name="Freeform 13" id="13"/>
          <p:cNvSpPr/>
          <p:nvPr/>
        </p:nvSpPr>
        <p:spPr>
          <a:xfrm flipH="true" flipV="false" rot="0">
            <a:off x="4622644" y="7585942"/>
            <a:ext cx="2036023" cy="2101701"/>
          </a:xfrm>
          <a:custGeom>
            <a:avLst/>
            <a:gdLst/>
            <a:ahLst/>
            <a:cxnLst/>
            <a:rect r="r" b="b" t="t" l="l"/>
            <a:pathLst>
              <a:path h="2101701" w="2036023">
                <a:moveTo>
                  <a:pt x="2036023" y="0"/>
                </a:moveTo>
                <a:lnTo>
                  <a:pt x="0" y="0"/>
                </a:lnTo>
                <a:lnTo>
                  <a:pt x="0" y="2101701"/>
                </a:lnTo>
                <a:lnTo>
                  <a:pt x="2036023" y="2101701"/>
                </a:lnTo>
                <a:lnTo>
                  <a:pt x="2036023" y="0"/>
                </a:lnTo>
                <a:close/>
              </a:path>
            </a:pathLst>
          </a:custGeom>
          <a:blipFill>
            <a:blip r:embed="rId19"/>
            <a:stretch>
              <a:fillRect l="0" t="0" r="0" b="0"/>
            </a:stretch>
          </a:blipFill>
        </p:spPr>
      </p:sp>
      <p:sp>
        <p:nvSpPr>
          <p:cNvPr name="Freeform 14" id="14"/>
          <p:cNvSpPr/>
          <p:nvPr/>
        </p:nvSpPr>
        <p:spPr>
          <a:xfrm flipH="false" flipV="false" rot="0">
            <a:off x="2880042" y="2940874"/>
            <a:ext cx="467928" cy="869460"/>
          </a:xfrm>
          <a:custGeom>
            <a:avLst/>
            <a:gdLst/>
            <a:ahLst/>
            <a:cxnLst/>
            <a:rect r="r" b="b" t="t" l="l"/>
            <a:pathLst>
              <a:path h="869460" w="467928">
                <a:moveTo>
                  <a:pt x="0" y="0"/>
                </a:moveTo>
                <a:lnTo>
                  <a:pt x="467928" y="0"/>
                </a:lnTo>
                <a:lnTo>
                  <a:pt x="467928" y="869460"/>
                </a:lnTo>
                <a:lnTo>
                  <a:pt x="0" y="869460"/>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5" id="15"/>
          <p:cNvSpPr/>
          <p:nvPr/>
        </p:nvSpPr>
        <p:spPr>
          <a:xfrm flipH="false" flipV="false" rot="0">
            <a:off x="8430241" y="1629741"/>
            <a:ext cx="713759" cy="829953"/>
          </a:xfrm>
          <a:custGeom>
            <a:avLst/>
            <a:gdLst/>
            <a:ahLst/>
            <a:cxnLst/>
            <a:rect r="r" b="b" t="t" l="l"/>
            <a:pathLst>
              <a:path h="829953" w="713759">
                <a:moveTo>
                  <a:pt x="0" y="0"/>
                </a:moveTo>
                <a:lnTo>
                  <a:pt x="713759" y="0"/>
                </a:lnTo>
                <a:lnTo>
                  <a:pt x="713759" y="829953"/>
                </a:lnTo>
                <a:lnTo>
                  <a:pt x="0" y="829953"/>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16" id="16"/>
          <p:cNvSpPr/>
          <p:nvPr/>
        </p:nvSpPr>
        <p:spPr>
          <a:xfrm flipH="false" flipV="false" rot="0">
            <a:off x="13685677" y="2769583"/>
            <a:ext cx="901747" cy="1064294"/>
          </a:xfrm>
          <a:custGeom>
            <a:avLst/>
            <a:gdLst/>
            <a:ahLst/>
            <a:cxnLst/>
            <a:rect r="r" b="b" t="t" l="l"/>
            <a:pathLst>
              <a:path h="1064294" w="901747">
                <a:moveTo>
                  <a:pt x="0" y="0"/>
                </a:moveTo>
                <a:lnTo>
                  <a:pt x="901748" y="0"/>
                </a:lnTo>
                <a:lnTo>
                  <a:pt x="901748" y="1064294"/>
                </a:lnTo>
                <a:lnTo>
                  <a:pt x="0" y="1064294"/>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TextBox 17" id="17"/>
          <p:cNvSpPr txBox="true"/>
          <p:nvPr/>
        </p:nvSpPr>
        <p:spPr>
          <a:xfrm rot="0">
            <a:off x="1599738" y="92256"/>
            <a:ext cx="15284940" cy="523216"/>
          </a:xfrm>
          <a:prstGeom prst="rect">
            <a:avLst/>
          </a:prstGeom>
        </p:spPr>
        <p:txBody>
          <a:bodyPr anchor="t" rtlCol="false" tIns="0" lIns="0" bIns="0" rIns="0">
            <a:spAutoFit/>
          </a:bodyPr>
          <a:lstStyle/>
          <a:p>
            <a:pPr algn="ctr">
              <a:lnSpc>
                <a:spcPts val="4236"/>
              </a:lnSpc>
              <a:spcBef>
                <a:spcPct val="0"/>
              </a:spcBef>
            </a:pPr>
            <a:r>
              <a:rPr lang="en-US" b="true" sz="3025">
                <a:solidFill>
                  <a:srgbClr val="4A71F6"/>
                </a:solidFill>
                <a:latin typeface="DG Jory Bold"/>
                <a:ea typeface="DG Jory Bold"/>
                <a:cs typeface="DG Jory Bold"/>
                <a:sym typeface="DG Jory Bold"/>
              </a:rPr>
              <a:t>Για την υποβολή της ηλεκτρονικής αίτησης ακολουθήστε τα εξής βήματα:</a:t>
            </a:r>
            <a:r>
              <a:rPr lang="en-US" sz="3025">
                <a:solidFill>
                  <a:srgbClr val="4A71F6"/>
                </a:solidFill>
                <a:latin typeface="DG Jory"/>
                <a:ea typeface="DG Jory"/>
                <a:cs typeface="DG Jory"/>
                <a:sym typeface="DG Jory"/>
              </a:rPr>
              <a:t> </a:t>
            </a:r>
          </a:p>
        </p:txBody>
      </p:sp>
      <p:sp>
        <p:nvSpPr>
          <p:cNvPr name="TextBox 18" id="18"/>
          <p:cNvSpPr txBox="true"/>
          <p:nvPr/>
        </p:nvSpPr>
        <p:spPr>
          <a:xfrm rot="0">
            <a:off x="1599738" y="4152863"/>
            <a:ext cx="3816945" cy="3572319"/>
          </a:xfrm>
          <a:prstGeom prst="rect">
            <a:avLst/>
          </a:prstGeom>
        </p:spPr>
        <p:txBody>
          <a:bodyPr anchor="t" rtlCol="false" tIns="0" lIns="0" bIns="0" rIns="0">
            <a:spAutoFit/>
          </a:bodyPr>
          <a:lstStyle/>
          <a:p>
            <a:pPr algn="ctr">
              <a:lnSpc>
                <a:spcPts val="2600"/>
              </a:lnSpc>
              <a:spcBef>
                <a:spcPct val="0"/>
              </a:spcBef>
            </a:pPr>
            <a:r>
              <a:rPr lang="en-US" sz="1857">
                <a:solidFill>
                  <a:srgbClr val="000000"/>
                </a:solidFill>
                <a:latin typeface="DG Jory"/>
                <a:ea typeface="DG Jory"/>
                <a:cs typeface="DG Jory"/>
                <a:sym typeface="DG Jory"/>
              </a:rPr>
              <a:t> Οι γονείς/κηδεμόνες, κατά την είσοδό τους στην Ηλεκτρονική Υπηρεσία </a:t>
            </a:r>
            <a:r>
              <a:rPr lang="en-US" b="true" sz="1857">
                <a:solidFill>
                  <a:srgbClr val="000000"/>
                </a:solidFill>
                <a:latin typeface="DG Jory Bold"/>
                <a:ea typeface="DG Jory Bold"/>
                <a:cs typeface="DG Jory Bold"/>
                <a:sym typeface="DG Jory Bold"/>
              </a:rPr>
              <a:t>«Πρώτη Εγγραφή</a:t>
            </a:r>
            <a:r>
              <a:rPr lang="en-US" sz="1857">
                <a:solidFill>
                  <a:srgbClr val="000000"/>
                </a:solidFill>
                <a:latin typeface="DG Jory"/>
                <a:ea typeface="DG Jory"/>
                <a:cs typeface="DG Jory"/>
                <a:sym typeface="DG Jory"/>
              </a:rPr>
              <a:t>» της Ενιαίας Ψηφιακής Πύλης (gov.gr) αυθεντικοποιούνται </a:t>
            </a:r>
            <a:r>
              <a:rPr lang="en-US" sz="1857" u="sng">
                <a:solidFill>
                  <a:srgbClr val="000000"/>
                </a:solidFill>
                <a:latin typeface="DG Jory"/>
                <a:ea typeface="DG Jory"/>
                <a:cs typeface="DG Jory"/>
                <a:sym typeface="DG Jory"/>
              </a:rPr>
              <a:t>με τη χρήση των κωδικών-διαπιστευτηρίων της Γενικής Γραμματείας Πληροφοριακών Συστημάτων Δημόσιας Διοίκησης του Υπουργείου Ψηφιακής Διακυβέρνησης (taxisnet)</a:t>
            </a:r>
          </a:p>
        </p:txBody>
      </p:sp>
      <p:sp>
        <p:nvSpPr>
          <p:cNvPr name="TextBox 19" id="19"/>
          <p:cNvSpPr txBox="true"/>
          <p:nvPr/>
        </p:nvSpPr>
        <p:spPr>
          <a:xfrm rot="0">
            <a:off x="6840729" y="2660519"/>
            <a:ext cx="4150656" cy="2252007"/>
          </a:xfrm>
          <a:prstGeom prst="rect">
            <a:avLst/>
          </a:prstGeom>
        </p:spPr>
        <p:txBody>
          <a:bodyPr anchor="t" rtlCol="false" tIns="0" lIns="0" bIns="0" rIns="0">
            <a:spAutoFit/>
          </a:bodyPr>
          <a:lstStyle/>
          <a:p>
            <a:pPr algn="ctr">
              <a:lnSpc>
                <a:spcPts val="2578"/>
              </a:lnSpc>
              <a:spcBef>
                <a:spcPct val="0"/>
              </a:spcBef>
            </a:pPr>
            <a:r>
              <a:rPr lang="en-US" sz="1841">
                <a:solidFill>
                  <a:srgbClr val="000000"/>
                </a:solidFill>
                <a:latin typeface="DG Jory"/>
                <a:ea typeface="DG Jory"/>
                <a:cs typeface="DG Jory"/>
                <a:sym typeface="DG Jory"/>
              </a:rPr>
              <a:t> Είσοδος στη σελίδα της εφαρμογής (</a:t>
            </a:r>
            <a:r>
              <a:rPr lang="en-US" b="true" sz="1841">
                <a:solidFill>
                  <a:srgbClr val="000000"/>
                </a:solidFill>
                <a:latin typeface="DG Jory Bold"/>
                <a:ea typeface="DG Jory Bold"/>
                <a:cs typeface="DG Jory Bold"/>
                <a:sym typeface="DG Jory Bold"/>
              </a:rPr>
              <a:t>https://proti-eggrafi.services.gov.gr/</a:t>
            </a:r>
            <a:r>
              <a:rPr lang="en-US" sz="1841">
                <a:solidFill>
                  <a:srgbClr val="000000"/>
                </a:solidFill>
                <a:latin typeface="DG Jory"/>
                <a:ea typeface="DG Jory"/>
                <a:cs typeface="DG Jory"/>
                <a:sym typeface="DG Jory"/>
              </a:rPr>
              <a:t>) και επιλογή του Νηπιαγωγείου στο οποίο ανήκει σύμφωνα με τη διεύθυνση κατοικίας του.</a:t>
            </a:r>
          </a:p>
          <a:p>
            <a:pPr algn="ctr">
              <a:lnSpc>
                <a:spcPts val="2578"/>
              </a:lnSpc>
              <a:spcBef>
                <a:spcPct val="0"/>
              </a:spcBef>
            </a:pPr>
            <a:r>
              <a:rPr lang="en-US" sz="1841">
                <a:solidFill>
                  <a:srgbClr val="000000"/>
                </a:solidFill>
                <a:latin typeface="DG Jory"/>
                <a:ea typeface="DG Jory"/>
                <a:cs typeface="DG Jory"/>
                <a:sym typeface="DG Jory"/>
              </a:rPr>
              <a:t> </a:t>
            </a:r>
          </a:p>
          <a:p>
            <a:pPr algn="ctr">
              <a:lnSpc>
                <a:spcPts val="2578"/>
              </a:lnSpc>
              <a:spcBef>
                <a:spcPct val="0"/>
              </a:spcBef>
            </a:pPr>
            <a:r>
              <a:rPr lang="en-US" sz="1841">
                <a:solidFill>
                  <a:srgbClr val="000000"/>
                </a:solidFill>
                <a:latin typeface="DG Jory"/>
                <a:ea typeface="DG Jory"/>
                <a:cs typeface="DG Jory"/>
                <a:sym typeface="DG Jory"/>
              </a:rPr>
              <a:t> </a:t>
            </a:r>
          </a:p>
        </p:txBody>
      </p:sp>
      <p:sp>
        <p:nvSpPr>
          <p:cNvPr name="TextBox 20" id="20"/>
          <p:cNvSpPr txBox="true"/>
          <p:nvPr/>
        </p:nvSpPr>
        <p:spPr>
          <a:xfrm rot="0">
            <a:off x="8338500" y="1852595"/>
            <a:ext cx="9260990" cy="540852"/>
          </a:xfrm>
          <a:prstGeom prst="rect">
            <a:avLst/>
          </a:prstGeom>
        </p:spPr>
        <p:txBody>
          <a:bodyPr anchor="t" rtlCol="false" tIns="0" lIns="0" bIns="0" rIns="0">
            <a:spAutoFit/>
          </a:bodyPr>
          <a:lstStyle/>
          <a:p>
            <a:pPr algn="ctr">
              <a:lnSpc>
                <a:spcPts val="2284"/>
              </a:lnSpc>
              <a:spcBef>
                <a:spcPct val="0"/>
              </a:spcBef>
            </a:pPr>
            <a:r>
              <a:rPr lang="en-US" sz="1631">
                <a:solidFill>
                  <a:srgbClr val="000000"/>
                </a:solidFill>
                <a:latin typeface="DG Jory"/>
                <a:ea typeface="DG Jory"/>
                <a:cs typeface="DG Jory"/>
                <a:sym typeface="DG Jory"/>
              </a:rPr>
              <a:t>.  </a:t>
            </a:r>
          </a:p>
          <a:p>
            <a:pPr algn="ctr">
              <a:lnSpc>
                <a:spcPts val="2144"/>
              </a:lnSpc>
              <a:spcBef>
                <a:spcPct val="0"/>
              </a:spcBef>
            </a:pPr>
          </a:p>
        </p:txBody>
      </p:sp>
      <p:sp>
        <p:nvSpPr>
          <p:cNvPr name="TextBox 21" id="21"/>
          <p:cNvSpPr txBox="true"/>
          <p:nvPr/>
        </p:nvSpPr>
        <p:spPr>
          <a:xfrm rot="0">
            <a:off x="12719911" y="4171913"/>
            <a:ext cx="3401232" cy="2948156"/>
          </a:xfrm>
          <a:prstGeom prst="rect">
            <a:avLst/>
          </a:prstGeom>
        </p:spPr>
        <p:txBody>
          <a:bodyPr anchor="t" rtlCol="false" tIns="0" lIns="0" bIns="0" rIns="0">
            <a:spAutoFit/>
          </a:bodyPr>
          <a:lstStyle/>
          <a:p>
            <a:pPr algn="ctr">
              <a:lnSpc>
                <a:spcPts val="2353"/>
              </a:lnSpc>
              <a:spcBef>
                <a:spcPct val="0"/>
              </a:spcBef>
            </a:pPr>
            <a:r>
              <a:rPr lang="en-US" sz="1680">
                <a:solidFill>
                  <a:srgbClr val="000000"/>
                </a:solidFill>
                <a:latin typeface="DG Jory"/>
                <a:ea typeface="DG Jory"/>
                <a:cs typeface="DG Jory"/>
                <a:sym typeface="DG Jory"/>
              </a:rPr>
              <a:t>Συμπλήρωση στοιχείων επικοινωνίας: </a:t>
            </a:r>
          </a:p>
          <a:p>
            <a:pPr algn="ctr">
              <a:lnSpc>
                <a:spcPts val="2353"/>
              </a:lnSpc>
              <a:spcBef>
                <a:spcPct val="0"/>
              </a:spcBef>
            </a:pPr>
            <a:r>
              <a:rPr lang="en-US" sz="1680">
                <a:solidFill>
                  <a:srgbClr val="000000"/>
                </a:solidFill>
                <a:latin typeface="DG Jory"/>
                <a:ea typeface="DG Jory"/>
                <a:cs typeface="DG Jory"/>
                <a:sym typeface="DG Jory"/>
              </a:rPr>
              <a:t> Κατά την είσοδό του στο σύστημα, ο γονέας/κηδεμόνας συμπληρώνει τα στοιχεία </a:t>
            </a:r>
            <a:r>
              <a:rPr lang="en-US" b="true" sz="1680">
                <a:solidFill>
                  <a:srgbClr val="000000"/>
                </a:solidFill>
                <a:latin typeface="DG Jory Bold"/>
                <a:ea typeface="DG Jory Bold"/>
                <a:cs typeface="DG Jory Bold"/>
                <a:sym typeface="DG Jory Bold"/>
              </a:rPr>
              <a:t>ηλεκτρονικού ταχυδρομείου</a:t>
            </a:r>
            <a:r>
              <a:rPr lang="en-US" sz="1680">
                <a:solidFill>
                  <a:srgbClr val="000000"/>
                </a:solidFill>
                <a:latin typeface="DG Jory"/>
                <a:ea typeface="DG Jory"/>
                <a:cs typeface="DG Jory"/>
                <a:sym typeface="DG Jory"/>
              </a:rPr>
              <a:t> (προαιρετικά) και </a:t>
            </a:r>
            <a:r>
              <a:rPr lang="en-US" b="true" sz="1680">
                <a:solidFill>
                  <a:srgbClr val="000000"/>
                </a:solidFill>
                <a:latin typeface="DG Jory Bold"/>
                <a:ea typeface="DG Jory Bold"/>
                <a:cs typeface="DG Jory Bold"/>
                <a:sym typeface="DG Jory Bold"/>
              </a:rPr>
              <a:t>κινητού τηλεφώνου </a:t>
            </a:r>
            <a:r>
              <a:rPr lang="en-US" sz="1680">
                <a:solidFill>
                  <a:srgbClr val="000000"/>
                </a:solidFill>
                <a:latin typeface="DG Jory"/>
                <a:ea typeface="DG Jory"/>
                <a:cs typeface="DG Jory"/>
                <a:sym typeface="DG Jory"/>
              </a:rPr>
              <a:t>μέσω του οποίου θα ενημερώνεται για την πορεία της αίτησής του</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C7F1FF"/>
        </a:solidFill>
      </p:bgPr>
    </p:bg>
    <p:spTree>
      <p:nvGrpSpPr>
        <p:cNvPr id="1" name=""/>
        <p:cNvGrpSpPr/>
        <p:nvPr/>
      </p:nvGrpSpPr>
      <p:grpSpPr>
        <a:xfrm>
          <a:off x="0" y="0"/>
          <a:ext cx="0" cy="0"/>
          <a:chOff x="0" y="0"/>
          <a:chExt cx="0" cy="0"/>
        </a:xfrm>
      </p:grpSpPr>
      <p:sp>
        <p:nvSpPr>
          <p:cNvPr name="TextBox 2" id="2"/>
          <p:cNvSpPr txBox="true"/>
          <p:nvPr/>
        </p:nvSpPr>
        <p:spPr>
          <a:xfrm rot="0">
            <a:off x="1613306" y="742253"/>
            <a:ext cx="16674694" cy="8529376"/>
          </a:xfrm>
          <a:prstGeom prst="rect">
            <a:avLst/>
          </a:prstGeom>
        </p:spPr>
        <p:txBody>
          <a:bodyPr anchor="t" rtlCol="false" tIns="0" lIns="0" bIns="0" rIns="0">
            <a:spAutoFit/>
          </a:bodyPr>
          <a:lstStyle/>
          <a:p>
            <a:pPr algn="ctr">
              <a:lnSpc>
                <a:spcPts val="3735"/>
              </a:lnSpc>
              <a:spcBef>
                <a:spcPct val="0"/>
              </a:spcBef>
            </a:pPr>
            <a:r>
              <a:rPr lang="en-US" b="true" sz="2668">
                <a:solidFill>
                  <a:srgbClr val="5E17EB"/>
                </a:solidFill>
                <a:latin typeface="DG Jory Bold"/>
                <a:ea typeface="DG Jory Bold"/>
                <a:cs typeface="DG Jory Bold"/>
                <a:sym typeface="DG Jory Bold"/>
              </a:rPr>
              <a:t>Για την υποβολή της αίτησης οι γονείς/κηδεμόνες συμπληρώνουν διαδοχικά τα ακόλουθα ;</a:t>
            </a:r>
          </a:p>
          <a:p>
            <a:pPr algn="ctr">
              <a:lnSpc>
                <a:spcPts val="3735"/>
              </a:lnSpc>
              <a:spcBef>
                <a:spcPct val="0"/>
              </a:spcBef>
            </a:pPr>
            <a:r>
              <a:rPr lang="en-US" sz="2668">
                <a:solidFill>
                  <a:srgbClr val="000000"/>
                </a:solidFill>
                <a:latin typeface="DG Jory"/>
                <a:ea typeface="DG Jory"/>
                <a:cs typeface="DG Jory"/>
                <a:sym typeface="DG Jory"/>
              </a:rPr>
              <a:t> α) </a:t>
            </a:r>
            <a:r>
              <a:rPr lang="en-US" b="true" sz="2668">
                <a:solidFill>
                  <a:srgbClr val="000000"/>
                </a:solidFill>
                <a:latin typeface="DG Jory Bold"/>
                <a:ea typeface="DG Jory Bold"/>
                <a:cs typeface="DG Jory Bold"/>
                <a:sym typeface="DG Jory Bold"/>
              </a:rPr>
              <a:t>τα στοιχεία του προνηπίου-νηπίου </a:t>
            </a:r>
            <a:r>
              <a:rPr lang="en-US" sz="2668">
                <a:solidFill>
                  <a:srgbClr val="000000"/>
                </a:solidFill>
                <a:latin typeface="DG Jory"/>
                <a:ea typeface="DG Jory"/>
                <a:cs typeface="DG Jory"/>
                <a:sym typeface="DG Jory"/>
              </a:rPr>
              <a:t>για το οποίο αιτούνται την εγγραφή.(Σε περίπτωση ωστόσο που για οποιοδήποτε λόγο ο κατάλογος δεν περιλαμβάνει το τέκνο που επιθυμούν να εγγράψουν, έχουν τη δυνατότητα να εισάγουν μόνοι τους τα στοιχεία του νηπίουπρονηπίου και να τεκμηριώσουν τη σχέση κηδεμονίας, είτε με δικαστική απόφαση επιμέλειας, είτε με ιδιωτικό συμφωνητικό ρύθμισης επιμέλειας, με ανάρτηση σχετικού αποδεικτικού σε ψηφιακή μορφή)</a:t>
            </a:r>
          </a:p>
          <a:p>
            <a:pPr algn="ctr">
              <a:lnSpc>
                <a:spcPts val="3735"/>
              </a:lnSpc>
              <a:spcBef>
                <a:spcPct val="0"/>
              </a:spcBef>
            </a:pPr>
            <a:r>
              <a:rPr lang="en-US" sz="2668">
                <a:solidFill>
                  <a:srgbClr val="000000"/>
                </a:solidFill>
                <a:latin typeface="DG Jory"/>
                <a:ea typeface="DG Jory"/>
                <a:cs typeface="DG Jory"/>
                <a:sym typeface="DG Jory"/>
              </a:rPr>
              <a:t> </a:t>
            </a:r>
          </a:p>
          <a:p>
            <a:pPr algn="ctr">
              <a:lnSpc>
                <a:spcPts val="3735"/>
              </a:lnSpc>
              <a:spcBef>
                <a:spcPct val="0"/>
              </a:spcBef>
            </a:pPr>
            <a:r>
              <a:rPr lang="en-US" sz="2668">
                <a:solidFill>
                  <a:srgbClr val="000000"/>
                </a:solidFill>
                <a:latin typeface="DG Jory"/>
                <a:ea typeface="DG Jory"/>
                <a:cs typeface="DG Jory"/>
                <a:sym typeface="DG Jory"/>
              </a:rPr>
              <a:t> β)</a:t>
            </a:r>
            <a:r>
              <a:rPr lang="en-US" b="true" sz="2668">
                <a:solidFill>
                  <a:srgbClr val="000000"/>
                </a:solidFill>
                <a:latin typeface="DG Jory Bold"/>
                <a:ea typeface="DG Jory Bold"/>
                <a:cs typeface="DG Jory Bold"/>
                <a:sym typeface="DG Jory Bold"/>
              </a:rPr>
              <a:t>τη διεύθυνση μόνιμης κατοικίας τους,</a:t>
            </a:r>
            <a:r>
              <a:rPr lang="en-US" sz="2668">
                <a:solidFill>
                  <a:srgbClr val="000000"/>
                </a:solidFill>
                <a:latin typeface="DG Jory"/>
                <a:ea typeface="DG Jory"/>
                <a:cs typeface="DG Jory"/>
                <a:sym typeface="DG Jory"/>
              </a:rPr>
              <a:t> την οποία τεκμηριώνουν αναρτώντας σχετικό αποδεικτικό έγγραφο σε ψηφιακή μορφή όπως λογαριασμό ΔΕΚΟ, μισθωτήριο συμβόλαιο ή άλλο δημόσιο πρόσφατο έγγραφο από το οποίο να προκύπτει ρητά η διεύθυνση κατοικίας </a:t>
            </a:r>
          </a:p>
          <a:p>
            <a:pPr algn="ctr">
              <a:lnSpc>
                <a:spcPts val="3735"/>
              </a:lnSpc>
              <a:spcBef>
                <a:spcPct val="0"/>
              </a:spcBef>
            </a:pPr>
            <a:r>
              <a:rPr lang="en-US" sz="2668">
                <a:solidFill>
                  <a:srgbClr val="000000"/>
                </a:solidFill>
                <a:latin typeface="DG Jory"/>
                <a:ea typeface="DG Jory"/>
                <a:cs typeface="DG Jory"/>
                <a:sym typeface="DG Jory"/>
              </a:rPr>
              <a:t> γ) τα στοιχεία άλλου/ων τέκνου/ων, που φοιτά/ούν στην ίδια ή σε συστεγαζόμενη σχολική μονάδα, εφόσον υπάρχει/ουν και για το/τα οποίο/α θα χρειαστεί να προσκομίσουν Βεβαίωση Φοίτησης από τον/τη Διευθυντή/ντρια της συστεγαζόμενης σχολικής μονάδας </a:t>
            </a:r>
          </a:p>
          <a:p>
            <a:pPr algn="ctr">
              <a:lnSpc>
                <a:spcPts val="3735"/>
              </a:lnSpc>
              <a:spcBef>
                <a:spcPct val="0"/>
              </a:spcBef>
            </a:pPr>
            <a:r>
              <a:rPr lang="en-US" sz="2668">
                <a:solidFill>
                  <a:srgbClr val="000000"/>
                </a:solidFill>
                <a:latin typeface="DG Jory"/>
                <a:ea typeface="DG Jory"/>
                <a:cs typeface="DG Jory"/>
                <a:sym typeface="DG Jory"/>
              </a:rPr>
              <a:t> δ) </a:t>
            </a:r>
            <a:r>
              <a:rPr lang="en-US" b="true" sz="2668">
                <a:solidFill>
                  <a:srgbClr val="000000"/>
                </a:solidFill>
                <a:latin typeface="DG Jory Bold"/>
                <a:ea typeface="DG Jory Bold"/>
                <a:cs typeface="DG Jory Bold"/>
                <a:sym typeface="DG Jory Bold"/>
              </a:rPr>
              <a:t>εάν επιθυμούν τη φοίτηση του προνηπίου-νηπίου στο Τμήμα Πρόωρης Υποδοχής, στο Προαιρετικό Ολοήμερο Πρόγραμμα </a:t>
            </a:r>
          </a:p>
          <a:p>
            <a:pPr algn="ctr">
              <a:lnSpc>
                <a:spcPts val="3735"/>
              </a:lnSpc>
              <a:spcBef>
                <a:spcPct val="0"/>
              </a:spcBef>
            </a:pPr>
            <a:r>
              <a:rPr lang="en-US" sz="2668">
                <a:solidFill>
                  <a:srgbClr val="000000"/>
                </a:solidFill>
                <a:latin typeface="DG Jory"/>
                <a:ea typeface="DG Jory"/>
                <a:cs typeface="DG Jory"/>
                <a:sym typeface="DG Jory"/>
              </a:rPr>
              <a:t>ε) τ</a:t>
            </a:r>
            <a:r>
              <a:rPr lang="en-US" b="true" sz="2668">
                <a:solidFill>
                  <a:srgbClr val="000000"/>
                </a:solidFill>
                <a:latin typeface="DG Jory Bold"/>
                <a:ea typeface="DG Jory Bold"/>
                <a:cs typeface="DG Jory Bold"/>
                <a:sym typeface="DG Jory Bold"/>
              </a:rPr>
              <a:t>α στοιχεία των συνοδών των προνηπίων-νηπίων </a:t>
            </a:r>
            <a:r>
              <a:rPr lang="en-US" sz="2668">
                <a:solidFill>
                  <a:srgbClr val="000000"/>
                </a:solidFill>
                <a:latin typeface="DG Jory"/>
                <a:ea typeface="DG Jory"/>
                <a:cs typeface="DG Jory"/>
                <a:sym typeface="DG Jory"/>
              </a:rPr>
              <a:t>κατά την προσέλευση και αποχώρησή τους από τη σχολική μονάδα </a:t>
            </a:r>
            <a:r>
              <a:rPr lang="en-US" b="true" sz="2668">
                <a:solidFill>
                  <a:srgbClr val="000000"/>
                </a:solidFill>
                <a:latin typeface="DG Jory Bold"/>
                <a:ea typeface="DG Jory Bold"/>
                <a:cs typeface="DG Jory Bold"/>
                <a:sym typeface="DG Jory Bold"/>
              </a:rPr>
              <a:t>ε</a:t>
            </a:r>
            <a:r>
              <a:rPr lang="en-US" b="true" sz="2668" u="sng">
                <a:solidFill>
                  <a:srgbClr val="000000"/>
                </a:solidFill>
                <a:latin typeface="DG Jory Bold"/>
                <a:ea typeface="DG Jory Bold"/>
                <a:cs typeface="DG Jory Bold"/>
                <a:sym typeface="DG Jory Bold"/>
              </a:rPr>
              <a:t>νώ παράλληλα επιλέγουν τη δήλωση: «Υποβάλλοντας αυτή την αίτηση, αναλαμβάνω την ευθύνη για την ασφαλή προσέλευση και αποχώρηση του προνηπίου-νηπίου».</a:t>
            </a:r>
            <a:r>
              <a:rPr lang="en-US" sz="2668">
                <a:solidFill>
                  <a:srgbClr val="000000"/>
                </a:solidFill>
                <a:latin typeface="DG Jory"/>
                <a:ea typeface="DG Jory"/>
                <a:cs typeface="DG Jory"/>
                <a:sym typeface="DG Jory"/>
              </a:rPr>
              <a:t> </a:t>
            </a:r>
          </a:p>
        </p:txBody>
      </p:sp>
      <p:sp>
        <p:nvSpPr>
          <p:cNvPr name="Freeform 3" id="3"/>
          <p:cNvSpPr/>
          <p:nvPr/>
        </p:nvSpPr>
        <p:spPr>
          <a:xfrm flipH="false" flipV="false" rot="0">
            <a:off x="174511" y="0"/>
            <a:ext cx="2168606" cy="2533969"/>
          </a:xfrm>
          <a:custGeom>
            <a:avLst/>
            <a:gdLst/>
            <a:ahLst/>
            <a:cxnLst/>
            <a:rect r="r" b="b" t="t" l="l"/>
            <a:pathLst>
              <a:path h="2533969" w="2168606">
                <a:moveTo>
                  <a:pt x="0" y="0"/>
                </a:moveTo>
                <a:lnTo>
                  <a:pt x="2168606" y="0"/>
                </a:lnTo>
                <a:lnTo>
                  <a:pt x="2168606" y="2533969"/>
                </a:lnTo>
                <a:lnTo>
                  <a:pt x="0" y="25339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4426842" y="-366031"/>
            <a:ext cx="3861158" cy="3266031"/>
          </a:xfrm>
          <a:custGeom>
            <a:avLst/>
            <a:gdLst/>
            <a:ahLst/>
            <a:cxnLst/>
            <a:rect r="r" b="b" t="t" l="l"/>
            <a:pathLst>
              <a:path h="3266031" w="3861158">
                <a:moveTo>
                  <a:pt x="0" y="0"/>
                </a:moveTo>
                <a:lnTo>
                  <a:pt x="3861158" y="0"/>
                </a:lnTo>
                <a:lnTo>
                  <a:pt x="3861158" y="3266031"/>
                </a:lnTo>
                <a:lnTo>
                  <a:pt x="0" y="326603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74511" y="8267817"/>
            <a:ext cx="2256437" cy="1980965"/>
          </a:xfrm>
          <a:custGeom>
            <a:avLst/>
            <a:gdLst/>
            <a:ahLst/>
            <a:cxnLst/>
            <a:rect r="r" b="b" t="t" l="l"/>
            <a:pathLst>
              <a:path h="1980965" w="2256437">
                <a:moveTo>
                  <a:pt x="0" y="0"/>
                </a:moveTo>
                <a:lnTo>
                  <a:pt x="2256437" y="0"/>
                </a:lnTo>
                <a:lnTo>
                  <a:pt x="2256437" y="1980966"/>
                </a:lnTo>
                <a:lnTo>
                  <a:pt x="0" y="198096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5667" y="2900000"/>
            <a:ext cx="2548962" cy="4114800"/>
          </a:xfrm>
          <a:custGeom>
            <a:avLst/>
            <a:gdLst/>
            <a:ahLst/>
            <a:cxnLst/>
            <a:rect r="r" b="b" t="t" l="l"/>
            <a:pathLst>
              <a:path h="4114800" w="2548962">
                <a:moveTo>
                  <a:pt x="0" y="0"/>
                </a:moveTo>
                <a:lnTo>
                  <a:pt x="2548962" y="0"/>
                </a:lnTo>
                <a:lnTo>
                  <a:pt x="2548962"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C7F1FF"/>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0" y="6843179"/>
            <a:ext cx="4153732" cy="3443821"/>
          </a:xfrm>
          <a:custGeom>
            <a:avLst/>
            <a:gdLst/>
            <a:ahLst/>
            <a:cxnLst/>
            <a:rect r="r" b="b" t="t" l="l"/>
            <a:pathLst>
              <a:path h="3443821" w="4153732">
                <a:moveTo>
                  <a:pt x="0" y="0"/>
                </a:moveTo>
                <a:lnTo>
                  <a:pt x="4153732" y="0"/>
                </a:lnTo>
                <a:lnTo>
                  <a:pt x="4153732" y="3443821"/>
                </a:lnTo>
                <a:lnTo>
                  <a:pt x="0" y="34438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826705" y="995944"/>
            <a:ext cx="12086711" cy="9845176"/>
          </a:xfrm>
          <a:custGeom>
            <a:avLst/>
            <a:gdLst/>
            <a:ahLst/>
            <a:cxnLst/>
            <a:rect r="r" b="b" t="t" l="l"/>
            <a:pathLst>
              <a:path h="9845176" w="12086711">
                <a:moveTo>
                  <a:pt x="0" y="0"/>
                </a:moveTo>
                <a:lnTo>
                  <a:pt x="12086711" y="0"/>
                </a:lnTo>
                <a:lnTo>
                  <a:pt x="12086711" y="9845176"/>
                </a:lnTo>
                <a:lnTo>
                  <a:pt x="0" y="984517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1579276" y="-399654"/>
            <a:ext cx="4153732" cy="3443821"/>
          </a:xfrm>
          <a:custGeom>
            <a:avLst/>
            <a:gdLst/>
            <a:ahLst/>
            <a:cxnLst/>
            <a:rect r="r" b="b" t="t" l="l"/>
            <a:pathLst>
              <a:path h="3443821" w="4153732">
                <a:moveTo>
                  <a:pt x="0" y="0"/>
                </a:moveTo>
                <a:lnTo>
                  <a:pt x="4153731" y="0"/>
                </a:lnTo>
                <a:lnTo>
                  <a:pt x="4153731" y="3443822"/>
                </a:lnTo>
                <a:lnTo>
                  <a:pt x="0" y="34438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654076">
            <a:off x="-552756" y="2818432"/>
            <a:ext cx="3168600" cy="1832027"/>
          </a:xfrm>
          <a:custGeom>
            <a:avLst/>
            <a:gdLst/>
            <a:ahLst/>
            <a:cxnLst/>
            <a:rect r="r" b="b" t="t" l="l"/>
            <a:pathLst>
              <a:path h="1832027" w="3168600">
                <a:moveTo>
                  <a:pt x="0" y="0"/>
                </a:moveTo>
                <a:lnTo>
                  <a:pt x="3168600" y="0"/>
                </a:lnTo>
                <a:lnTo>
                  <a:pt x="3168600" y="1832027"/>
                </a:lnTo>
                <a:lnTo>
                  <a:pt x="0" y="183202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764568">
            <a:off x="15416861" y="7790655"/>
            <a:ext cx="2161440" cy="2935289"/>
          </a:xfrm>
          <a:custGeom>
            <a:avLst/>
            <a:gdLst/>
            <a:ahLst/>
            <a:cxnLst/>
            <a:rect r="r" b="b" t="t" l="l"/>
            <a:pathLst>
              <a:path h="2935289" w="2161440">
                <a:moveTo>
                  <a:pt x="0" y="0"/>
                </a:moveTo>
                <a:lnTo>
                  <a:pt x="2161440" y="0"/>
                </a:lnTo>
                <a:lnTo>
                  <a:pt x="2161440" y="2935290"/>
                </a:lnTo>
                <a:lnTo>
                  <a:pt x="0" y="293529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817591" y="847559"/>
            <a:ext cx="1259275" cy="1430994"/>
          </a:xfrm>
          <a:custGeom>
            <a:avLst/>
            <a:gdLst/>
            <a:ahLst/>
            <a:cxnLst/>
            <a:rect r="r" b="b" t="t" l="l"/>
            <a:pathLst>
              <a:path h="1430994" w="1259275">
                <a:moveTo>
                  <a:pt x="0" y="0"/>
                </a:moveTo>
                <a:lnTo>
                  <a:pt x="1259275" y="0"/>
                </a:lnTo>
                <a:lnTo>
                  <a:pt x="1259275" y="1430994"/>
                </a:lnTo>
                <a:lnTo>
                  <a:pt x="0" y="143099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8" id="8"/>
          <p:cNvGrpSpPr/>
          <p:nvPr/>
        </p:nvGrpSpPr>
        <p:grpSpPr>
          <a:xfrm rot="0">
            <a:off x="185181" y="4219994"/>
            <a:ext cx="4286856" cy="6315552"/>
            <a:chOff x="0" y="0"/>
            <a:chExt cx="8620477" cy="12700000"/>
          </a:xfrm>
        </p:grpSpPr>
        <p:sp>
          <p:nvSpPr>
            <p:cNvPr name="Freeform 9" id="9"/>
            <p:cNvSpPr/>
            <p:nvPr/>
          </p:nvSpPr>
          <p:spPr>
            <a:xfrm flipH="false" flipV="false" rot="0">
              <a:off x="-11430" y="857250"/>
              <a:ext cx="8930357" cy="11644630"/>
            </a:xfrm>
            <a:custGeom>
              <a:avLst/>
              <a:gdLst/>
              <a:ahLst/>
              <a:cxnLst/>
              <a:rect r="r" b="b" t="t" l="l"/>
              <a:pathLst>
                <a:path h="11644630" w="8930357">
                  <a:moveTo>
                    <a:pt x="6894881" y="938530"/>
                  </a:moveTo>
                  <a:cubicBezTo>
                    <a:pt x="6087142" y="189230"/>
                    <a:pt x="5870768" y="154940"/>
                    <a:pt x="4921654" y="0"/>
                  </a:cubicBezTo>
                  <a:cubicBezTo>
                    <a:pt x="2745845" y="38100"/>
                    <a:pt x="982096" y="1889760"/>
                    <a:pt x="299354" y="4933950"/>
                  </a:cubicBezTo>
                  <a:cubicBezTo>
                    <a:pt x="65739" y="5975350"/>
                    <a:pt x="0" y="7139940"/>
                    <a:pt x="277803" y="8159750"/>
                  </a:cubicBezTo>
                  <a:cubicBezTo>
                    <a:pt x="638139" y="9499600"/>
                    <a:pt x="1533806" y="10407650"/>
                    <a:pt x="2480335" y="10773410"/>
                  </a:cubicBezTo>
                  <a:cubicBezTo>
                    <a:pt x="3426863" y="11140440"/>
                    <a:pt x="4469078" y="11644630"/>
                    <a:pt x="5439744" y="11470640"/>
                  </a:cubicBezTo>
                  <a:cubicBezTo>
                    <a:pt x="6196622" y="11334750"/>
                    <a:pt x="6952638" y="10519410"/>
                    <a:pt x="7519004" y="9767570"/>
                  </a:cubicBezTo>
                  <a:cubicBezTo>
                    <a:pt x="7894857" y="9268460"/>
                    <a:pt x="8129334" y="8576310"/>
                    <a:pt x="8286226" y="7867650"/>
                  </a:cubicBezTo>
                  <a:cubicBezTo>
                    <a:pt x="8930357" y="5401310"/>
                    <a:pt x="8385362" y="2322830"/>
                    <a:pt x="6894881" y="938530"/>
                  </a:cubicBezTo>
                  <a:close/>
                </a:path>
              </a:pathLst>
            </a:custGeom>
            <a:blipFill>
              <a:blip r:embed="rId12"/>
              <a:stretch>
                <a:fillRect l="-992" t="-31178" r="-560" b="-26601"/>
              </a:stretch>
            </a:blipFill>
            <a:ln w="38100" cap="sq">
              <a:solidFill>
                <a:srgbClr val="000000"/>
              </a:solidFill>
              <a:prstDash val="solid"/>
              <a:miter/>
            </a:ln>
          </p:spPr>
        </p:sp>
      </p:grpSp>
      <p:grpSp>
        <p:nvGrpSpPr>
          <p:cNvPr name="Group 10" id="10"/>
          <p:cNvGrpSpPr/>
          <p:nvPr/>
        </p:nvGrpSpPr>
        <p:grpSpPr>
          <a:xfrm rot="0">
            <a:off x="13746685" y="335357"/>
            <a:ext cx="4928899" cy="4703165"/>
            <a:chOff x="0" y="0"/>
            <a:chExt cx="23862982" cy="22770103"/>
          </a:xfrm>
        </p:grpSpPr>
        <p:sp>
          <p:nvSpPr>
            <p:cNvPr name="Freeform 11" id="11"/>
            <p:cNvSpPr/>
            <p:nvPr/>
          </p:nvSpPr>
          <p:spPr>
            <a:xfrm flipH="false" flipV="false" rot="0">
              <a:off x="-11430" y="1536982"/>
              <a:ext cx="24172862" cy="20877907"/>
            </a:xfrm>
            <a:custGeom>
              <a:avLst/>
              <a:gdLst/>
              <a:ahLst/>
              <a:cxnLst/>
              <a:rect r="r" b="b" t="t" l="l"/>
              <a:pathLst>
                <a:path h="20877907" w="24172862">
                  <a:moveTo>
                    <a:pt x="19066022" y="1682710"/>
                  </a:moveTo>
                  <a:cubicBezTo>
                    <a:pt x="16830059" y="339274"/>
                    <a:pt x="16231099" y="277795"/>
                    <a:pt x="13603785" y="0"/>
                  </a:cubicBezTo>
                  <a:cubicBezTo>
                    <a:pt x="7580768" y="68310"/>
                    <a:pt x="2698402" y="3388191"/>
                    <a:pt x="808453" y="8846185"/>
                  </a:cubicBezTo>
                  <a:cubicBezTo>
                    <a:pt x="161767" y="10713333"/>
                    <a:pt x="0" y="12801352"/>
                    <a:pt x="748796" y="14629791"/>
                  </a:cubicBezTo>
                  <a:cubicBezTo>
                    <a:pt x="1746269" y="17032037"/>
                    <a:pt x="4225632" y="18660098"/>
                    <a:pt x="6845788" y="19315878"/>
                  </a:cubicBezTo>
                  <a:cubicBezTo>
                    <a:pt x="9465944" y="19973934"/>
                    <a:pt x="12350978" y="20877907"/>
                    <a:pt x="15037950" y="20565957"/>
                  </a:cubicBezTo>
                  <a:cubicBezTo>
                    <a:pt x="17133120" y="20322316"/>
                    <a:pt x="19225904" y="18860475"/>
                    <a:pt x="20793701" y="17512486"/>
                  </a:cubicBezTo>
                  <a:cubicBezTo>
                    <a:pt x="21834127" y="16617621"/>
                    <a:pt x="22483201" y="15376651"/>
                    <a:pt x="22917506" y="14106079"/>
                  </a:cubicBezTo>
                  <a:cubicBezTo>
                    <a:pt x="24172862" y="9684125"/>
                    <a:pt x="23191931" y="4164652"/>
                    <a:pt x="19066022" y="1682710"/>
                  </a:cubicBezTo>
                  <a:close/>
                </a:path>
              </a:pathLst>
            </a:custGeom>
            <a:blipFill>
              <a:blip r:embed="rId13"/>
              <a:stretch>
                <a:fillRect l="0" t="-68727" r="0" b="-68727"/>
              </a:stretch>
            </a:blipFill>
            <a:ln w="38100" cap="sq">
              <a:solidFill>
                <a:srgbClr val="000000"/>
              </a:solidFill>
              <a:prstDash val="solid"/>
              <a:miter/>
            </a:ln>
          </p:spPr>
        </p:sp>
      </p:grpSp>
      <p:sp>
        <p:nvSpPr>
          <p:cNvPr name="Freeform 12" id="12"/>
          <p:cNvSpPr/>
          <p:nvPr/>
        </p:nvSpPr>
        <p:spPr>
          <a:xfrm flipH="false" flipV="false" rot="-868709">
            <a:off x="14091734" y="4797737"/>
            <a:ext cx="1181543" cy="1431385"/>
          </a:xfrm>
          <a:custGeom>
            <a:avLst/>
            <a:gdLst/>
            <a:ahLst/>
            <a:cxnLst/>
            <a:rect r="r" b="b" t="t" l="l"/>
            <a:pathLst>
              <a:path h="1431385" w="1181543">
                <a:moveTo>
                  <a:pt x="0" y="0"/>
                </a:moveTo>
                <a:lnTo>
                  <a:pt x="1181543" y="0"/>
                </a:lnTo>
                <a:lnTo>
                  <a:pt x="1181543" y="1431385"/>
                </a:lnTo>
                <a:lnTo>
                  <a:pt x="0" y="143138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a:ln cap="sq">
            <a:noFill/>
            <a:prstDash val="solid"/>
            <a:miter/>
          </a:ln>
        </p:spPr>
      </p:sp>
      <p:sp>
        <p:nvSpPr>
          <p:cNvPr name="Freeform 13" id="13"/>
          <p:cNvSpPr/>
          <p:nvPr/>
        </p:nvSpPr>
        <p:spPr>
          <a:xfrm flipH="false" flipV="true" rot="5400000">
            <a:off x="2006683" y="4548621"/>
            <a:ext cx="689705" cy="2231398"/>
          </a:xfrm>
          <a:custGeom>
            <a:avLst/>
            <a:gdLst/>
            <a:ahLst/>
            <a:cxnLst/>
            <a:rect r="r" b="b" t="t" l="l"/>
            <a:pathLst>
              <a:path h="2231398" w="689705">
                <a:moveTo>
                  <a:pt x="0" y="2231398"/>
                </a:moveTo>
                <a:lnTo>
                  <a:pt x="689705" y="2231398"/>
                </a:lnTo>
                <a:lnTo>
                  <a:pt x="689705" y="0"/>
                </a:lnTo>
                <a:lnTo>
                  <a:pt x="0" y="0"/>
                </a:lnTo>
                <a:lnTo>
                  <a:pt x="0" y="2231398"/>
                </a:lnTo>
                <a:close/>
              </a:path>
            </a:pathLst>
          </a:custGeom>
          <a:blipFill>
            <a:blip r:embed="rId16">
              <a:extLst>
                <a:ext uri="{96DAC541-7B7A-43D3-8B79-37D633B846F1}">
                  <asvg:svgBlip xmlns:asvg="http://schemas.microsoft.com/office/drawing/2016/SVG/main" r:embed="rId17"/>
                </a:ext>
              </a:extLst>
            </a:blip>
            <a:stretch>
              <a:fillRect l="0" t="0" r="0" b="0"/>
            </a:stretch>
          </a:blipFill>
          <a:ln cap="sq">
            <a:noFill/>
            <a:prstDash val="solid"/>
            <a:miter/>
          </a:ln>
        </p:spPr>
      </p:sp>
      <p:sp>
        <p:nvSpPr>
          <p:cNvPr name="Freeform 14" id="14"/>
          <p:cNvSpPr/>
          <p:nvPr/>
        </p:nvSpPr>
        <p:spPr>
          <a:xfrm flipH="false" flipV="false" rot="0">
            <a:off x="3826705" y="6598768"/>
            <a:ext cx="2014565" cy="1979310"/>
          </a:xfrm>
          <a:custGeom>
            <a:avLst/>
            <a:gdLst/>
            <a:ahLst/>
            <a:cxnLst/>
            <a:rect r="r" b="b" t="t" l="l"/>
            <a:pathLst>
              <a:path h="1979310" w="2014565">
                <a:moveTo>
                  <a:pt x="0" y="0"/>
                </a:moveTo>
                <a:lnTo>
                  <a:pt x="2014565" y="0"/>
                </a:lnTo>
                <a:lnTo>
                  <a:pt x="2014565" y="1979311"/>
                </a:lnTo>
                <a:lnTo>
                  <a:pt x="0" y="1979311"/>
                </a:lnTo>
                <a:lnTo>
                  <a:pt x="0" y="0"/>
                </a:lnTo>
                <a:close/>
              </a:path>
            </a:pathLst>
          </a:custGeom>
          <a:blipFill>
            <a:blip r:embed="rId18"/>
            <a:stretch>
              <a:fillRect l="0" t="0" r="0" b="0"/>
            </a:stretch>
          </a:blipFill>
        </p:spPr>
      </p:sp>
      <p:sp>
        <p:nvSpPr>
          <p:cNvPr name="Freeform 15" id="15"/>
          <p:cNvSpPr/>
          <p:nvPr/>
        </p:nvSpPr>
        <p:spPr>
          <a:xfrm flipH="false" flipV="false" rot="0">
            <a:off x="15119753" y="5918532"/>
            <a:ext cx="2777366" cy="1669891"/>
          </a:xfrm>
          <a:custGeom>
            <a:avLst/>
            <a:gdLst/>
            <a:ahLst/>
            <a:cxnLst/>
            <a:rect r="r" b="b" t="t" l="l"/>
            <a:pathLst>
              <a:path h="1669891" w="2777366">
                <a:moveTo>
                  <a:pt x="0" y="0"/>
                </a:moveTo>
                <a:lnTo>
                  <a:pt x="2777366" y="0"/>
                </a:lnTo>
                <a:lnTo>
                  <a:pt x="2777366" y="1669892"/>
                </a:lnTo>
                <a:lnTo>
                  <a:pt x="0" y="1669892"/>
                </a:lnTo>
                <a:lnTo>
                  <a:pt x="0" y="0"/>
                </a:lnTo>
                <a:close/>
              </a:path>
            </a:pathLst>
          </a:custGeom>
          <a:blipFill>
            <a:blip r:embed="rId19"/>
            <a:stretch>
              <a:fillRect l="0" t="0" r="0" b="0"/>
            </a:stretch>
          </a:blipFill>
        </p:spPr>
      </p:sp>
      <p:sp>
        <p:nvSpPr>
          <p:cNvPr name="TextBox 16" id="16"/>
          <p:cNvSpPr txBox="true"/>
          <p:nvPr/>
        </p:nvSpPr>
        <p:spPr>
          <a:xfrm rot="0">
            <a:off x="0" y="54291"/>
            <a:ext cx="18288000" cy="1004257"/>
          </a:xfrm>
          <a:prstGeom prst="rect">
            <a:avLst/>
          </a:prstGeom>
        </p:spPr>
        <p:txBody>
          <a:bodyPr anchor="t" rtlCol="false" tIns="0" lIns="0" bIns="0" rIns="0">
            <a:spAutoFit/>
          </a:bodyPr>
          <a:lstStyle/>
          <a:p>
            <a:pPr algn="ctr">
              <a:lnSpc>
                <a:spcPts val="2642"/>
              </a:lnSpc>
              <a:spcBef>
                <a:spcPct val="0"/>
              </a:spcBef>
            </a:pPr>
            <a:r>
              <a:rPr lang="en-US" b="true" sz="1887" u="sng">
                <a:solidFill>
                  <a:srgbClr val="000000"/>
                </a:solidFill>
                <a:latin typeface="DG Jory Bold"/>
                <a:ea typeface="DG Jory Bold"/>
                <a:cs typeface="DG Jory Bold"/>
                <a:sym typeface="DG Jory Bold"/>
              </a:rPr>
              <a:t>Πριν την οριστική υποβολή της αίτησης, </a:t>
            </a:r>
            <a:r>
              <a:rPr lang="en-US" sz="1887">
                <a:solidFill>
                  <a:srgbClr val="000000"/>
                </a:solidFill>
                <a:latin typeface="DG Jory"/>
                <a:ea typeface="DG Jory"/>
                <a:cs typeface="DG Jory"/>
                <a:sym typeface="DG Jory"/>
              </a:rPr>
              <a:t>(παρ. 3 του άρθρου 2 της ΚΥΑ 53128/Δ1/2020 (Β΄ 1767)) οι γονείς/κηδεμόνες ενημερώνονται από την ηλεκτρονική υπηρεσία «Πρώτη Εγγραφή» της Ενιαίας Ψηφιακής Πύλης (gov.gr) γ</a:t>
            </a:r>
            <a:r>
              <a:rPr lang="en-US" b="true" sz="1887">
                <a:solidFill>
                  <a:srgbClr val="000000"/>
                </a:solidFill>
                <a:latin typeface="DG Jory Bold"/>
                <a:ea typeface="DG Jory Bold"/>
                <a:cs typeface="DG Jory Bold"/>
                <a:sym typeface="DG Jory Bold"/>
              </a:rPr>
              <a:t>ια</a:t>
            </a:r>
            <a:r>
              <a:rPr lang="en-US" b="true" sz="1887">
                <a:solidFill>
                  <a:srgbClr val="C40000"/>
                </a:solidFill>
                <a:latin typeface="DG Jory Bold"/>
                <a:ea typeface="DG Jory Bold"/>
                <a:cs typeface="DG Jory Bold"/>
                <a:sym typeface="DG Jory Bold"/>
              </a:rPr>
              <a:t> τα παραστατικά που θα απαιτηθεί να προσκομίσουν</a:t>
            </a:r>
            <a:r>
              <a:rPr lang="en-US" b="true" sz="1887">
                <a:solidFill>
                  <a:srgbClr val="000000"/>
                </a:solidFill>
                <a:latin typeface="DG Jory Bold"/>
                <a:ea typeface="DG Jory Bold"/>
                <a:cs typeface="DG Jory Bold"/>
                <a:sym typeface="DG Jory Bold"/>
              </a:rPr>
              <a:t> κατά την επίσκεψή τους στη σχολική μονάδα εντός της προθεσμίας που ορίζει ο/η Διευθυντής/ντρια-Προϊστάμενος/νη του Νηπιαγωγείου.</a:t>
            </a:r>
          </a:p>
        </p:txBody>
      </p:sp>
      <p:sp>
        <p:nvSpPr>
          <p:cNvPr name="Freeform 17" id="17"/>
          <p:cNvSpPr/>
          <p:nvPr/>
        </p:nvSpPr>
        <p:spPr>
          <a:xfrm flipH="false" flipV="false" rot="-10800000">
            <a:off x="2076866" y="-994281"/>
            <a:ext cx="4153732" cy="3443821"/>
          </a:xfrm>
          <a:custGeom>
            <a:avLst/>
            <a:gdLst/>
            <a:ahLst/>
            <a:cxnLst/>
            <a:rect r="r" b="b" t="t" l="l"/>
            <a:pathLst>
              <a:path h="3443821" w="4153732">
                <a:moveTo>
                  <a:pt x="0" y="0"/>
                </a:moveTo>
                <a:lnTo>
                  <a:pt x="4153731" y="0"/>
                </a:lnTo>
                <a:lnTo>
                  <a:pt x="4153731" y="3443821"/>
                </a:lnTo>
                <a:lnTo>
                  <a:pt x="0" y="34438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8" id="18"/>
          <p:cNvSpPr/>
          <p:nvPr/>
        </p:nvSpPr>
        <p:spPr>
          <a:xfrm flipH="false" flipV="false" rot="0">
            <a:off x="2938662" y="0"/>
            <a:ext cx="404295" cy="1195497"/>
          </a:xfrm>
          <a:custGeom>
            <a:avLst/>
            <a:gdLst/>
            <a:ahLst/>
            <a:cxnLst/>
            <a:rect r="r" b="b" t="t" l="l"/>
            <a:pathLst>
              <a:path h="1195497" w="404295">
                <a:moveTo>
                  <a:pt x="0" y="0"/>
                </a:moveTo>
                <a:lnTo>
                  <a:pt x="404295" y="0"/>
                </a:lnTo>
                <a:lnTo>
                  <a:pt x="404295" y="1195497"/>
                </a:lnTo>
                <a:lnTo>
                  <a:pt x="0" y="1195497"/>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19" id="19"/>
          <p:cNvSpPr txBox="true"/>
          <p:nvPr/>
        </p:nvSpPr>
        <p:spPr>
          <a:xfrm rot="0">
            <a:off x="6113999" y="2155810"/>
            <a:ext cx="6514760" cy="9147710"/>
          </a:xfrm>
          <a:prstGeom prst="rect">
            <a:avLst/>
          </a:prstGeom>
        </p:spPr>
        <p:txBody>
          <a:bodyPr anchor="t" rtlCol="false" tIns="0" lIns="0" bIns="0" rIns="0">
            <a:spAutoFit/>
          </a:bodyPr>
          <a:lstStyle/>
          <a:p>
            <a:pPr algn="ctr">
              <a:lnSpc>
                <a:spcPts val="3102"/>
              </a:lnSpc>
              <a:spcBef>
                <a:spcPct val="0"/>
              </a:spcBef>
            </a:pPr>
            <a:r>
              <a:rPr lang="en-US" b="true" sz="2216">
                <a:solidFill>
                  <a:srgbClr val="C40000"/>
                </a:solidFill>
                <a:latin typeface="DG Jory Bold"/>
                <a:ea typeface="DG Jory Bold"/>
                <a:cs typeface="DG Jory Bold"/>
                <a:sym typeface="DG Jory Bold"/>
              </a:rPr>
              <a:t>Τα παραστατικά που θα απαιτηθεί να προσκομίσθούν</a:t>
            </a:r>
            <a:r>
              <a:rPr lang="en-US" b="true" sz="2216">
                <a:solidFill>
                  <a:srgbClr val="C40000"/>
                </a:solidFill>
                <a:latin typeface="DG Jory Bold"/>
                <a:ea typeface="DG Jory Bold"/>
                <a:cs typeface="DG Jory Bold"/>
                <a:sym typeface="DG Jory Bold"/>
              </a:rPr>
              <a:t> </a:t>
            </a:r>
            <a:r>
              <a:rPr lang="en-US" sz="2216">
                <a:solidFill>
                  <a:srgbClr val="000000"/>
                </a:solidFill>
                <a:latin typeface="DG Jory"/>
                <a:ea typeface="DG Jory"/>
                <a:cs typeface="DG Jory"/>
                <a:sym typeface="DG Jory"/>
              </a:rPr>
              <a:t>:  </a:t>
            </a:r>
          </a:p>
          <a:p>
            <a:pPr algn="ctr">
              <a:lnSpc>
                <a:spcPts val="2822"/>
              </a:lnSpc>
              <a:spcBef>
                <a:spcPct val="0"/>
              </a:spcBef>
            </a:pPr>
            <a:r>
              <a:rPr lang="en-US" b="true" sz="2016">
                <a:solidFill>
                  <a:srgbClr val="000000"/>
                </a:solidFill>
                <a:latin typeface="DG Jory Bold"/>
                <a:ea typeface="DG Jory Bold"/>
                <a:cs typeface="DG Jory Bold"/>
                <a:sym typeface="DG Jory Bold"/>
              </a:rPr>
              <a:t>α) η αίτηση εγγραφής για το τμήμα πρόωρης υποδοχής και για το Προαιρετικό Ολοήμερο Πρόγραμμα.</a:t>
            </a:r>
          </a:p>
          <a:p>
            <a:pPr algn="ctr">
              <a:lnSpc>
                <a:spcPts val="2822"/>
              </a:lnSpc>
              <a:spcBef>
                <a:spcPct val="0"/>
              </a:spcBef>
            </a:pPr>
          </a:p>
          <a:p>
            <a:pPr algn="ctr">
              <a:lnSpc>
                <a:spcPts val="2822"/>
              </a:lnSpc>
              <a:spcBef>
                <a:spcPct val="0"/>
              </a:spcBef>
            </a:pPr>
            <a:r>
              <a:rPr lang="en-US" b="true" sz="2016">
                <a:solidFill>
                  <a:srgbClr val="000000"/>
                </a:solidFill>
                <a:latin typeface="DG Jory Bold"/>
                <a:ea typeface="DG Jory Bold"/>
                <a:cs typeface="DG Jory Bold"/>
                <a:sym typeface="DG Jory Bold"/>
              </a:rPr>
              <a:t> β) Ατομικό Δελτίο Υγείας Μαθητή, σύμφωνα με τη με αρ. πρωτ. Φ.6/1094/80261/Δ1/20-5-2015 Εγκύκλιο του Υ.ΠΑΙ.Θ.Α. (Α.Δ.Υ.Μ.)  </a:t>
            </a:r>
          </a:p>
          <a:p>
            <a:pPr algn="ctr">
              <a:lnSpc>
                <a:spcPts val="2822"/>
              </a:lnSpc>
              <a:spcBef>
                <a:spcPct val="0"/>
              </a:spcBef>
            </a:pPr>
          </a:p>
          <a:p>
            <a:pPr algn="ctr">
              <a:lnSpc>
                <a:spcPts val="2822"/>
              </a:lnSpc>
              <a:spcBef>
                <a:spcPct val="0"/>
              </a:spcBef>
            </a:pPr>
            <a:r>
              <a:rPr lang="en-US" b="true" sz="2016">
                <a:solidFill>
                  <a:srgbClr val="000000"/>
                </a:solidFill>
                <a:latin typeface="DG Jory Bold"/>
                <a:ea typeface="DG Jory Bold"/>
                <a:cs typeface="DG Jory Bold"/>
                <a:sym typeface="DG Jory Bold"/>
              </a:rPr>
              <a:t>γ) Βιβλιάριο υγείας του/της μαθητή/τριας, ή άλλο στοιχείο, από το οποίο αποδεικνύεται ότι έγιναν τα εμβόλια που προβλέπονται και είναι ενταγμένα στο Εθνικό Πρόγραμμα Εμβολιασμών. (παρ. 4, του άρθρου 6 του ΠΔ 79/2017 (Α΄ 109), όπως τροποποιήθηκε με την παρ. 1 του άρθρου 44 του ν.4777/2021 (Α΄ 25).  </a:t>
            </a:r>
          </a:p>
          <a:p>
            <a:pPr algn="ctr">
              <a:lnSpc>
                <a:spcPts val="2822"/>
              </a:lnSpc>
              <a:spcBef>
                <a:spcPct val="0"/>
              </a:spcBef>
            </a:pPr>
          </a:p>
          <a:p>
            <a:pPr algn="ctr">
              <a:lnSpc>
                <a:spcPts val="2822"/>
              </a:lnSpc>
              <a:spcBef>
                <a:spcPct val="0"/>
              </a:spcBef>
            </a:pPr>
            <a:r>
              <a:rPr lang="en-US" b="true" sz="2016">
                <a:solidFill>
                  <a:srgbClr val="000000"/>
                </a:solidFill>
                <a:latin typeface="DG Jory Bold"/>
                <a:ea typeface="DG Jory Bold"/>
                <a:cs typeface="DG Jory Bold"/>
                <a:sym typeface="DG Jory Bold"/>
              </a:rPr>
              <a:t>δ) Γνωμάτευση από ΚΕ.Δ.Α.Σ.Υ., εφόσον υπάρχει, σε περίπτωση μαθητή/τριας με αναπηρία ή ειδικές εκπαιδευτικές ανάγκες</a:t>
            </a:r>
            <a:r>
              <a:rPr lang="en-US" sz="2016">
                <a:solidFill>
                  <a:srgbClr val="000000"/>
                </a:solidFill>
                <a:latin typeface="DG Jory"/>
                <a:ea typeface="DG Jory"/>
                <a:cs typeface="DG Jory"/>
                <a:sym typeface="DG Jory"/>
              </a:rPr>
              <a:t>.  </a:t>
            </a:r>
          </a:p>
          <a:p>
            <a:pPr algn="ctr">
              <a:lnSpc>
                <a:spcPts val="2122"/>
              </a:lnSpc>
              <a:spcBef>
                <a:spcPct val="0"/>
              </a:spcBef>
            </a:pPr>
            <a:r>
              <a:rPr lang="en-US" sz="1516">
                <a:solidFill>
                  <a:srgbClr val="C40000"/>
                </a:solidFill>
                <a:latin typeface="DG Jory"/>
                <a:ea typeface="DG Jory"/>
                <a:cs typeface="DG Jory"/>
                <a:sym typeface="DG Jory"/>
              </a:rPr>
              <a:t>Επισημαίνεται ότι η γνωμάτευση αυτή δεν αποτελεί προϋπόθεση εγγραφής του/της μαθητή/τριας στο Νηπιαγωγείο, </a:t>
            </a:r>
            <a:r>
              <a:rPr lang="en-US" b="true" sz="1516" u="sng">
                <a:solidFill>
                  <a:srgbClr val="C40000"/>
                </a:solidFill>
                <a:latin typeface="DG Jory Bold"/>
                <a:ea typeface="DG Jory Bold"/>
                <a:cs typeface="DG Jory Bold"/>
                <a:sym typeface="DG Jory Bold"/>
              </a:rPr>
              <a:t>διευκολύνει όμως την οργάνωση για την υποστήριξη μαθητών με ειδικές εκπαιδευτικές ανάγκες.</a:t>
            </a:r>
          </a:p>
          <a:p>
            <a:pPr algn="ctr">
              <a:lnSpc>
                <a:spcPts val="3838"/>
              </a:lnSpc>
              <a:spcBef>
                <a:spcPct val="0"/>
              </a:spcBef>
            </a:pPr>
          </a:p>
          <a:p>
            <a:pPr algn="ctr">
              <a:lnSpc>
                <a:spcPts val="3838"/>
              </a:lnSpc>
              <a:spcBef>
                <a:spcPct val="0"/>
              </a:spcBef>
            </a:pPr>
            <a:r>
              <a:rPr lang="en-US" sz="2741">
                <a:solidFill>
                  <a:srgbClr val="000000"/>
                </a:solidFill>
                <a:latin typeface="DG Jory"/>
                <a:ea typeface="DG Jory"/>
                <a:cs typeface="DG Jory"/>
                <a:sym typeface="DG Jory"/>
              </a:rPr>
              <a:t> </a:t>
            </a:r>
          </a:p>
        </p:txBody>
      </p:sp>
      <p:sp>
        <p:nvSpPr>
          <p:cNvPr name="Freeform 20" id="20"/>
          <p:cNvSpPr/>
          <p:nvPr/>
        </p:nvSpPr>
        <p:spPr>
          <a:xfrm flipH="false" flipV="false" rot="0">
            <a:off x="6113999" y="1851792"/>
            <a:ext cx="404295" cy="1195497"/>
          </a:xfrm>
          <a:custGeom>
            <a:avLst/>
            <a:gdLst/>
            <a:ahLst/>
            <a:cxnLst/>
            <a:rect r="r" b="b" t="t" l="l"/>
            <a:pathLst>
              <a:path h="1195497" w="404295">
                <a:moveTo>
                  <a:pt x="0" y="0"/>
                </a:moveTo>
                <a:lnTo>
                  <a:pt x="404295" y="0"/>
                </a:lnTo>
                <a:lnTo>
                  <a:pt x="404295" y="1195497"/>
                </a:lnTo>
                <a:lnTo>
                  <a:pt x="0" y="1195497"/>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1" id="21"/>
          <p:cNvSpPr/>
          <p:nvPr/>
        </p:nvSpPr>
        <p:spPr>
          <a:xfrm flipH="false" flipV="false" rot="0">
            <a:off x="12901488" y="2132478"/>
            <a:ext cx="1030073" cy="1305957"/>
          </a:xfrm>
          <a:custGeom>
            <a:avLst/>
            <a:gdLst/>
            <a:ahLst/>
            <a:cxnLst/>
            <a:rect r="r" b="b" t="t" l="l"/>
            <a:pathLst>
              <a:path h="1305957" w="1030073">
                <a:moveTo>
                  <a:pt x="0" y="0"/>
                </a:moveTo>
                <a:lnTo>
                  <a:pt x="1030073" y="0"/>
                </a:lnTo>
                <a:lnTo>
                  <a:pt x="1030073" y="1305957"/>
                </a:lnTo>
                <a:lnTo>
                  <a:pt x="0" y="1305957"/>
                </a:lnTo>
                <a:lnTo>
                  <a:pt x="0" y="0"/>
                </a:lnTo>
                <a:close/>
              </a:path>
            </a:pathLst>
          </a:custGeom>
          <a:blipFill>
            <a:blip r:embed="rId22"/>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C7F1FF"/>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2708879" y="-1520597"/>
            <a:ext cx="7695990" cy="5098593"/>
          </a:xfrm>
          <a:custGeom>
            <a:avLst/>
            <a:gdLst/>
            <a:ahLst/>
            <a:cxnLst/>
            <a:rect r="r" b="b" t="t" l="l"/>
            <a:pathLst>
              <a:path h="5098593" w="7695990">
                <a:moveTo>
                  <a:pt x="0" y="0"/>
                </a:moveTo>
                <a:lnTo>
                  <a:pt x="7695990" y="0"/>
                </a:lnTo>
                <a:lnTo>
                  <a:pt x="7695990" y="5098594"/>
                </a:lnTo>
                <a:lnTo>
                  <a:pt x="0" y="509859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800000">
            <a:off x="14440005" y="7737703"/>
            <a:ext cx="7695990" cy="5098593"/>
          </a:xfrm>
          <a:custGeom>
            <a:avLst/>
            <a:gdLst/>
            <a:ahLst/>
            <a:cxnLst/>
            <a:rect r="r" b="b" t="t" l="l"/>
            <a:pathLst>
              <a:path h="5098593" w="7695990">
                <a:moveTo>
                  <a:pt x="0" y="0"/>
                </a:moveTo>
                <a:lnTo>
                  <a:pt x="7695990" y="0"/>
                </a:lnTo>
                <a:lnTo>
                  <a:pt x="7695990" y="5098594"/>
                </a:lnTo>
                <a:lnTo>
                  <a:pt x="0" y="509859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4415611" y="683380"/>
            <a:ext cx="11547811" cy="6416117"/>
          </a:xfrm>
          <a:custGeom>
            <a:avLst/>
            <a:gdLst/>
            <a:ahLst/>
            <a:cxnLst/>
            <a:rect r="r" b="b" t="t" l="l"/>
            <a:pathLst>
              <a:path h="6416117" w="11547811">
                <a:moveTo>
                  <a:pt x="0" y="0"/>
                </a:moveTo>
                <a:lnTo>
                  <a:pt x="11547811" y="0"/>
                </a:lnTo>
                <a:lnTo>
                  <a:pt x="11547811" y="6416117"/>
                </a:lnTo>
                <a:lnTo>
                  <a:pt x="0" y="641611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4942081" y="1786588"/>
            <a:ext cx="2317219" cy="2026514"/>
          </a:xfrm>
          <a:custGeom>
            <a:avLst/>
            <a:gdLst/>
            <a:ahLst/>
            <a:cxnLst/>
            <a:rect r="r" b="b" t="t" l="l"/>
            <a:pathLst>
              <a:path h="2026514" w="2317219">
                <a:moveTo>
                  <a:pt x="0" y="0"/>
                </a:moveTo>
                <a:lnTo>
                  <a:pt x="2317219" y="0"/>
                </a:lnTo>
                <a:lnTo>
                  <a:pt x="2317219" y="2026514"/>
                </a:lnTo>
                <a:lnTo>
                  <a:pt x="0" y="202651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6097206" y="6733602"/>
            <a:ext cx="2809095" cy="3273309"/>
          </a:xfrm>
          <a:custGeom>
            <a:avLst/>
            <a:gdLst/>
            <a:ahLst/>
            <a:cxnLst/>
            <a:rect r="r" b="b" t="t" l="l"/>
            <a:pathLst>
              <a:path h="3273309" w="2809095">
                <a:moveTo>
                  <a:pt x="0" y="0"/>
                </a:moveTo>
                <a:lnTo>
                  <a:pt x="2809095" y="0"/>
                </a:lnTo>
                <a:lnTo>
                  <a:pt x="2809095" y="3273310"/>
                </a:lnTo>
                <a:lnTo>
                  <a:pt x="0" y="327331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2872773" y="6172200"/>
            <a:ext cx="2192066" cy="4114800"/>
          </a:xfrm>
          <a:custGeom>
            <a:avLst/>
            <a:gdLst/>
            <a:ahLst/>
            <a:cxnLst/>
            <a:rect r="r" b="b" t="t" l="l"/>
            <a:pathLst>
              <a:path h="4114800" w="2192066">
                <a:moveTo>
                  <a:pt x="0" y="0"/>
                </a:moveTo>
                <a:lnTo>
                  <a:pt x="2192067" y="0"/>
                </a:lnTo>
                <a:lnTo>
                  <a:pt x="2192067"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1028700" y="1028700"/>
            <a:ext cx="1290496" cy="1430994"/>
          </a:xfrm>
          <a:custGeom>
            <a:avLst/>
            <a:gdLst/>
            <a:ahLst/>
            <a:cxnLst/>
            <a:rect r="r" b="b" t="t" l="l"/>
            <a:pathLst>
              <a:path h="1430994" w="1290496">
                <a:moveTo>
                  <a:pt x="0" y="0"/>
                </a:moveTo>
                <a:lnTo>
                  <a:pt x="1290496" y="0"/>
                </a:lnTo>
                <a:lnTo>
                  <a:pt x="1290496" y="1430994"/>
                </a:lnTo>
                <a:lnTo>
                  <a:pt x="0" y="143099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9" id="9"/>
          <p:cNvGrpSpPr/>
          <p:nvPr/>
        </p:nvGrpSpPr>
        <p:grpSpPr>
          <a:xfrm rot="0">
            <a:off x="-817691" y="3813102"/>
            <a:ext cx="5233302" cy="5246370"/>
            <a:chOff x="0" y="0"/>
            <a:chExt cx="5594350" cy="5608320"/>
          </a:xfrm>
        </p:grpSpPr>
        <p:sp>
          <p:nvSpPr>
            <p:cNvPr name="Freeform 10" id="10"/>
            <p:cNvSpPr/>
            <p:nvPr/>
          </p:nvSpPr>
          <p:spPr>
            <a:xfrm flipH="false" flipV="false" rot="0">
              <a:off x="-80010" y="-191770"/>
              <a:ext cx="6264910" cy="5977890"/>
            </a:xfrm>
            <a:custGeom>
              <a:avLst/>
              <a:gdLst/>
              <a:ahLst/>
              <a:cxnLst/>
              <a:rect r="r" b="b" t="t" l="l"/>
              <a:pathLst>
                <a:path h="5977890" w="6264910">
                  <a:moveTo>
                    <a:pt x="3576320" y="342900"/>
                  </a:moveTo>
                  <a:cubicBezTo>
                    <a:pt x="4768850" y="509270"/>
                    <a:pt x="6264910" y="971550"/>
                    <a:pt x="5435600" y="3060700"/>
                  </a:cubicBezTo>
                  <a:cubicBezTo>
                    <a:pt x="4606290" y="5149850"/>
                    <a:pt x="2889250" y="5520690"/>
                    <a:pt x="2059940" y="5749290"/>
                  </a:cubicBezTo>
                  <a:cubicBezTo>
                    <a:pt x="1230630" y="5977890"/>
                    <a:pt x="256540" y="5434330"/>
                    <a:pt x="600710" y="4203700"/>
                  </a:cubicBezTo>
                  <a:cubicBezTo>
                    <a:pt x="901700" y="3126740"/>
                    <a:pt x="0" y="1772920"/>
                    <a:pt x="86360" y="886460"/>
                  </a:cubicBezTo>
                  <a:cubicBezTo>
                    <a:pt x="172720" y="0"/>
                    <a:pt x="2145030" y="142240"/>
                    <a:pt x="3576320" y="342900"/>
                  </a:cubicBezTo>
                  <a:close/>
                </a:path>
              </a:pathLst>
            </a:custGeom>
            <a:blipFill>
              <a:blip r:embed="rId14"/>
              <a:stretch>
                <a:fillRect l="-55929" t="0" r="-55929" b="0"/>
              </a:stretch>
            </a:blipFill>
            <a:ln w="38100" cap="sq">
              <a:solidFill>
                <a:srgbClr val="000000"/>
              </a:solidFill>
              <a:prstDash val="solid"/>
              <a:miter/>
            </a:ln>
          </p:spPr>
        </p:sp>
      </p:grpSp>
      <p:sp>
        <p:nvSpPr>
          <p:cNvPr name="Freeform 11" id="11"/>
          <p:cNvSpPr/>
          <p:nvPr/>
        </p:nvSpPr>
        <p:spPr>
          <a:xfrm flipH="false" flipV="false" rot="-868709">
            <a:off x="17190808" y="7503114"/>
            <a:ext cx="1181543" cy="1431385"/>
          </a:xfrm>
          <a:custGeom>
            <a:avLst/>
            <a:gdLst/>
            <a:ahLst/>
            <a:cxnLst/>
            <a:rect r="r" b="b" t="t" l="l"/>
            <a:pathLst>
              <a:path h="1431385" w="1181543">
                <a:moveTo>
                  <a:pt x="0" y="0"/>
                </a:moveTo>
                <a:lnTo>
                  <a:pt x="1181543" y="0"/>
                </a:lnTo>
                <a:lnTo>
                  <a:pt x="1181543" y="1431384"/>
                </a:lnTo>
                <a:lnTo>
                  <a:pt x="0" y="1431384"/>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a:ln cap="sq">
            <a:noFill/>
            <a:prstDash val="solid"/>
            <a:miter/>
          </a:ln>
        </p:spPr>
      </p:sp>
      <p:sp>
        <p:nvSpPr>
          <p:cNvPr name="Freeform 12" id="12"/>
          <p:cNvSpPr/>
          <p:nvPr/>
        </p:nvSpPr>
        <p:spPr>
          <a:xfrm flipH="true" flipV="false" rot="-889329">
            <a:off x="-253959" y="2699677"/>
            <a:ext cx="2786150" cy="1242212"/>
          </a:xfrm>
          <a:custGeom>
            <a:avLst/>
            <a:gdLst/>
            <a:ahLst/>
            <a:cxnLst/>
            <a:rect r="r" b="b" t="t" l="l"/>
            <a:pathLst>
              <a:path h="1242212" w="2786150">
                <a:moveTo>
                  <a:pt x="2786150" y="0"/>
                </a:moveTo>
                <a:lnTo>
                  <a:pt x="0" y="0"/>
                </a:lnTo>
                <a:lnTo>
                  <a:pt x="0" y="1242213"/>
                </a:lnTo>
                <a:lnTo>
                  <a:pt x="2786150" y="1242213"/>
                </a:lnTo>
                <a:lnTo>
                  <a:pt x="278615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3" id="13"/>
          <p:cNvSpPr/>
          <p:nvPr/>
        </p:nvSpPr>
        <p:spPr>
          <a:xfrm flipH="false" flipV="false" rot="0">
            <a:off x="1798960" y="7608071"/>
            <a:ext cx="1825579" cy="2909289"/>
          </a:xfrm>
          <a:custGeom>
            <a:avLst/>
            <a:gdLst/>
            <a:ahLst/>
            <a:cxnLst/>
            <a:rect r="r" b="b" t="t" l="l"/>
            <a:pathLst>
              <a:path h="2909289" w="1825579">
                <a:moveTo>
                  <a:pt x="0" y="0"/>
                </a:moveTo>
                <a:lnTo>
                  <a:pt x="1825579" y="0"/>
                </a:lnTo>
                <a:lnTo>
                  <a:pt x="1825579" y="2909289"/>
                </a:lnTo>
                <a:lnTo>
                  <a:pt x="0" y="2909289"/>
                </a:lnTo>
                <a:lnTo>
                  <a:pt x="0" y="0"/>
                </a:lnTo>
                <a:close/>
              </a:path>
            </a:pathLst>
          </a:custGeom>
          <a:blipFill>
            <a:blip r:embed="rId19"/>
            <a:stretch>
              <a:fillRect l="0" t="0" r="0" b="0"/>
            </a:stretch>
          </a:blipFill>
        </p:spPr>
      </p:sp>
      <p:sp>
        <p:nvSpPr>
          <p:cNvPr name="TextBox 14" id="14"/>
          <p:cNvSpPr txBox="true"/>
          <p:nvPr/>
        </p:nvSpPr>
        <p:spPr>
          <a:xfrm rot="0">
            <a:off x="5192183" y="1403506"/>
            <a:ext cx="9994667" cy="5719688"/>
          </a:xfrm>
          <a:prstGeom prst="rect">
            <a:avLst/>
          </a:prstGeom>
        </p:spPr>
        <p:txBody>
          <a:bodyPr anchor="t" rtlCol="false" tIns="0" lIns="0" bIns="0" rIns="0">
            <a:spAutoFit/>
          </a:bodyPr>
          <a:lstStyle/>
          <a:p>
            <a:pPr algn="ctr">
              <a:lnSpc>
                <a:spcPts val="3241"/>
              </a:lnSpc>
              <a:spcBef>
                <a:spcPct val="0"/>
              </a:spcBef>
            </a:pPr>
            <a:r>
              <a:rPr lang="en-US" b="true" sz="2315" u="sng">
                <a:solidFill>
                  <a:srgbClr val="000000"/>
                </a:solidFill>
                <a:latin typeface="DG Jory Bold"/>
                <a:ea typeface="DG Jory Bold"/>
                <a:cs typeface="DG Jory Bold"/>
                <a:sym typeface="DG Jory Bold"/>
              </a:rPr>
              <a:t>Προϋποθέσεις συμμετοχής μαθητών /τριών στο Τμήμα Πρόωρης Υποδοχής:</a:t>
            </a:r>
            <a:r>
              <a:rPr lang="en-US" sz="2315">
                <a:solidFill>
                  <a:srgbClr val="000000"/>
                </a:solidFill>
                <a:latin typeface="DG Jory"/>
                <a:ea typeface="DG Jory"/>
                <a:cs typeface="DG Jory"/>
                <a:sym typeface="DG Jory"/>
              </a:rPr>
              <a:t> </a:t>
            </a:r>
          </a:p>
          <a:p>
            <a:pPr algn="ctr">
              <a:lnSpc>
                <a:spcPts val="2821"/>
              </a:lnSpc>
              <a:spcBef>
                <a:spcPct val="0"/>
              </a:spcBef>
            </a:pPr>
            <a:r>
              <a:rPr lang="en-US" sz="2015">
                <a:solidFill>
                  <a:srgbClr val="000000"/>
                </a:solidFill>
                <a:latin typeface="DG Jory"/>
                <a:ea typeface="DG Jory"/>
                <a:cs typeface="DG Jory"/>
                <a:sym typeface="DG Jory"/>
              </a:rPr>
              <a:t> 1. Στο Τμήμα Πρόωρης Υποδοχής δικαίωμα συμμετοχής έχουν προνήπια/νήπια τα οποία είναι εγγεγραμμένα και φοιτούν στο Προαιρετικό Ολοήμερο Πρόγραμμα. </a:t>
            </a:r>
          </a:p>
          <a:p>
            <a:pPr algn="ctr">
              <a:lnSpc>
                <a:spcPts val="2821"/>
              </a:lnSpc>
              <a:spcBef>
                <a:spcPct val="0"/>
              </a:spcBef>
            </a:pPr>
          </a:p>
          <a:p>
            <a:pPr algn="ctr">
              <a:lnSpc>
                <a:spcPts val="2821"/>
              </a:lnSpc>
              <a:spcBef>
                <a:spcPct val="0"/>
              </a:spcBef>
            </a:pPr>
            <a:r>
              <a:rPr lang="en-US" sz="2015">
                <a:solidFill>
                  <a:srgbClr val="000000"/>
                </a:solidFill>
                <a:latin typeface="DG Jory"/>
                <a:ea typeface="DG Jory"/>
                <a:cs typeface="DG Jory"/>
                <a:sym typeface="DG Jory"/>
              </a:rPr>
              <a:t> 2. Ο ελάχιστος αριθμός για τη λειτουργία του Τμήματος Πρόωρης Υποδοχής είναι τα πέντε (5) προνήπια/ νήπια.  </a:t>
            </a:r>
          </a:p>
          <a:p>
            <a:pPr algn="ctr">
              <a:lnSpc>
                <a:spcPts val="2821"/>
              </a:lnSpc>
              <a:spcBef>
                <a:spcPct val="0"/>
              </a:spcBef>
            </a:pPr>
          </a:p>
          <a:p>
            <a:pPr algn="ctr">
              <a:lnSpc>
                <a:spcPts val="2821"/>
              </a:lnSpc>
              <a:spcBef>
                <a:spcPct val="0"/>
              </a:spcBef>
            </a:pPr>
            <a:r>
              <a:rPr lang="en-US" sz="2015">
                <a:solidFill>
                  <a:srgbClr val="000000"/>
                </a:solidFill>
                <a:latin typeface="DG Jory"/>
                <a:ea typeface="DG Jory"/>
                <a:cs typeface="DG Jory"/>
                <a:sym typeface="DG Jory"/>
              </a:rPr>
              <a:t>3. Ο χρόνος προσέλευσης στο συγκεκριμένο τμήμα είναι 7:45-8:00. </a:t>
            </a:r>
          </a:p>
          <a:p>
            <a:pPr algn="ctr">
              <a:lnSpc>
                <a:spcPts val="2821"/>
              </a:lnSpc>
              <a:spcBef>
                <a:spcPct val="0"/>
              </a:spcBef>
            </a:pPr>
            <a:r>
              <a:rPr lang="en-US" sz="2015">
                <a:solidFill>
                  <a:srgbClr val="000000"/>
                </a:solidFill>
                <a:latin typeface="DG Jory"/>
                <a:ea typeface="DG Jory"/>
                <a:cs typeface="DG Jory"/>
                <a:sym typeface="DG Jory"/>
              </a:rPr>
              <a:t> </a:t>
            </a:r>
          </a:p>
          <a:p>
            <a:pPr algn="ctr">
              <a:lnSpc>
                <a:spcPts val="2821"/>
              </a:lnSpc>
              <a:spcBef>
                <a:spcPct val="0"/>
              </a:spcBef>
            </a:pPr>
            <a:r>
              <a:rPr lang="en-US" sz="2015">
                <a:solidFill>
                  <a:srgbClr val="000000"/>
                </a:solidFill>
                <a:latin typeface="DG Jory"/>
                <a:ea typeface="DG Jory"/>
                <a:cs typeface="DG Jory"/>
                <a:sym typeface="DG Jory"/>
              </a:rPr>
              <a:t>4. </a:t>
            </a:r>
            <a:r>
              <a:rPr lang="en-US" b="true" sz="2015">
                <a:solidFill>
                  <a:srgbClr val="000000"/>
                </a:solidFill>
                <a:latin typeface="DG Jory Bold"/>
                <a:ea typeface="DG Jory Bold"/>
                <a:cs typeface="DG Jory Bold"/>
                <a:sym typeface="DG Jory Bold"/>
              </a:rPr>
              <a:t>Η αποχώρηση των μαθητών/τριών του Προαιρετικού Ολοήμερου Προγράμματος πραγματοποιείται στις 16:00 </a:t>
            </a:r>
            <a:r>
              <a:rPr lang="en-US" sz="2015">
                <a:solidFill>
                  <a:srgbClr val="000000"/>
                </a:solidFill>
                <a:latin typeface="DG Jory"/>
                <a:ea typeface="DG Jory"/>
                <a:cs typeface="DG Jory"/>
                <a:sym typeface="DG Jory"/>
              </a:rPr>
              <a:t>σύμφωνα με το Ωρολόγιο Πρόγραμμα του Ενιαίου Τύπου Ολοήμερου Νηπιαγωγείου  </a:t>
            </a:r>
          </a:p>
          <a:p>
            <a:pPr algn="ctr">
              <a:lnSpc>
                <a:spcPts val="2821"/>
              </a:lnSpc>
              <a:spcBef>
                <a:spcPct val="0"/>
              </a:spcBef>
            </a:pPr>
            <a:r>
              <a:rPr lang="en-US" b="true" sz="2015">
                <a:solidFill>
                  <a:srgbClr val="C40000"/>
                </a:solidFill>
                <a:latin typeface="DG Jory Bold"/>
                <a:ea typeface="DG Jory Bold"/>
                <a:cs typeface="DG Jory Bold"/>
                <a:sym typeface="DG Jory Bold"/>
              </a:rPr>
              <a:t>Πρόωρη αποχώρηση νηπίων/προνηπίων από το Ολοήμερο Πρόγραμμα δεν προβλέπεται. </a:t>
            </a:r>
          </a:p>
          <a:p>
            <a:pPr algn="ctr">
              <a:lnSpc>
                <a:spcPts val="2541"/>
              </a:lnSpc>
              <a:spcBef>
                <a:spcPct val="0"/>
              </a:spcBef>
            </a:pPr>
            <a:r>
              <a:rPr lang="en-US" sz="1815">
                <a:solidFill>
                  <a:srgbClr val="000000"/>
                </a:solidFill>
                <a:latin typeface="DG Jory"/>
                <a:ea typeface="DG Jory"/>
                <a:cs typeface="DG Jory"/>
                <a:sym typeface="DG Jory"/>
              </a:rPr>
              <a:t> </a:t>
            </a:r>
          </a:p>
        </p:txBody>
      </p:sp>
      <p:sp>
        <p:nvSpPr>
          <p:cNvPr name="Freeform 15" id="15"/>
          <p:cNvSpPr/>
          <p:nvPr/>
        </p:nvSpPr>
        <p:spPr>
          <a:xfrm flipH="false" flipV="false" rot="0">
            <a:off x="9346487" y="6436287"/>
            <a:ext cx="3086100" cy="4114800"/>
          </a:xfrm>
          <a:custGeom>
            <a:avLst/>
            <a:gdLst/>
            <a:ahLst/>
            <a:cxnLst/>
            <a:rect r="r" b="b" t="t" l="l"/>
            <a:pathLst>
              <a:path h="4114800" w="3086100">
                <a:moveTo>
                  <a:pt x="0" y="0"/>
                </a:moveTo>
                <a:lnTo>
                  <a:pt x="3086100" y="0"/>
                </a:lnTo>
                <a:lnTo>
                  <a:pt x="3086100" y="4114800"/>
                </a:lnTo>
                <a:lnTo>
                  <a:pt x="0" y="4114800"/>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C7F1FF"/>
        </a:solidFill>
      </p:bgPr>
    </p:bg>
    <p:spTree>
      <p:nvGrpSpPr>
        <p:cNvPr id="1" name=""/>
        <p:cNvGrpSpPr/>
        <p:nvPr/>
      </p:nvGrpSpPr>
      <p:grpSpPr>
        <a:xfrm>
          <a:off x="0" y="0"/>
          <a:ext cx="0" cy="0"/>
          <a:chOff x="0" y="0"/>
          <a:chExt cx="0" cy="0"/>
        </a:xfrm>
      </p:grpSpPr>
      <p:sp>
        <p:nvSpPr>
          <p:cNvPr name="Freeform 2" id="2"/>
          <p:cNvSpPr/>
          <p:nvPr/>
        </p:nvSpPr>
        <p:spPr>
          <a:xfrm flipH="false" flipV="false" rot="0">
            <a:off x="251762" y="1200858"/>
            <a:ext cx="17323955" cy="7748532"/>
          </a:xfrm>
          <a:custGeom>
            <a:avLst/>
            <a:gdLst/>
            <a:ahLst/>
            <a:cxnLst/>
            <a:rect r="r" b="b" t="t" l="l"/>
            <a:pathLst>
              <a:path h="7748532" w="17323955">
                <a:moveTo>
                  <a:pt x="0" y="0"/>
                </a:moveTo>
                <a:lnTo>
                  <a:pt x="17323954" y="0"/>
                </a:lnTo>
                <a:lnTo>
                  <a:pt x="17323954" y="7748533"/>
                </a:lnTo>
                <a:lnTo>
                  <a:pt x="0" y="774853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8434456" y="251102"/>
            <a:ext cx="958566" cy="1555196"/>
          </a:xfrm>
          <a:custGeom>
            <a:avLst/>
            <a:gdLst/>
            <a:ahLst/>
            <a:cxnLst/>
            <a:rect r="r" b="b" t="t" l="l"/>
            <a:pathLst>
              <a:path h="1555196" w="958566">
                <a:moveTo>
                  <a:pt x="0" y="0"/>
                </a:moveTo>
                <a:lnTo>
                  <a:pt x="958566" y="0"/>
                </a:lnTo>
                <a:lnTo>
                  <a:pt x="958566" y="1555196"/>
                </a:lnTo>
                <a:lnTo>
                  <a:pt x="0" y="155519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9482366">
            <a:off x="5525177" y="7209642"/>
            <a:ext cx="1675931" cy="1279802"/>
          </a:xfrm>
          <a:custGeom>
            <a:avLst/>
            <a:gdLst/>
            <a:ahLst/>
            <a:cxnLst/>
            <a:rect r="r" b="b" t="t" l="l"/>
            <a:pathLst>
              <a:path h="1279802" w="1675931">
                <a:moveTo>
                  <a:pt x="1675931" y="0"/>
                </a:moveTo>
                <a:lnTo>
                  <a:pt x="0" y="0"/>
                </a:lnTo>
                <a:lnTo>
                  <a:pt x="0" y="1279801"/>
                </a:lnTo>
                <a:lnTo>
                  <a:pt x="1675931" y="1279801"/>
                </a:lnTo>
                <a:lnTo>
                  <a:pt x="167593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2567128">
            <a:off x="1913775" y="4158886"/>
            <a:ext cx="2295814" cy="1832477"/>
          </a:xfrm>
          <a:custGeom>
            <a:avLst/>
            <a:gdLst/>
            <a:ahLst/>
            <a:cxnLst/>
            <a:rect r="r" b="b" t="t" l="l"/>
            <a:pathLst>
              <a:path h="1832477" w="2295814">
                <a:moveTo>
                  <a:pt x="0" y="0"/>
                </a:moveTo>
                <a:lnTo>
                  <a:pt x="2295814" y="0"/>
                </a:lnTo>
                <a:lnTo>
                  <a:pt x="2295814" y="1832477"/>
                </a:lnTo>
                <a:lnTo>
                  <a:pt x="0" y="183247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true" flipV="false" rot="-9482366">
            <a:off x="10522529" y="7441742"/>
            <a:ext cx="1675931" cy="1279802"/>
          </a:xfrm>
          <a:custGeom>
            <a:avLst/>
            <a:gdLst/>
            <a:ahLst/>
            <a:cxnLst/>
            <a:rect r="r" b="b" t="t" l="l"/>
            <a:pathLst>
              <a:path h="1279802" w="1675931">
                <a:moveTo>
                  <a:pt x="1675931" y="0"/>
                </a:moveTo>
                <a:lnTo>
                  <a:pt x="0" y="0"/>
                </a:lnTo>
                <a:lnTo>
                  <a:pt x="0" y="1279802"/>
                </a:lnTo>
                <a:lnTo>
                  <a:pt x="1675931" y="1279802"/>
                </a:lnTo>
                <a:lnTo>
                  <a:pt x="167593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5400000">
            <a:off x="12724672" y="2983072"/>
            <a:ext cx="1675931" cy="1279802"/>
          </a:xfrm>
          <a:custGeom>
            <a:avLst/>
            <a:gdLst/>
            <a:ahLst/>
            <a:cxnLst/>
            <a:rect r="r" b="b" t="t" l="l"/>
            <a:pathLst>
              <a:path h="1279802" w="1675931">
                <a:moveTo>
                  <a:pt x="0" y="0"/>
                </a:moveTo>
                <a:lnTo>
                  <a:pt x="1675931" y="0"/>
                </a:lnTo>
                <a:lnTo>
                  <a:pt x="1675931" y="1279802"/>
                </a:lnTo>
                <a:lnTo>
                  <a:pt x="0" y="127980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484330" y="6172200"/>
            <a:ext cx="3740727" cy="4114800"/>
          </a:xfrm>
          <a:custGeom>
            <a:avLst/>
            <a:gdLst/>
            <a:ahLst/>
            <a:cxnLst/>
            <a:rect r="r" b="b" t="t" l="l"/>
            <a:pathLst>
              <a:path h="4114800" w="3740727">
                <a:moveTo>
                  <a:pt x="0" y="0"/>
                </a:moveTo>
                <a:lnTo>
                  <a:pt x="3740727" y="0"/>
                </a:lnTo>
                <a:lnTo>
                  <a:pt x="3740727"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9" id="9"/>
          <p:cNvSpPr/>
          <p:nvPr/>
        </p:nvSpPr>
        <p:spPr>
          <a:xfrm flipH="false" flipV="false" rot="0">
            <a:off x="14458047" y="5918344"/>
            <a:ext cx="3104804" cy="4114800"/>
          </a:xfrm>
          <a:custGeom>
            <a:avLst/>
            <a:gdLst/>
            <a:ahLst/>
            <a:cxnLst/>
            <a:rect r="r" b="b" t="t" l="l"/>
            <a:pathLst>
              <a:path h="4114800" w="3104804">
                <a:moveTo>
                  <a:pt x="0" y="0"/>
                </a:moveTo>
                <a:lnTo>
                  <a:pt x="3104804" y="0"/>
                </a:lnTo>
                <a:lnTo>
                  <a:pt x="3104804"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0">
            <a:off x="579324" y="709730"/>
            <a:ext cx="3645733" cy="2837043"/>
          </a:xfrm>
          <a:custGeom>
            <a:avLst/>
            <a:gdLst/>
            <a:ahLst/>
            <a:cxnLst/>
            <a:rect r="r" b="b" t="t" l="l"/>
            <a:pathLst>
              <a:path h="2837043" w="3645733">
                <a:moveTo>
                  <a:pt x="0" y="0"/>
                </a:moveTo>
                <a:lnTo>
                  <a:pt x="3645733" y="0"/>
                </a:lnTo>
                <a:lnTo>
                  <a:pt x="3645733" y="2837043"/>
                </a:lnTo>
                <a:lnTo>
                  <a:pt x="0" y="2837043"/>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1" id="11"/>
          <p:cNvSpPr/>
          <p:nvPr/>
        </p:nvSpPr>
        <p:spPr>
          <a:xfrm flipH="false" flipV="false" rot="0">
            <a:off x="16115304" y="2407049"/>
            <a:ext cx="1644919" cy="1555196"/>
          </a:xfrm>
          <a:custGeom>
            <a:avLst/>
            <a:gdLst/>
            <a:ahLst/>
            <a:cxnLst/>
            <a:rect r="r" b="b" t="t" l="l"/>
            <a:pathLst>
              <a:path h="1555196" w="1644919">
                <a:moveTo>
                  <a:pt x="0" y="0"/>
                </a:moveTo>
                <a:lnTo>
                  <a:pt x="1644920" y="0"/>
                </a:lnTo>
                <a:lnTo>
                  <a:pt x="1644920" y="1555196"/>
                </a:lnTo>
                <a:lnTo>
                  <a:pt x="0" y="1555196"/>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2" id="12"/>
          <p:cNvSpPr/>
          <p:nvPr/>
        </p:nvSpPr>
        <p:spPr>
          <a:xfrm flipH="false" flipV="false" rot="0">
            <a:off x="16217717" y="652205"/>
            <a:ext cx="1345134" cy="1430994"/>
          </a:xfrm>
          <a:custGeom>
            <a:avLst/>
            <a:gdLst/>
            <a:ahLst/>
            <a:cxnLst/>
            <a:rect r="r" b="b" t="t" l="l"/>
            <a:pathLst>
              <a:path h="1430994" w="1345134">
                <a:moveTo>
                  <a:pt x="0" y="0"/>
                </a:moveTo>
                <a:lnTo>
                  <a:pt x="1345134" y="0"/>
                </a:lnTo>
                <a:lnTo>
                  <a:pt x="1345134" y="1430994"/>
                </a:lnTo>
                <a:lnTo>
                  <a:pt x="0" y="1430994"/>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3" id="13"/>
          <p:cNvSpPr/>
          <p:nvPr/>
        </p:nvSpPr>
        <p:spPr>
          <a:xfrm flipH="true" flipV="false" rot="-889329">
            <a:off x="-364375" y="4522394"/>
            <a:ext cx="2786150" cy="1242212"/>
          </a:xfrm>
          <a:custGeom>
            <a:avLst/>
            <a:gdLst/>
            <a:ahLst/>
            <a:cxnLst/>
            <a:rect r="r" b="b" t="t" l="l"/>
            <a:pathLst>
              <a:path h="1242212" w="2786150">
                <a:moveTo>
                  <a:pt x="2786150" y="0"/>
                </a:moveTo>
                <a:lnTo>
                  <a:pt x="0" y="0"/>
                </a:lnTo>
                <a:lnTo>
                  <a:pt x="0" y="1242212"/>
                </a:lnTo>
                <a:lnTo>
                  <a:pt x="2786150" y="1242212"/>
                </a:lnTo>
                <a:lnTo>
                  <a:pt x="278615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14" id="14"/>
          <p:cNvSpPr txBox="true"/>
          <p:nvPr/>
        </p:nvSpPr>
        <p:spPr>
          <a:xfrm rot="0">
            <a:off x="4756060" y="1658574"/>
            <a:ext cx="9046344" cy="7014597"/>
          </a:xfrm>
          <a:prstGeom prst="rect">
            <a:avLst/>
          </a:prstGeom>
        </p:spPr>
        <p:txBody>
          <a:bodyPr anchor="t" rtlCol="false" tIns="0" lIns="0" bIns="0" rIns="0">
            <a:spAutoFit/>
          </a:bodyPr>
          <a:lstStyle/>
          <a:p>
            <a:pPr algn="l">
              <a:lnSpc>
                <a:spcPts val="5688"/>
              </a:lnSpc>
            </a:pPr>
            <a:r>
              <a:rPr lang="en-US" sz="3600" spc="86">
                <a:solidFill>
                  <a:srgbClr val="5E17EB"/>
                </a:solidFill>
                <a:latin typeface="Yellowtail"/>
                <a:ea typeface="Yellowtail"/>
                <a:cs typeface="Yellowtail"/>
                <a:sym typeface="Yellowtail"/>
              </a:rPr>
              <a:t> </a:t>
            </a:r>
            <a:r>
              <a:rPr lang="en-US" sz="3600" spc="86" u="sng">
                <a:solidFill>
                  <a:srgbClr val="5E17EB"/>
                </a:solidFill>
                <a:latin typeface="Yellowtail"/>
                <a:ea typeface="Yellowtail"/>
                <a:cs typeface="Yellowtail"/>
                <a:sym typeface="Yellowtail"/>
              </a:rPr>
              <a:t>Στοιχεία επικοινωνίας: </a:t>
            </a:r>
          </a:p>
          <a:p>
            <a:pPr algn="ctr">
              <a:lnSpc>
                <a:spcPts val="5688"/>
              </a:lnSpc>
            </a:pPr>
            <a:r>
              <a:rPr lang="en-US" sz="3600" spc="86">
                <a:solidFill>
                  <a:srgbClr val="000000"/>
                </a:solidFill>
                <a:latin typeface="Yellowtail"/>
                <a:ea typeface="Yellowtail"/>
                <a:cs typeface="Yellowtail"/>
                <a:sym typeface="Yellowtail"/>
              </a:rPr>
              <a:t>   </a:t>
            </a:r>
            <a:r>
              <a:rPr lang="en-US" sz="3600" spc="86">
                <a:solidFill>
                  <a:srgbClr val="004AAD"/>
                </a:solidFill>
                <a:latin typeface="Yellowtail"/>
                <a:ea typeface="Yellowtail"/>
                <a:cs typeface="Yellowtail"/>
                <a:sym typeface="Yellowtail"/>
              </a:rPr>
              <a:t>Νηπιαγωγείο Αεροδρομίου Τανάγρας</a:t>
            </a:r>
          </a:p>
          <a:p>
            <a:pPr algn="ctr">
              <a:lnSpc>
                <a:spcPts val="5688"/>
              </a:lnSpc>
            </a:pPr>
          </a:p>
          <a:p>
            <a:pPr algn="ctr">
              <a:lnSpc>
                <a:spcPts val="5688"/>
              </a:lnSpc>
            </a:pPr>
          </a:p>
          <a:p>
            <a:pPr algn="l">
              <a:lnSpc>
                <a:spcPts val="5056"/>
              </a:lnSpc>
            </a:pPr>
            <a:r>
              <a:rPr lang="en-US" sz="3200" spc="76">
                <a:solidFill>
                  <a:srgbClr val="1CBC7C"/>
                </a:solidFill>
                <a:latin typeface="Yellowtail"/>
                <a:ea typeface="Yellowtail"/>
                <a:cs typeface="Yellowtail"/>
                <a:sym typeface="Yellowtail"/>
              </a:rPr>
              <a:t>Προϊσταμένη </a:t>
            </a:r>
            <a:r>
              <a:rPr lang="en-US" sz="3200" spc="76">
                <a:solidFill>
                  <a:srgbClr val="7460E4"/>
                </a:solidFill>
                <a:latin typeface="Yellowtail"/>
                <a:ea typeface="Yellowtail"/>
                <a:cs typeface="Yellowtail"/>
                <a:sym typeface="Yellowtail"/>
              </a:rPr>
              <a:t> :</a:t>
            </a:r>
            <a:r>
              <a:rPr lang="en-US" sz="3200" spc="76">
                <a:solidFill>
                  <a:srgbClr val="000000"/>
                </a:solidFill>
                <a:latin typeface="Yellowtail"/>
                <a:ea typeface="Yellowtail"/>
                <a:cs typeface="Yellowtail"/>
                <a:sym typeface="Yellowtail"/>
              </a:rPr>
              <a:t>Βεσκούκη Σταυρούλα </a:t>
            </a:r>
          </a:p>
          <a:p>
            <a:pPr algn="l">
              <a:lnSpc>
                <a:spcPts val="5688"/>
              </a:lnSpc>
            </a:pPr>
            <a:r>
              <a:rPr lang="en-US" sz="3600" spc="86">
                <a:solidFill>
                  <a:srgbClr val="000000"/>
                </a:solidFill>
                <a:latin typeface="Yellowtail"/>
                <a:ea typeface="Yellowtail"/>
                <a:cs typeface="Yellowtail"/>
                <a:sym typeface="Yellowtail"/>
              </a:rPr>
              <a:t>               mail@nip-aer-tanagr.voi.sch.gr </a:t>
            </a:r>
          </a:p>
          <a:p>
            <a:pPr algn="l">
              <a:lnSpc>
                <a:spcPts val="5688"/>
              </a:lnSpc>
            </a:pPr>
            <a:r>
              <a:rPr lang="en-US" sz="3600" spc="86">
                <a:solidFill>
                  <a:srgbClr val="000000"/>
                </a:solidFill>
                <a:latin typeface="Yellowtail"/>
                <a:ea typeface="Yellowtail"/>
                <a:cs typeface="Yellowtail"/>
                <a:sym typeface="Yellowtail"/>
              </a:rPr>
              <a:t>  </a:t>
            </a:r>
            <a:r>
              <a:rPr lang="en-US" sz="3600" spc="86">
                <a:solidFill>
                  <a:srgbClr val="ED4B48"/>
                </a:solidFill>
                <a:latin typeface="Yellowtail"/>
                <a:ea typeface="Yellowtail"/>
                <a:cs typeface="Yellowtail"/>
                <a:sym typeface="Yellowtail"/>
              </a:rPr>
              <a:t>Τηλέφωνο Νηπιαγωγείου</a:t>
            </a:r>
            <a:r>
              <a:rPr lang="en-US" sz="3600" spc="86">
                <a:solidFill>
                  <a:srgbClr val="000000"/>
                </a:solidFill>
                <a:latin typeface="Yellowtail"/>
                <a:ea typeface="Yellowtail"/>
                <a:cs typeface="Yellowtail"/>
                <a:sym typeface="Yellowtail"/>
              </a:rPr>
              <a:t>:2262045924 </a:t>
            </a:r>
          </a:p>
          <a:p>
            <a:pPr algn="l">
              <a:lnSpc>
                <a:spcPts val="4582"/>
              </a:lnSpc>
            </a:pPr>
            <a:r>
              <a:rPr lang="en-US" sz="2900" spc="69">
                <a:solidFill>
                  <a:srgbClr val="000000"/>
                </a:solidFill>
                <a:latin typeface="Yellowtail"/>
                <a:ea typeface="Yellowtail"/>
                <a:cs typeface="Yellowtail"/>
                <a:sym typeface="Yellowtail"/>
              </a:rPr>
              <a:t>        </a:t>
            </a:r>
            <a:r>
              <a:rPr lang="en-US" sz="2900" spc="69">
                <a:solidFill>
                  <a:srgbClr val="FEBF00"/>
                </a:solidFill>
                <a:latin typeface="Yellowtail"/>
                <a:ea typeface="Yellowtail"/>
                <a:cs typeface="Yellowtail"/>
                <a:sym typeface="Yellowtail"/>
              </a:rPr>
              <a:t>Ώρες επικοινωνίας για πληροφορίες</a:t>
            </a:r>
            <a:r>
              <a:rPr lang="en-US" sz="2900" spc="69">
                <a:solidFill>
                  <a:srgbClr val="000000"/>
                </a:solidFill>
                <a:latin typeface="Yellowtail"/>
                <a:ea typeface="Yellowtail"/>
                <a:cs typeface="Yellowtail"/>
                <a:sym typeface="Yellowtail"/>
              </a:rPr>
              <a:t> :12:15-13:00 </a:t>
            </a:r>
          </a:p>
          <a:p>
            <a:pPr algn="ctr">
              <a:lnSpc>
                <a:spcPts val="5688"/>
              </a:lnSpc>
            </a:pPr>
            <a:r>
              <a:rPr lang="en-US" sz="3600" spc="86">
                <a:solidFill>
                  <a:srgbClr val="C40000"/>
                </a:solidFill>
                <a:latin typeface="Yellowtail"/>
                <a:ea typeface="Yellowtail"/>
                <a:cs typeface="Yellowtail"/>
                <a:sym typeface="Yellowtail"/>
              </a:rPr>
              <a:t>5-24 Μαρτίου </a:t>
            </a:r>
          </a:p>
          <a:p>
            <a:pPr algn="ctr">
              <a:lnSpc>
                <a:spcPts val="6510"/>
              </a:lnSpc>
            </a:pPr>
            <a:r>
              <a:rPr lang="en-US" sz="4120" spc="98">
                <a:solidFill>
                  <a:srgbClr val="000000"/>
                </a:solidFill>
                <a:latin typeface="DG Jory"/>
                <a:ea typeface="DG Jory"/>
                <a:cs typeface="DG Jory"/>
                <a:sym typeface="DG Jory"/>
              </a:rPr>
              <a:t> </a:t>
            </a:r>
          </a:p>
        </p:txBody>
      </p:sp>
      <p:sp>
        <p:nvSpPr>
          <p:cNvPr name="Freeform 15" id="15"/>
          <p:cNvSpPr/>
          <p:nvPr/>
        </p:nvSpPr>
        <p:spPr>
          <a:xfrm flipH="false" flipV="false" rot="0">
            <a:off x="8049616" y="3184647"/>
            <a:ext cx="1622384" cy="1276292"/>
          </a:xfrm>
          <a:custGeom>
            <a:avLst/>
            <a:gdLst/>
            <a:ahLst/>
            <a:cxnLst/>
            <a:rect r="r" b="b" t="t" l="l"/>
            <a:pathLst>
              <a:path h="1276292" w="1622384">
                <a:moveTo>
                  <a:pt x="0" y="0"/>
                </a:moveTo>
                <a:lnTo>
                  <a:pt x="1622385" y="0"/>
                </a:lnTo>
                <a:lnTo>
                  <a:pt x="1622385" y="1276292"/>
                </a:lnTo>
                <a:lnTo>
                  <a:pt x="0" y="1276292"/>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16" id="16"/>
          <p:cNvSpPr/>
          <p:nvPr/>
        </p:nvSpPr>
        <p:spPr>
          <a:xfrm flipH="false" flipV="false" rot="8625645">
            <a:off x="13739860" y="4330596"/>
            <a:ext cx="2295814" cy="1832477"/>
          </a:xfrm>
          <a:custGeom>
            <a:avLst/>
            <a:gdLst/>
            <a:ahLst/>
            <a:cxnLst/>
            <a:rect r="r" b="b" t="t" l="l"/>
            <a:pathLst>
              <a:path h="1832477" w="2295814">
                <a:moveTo>
                  <a:pt x="0" y="0"/>
                </a:moveTo>
                <a:lnTo>
                  <a:pt x="2295814" y="0"/>
                </a:lnTo>
                <a:lnTo>
                  <a:pt x="2295814" y="1832477"/>
                </a:lnTo>
                <a:lnTo>
                  <a:pt x="0" y="183247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DAGg4ndLC3k</dc:identifier>
  <dcterms:modified xsi:type="dcterms:W3CDTF">2011-08-01T06:04:30Z</dcterms:modified>
  <cp:revision>1</cp:revision>
  <dc:title>Blue Colorful Playful Illustrative Kindergarten Presentation</dc:title>
</cp:coreProperties>
</file>