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FRpVVdK-Q5k" TargetMode="External"/><Relationship Id="rId4" Type="http://schemas.openxmlformats.org/officeDocument/2006/relationships/hyperlink" Target="https://www.youtube.com/watch?v=VPP2nXqSSb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youtube.com/watch?v=wvQgsJ1JHAY" TargetMode="External"/><Relationship Id="rId4" Type="http://schemas.openxmlformats.org/officeDocument/2006/relationships/hyperlink" Target="https://www.youtube.com/watch?v=xj6Y4vBz_cc" TargetMode="External"/><Relationship Id="rId5" Type="http://schemas.openxmlformats.org/officeDocument/2006/relationships/hyperlink" Target="https://www.youtube.com/watch?v=czTCuAFF5m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31ERU8R5i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AAvb9tCT_y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Η Γέννηση του Χριστού</a:t>
            </a:r>
            <a:endParaRPr/>
          </a:p>
        </p:txBody>
      </p:sp>
      <p:sp>
        <p:nvSpPr>
          <p:cNvPr id="85" name="Google Shape;85;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Το είδαν οι βοσκοί και πήγαν να προσκυνήσουν</a:t>
            </a:r>
            <a:endParaRPr sz="3959"/>
          </a:p>
        </p:txBody>
      </p:sp>
      <p:pic>
        <p:nvPicPr>
          <p:cNvPr descr="jesous.jpg" id="139" name="Google Shape;139;p22"/>
          <p:cNvPicPr preferRelativeResize="0"/>
          <p:nvPr>
            <p:ph idx="1" type="body"/>
          </p:nvPr>
        </p:nvPicPr>
        <p:blipFill rotWithShape="1">
          <a:blip r:embed="rId3">
            <a:alphaModFix/>
          </a:blip>
          <a:srcRect b="0" l="0" r="0" t="0"/>
          <a:stretch/>
        </p:blipFill>
        <p:spPr>
          <a:xfrm>
            <a:off x="1714480" y="1600200"/>
            <a:ext cx="5786477"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Τρεις σοφοί από την Ανατολή είδαν το αστέρι και ξεκίνησαν το ταξίδι.</a:t>
            </a:r>
            <a:endParaRPr sz="3959"/>
          </a:p>
        </p:txBody>
      </p:sp>
      <p:pic>
        <p:nvPicPr>
          <p:cNvPr descr="images (10).jpg" id="145" name="Google Shape;145;p23"/>
          <p:cNvPicPr preferRelativeResize="0"/>
          <p:nvPr>
            <p:ph idx="1" type="body"/>
          </p:nvPr>
        </p:nvPicPr>
        <p:blipFill rotWithShape="1">
          <a:blip r:embed="rId3">
            <a:alphaModFix/>
          </a:blip>
          <a:srcRect b="0" l="0" r="0" t="0"/>
          <a:stretch/>
        </p:blipFill>
        <p:spPr>
          <a:xfrm>
            <a:off x="1643042" y="1643050"/>
            <a:ext cx="5715040" cy="50302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Πρόσφεραν δώρα στον Χριστό</a:t>
            </a:r>
            <a:endParaRPr/>
          </a:p>
        </p:txBody>
      </p:sp>
      <p:pic>
        <p:nvPicPr>
          <p:cNvPr descr="treis-magoi660.jpg" id="151" name="Google Shape;151;p24"/>
          <p:cNvPicPr preferRelativeResize="0"/>
          <p:nvPr>
            <p:ph idx="1" type="body"/>
          </p:nvPr>
        </p:nvPicPr>
        <p:blipFill rotWithShape="1">
          <a:blip r:embed="rId3">
            <a:alphaModFix/>
          </a:blip>
          <a:srcRect b="0" l="0" r="0" t="0"/>
          <a:stretch/>
        </p:blipFill>
        <p:spPr>
          <a:xfrm>
            <a:off x="457200" y="1992818"/>
            <a:ext cx="8229600" cy="40793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Ο Ιωσήφ με την Μαρία και τον Χριστό φεύγουν για την Αίγυπτο</a:t>
            </a:r>
            <a:endParaRPr sz="3959"/>
          </a:p>
        </p:txBody>
      </p:sp>
      <p:pic>
        <p:nvPicPr>
          <p:cNvPr descr="unnamed.jpg" id="157" name="Google Shape;157;p25"/>
          <p:cNvPicPr preferRelativeResize="0"/>
          <p:nvPr>
            <p:ph idx="1" type="body"/>
          </p:nvPr>
        </p:nvPicPr>
        <p:blipFill rotWithShape="1">
          <a:blip r:embed="rId3">
            <a:alphaModFix/>
          </a:blip>
          <a:srcRect b="0" l="0" r="0" t="0"/>
          <a:stretch/>
        </p:blipFill>
        <p:spPr>
          <a:xfrm>
            <a:off x="1571604" y="2067719"/>
            <a:ext cx="5438796" cy="4004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Από τότε κάθε χρόνο γιορτάζουμε τα Χριστούγεννα στις 25 Δεκέμβρη</a:t>
            </a:r>
            <a:endParaRPr sz="3959"/>
          </a:p>
        </p:txBody>
      </p:sp>
      <p:pic>
        <p:nvPicPr>
          <p:cNvPr descr="1christmas-tree-nature.jpg" id="163" name="Google Shape;163;p26"/>
          <p:cNvPicPr preferRelativeResize="0"/>
          <p:nvPr>
            <p:ph idx="1" type="body"/>
          </p:nvPr>
        </p:nvPicPr>
        <p:blipFill rotWithShape="1">
          <a:blip r:embed="rId3">
            <a:alphaModFix/>
          </a:blip>
          <a:srcRect b="0" l="0" r="0" t="0"/>
          <a:stretch/>
        </p:blipFill>
        <p:spPr>
          <a:xfrm>
            <a:off x="1554691" y="1600200"/>
            <a:ext cx="6034617"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Στολίζουμε το Χριστουγεννιάτικο δέντρο</a:t>
            </a:r>
            <a:endParaRPr sz="3959"/>
          </a:p>
        </p:txBody>
      </p:sp>
      <p:pic>
        <p:nvPicPr>
          <p:cNvPr descr="Χριστουγεννιάτικα-Wallpapers-για-PC-Κινητό-Tablet-33.png" id="169" name="Google Shape;169;p27"/>
          <p:cNvPicPr preferRelativeResize="0"/>
          <p:nvPr>
            <p:ph idx="1" type="body"/>
          </p:nvPr>
        </p:nvPicPr>
        <p:blipFill rotWithShape="1">
          <a:blip r:embed="rId3">
            <a:alphaModFix/>
          </a:blip>
          <a:srcRect b="0" l="0" r="0" t="0"/>
          <a:stretch/>
        </p:blipFill>
        <p:spPr>
          <a:xfrm>
            <a:off x="1000125" y="1634331"/>
            <a:ext cx="7143750" cy="4457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75" name="Google Shape;175;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t/>
            </a:r>
            <a:endParaRPr/>
          </a:p>
          <a:p>
            <a:pPr indent="0" lvl="0" marL="0" rtl="0" algn="l">
              <a:spcBef>
                <a:spcPts val="640"/>
              </a:spcBef>
              <a:spcAft>
                <a:spcPts val="0"/>
              </a:spcAft>
              <a:buNone/>
            </a:pPr>
            <a:r>
              <a:rPr lang="el-GR" u="sng">
                <a:solidFill>
                  <a:schemeClr val="hlink"/>
                </a:solidFill>
                <a:hlinkClick r:id="rId3"/>
              </a:rPr>
              <a:t>Έλατο  χορωδία Τυπάλδου</a:t>
            </a:r>
            <a:endParaRPr/>
          </a:p>
          <a:p>
            <a:pPr indent="0" lvl="0" marL="342900" rtl="0" algn="l">
              <a:spcBef>
                <a:spcPts val="640"/>
              </a:spcBef>
              <a:spcAft>
                <a:spcPts val="0"/>
              </a:spcAft>
              <a:buNone/>
            </a:pPr>
            <a:r>
              <a:t/>
            </a:r>
            <a:endParaRPr/>
          </a:p>
          <a:p>
            <a:pPr indent="-342900" lvl="0" marL="342900" rtl="0" algn="l">
              <a:spcBef>
                <a:spcPts val="640"/>
              </a:spcBef>
              <a:spcAft>
                <a:spcPts val="0"/>
              </a:spcAft>
              <a:buClr>
                <a:schemeClr val="dk1"/>
              </a:buClr>
              <a:buSzPts val="3200"/>
              <a:buChar char="•"/>
            </a:pPr>
            <a:r>
              <a:rPr lang="el-GR" u="sng">
                <a:solidFill>
                  <a:schemeClr val="hlink"/>
                </a:solidFill>
                <a:hlinkClick r:id="rId4"/>
              </a:rPr>
              <a:t>Σαν τη νύφη στολισμένα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Την παραμονή των Χριστουγέννων τα παιδιά λένε τα κάλαντα</a:t>
            </a:r>
            <a:endParaRPr sz="3959"/>
          </a:p>
        </p:txBody>
      </p:sp>
      <p:pic>
        <p:nvPicPr>
          <p:cNvPr descr="kalanta.jpg" id="181" name="Google Shape;181;p29"/>
          <p:cNvPicPr preferRelativeResize="0"/>
          <p:nvPr>
            <p:ph idx="1" type="body"/>
          </p:nvPr>
        </p:nvPicPr>
        <p:blipFill rotWithShape="1">
          <a:blip r:embed="rId3">
            <a:alphaModFix/>
          </a:blip>
          <a:srcRect b="0" l="0" r="0" t="0"/>
          <a:stretch/>
        </p:blipFill>
        <p:spPr>
          <a:xfrm>
            <a:off x="1179950" y="1600200"/>
            <a:ext cx="6784099"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Κάλαντα</a:t>
            </a:r>
            <a:endParaRPr/>
          </a:p>
        </p:txBody>
      </p:sp>
      <p:sp>
        <p:nvSpPr>
          <p:cNvPr id="187" name="Google Shape;18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l-GR" u="sng">
                <a:solidFill>
                  <a:schemeClr val="hlink"/>
                </a:solidFill>
                <a:hlinkClick r:id="rId3"/>
              </a:rPr>
              <a:t>Κάλαντα Χριστουγέννων</a:t>
            </a:r>
            <a:endParaRPr/>
          </a:p>
          <a:p>
            <a:pPr indent="-342900" lvl="0" marL="342900" rtl="0" algn="l">
              <a:spcBef>
                <a:spcPts val="640"/>
              </a:spcBef>
              <a:spcAft>
                <a:spcPts val="0"/>
              </a:spcAft>
              <a:buClr>
                <a:schemeClr val="dk1"/>
              </a:buClr>
              <a:buSzPts val="3200"/>
              <a:buChar char="•"/>
            </a:pPr>
            <a:r>
              <a:rPr lang="el-GR"/>
              <a:t>Κάλαντα Χίου</a:t>
            </a:r>
            <a:endParaRPr/>
          </a:p>
          <a:p>
            <a:pPr indent="-342900" lvl="0" marL="342900" rtl="0" algn="l">
              <a:spcBef>
                <a:spcPts val="640"/>
              </a:spcBef>
              <a:spcAft>
                <a:spcPts val="0"/>
              </a:spcAft>
              <a:buClr>
                <a:schemeClr val="dk1"/>
              </a:buClr>
              <a:buSzPts val="3200"/>
              <a:buChar char="•"/>
            </a:pPr>
            <a:r>
              <a:rPr lang="el-GR" u="sng">
                <a:solidFill>
                  <a:schemeClr val="hlink"/>
                </a:solidFill>
                <a:hlinkClick r:id="rId4"/>
              </a:rPr>
              <a:t>Κάλαντα Χίου</a:t>
            </a:r>
            <a:endParaRPr/>
          </a:p>
          <a:p>
            <a:pPr indent="-342900" lvl="0" marL="342900" rtl="0" algn="l">
              <a:spcBef>
                <a:spcPts val="640"/>
              </a:spcBef>
              <a:spcAft>
                <a:spcPts val="0"/>
              </a:spcAft>
              <a:buClr>
                <a:schemeClr val="dk1"/>
              </a:buClr>
              <a:buSzPts val="3200"/>
              <a:buChar char="•"/>
            </a:pPr>
            <a:r>
              <a:rPr lang="el-GR"/>
              <a:t>Κάλαντα ηπείρου</a:t>
            </a:r>
            <a:endParaRPr/>
          </a:p>
          <a:p>
            <a:pPr indent="-342900" lvl="0" marL="342900" rtl="0" algn="l">
              <a:spcBef>
                <a:spcPts val="640"/>
              </a:spcBef>
              <a:spcAft>
                <a:spcPts val="0"/>
              </a:spcAft>
              <a:buClr>
                <a:schemeClr val="dk1"/>
              </a:buClr>
              <a:buSzPts val="3200"/>
              <a:buChar char="•"/>
            </a:pPr>
            <a:r>
              <a:rPr lang="el-GR" u="sng">
                <a:solidFill>
                  <a:schemeClr val="hlink"/>
                </a:solidFill>
                <a:hlinkClick r:id="rId5"/>
              </a:rPr>
              <a:t>Παραδοσιακά κάλαντα Ηπείρου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Φτιάχνουμε κουραμπιέδες</a:t>
            </a:r>
            <a:endParaRPr/>
          </a:p>
        </p:txBody>
      </p:sp>
      <p:pic>
        <p:nvPicPr>
          <p:cNvPr descr="αρχείο λήψης (3).jpg" id="193" name="Google Shape;193;p31"/>
          <p:cNvPicPr preferRelativeResize="0"/>
          <p:nvPr>
            <p:ph idx="1" type="body"/>
          </p:nvPr>
        </p:nvPicPr>
        <p:blipFill rotWithShape="1">
          <a:blip r:embed="rId3">
            <a:alphaModFix/>
          </a:blip>
          <a:srcRect b="0" l="0" r="0" t="0"/>
          <a:stretch/>
        </p:blipFill>
        <p:spPr>
          <a:xfrm>
            <a:off x="928662" y="1500174"/>
            <a:ext cx="7614270" cy="46499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Ας δούμε την ιστορία της γέννησης του Χριστού.</a:t>
            </a:r>
            <a:endParaRPr sz="3959"/>
          </a:p>
        </p:txBody>
      </p:sp>
      <p:sp>
        <p:nvSpPr>
          <p:cNvPr id="91" name="Google Shape;9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l-GR" u="sng">
                <a:solidFill>
                  <a:schemeClr val="hlink"/>
                </a:solidFill>
                <a:hlinkClick r:id="rId3"/>
              </a:rPr>
              <a:t>Η γέννηση του Χριστού</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Χριστούγεννα ήρθαν πάλι</a:t>
            </a:r>
            <a:endParaRPr/>
          </a:p>
        </p:txBody>
      </p:sp>
      <p:sp>
        <p:nvSpPr>
          <p:cNvPr id="199" name="Google Shape;199;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l-GR" u="sng">
                <a:solidFill>
                  <a:schemeClr val="hlink"/>
                </a:solidFill>
                <a:hlinkClick r:id="rId3"/>
              </a:rPr>
              <a:t>Ζουζούνια - Χριστούγεννα Ήρθαν Πάλι (Official)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Και μελομακάρονα</a:t>
            </a:r>
            <a:endParaRPr/>
          </a:p>
        </p:txBody>
      </p:sp>
      <p:pic>
        <p:nvPicPr>
          <p:cNvPr descr="αρχείο λήψης (4).jpg" id="205" name="Google Shape;205;p33"/>
          <p:cNvPicPr preferRelativeResize="0"/>
          <p:nvPr>
            <p:ph idx="1" type="body"/>
          </p:nvPr>
        </p:nvPicPr>
        <p:blipFill rotWithShape="1">
          <a:blip r:embed="rId3">
            <a:alphaModFix/>
          </a:blip>
          <a:srcRect b="0" l="0" r="0" t="0"/>
          <a:stretch/>
        </p:blipFill>
        <p:spPr>
          <a:xfrm>
            <a:off x="1094164" y="1643050"/>
            <a:ext cx="7588350" cy="50406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Και άλλα γλυκά</a:t>
            </a:r>
            <a:endParaRPr/>
          </a:p>
        </p:txBody>
      </p:sp>
      <p:pic>
        <p:nvPicPr>
          <p:cNvPr descr="images (12).jpg" id="211" name="Google Shape;211;p34"/>
          <p:cNvPicPr preferRelativeResize="0"/>
          <p:nvPr>
            <p:ph idx="1" type="body"/>
          </p:nvPr>
        </p:nvPicPr>
        <p:blipFill rotWithShape="1">
          <a:blip r:embed="rId3">
            <a:alphaModFix/>
          </a:blip>
          <a:srcRect b="0" l="0" r="0" t="0"/>
          <a:stretch/>
        </p:blipFill>
        <p:spPr>
          <a:xfrm>
            <a:off x="1071539" y="1444424"/>
            <a:ext cx="6682552" cy="50054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Οι οικογένειες μαζεύονται γύρω από το χριστουγεννιάτικο τραπέζι</a:t>
            </a:r>
            <a:endParaRPr sz="3959"/>
          </a:p>
        </p:txBody>
      </p:sp>
      <p:pic>
        <p:nvPicPr>
          <p:cNvPr descr="image-1-759x500.jpg" id="217" name="Google Shape;217;p35"/>
          <p:cNvPicPr preferRelativeResize="0"/>
          <p:nvPr>
            <p:ph idx="1" type="body"/>
          </p:nvPr>
        </p:nvPicPr>
        <p:blipFill rotWithShape="1">
          <a:blip r:embed="rId3">
            <a:alphaModFix/>
          </a:blip>
          <a:srcRect b="0" l="0" r="0" t="0"/>
          <a:stretch/>
        </p:blipFill>
        <p:spPr>
          <a:xfrm>
            <a:off x="1136794" y="1600200"/>
            <a:ext cx="6870412" cy="45259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Ανταλλάζουν δώρα</a:t>
            </a:r>
            <a:endParaRPr/>
          </a:p>
        </p:txBody>
      </p:sp>
      <p:pic>
        <p:nvPicPr>
          <p:cNvPr descr="presents-chr.jpg" id="223" name="Google Shape;223;p36"/>
          <p:cNvPicPr preferRelativeResize="0"/>
          <p:nvPr>
            <p:ph idx="1" type="body"/>
          </p:nvPr>
        </p:nvPicPr>
        <p:blipFill rotWithShape="1">
          <a:blip r:embed="rId3">
            <a:alphaModFix/>
          </a:blip>
          <a:srcRect b="0" l="0" r="0" t="0"/>
          <a:stretch/>
        </p:blipFill>
        <p:spPr>
          <a:xfrm>
            <a:off x="1142977" y="1268001"/>
            <a:ext cx="6389198" cy="4791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Και τα παιδιά παίρνουν μεγάλη χαρά</a:t>
            </a:r>
            <a:endParaRPr sz="3959"/>
          </a:p>
        </p:txBody>
      </p:sp>
      <p:pic>
        <p:nvPicPr>
          <p:cNvPr descr="kids-650x468.jpg" id="229" name="Google Shape;229;p37"/>
          <p:cNvPicPr preferRelativeResize="0"/>
          <p:nvPr>
            <p:ph idx="1" type="body"/>
          </p:nvPr>
        </p:nvPicPr>
        <p:blipFill rotWithShape="1">
          <a:blip r:embed="rId3">
            <a:alphaModFix/>
          </a:blip>
          <a:srcRect b="0" l="0" r="0" t="0"/>
          <a:stretch/>
        </p:blipFill>
        <p:spPr>
          <a:xfrm>
            <a:off x="1476375" y="1634331"/>
            <a:ext cx="6191250" cy="4457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Στέλνουμε κάρτες σε όσους είναι μακριά</a:t>
            </a:r>
            <a:endParaRPr sz="3959"/>
          </a:p>
        </p:txBody>
      </p:sp>
      <p:pic>
        <p:nvPicPr>
          <p:cNvPr descr="images (13).jpg" id="235" name="Google Shape;235;p38"/>
          <p:cNvPicPr preferRelativeResize="0"/>
          <p:nvPr>
            <p:ph idx="1" type="body"/>
          </p:nvPr>
        </p:nvPicPr>
        <p:blipFill rotWithShape="1">
          <a:blip r:embed="rId3">
            <a:alphaModFix/>
          </a:blip>
          <a:srcRect b="0" l="0" r="0" t="0"/>
          <a:stretch/>
        </p:blipFill>
        <p:spPr>
          <a:xfrm>
            <a:off x="3214678" y="1801446"/>
            <a:ext cx="2643206" cy="44873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Τι λέτε να φτιάξουμε κι εμείς μια κάρτα;</a:t>
            </a:r>
            <a:endParaRPr sz="3959"/>
          </a:p>
        </p:txBody>
      </p:sp>
      <p:pic>
        <p:nvPicPr>
          <p:cNvPr descr="Christmas-Card 1.jpg" id="241" name="Google Shape;241;p39"/>
          <p:cNvPicPr preferRelativeResize="0"/>
          <p:nvPr>
            <p:ph idx="1" type="body"/>
          </p:nvPr>
        </p:nvPicPr>
        <p:blipFill rotWithShape="1">
          <a:blip r:embed="rId3">
            <a:alphaModFix/>
          </a:blip>
          <a:srcRect b="0" l="0" r="0" t="0"/>
          <a:stretch/>
        </p:blipFill>
        <p:spPr>
          <a:xfrm>
            <a:off x="2843648" y="1600200"/>
            <a:ext cx="3456704" cy="45259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Ας πάρουμε μερικές ιδέες</a:t>
            </a:r>
            <a:endParaRPr/>
          </a:p>
        </p:txBody>
      </p:sp>
      <p:pic>
        <p:nvPicPr>
          <p:cNvPr descr="christmascard5.jpg" id="247" name="Google Shape;247;p40"/>
          <p:cNvPicPr preferRelativeResize="0"/>
          <p:nvPr>
            <p:ph idx="1" type="body"/>
          </p:nvPr>
        </p:nvPicPr>
        <p:blipFill rotWithShape="1">
          <a:blip r:embed="rId3">
            <a:alphaModFix/>
          </a:blip>
          <a:srcRect b="0" l="0" r="0" t="0"/>
          <a:stretch/>
        </p:blipFill>
        <p:spPr>
          <a:xfrm>
            <a:off x="1714500" y="1720056"/>
            <a:ext cx="5715000" cy="428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Λέμε ευχές</a:t>
            </a:r>
            <a:br>
              <a:rPr lang="el-GR" sz="3959"/>
            </a:br>
            <a:r>
              <a:rPr lang="el-GR" sz="3959"/>
              <a:t>Χρόνια πολλά</a:t>
            </a:r>
            <a:endParaRPr sz="3959"/>
          </a:p>
        </p:txBody>
      </p:sp>
      <p:pic>
        <p:nvPicPr>
          <p:cNvPr descr="e1b6e14f1bceb751a52e2a8c02438283.jpg" id="253" name="Google Shape;253;p41"/>
          <p:cNvPicPr preferRelativeResize="0"/>
          <p:nvPr>
            <p:ph idx="1" type="body"/>
          </p:nvPr>
        </p:nvPicPr>
        <p:blipFill rotWithShape="1">
          <a:blip r:embed="rId3">
            <a:alphaModFix/>
          </a:blip>
          <a:srcRect b="0" l="0" r="0" t="0"/>
          <a:stretch/>
        </p:blipFill>
        <p:spPr>
          <a:xfrm>
            <a:off x="3073400" y="1742281"/>
            <a:ext cx="2997200" cy="424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Ο άγγελος φέρνει το χαρμόσυνο μήνυμα</a:t>
            </a:r>
            <a:endParaRPr sz="3959"/>
          </a:p>
        </p:txBody>
      </p:sp>
      <p:pic>
        <p:nvPicPr>
          <p:cNvPr descr="IMG_20171214_123508.jpg" id="97" name="Google Shape;97;p15"/>
          <p:cNvPicPr preferRelativeResize="0"/>
          <p:nvPr>
            <p:ph idx="1" type="body"/>
          </p:nvPr>
        </p:nvPicPr>
        <p:blipFill rotWithShape="1">
          <a:blip r:embed="rId3">
            <a:alphaModFix/>
          </a:blip>
          <a:srcRect b="0" l="0" r="0" t="0"/>
          <a:stretch/>
        </p:blipFill>
        <p:spPr>
          <a:xfrm>
            <a:off x="551101" y="1600200"/>
            <a:ext cx="8041798" cy="45259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Καλά χριστούγεννα</a:t>
            </a:r>
            <a:endParaRPr/>
          </a:p>
        </p:txBody>
      </p:sp>
      <p:pic>
        <p:nvPicPr>
          <p:cNvPr descr="-κάρτες-χειροτεχνία-για-παιδιά-e1544983440953.jpg" id="259" name="Google Shape;259;p42"/>
          <p:cNvPicPr preferRelativeResize="0"/>
          <p:nvPr>
            <p:ph idx="1" type="body"/>
          </p:nvPr>
        </p:nvPicPr>
        <p:blipFill rotWithShape="1">
          <a:blip r:embed="rId3">
            <a:alphaModFix/>
          </a:blip>
          <a:srcRect b="0" l="0" r="0" t="0"/>
          <a:stretch/>
        </p:blipFill>
        <p:spPr>
          <a:xfrm>
            <a:off x="1524000" y="2148681"/>
            <a:ext cx="6096000" cy="3429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Ας ζωγραφίσουμε κάτι για τα Χριστούγεννα.</a:t>
            </a:r>
            <a:endParaRPr sz="3959"/>
          </a:p>
        </p:txBody>
      </p:sp>
      <p:sp>
        <p:nvSpPr>
          <p:cNvPr id="265" name="Google Shape;265;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457200" y="264763"/>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l-GR" sz="4600"/>
              <a:t>Δώρο στο Χριστό</a:t>
            </a:r>
            <a:endParaRPr sz="5360"/>
          </a:p>
        </p:txBody>
      </p:sp>
      <p:sp>
        <p:nvSpPr>
          <p:cNvPr id="271" name="Google Shape;271;p44"/>
          <p:cNvSpPr txBox="1"/>
          <p:nvPr>
            <p:ph idx="1" type="body"/>
          </p:nvPr>
        </p:nvSpPr>
        <p:spPr>
          <a:xfrm>
            <a:off x="914400" y="1483575"/>
            <a:ext cx="8229600" cy="4725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l-GR"/>
              <a:t>Χριστουγεννιάτικη ιστορία</a:t>
            </a:r>
            <a:endParaRPr/>
          </a:p>
          <a:p>
            <a:pPr indent="0" lvl="0" marL="0" rtl="0" algn="l">
              <a:spcBef>
                <a:spcPts val="360"/>
              </a:spcBef>
              <a:spcAft>
                <a:spcPts val="0"/>
              </a:spcAft>
              <a:buClr>
                <a:schemeClr val="dk1"/>
              </a:buClr>
              <a:buSzPts val="1100"/>
              <a:buFont typeface="Arial"/>
              <a:buNone/>
            </a:pPr>
            <a:r>
              <a:rPr lang="el-GR"/>
              <a:t>Εδώ και πολλά χρόνια ο κόσμος γιόρταζε τα Χριστούγεννα με περισσότερη κατάνυξη. Σ’ ένα μακρινό χωριό, λοιπόν, ο παπάς έκανε κάθε χρόνο μια φάτνη στη μέση της εκκλησίας, την παραμονή των Χριστουγέννων.</a:t>
            </a:r>
            <a:endParaRPr/>
          </a:p>
          <a:p>
            <a:pPr indent="0" lvl="0" marL="0" rtl="0" algn="l">
              <a:spcBef>
                <a:spcPts val="360"/>
              </a:spcBef>
              <a:spcAft>
                <a:spcPts val="0"/>
              </a:spcAft>
              <a:buClr>
                <a:schemeClr val="dk1"/>
              </a:buClr>
              <a:buSzPts val="1100"/>
              <a:buFont typeface="Arial"/>
              <a:buNone/>
            </a:pPr>
            <a:r>
              <a:rPr lang="el-GR"/>
              <a:t>Οι κάτοικοι πήγαιναν πρώτα πρώτα στην εκκλησία, για ν’ ακούσουν τη θεία λειτουργία, γονάτιζαν κι άναβαν το κεράκι τους μπροστά στη φάτνη. Κάθε κεράκι έπρεπε να σβήσει από μόνο του, λιώνοντας σιγά σιγά, γι’ αυτό γύρω από τη φάτνη ήταν αμέτρητα κεράκια, όσα και οι πιστοί, κι η εκκλησία λαμποκοπούσε κι έφεγγε σαν να ήταν ο ήλιος μέσα της. Όταν η λειτουργία τελείωνε, ο κόσμος πήγαινε στα γύρω κεντράκια, για να φάει και να πιει, να γλεντήσει τη χαρά του για τη γέννηση του Χριστού.</a:t>
            </a:r>
            <a:endParaRPr/>
          </a:p>
          <a:p>
            <a:pPr indent="0" lvl="0" marL="0" rtl="0" algn="l">
              <a:spcBef>
                <a:spcPts val="360"/>
              </a:spcBef>
              <a:spcAft>
                <a:spcPts val="0"/>
              </a:spcAft>
              <a:buClr>
                <a:schemeClr val="dk1"/>
              </a:buClr>
              <a:buSzPts val="1100"/>
              <a:buFont typeface="Arial"/>
              <a:buNone/>
            </a:pPr>
            <a:r>
              <a:rPr lang="el-GR"/>
              <a:t> Οι χωριανοί άρχιζαν τις προετοιμασίες για τα Χριστούγεννα εβδομάδες πριν. Οι νοικοκυρές έψηναν κουλούρια, πίτες και γλυκά κι οι άντρες έβαφαν την πλατεία του χωριού, την εκκλησία και τα σπίτια τους. Ο παπάς με τα παιδιά του σχολείου και τους δασκάλους σκάλιζε τα ζώα της φάτνης στο ξύλο, τους τρεις μάγους, τους βοσκούς, το αστέρι, την Παναγία και το Χριστό.</a:t>
            </a:r>
            <a:endParaRPr/>
          </a:p>
          <a:p>
            <a:pPr indent="0" lvl="0" marL="0" rtl="0" algn="l">
              <a:spcBef>
                <a:spcPts val="360"/>
              </a:spcBef>
              <a:spcAft>
                <a:spcPts val="0"/>
              </a:spcAft>
              <a:buClr>
                <a:schemeClr val="dk1"/>
              </a:buClr>
              <a:buSzPts val="1100"/>
              <a:buFont typeface="Arial"/>
              <a:buNone/>
            </a:pPr>
            <a:r>
              <a:rPr lang="el-GR"/>
              <a:t>Το βράδυ της παραμονής όλα ήταν έτοιμα κι οι άνθρωποι ντυμένοι τα καλά τους πήγαιναν στην εκκλησιά κι άφηναν μπροστά στη φάτνη ένα δώρο για το Χριστό, ό,τι μπορούσε ο καθένας.</a:t>
            </a:r>
            <a:endParaRPr/>
          </a:p>
          <a:p>
            <a:pPr indent="0" lvl="0" marL="0" rtl="0" algn="just">
              <a:lnSpc>
                <a:spcPct val="115000"/>
              </a:lnSpc>
              <a:spcBef>
                <a:spcPts val="1200"/>
              </a:spcBef>
              <a:spcAft>
                <a:spcPts val="0"/>
              </a:spcAft>
              <a:buClr>
                <a:schemeClr val="dk1"/>
              </a:buClr>
              <a:buSzPts val="1100"/>
              <a:buFont typeface="Arial"/>
              <a:buNone/>
            </a:pPr>
            <a:r>
              <a:rPr lang="el-GR"/>
              <a:t>Η Μαρία, που ήταν έξι χρονών, πήγαινε κι αυτή κάθε χρόνο με τους γονείς της στην εκκλησία κρατώντας το καλαθάκι με τα κουλούρια που είχε φτιάξει για το νεογέννητο Χριστό. Εκείνο το χρόνο, όμως, η μητέρα της αρρώστησε, κι ο πατέρας της ταξίδεψε σε μια μεγάλη πόλη για να βρει δουλειά και να τα βγάλει πέρα με τα φάρμακα και τα άλλα έξοδα. Ούτε δραχμή δεν τους περίσσευε, για ν’ αγοράσουν δώρο στο Χριστό.</a:t>
            </a:r>
            <a:endParaRPr/>
          </a:p>
          <a:p>
            <a:pPr indent="0" lvl="0" marL="0" rtl="0" algn="l">
              <a:spcBef>
                <a:spcPts val="1200"/>
              </a:spcBef>
              <a:spcAft>
                <a:spcPts val="0"/>
              </a:spcAft>
              <a:buClr>
                <a:schemeClr val="dk1"/>
              </a:buClr>
              <a:buSzPts val="1100"/>
              <a:buFont typeface="Arial"/>
              <a:buNone/>
            </a:pPr>
            <a:r>
              <a:rPr lang="el-GR"/>
              <a:t>Πώς να πάει στην εκκλησία η Μαρία με άδεια χέρια;</a:t>
            </a:r>
            <a:endParaRPr/>
          </a:p>
          <a:p>
            <a:pPr indent="0" lvl="0" marL="0" rtl="0" algn="l">
              <a:spcBef>
                <a:spcPts val="360"/>
              </a:spcBef>
              <a:spcAft>
                <a:spcPts val="0"/>
              </a:spcAft>
              <a:buClr>
                <a:schemeClr val="dk1"/>
              </a:buClr>
              <a:buSzPts val="1100"/>
              <a:buFont typeface="Arial"/>
              <a:buNone/>
            </a:pPr>
            <a:r>
              <a:rPr lang="el-GR"/>
              <a:t>Την ώρα που χτύπησαν οι καμπάνες, η Μαρία μπήκε δειλά δειλά στην εκκλησία και κρύφτηκε πίσω από μια κολόνα. Δεν ήθελε να τη δει κανείς με τα χέρια αδειανά. Οι άλλοι προσκυνούσαν το Χριστό, άναβαν το κεράκι τους και του πρόσφεραν το δώρο τους.</a:t>
            </a:r>
            <a:endParaRPr/>
          </a:p>
          <a:p>
            <a:pPr indent="0" lvl="0" marL="0" rtl="0" algn="l">
              <a:spcBef>
                <a:spcPts val="360"/>
              </a:spcBef>
              <a:spcAft>
                <a:spcPts val="0"/>
              </a:spcAft>
              <a:buClr>
                <a:schemeClr val="dk1"/>
              </a:buClr>
              <a:buSzPts val="1100"/>
              <a:buFont typeface="Arial"/>
              <a:buNone/>
            </a:pPr>
            <a:r>
              <a:rPr lang="el-GR"/>
              <a:t>Εκείνη γονάτισε κοιτάζοντας τη φάτνη από μακριά και ψιθύρισε:</a:t>
            </a:r>
            <a:endParaRPr/>
          </a:p>
          <a:p>
            <a:pPr indent="0" lvl="0" marL="0" rtl="0" algn="l">
              <a:spcBef>
                <a:spcPts val="360"/>
              </a:spcBef>
              <a:spcAft>
                <a:spcPts val="0"/>
              </a:spcAft>
              <a:buClr>
                <a:schemeClr val="dk1"/>
              </a:buClr>
              <a:buSzPts val="1100"/>
              <a:buFont typeface="Arial"/>
              <a:buNone/>
            </a:pPr>
            <a:r>
              <a:rPr lang="el-GR"/>
              <a:t>- Αχ, Παναγίτσα μου, φέτος δε θα έρθω στη λειτουργία. Δεν έχω να χαρίσω τίποτε στο παιδί σου που γεννήθηκε. Η μητέρα μου αρρώστησε. Δεν έχουμε καθόλου χρήματα. Θα το εξηγήσεις στο Χριστό γιατί δεν του έφερα δώρο;</a:t>
            </a:r>
            <a:endParaRPr/>
          </a:p>
          <a:p>
            <a:pPr indent="0" lvl="0" marL="0" rtl="0" algn="l">
              <a:spcBef>
                <a:spcPts val="360"/>
              </a:spcBef>
              <a:spcAft>
                <a:spcPts val="0"/>
              </a:spcAft>
              <a:buClr>
                <a:schemeClr val="dk1"/>
              </a:buClr>
              <a:buSzPts val="1100"/>
              <a:buFont typeface="Arial"/>
              <a:buNone/>
            </a:pPr>
            <a:r>
              <a:rPr lang="el-GR"/>
              <a:t>Ο κόσμος είχε αρχίσει να ψάλλει μαζί με τον παπά το «Χριστός γεννάται σήμερον». Τα μάτια της Μαρίας θόλωσαν από τα δάκρυα, βγήκε από την κρυψώνα της κι έτρεξε προς ...</a:t>
            </a:r>
            <a:endParaRPr/>
          </a:p>
          <a:p>
            <a:pPr indent="0" lvl="0" marL="0" rtl="0" algn="l">
              <a:spcBef>
                <a:spcPts val="360"/>
              </a:spcBef>
              <a:spcAft>
                <a:spcPts val="0"/>
              </a:spcAft>
              <a:buClr>
                <a:schemeClr val="dk1"/>
              </a:buClr>
              <a:buSzPts val="1100"/>
              <a:buFont typeface="Arial"/>
              <a:buNone/>
            </a:pPr>
            <a:r>
              <a:rPr lang="el-GR"/>
              <a:t>το σπίτι της. Δεν είχε κάνει ούτε τρία βήματα, όταν άκουσε πίσω της μια φωνή να τη ρωτάει:</a:t>
            </a:r>
            <a:endParaRPr/>
          </a:p>
          <a:p>
            <a:pPr indent="0" lvl="0" marL="0" rtl="0" algn="l">
              <a:spcBef>
                <a:spcPts val="360"/>
              </a:spcBef>
              <a:spcAft>
                <a:spcPts val="0"/>
              </a:spcAft>
              <a:buClr>
                <a:schemeClr val="dk1"/>
              </a:buClr>
              <a:buSzPts val="1100"/>
              <a:buFont typeface="Arial"/>
              <a:buNone/>
            </a:pPr>
            <a:r>
              <a:rPr lang="el-GR"/>
              <a:t>- Γιατί κλαις, κοριτσάκι μου, μια τέτοια χαρούμενη μέρα;</a:t>
            </a:r>
            <a:endParaRPr/>
          </a:p>
          <a:p>
            <a:pPr indent="0" lvl="0" marL="0" rtl="0" algn="l">
              <a:spcBef>
                <a:spcPts val="360"/>
              </a:spcBef>
              <a:spcAft>
                <a:spcPts val="0"/>
              </a:spcAft>
              <a:buClr>
                <a:schemeClr val="dk1"/>
              </a:buClr>
              <a:buSzPts val="1100"/>
              <a:buFont typeface="Arial"/>
              <a:buNone/>
            </a:pPr>
            <a:r>
              <a:rPr lang="el-GR"/>
              <a:t>Ήταν μια γριούλα με γλυκό πρόσωπο και μάτια γεμάτα καλοσύνη.</a:t>
            </a:r>
            <a:endParaRPr/>
          </a:p>
          <a:p>
            <a:pPr indent="0" lvl="0" marL="0" rtl="0" algn="l">
              <a:spcBef>
                <a:spcPts val="360"/>
              </a:spcBef>
              <a:spcAft>
                <a:spcPts val="0"/>
              </a:spcAft>
              <a:buClr>
                <a:schemeClr val="dk1"/>
              </a:buClr>
              <a:buSzPts val="1100"/>
              <a:buFont typeface="Arial"/>
              <a:buNone/>
            </a:pPr>
            <a:r>
              <a:rPr lang="el-GR"/>
              <a:t>- Κλαίω, γιαγιάκα, γιατί δε μου περισσεύει ούτε μια δεκάρα, για ν’ αγοράσω ένα δώρο στο Χριστό.</a:t>
            </a:r>
            <a:endParaRPr/>
          </a:p>
          <a:p>
            <a:pPr indent="0" lvl="0" marL="0" rtl="0" algn="l">
              <a:spcBef>
                <a:spcPts val="360"/>
              </a:spcBef>
              <a:spcAft>
                <a:spcPts val="0"/>
              </a:spcAft>
              <a:buClr>
                <a:schemeClr val="dk1"/>
              </a:buClr>
              <a:buSzPts val="1100"/>
              <a:buFont typeface="Arial"/>
              <a:buNone/>
            </a:pPr>
            <a:r>
              <a:rPr lang="el-GR"/>
              <a:t>- Γι’ αυτό κλαις, Μαρία; Ο Χριστός ευχαριστιέται και μόνο που τον σκέφτεσαι. Και μόνο που τον αγαπάς. Να, κοίταξε εκείνον το θάμνο με τα πράσινα φύλλα. Γιατί δεν κόβεις ένα μπουκέτο να του το πας;</a:t>
            </a:r>
            <a:endParaRPr/>
          </a:p>
          <a:p>
            <a:pPr indent="0" lvl="0" marL="0" rtl="0" algn="l">
              <a:spcBef>
                <a:spcPts val="360"/>
              </a:spcBef>
              <a:spcAft>
                <a:spcPts val="0"/>
              </a:spcAft>
              <a:buClr>
                <a:schemeClr val="dk1"/>
              </a:buClr>
              <a:buSzPts val="1100"/>
              <a:buFont typeface="Arial"/>
              <a:buNone/>
            </a:pPr>
            <a:r>
              <a:rPr lang="el-GR"/>
              <a:t>Το κορίτσι σταμάτησε τα κλάματα, έσκυψε, κι άρχισε να κόβει ένα μπουκέτο από κλαδιά. Έκοψε αρκετά, ώσπου η αγκαλιά της δε χωρούσε πια άλλα.</a:t>
            </a:r>
            <a:endParaRPr/>
          </a:p>
          <a:p>
            <a:pPr indent="0" lvl="0" marL="0" rtl="0" algn="l">
              <a:spcBef>
                <a:spcPts val="360"/>
              </a:spcBef>
              <a:spcAft>
                <a:spcPts val="0"/>
              </a:spcAft>
              <a:buClr>
                <a:schemeClr val="dk1"/>
              </a:buClr>
              <a:buSzPts val="1100"/>
              <a:buFont typeface="Arial"/>
              <a:buNone/>
            </a:pPr>
            <a:r>
              <a:rPr lang="el-GR"/>
              <a:t>- Φτάνουν αυτά, γιαγιάκα; ρώτησε τη γριούλα κοιτάζοντας πίσω της, αλλά εκείνη είχε εξαφανιστεί.</a:t>
            </a:r>
            <a:endParaRPr/>
          </a:p>
          <a:p>
            <a:pPr indent="0" lvl="0" marL="0" rtl="0" algn="l">
              <a:spcBef>
                <a:spcPts val="360"/>
              </a:spcBef>
              <a:spcAft>
                <a:spcPts val="0"/>
              </a:spcAft>
              <a:buClr>
                <a:schemeClr val="dk1"/>
              </a:buClr>
              <a:buSzPts val="1100"/>
              <a:buFont typeface="Arial"/>
              <a:buNone/>
            </a:pPr>
            <a:r>
              <a:rPr lang="el-GR"/>
              <a:t>Η Μαρία με τα κλαδιά στην αγκαλιά της προχώρησε θαρρετά και μπήκε στην εκκλησία μ’ ένα χαμόγελο αγαλλίασης. Όλα έλαμπαν στο φως των κεριών. Ο κόσμος έψελνε με κατάνυξη. Περπάτησε πάνω στο κόκκινο χαλί που απλωνόταν μπροστά στη φάτνη κι απόθεσε το δώρο της.</a:t>
            </a:r>
            <a:endParaRPr/>
          </a:p>
          <a:p>
            <a:pPr indent="0" lvl="0" marL="0" rtl="0" algn="l">
              <a:spcBef>
                <a:spcPts val="360"/>
              </a:spcBef>
              <a:spcAft>
                <a:spcPts val="0"/>
              </a:spcAft>
              <a:buClr>
                <a:schemeClr val="dk1"/>
              </a:buClr>
              <a:buSzPts val="1100"/>
              <a:buFont typeface="Arial"/>
              <a:buNone/>
            </a:pPr>
            <a:r>
              <a:rPr lang="el-GR"/>
              <a:t>- Κοιτάτε αυτό το κοριτσάκι, είπε χαμηλόφωνα μια γυναίκα. Φέρνει κλαδιά από θάμνους στο Χριστό. Και μη χειρότερα.</a:t>
            </a:r>
            <a:endParaRPr/>
          </a:p>
          <a:p>
            <a:pPr indent="0" lvl="0" marL="0" rtl="0" algn="l">
              <a:spcBef>
                <a:spcPts val="360"/>
              </a:spcBef>
              <a:spcAft>
                <a:spcPts val="0"/>
              </a:spcAft>
              <a:buClr>
                <a:schemeClr val="dk1"/>
              </a:buClr>
              <a:buSzPts val="1100"/>
              <a:buFont typeface="Arial"/>
              <a:buNone/>
            </a:pPr>
            <a:r>
              <a:rPr lang="el-GR"/>
              <a:t>Όταν τελείωσε το τροπάριο ακούστηκαν ψίθυροι στην εκκλησία.</a:t>
            </a:r>
            <a:endParaRPr/>
          </a:p>
          <a:p>
            <a:pPr indent="0" lvl="0" marL="0" rtl="0" algn="l">
              <a:spcBef>
                <a:spcPts val="360"/>
              </a:spcBef>
              <a:spcAft>
                <a:spcPts val="0"/>
              </a:spcAft>
              <a:buClr>
                <a:schemeClr val="dk1"/>
              </a:buClr>
              <a:buSzPts val="1100"/>
              <a:buFont typeface="Arial"/>
              <a:buNone/>
            </a:pPr>
            <a:r>
              <a:rPr lang="el-GR"/>
              <a:t>- Κοιτάξτε, κοιτάξτε τα κλαδιά των θάμνων!</a:t>
            </a:r>
            <a:endParaRPr/>
          </a:p>
          <a:p>
            <a:pPr indent="0" lvl="0" marL="0" rtl="0" algn="l">
              <a:spcBef>
                <a:spcPts val="360"/>
              </a:spcBef>
              <a:spcAft>
                <a:spcPts val="0"/>
              </a:spcAft>
              <a:buClr>
                <a:schemeClr val="dk1"/>
              </a:buClr>
              <a:buSzPts val="1100"/>
              <a:buFont typeface="Arial"/>
              <a:buNone/>
            </a:pPr>
            <a:r>
              <a:rPr lang="el-GR"/>
              <a:t>Η Μαρία ήταν ακόμα γονατιστή με σταυρωμένα τα χέρια της. Ακούγοντας τις φωνές, σήκωσε το κεφάλι της τρομοκρατημένη και είδε τα κλαδιά, τα δικά της κλαδιά, να έχουν ανθίσει και να έχουν βγάλει κάτι όμορφα κόκκινα λουλούδια που έμοιαζαν με αστέρια.</a:t>
            </a:r>
            <a:endParaRPr/>
          </a:p>
          <a:p>
            <a:pPr indent="0" lvl="0" marL="0" rtl="0" algn="l">
              <a:spcBef>
                <a:spcPts val="360"/>
              </a:spcBef>
              <a:spcAft>
                <a:spcPts val="0"/>
              </a:spcAft>
              <a:buClr>
                <a:schemeClr val="dk1"/>
              </a:buClr>
              <a:buSzPts val="1100"/>
              <a:buFont typeface="Arial"/>
              <a:buNone/>
            </a:pPr>
            <a:r>
              <a:rPr lang="el-GR"/>
              <a:t>- Μα τι έγινε;</a:t>
            </a:r>
            <a:endParaRPr/>
          </a:p>
          <a:p>
            <a:pPr indent="0" lvl="0" marL="0" rtl="0" algn="l">
              <a:spcBef>
                <a:spcPts val="360"/>
              </a:spcBef>
              <a:spcAft>
                <a:spcPts val="0"/>
              </a:spcAft>
              <a:buClr>
                <a:schemeClr val="dk1"/>
              </a:buClr>
              <a:buSzPts val="1100"/>
              <a:buFont typeface="Arial"/>
              <a:buNone/>
            </a:pPr>
            <a:r>
              <a:rPr lang="el-GR"/>
              <a:t>- Θαύμα!</a:t>
            </a:r>
            <a:endParaRPr/>
          </a:p>
          <a:p>
            <a:pPr indent="0" lvl="0" marL="0" rtl="0" algn="l">
              <a:spcBef>
                <a:spcPts val="360"/>
              </a:spcBef>
              <a:spcAft>
                <a:spcPts val="0"/>
              </a:spcAft>
              <a:buClr>
                <a:schemeClr val="dk1"/>
              </a:buClr>
              <a:buSzPts val="1100"/>
              <a:buFont typeface="Arial"/>
              <a:buNone/>
            </a:pPr>
            <a:r>
              <a:rPr lang="el-GR"/>
              <a:t>- Ήτανε θάμνοι κι έβγαλαν λουλούδια!</a:t>
            </a:r>
            <a:endParaRPr/>
          </a:p>
          <a:p>
            <a:pPr indent="0" lvl="0" marL="0" rtl="0" algn="l">
              <a:spcBef>
                <a:spcPts val="360"/>
              </a:spcBef>
              <a:spcAft>
                <a:spcPts val="0"/>
              </a:spcAft>
              <a:buClr>
                <a:schemeClr val="dk1"/>
              </a:buClr>
              <a:buSzPts val="1100"/>
              <a:buFont typeface="Arial"/>
              <a:buNone/>
            </a:pPr>
            <a:r>
              <a:rPr lang="el-GR"/>
              <a:t>Ο παπάς και το πλήθος γονάτισαν μπροστά στη φάτνη, δοξολογώντας το Χριστό γι’ αυτό το ανεξήγητο φαινόμενο.</a:t>
            </a:r>
            <a:endParaRPr/>
          </a:p>
          <a:p>
            <a:pPr indent="0" lvl="0" marL="0" rtl="0" algn="l">
              <a:spcBef>
                <a:spcPts val="360"/>
              </a:spcBef>
              <a:spcAft>
                <a:spcPts val="0"/>
              </a:spcAft>
              <a:buClr>
                <a:schemeClr val="dk1"/>
              </a:buClr>
              <a:buSzPts val="1100"/>
              <a:buFont typeface="Arial"/>
              <a:buNone/>
            </a:pPr>
            <a:r>
              <a:rPr lang="el-GR"/>
              <a:t>Η γριούλα – ποια να ‘ταν άραγε; – είχε δίκιο. Το δώρο που δίνεται από την καρδιά είναι το πιο αξιόλογο δώρο. Τα φτωχά κλαδάκια ήταν το πιο σημαντικό δώρο που είχε πάρει ο Χριστός εκείνη τη μέρα…</a:t>
            </a:r>
            <a:endParaRPr/>
          </a:p>
          <a:p>
            <a:pPr indent="0" lvl="0" marL="0" rtl="0" algn="l">
              <a:spcBef>
                <a:spcPts val="360"/>
              </a:spcBef>
              <a:spcAft>
                <a:spcPts val="0"/>
              </a:spcAft>
              <a:buClr>
                <a:schemeClr val="dk1"/>
              </a:buClr>
              <a:buSzPts val="1100"/>
              <a:buFont typeface="Arial"/>
              <a:buNone/>
            </a:pPr>
            <a:r>
              <a:rPr lang="el-GR"/>
              <a:t>Από τότε, κάθε χρόνο, τις μέρες των Χριστουγέννων, αυτοί οι θάμνοι ανθίζουν με τα αμέτρητα κόκκινα αστράκια τους, κι ο κόσμος τα ονομάζει «λουλούδια των Χριστουγέννων».</a:t>
            </a:r>
            <a:endParaRPr/>
          </a:p>
          <a:p>
            <a:pPr indent="0" lvl="0" marL="0" rtl="0" algn="l">
              <a:spcBef>
                <a:spcPts val="360"/>
              </a:spcBef>
              <a:spcAft>
                <a:spcPts val="0"/>
              </a:spcAft>
              <a:buClr>
                <a:schemeClr val="dk1"/>
              </a:buClr>
              <a:buSzPts val="1100"/>
              <a:buFont typeface="Arial"/>
              <a:buNone/>
            </a:pPr>
            <a:r>
              <a:rPr lang="el-GR"/>
              <a:t>Από το μακρινό εκείνο χωριό έφτασαν και στην πατρίδα μας κι ο κόσμος τα ονόμασε «Άστρα του Χριστού».</a:t>
            </a:r>
            <a:endParaRPr/>
          </a:p>
          <a:p>
            <a:pPr indent="0" lvl="0" marL="0" rtl="0" algn="l">
              <a:spcBef>
                <a:spcPts val="360"/>
              </a:spcBef>
              <a:spcAft>
                <a:spcPts val="0"/>
              </a:spcAft>
              <a:buClr>
                <a:schemeClr val="dk1"/>
              </a:buClr>
              <a:buSzPts val="1100"/>
              <a:buFont typeface="Arial"/>
              <a:buNone/>
            </a:pPr>
            <a:r>
              <a:rPr lang="el-GR"/>
              <a:t>  Της Ελένης Χουκ – Αποστολοπούλου</a:t>
            </a:r>
            <a:endParaRPr/>
          </a:p>
          <a:p>
            <a:pPr indent="0" lvl="0" marL="0" rtl="0" algn="l">
              <a:spcBef>
                <a:spcPts val="360"/>
              </a:spcBef>
              <a:spcAft>
                <a:spcPts val="0"/>
              </a:spcAft>
              <a:buClr>
                <a:schemeClr val="dk1"/>
              </a:buClr>
              <a:buSzPts val="1100"/>
              <a:buFont typeface="Arial"/>
              <a:buNone/>
            </a:pPr>
            <a:r>
              <a:rPr lang="el-GR"/>
              <a:t>  Από το βιβλίο «Να τα πούμε; Να τα πείτε!»</a:t>
            </a:r>
            <a:endParaRPr/>
          </a:p>
          <a:p>
            <a:pPr indent="0" lvl="0" marL="0" rtl="0" algn="l">
              <a:spcBef>
                <a:spcPts val="360"/>
              </a:spcBef>
              <a:spcAft>
                <a:spcPts val="0"/>
              </a:spcAft>
              <a:buClr>
                <a:schemeClr val="dk1"/>
              </a:buClr>
              <a:buSzPts val="1100"/>
              <a:buFont typeface="Arial"/>
              <a:buNone/>
            </a:pPr>
            <a:r>
              <a:t/>
            </a:r>
            <a:endParaRPr/>
          </a:p>
          <a:p>
            <a:pPr indent="0" lvl="0" marL="0" rtl="0" algn="l">
              <a:spcBef>
                <a:spcPts val="360"/>
              </a:spcBef>
              <a:spcAft>
                <a:spcPts val="0"/>
              </a:spcAft>
              <a:buClr>
                <a:schemeClr val="dk1"/>
              </a:buClr>
              <a:buSzPts val="3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l-GR"/>
              <a:t>Βγαίνει διαταγή για απογραφή</a:t>
            </a:r>
            <a:endParaRPr/>
          </a:p>
        </p:txBody>
      </p:sp>
      <p:pic>
        <p:nvPicPr>
          <p:cNvPr descr="x1080.jpg" id="103" name="Google Shape;103;p16"/>
          <p:cNvPicPr preferRelativeResize="0"/>
          <p:nvPr>
            <p:ph idx="1" type="body"/>
          </p:nvPr>
        </p:nvPicPr>
        <p:blipFill rotWithShape="1">
          <a:blip r:embed="rId3">
            <a:alphaModFix/>
          </a:blip>
          <a:srcRect b="0" l="0" r="0" t="0"/>
          <a:stretch/>
        </p:blipFill>
        <p:spPr>
          <a:xfrm>
            <a:off x="1554691" y="1600200"/>
            <a:ext cx="6034617" cy="4525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Ο Ιωσήφ με την Μαρία πηγαίνουν στη Βηθλεέμ.</a:t>
            </a:r>
            <a:endParaRPr sz="3959"/>
          </a:p>
        </p:txBody>
      </p:sp>
      <p:pic>
        <p:nvPicPr>
          <p:cNvPr descr="hqdefault.jpg" id="109" name="Google Shape;109;p17"/>
          <p:cNvPicPr preferRelativeResize="0"/>
          <p:nvPr>
            <p:ph idx="1" type="body"/>
          </p:nvPr>
        </p:nvPicPr>
        <p:blipFill rotWithShape="1">
          <a:blip r:embed="rId3">
            <a:alphaModFix/>
          </a:blip>
          <a:srcRect b="0" l="0" r="0" t="0"/>
          <a:stretch/>
        </p:blipFill>
        <p:spPr>
          <a:xfrm>
            <a:off x="1357290" y="2148680"/>
            <a:ext cx="6072230" cy="4554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Ένας τους αφήνει να κοιμηθούν στο σταύλο του</a:t>
            </a:r>
            <a:endParaRPr sz="3959"/>
          </a:p>
        </p:txBody>
      </p:sp>
      <p:pic>
        <p:nvPicPr>
          <p:cNvPr descr="αρχείο λήψης.jpg" id="115" name="Google Shape;115;p18"/>
          <p:cNvPicPr preferRelativeResize="0"/>
          <p:nvPr>
            <p:ph idx="1" type="body"/>
          </p:nvPr>
        </p:nvPicPr>
        <p:blipFill rotWithShape="1">
          <a:blip r:embed="rId3">
            <a:alphaModFix/>
          </a:blip>
          <a:srcRect b="0" l="0" r="0" t="0"/>
          <a:stretch/>
        </p:blipFill>
        <p:spPr>
          <a:xfrm>
            <a:off x="1643042" y="1394060"/>
            <a:ext cx="5786478" cy="52734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Εκείνο το βράδυ γεννήθηκε ο Χριστός</a:t>
            </a:r>
            <a:endParaRPr sz="3959"/>
          </a:p>
        </p:txBody>
      </p:sp>
      <p:pic>
        <p:nvPicPr>
          <p:cNvPr descr="images (9).jpg" id="121" name="Google Shape;121;p19"/>
          <p:cNvPicPr preferRelativeResize="0"/>
          <p:nvPr>
            <p:ph idx="1" type="body"/>
          </p:nvPr>
        </p:nvPicPr>
        <p:blipFill rotWithShape="1">
          <a:blip r:embed="rId3">
            <a:alphaModFix/>
          </a:blip>
          <a:srcRect b="0" l="0" r="0" t="0"/>
          <a:stretch/>
        </p:blipFill>
        <p:spPr>
          <a:xfrm>
            <a:off x="1681274" y="1571612"/>
            <a:ext cx="5248179" cy="52532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Τα ζώα τον ζέσταναν με τις ανάσες τους</a:t>
            </a:r>
            <a:endParaRPr sz="3959"/>
          </a:p>
        </p:txBody>
      </p:sp>
      <p:pic>
        <p:nvPicPr>
          <p:cNvPr descr="ceb7-ceb3ceadcebdcebdceb7cf83ceb7-cf84cebfcf85-ceb9ceb7cf83cebfcf8d-cf87cf81ceb9cf83cf84cebfcf8d_-d180d0bed0b6d0b4d0b5d181d182d0b2d0be.jpg" id="127" name="Google Shape;127;p20"/>
          <p:cNvPicPr preferRelativeResize="0"/>
          <p:nvPr>
            <p:ph idx="1" type="body"/>
          </p:nvPr>
        </p:nvPicPr>
        <p:blipFill rotWithShape="1">
          <a:blip r:embed="rId3">
            <a:alphaModFix/>
          </a:blip>
          <a:srcRect b="0" l="0" r="0" t="0"/>
          <a:stretch/>
        </p:blipFill>
        <p:spPr>
          <a:xfrm>
            <a:off x="827890" y="1928802"/>
            <a:ext cx="6673068" cy="47475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l-GR" sz="3959"/>
              <a:t>Ένα λαμπρό αστέρι φώτιζε τη φάτνη</a:t>
            </a:r>
            <a:endParaRPr sz="3959"/>
          </a:p>
        </p:txBody>
      </p:sp>
      <p:pic>
        <p:nvPicPr>
          <p:cNvPr descr="night_before_christmas_011587_.jpg" id="133" name="Google Shape;133;p21"/>
          <p:cNvPicPr preferRelativeResize="0"/>
          <p:nvPr>
            <p:ph idx="1" type="body"/>
          </p:nvPr>
        </p:nvPicPr>
        <p:blipFill rotWithShape="1">
          <a:blip r:embed="rId3">
            <a:alphaModFix/>
          </a:blip>
          <a:srcRect b="0" l="0" r="0" t="0"/>
          <a:stretch/>
        </p:blipFill>
        <p:spPr>
          <a:xfrm>
            <a:off x="1034866" y="1785926"/>
            <a:ext cx="6271190" cy="46434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