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4" r:id="rId6"/>
    <p:sldId id="260" r:id="rId7"/>
    <p:sldId id="261" r:id="rId8"/>
    <p:sldId id="262" r:id="rId9"/>
    <p:sldId id="263"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CB2B55EE-D9EA-427B-B5CA-A3E1E8BF6E19}" type="datetimeFigureOut">
              <a:rPr lang="el-GR" smtClean="0"/>
              <a:pPr/>
              <a:t>21/1/2024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902685E9-9AF9-40EF-A410-5975E71ADF91}"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B2B55EE-D9EA-427B-B5CA-A3E1E8BF6E19}" type="datetimeFigureOut">
              <a:rPr lang="el-GR" smtClean="0"/>
              <a:pPr/>
              <a:t>21/1/2024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2685E9-9AF9-40EF-A410-5975E71ADF9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B2B55EE-D9EA-427B-B5CA-A3E1E8BF6E19}" type="datetimeFigureOut">
              <a:rPr lang="el-GR" smtClean="0"/>
              <a:pPr/>
              <a:t>21/1/2024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2685E9-9AF9-40EF-A410-5975E71ADF9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CB2B55EE-D9EA-427B-B5CA-A3E1E8BF6E19}" type="datetimeFigureOut">
              <a:rPr lang="el-GR" smtClean="0"/>
              <a:pPr/>
              <a:t>21/1/2024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02685E9-9AF9-40EF-A410-5975E71ADF91}"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B2B55EE-D9EA-427B-B5CA-A3E1E8BF6E19}" type="datetimeFigureOut">
              <a:rPr lang="el-GR" smtClean="0"/>
              <a:pPr/>
              <a:t>21/1/2024</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902685E9-9AF9-40EF-A410-5975E71ADF91}"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CB2B55EE-D9EA-427B-B5CA-A3E1E8BF6E19}" type="datetimeFigureOut">
              <a:rPr lang="el-GR" smtClean="0"/>
              <a:pPr/>
              <a:t>21/1/2024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02685E9-9AF9-40EF-A410-5975E71ADF91}"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CB2B55EE-D9EA-427B-B5CA-A3E1E8BF6E19}" type="datetimeFigureOut">
              <a:rPr lang="el-GR" smtClean="0"/>
              <a:pPr/>
              <a:t>21/1/2024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02685E9-9AF9-40EF-A410-5975E71ADF91}"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B2B55EE-D9EA-427B-B5CA-A3E1E8BF6E19}" type="datetimeFigureOut">
              <a:rPr lang="el-GR" smtClean="0"/>
              <a:pPr/>
              <a:t>21/1/2024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02685E9-9AF9-40EF-A410-5975E71ADF9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B2B55EE-D9EA-427B-B5CA-A3E1E8BF6E19}" type="datetimeFigureOut">
              <a:rPr lang="el-GR" smtClean="0"/>
              <a:pPr/>
              <a:t>21/1/2024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02685E9-9AF9-40EF-A410-5975E71ADF9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2B55EE-D9EA-427B-B5CA-A3E1E8BF6E19}" type="datetimeFigureOut">
              <a:rPr lang="el-GR" smtClean="0"/>
              <a:pPr/>
              <a:t>21/1/2024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02685E9-9AF9-40EF-A410-5975E71ADF91}"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2B55EE-D9EA-427B-B5CA-A3E1E8BF6E19}" type="datetimeFigureOut">
              <a:rPr lang="el-GR" smtClean="0"/>
              <a:pPr/>
              <a:t>21/1/2024</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902685E9-9AF9-40EF-A410-5975E71ADF91}"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B2B55EE-D9EA-427B-B5CA-A3E1E8BF6E19}" type="datetimeFigureOut">
              <a:rPr lang="el-GR" smtClean="0"/>
              <a:pPr/>
              <a:t>21/1/2024</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02685E9-9AF9-40EF-A410-5975E71ADF9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postermywall.com/index.php/posterbuilder/view/9179da5455f2d7ccebbf907a658e251a/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295400" y="3200400"/>
            <a:ext cx="6400800" cy="2014550"/>
          </a:xfrm>
        </p:spPr>
        <p:txBody>
          <a:bodyPr>
            <a:normAutofit/>
          </a:bodyPr>
          <a:lstStyle/>
          <a:p>
            <a:r>
              <a:rPr lang="el-GR" b="1" u="sng" dirty="0" smtClean="0">
                <a:solidFill>
                  <a:srgbClr val="FF0000"/>
                </a:solidFill>
              </a:rPr>
              <a:t>Δεύτερος  θεματικός κύκλος: "Φροντίζω το περιβάλλον". Από την </a:t>
            </a:r>
            <a:r>
              <a:rPr lang="el-GR" b="1" u="sng" dirty="0" err="1" smtClean="0">
                <a:solidFill>
                  <a:srgbClr val="FF0000"/>
                </a:solidFill>
              </a:rPr>
              <a:t>Υποθεματική:"Οικολογική</a:t>
            </a:r>
            <a:r>
              <a:rPr lang="el-GR" b="1" u="sng" dirty="0" smtClean="0">
                <a:solidFill>
                  <a:srgbClr val="FF0000"/>
                </a:solidFill>
              </a:rPr>
              <a:t> Συνείδηση φιλοζωία, τα δικαιώματα των ζώων"</a:t>
            </a:r>
            <a:endParaRPr lang="el-GR" b="1" dirty="0" smtClean="0">
              <a:solidFill>
                <a:srgbClr val="FF0000"/>
              </a:solidFill>
            </a:endParaRPr>
          </a:p>
          <a:p>
            <a:endParaRPr lang="el-GR" dirty="0"/>
          </a:p>
        </p:txBody>
      </p:sp>
      <p:sp>
        <p:nvSpPr>
          <p:cNvPr id="35841" name="Rectangle 1"/>
          <p:cNvSpPr>
            <a:spLocks noChangeArrowheads="1"/>
          </p:cNvSpPr>
          <p:nvPr/>
        </p:nvSpPr>
        <p:spPr bwMode="auto">
          <a:xfrm>
            <a:off x="0" y="1928802"/>
            <a:ext cx="942978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4000" b="1" i="0" u="none" strike="noStrike" cap="none" normalizeH="0" baseline="0" dirty="0" smtClean="0">
                <a:ln>
                  <a:noFill/>
                </a:ln>
                <a:effectLst/>
                <a:latin typeface="Calibri" pitchFamily="34" charset="0"/>
                <a:ea typeface="Calibri" pitchFamily="34" charset="0"/>
                <a:cs typeface="Times New Roman" pitchFamily="18" charset="0"/>
              </a:rPr>
              <a:t>  «Οι ουρές δεν είναι για να τις τραβάμε»</a:t>
            </a:r>
            <a:endParaRPr kumimoji="0" lang="el-GR" sz="4000" b="0" i="0" u="none" strike="noStrike" cap="none" normalizeH="0" baseline="0" dirty="0" smtClean="0">
              <a:ln>
                <a:noFill/>
              </a:ln>
              <a:effectLst/>
              <a:latin typeface="Arial" pitchFamily="34" charset="0"/>
              <a:cs typeface="Arial" pitchFamily="34" charset="0"/>
            </a:endParaRPr>
          </a:p>
        </p:txBody>
      </p:sp>
      <p:pic>
        <p:nvPicPr>
          <p:cNvPr id="5" name="4 - Εικόνα" descr="DSCN6890.JPG"/>
          <p:cNvPicPr>
            <a:picLocks noChangeAspect="1"/>
          </p:cNvPicPr>
          <p:nvPr/>
        </p:nvPicPr>
        <p:blipFill>
          <a:blip r:embed="rId2" cstate="print"/>
          <a:stretch>
            <a:fillRect/>
          </a:stretch>
        </p:blipFill>
        <p:spPr>
          <a:xfrm>
            <a:off x="571472" y="4857760"/>
            <a:ext cx="2428891" cy="18256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5 - Εικόνα" descr="DSCN6892.JPG"/>
          <p:cNvPicPr>
            <a:picLocks noChangeAspect="1"/>
          </p:cNvPicPr>
          <p:nvPr/>
        </p:nvPicPr>
        <p:blipFill>
          <a:blip r:embed="rId3" cstate="print"/>
          <a:stretch>
            <a:fillRect/>
          </a:stretch>
        </p:blipFill>
        <p:spPr>
          <a:xfrm>
            <a:off x="6000760" y="4786322"/>
            <a:ext cx="2461644" cy="18573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6 - Εικόνα" descr="DSCN6891.JPG"/>
          <p:cNvPicPr>
            <a:picLocks noChangeAspect="1"/>
          </p:cNvPicPr>
          <p:nvPr/>
        </p:nvPicPr>
        <p:blipFill>
          <a:blip r:embed="rId4" cstate="print"/>
          <a:stretch>
            <a:fillRect/>
          </a:stretch>
        </p:blipFill>
        <p:spPr>
          <a:xfrm>
            <a:off x="285720" y="214290"/>
            <a:ext cx="2214578" cy="16560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7 - Εικόνα" descr="DSCN6893.JPG"/>
          <p:cNvPicPr>
            <a:picLocks noChangeAspect="1"/>
          </p:cNvPicPr>
          <p:nvPr/>
        </p:nvPicPr>
        <p:blipFill>
          <a:blip r:embed="rId5" cstate="print"/>
          <a:stretch>
            <a:fillRect/>
          </a:stretch>
        </p:blipFill>
        <p:spPr>
          <a:xfrm>
            <a:off x="4357686" y="214290"/>
            <a:ext cx="4448172" cy="15716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72518" cy="1143000"/>
          </a:xfrm>
        </p:spPr>
        <p:txBody>
          <a:bodyPr>
            <a:normAutofit/>
          </a:bodyPr>
          <a:lstStyle/>
          <a:p>
            <a:r>
              <a:rPr lang="el-GR" b="1" u="sng" dirty="0" smtClean="0">
                <a:solidFill>
                  <a:schemeClr val="accent2">
                    <a:lumMod val="60000"/>
                    <a:lumOff val="40000"/>
                  </a:schemeClr>
                </a:solidFill>
              </a:rPr>
              <a:t>1</a:t>
            </a:r>
            <a:r>
              <a:rPr lang="el-GR" b="1" u="sng" baseline="30000" dirty="0" smtClean="0">
                <a:solidFill>
                  <a:schemeClr val="accent2">
                    <a:lumMod val="60000"/>
                    <a:lumOff val="40000"/>
                  </a:schemeClr>
                </a:solidFill>
              </a:rPr>
              <a:t>ο</a:t>
            </a:r>
            <a:r>
              <a:rPr lang="el-GR" b="1" u="sng" dirty="0" smtClean="0">
                <a:solidFill>
                  <a:schemeClr val="accent2">
                    <a:lumMod val="60000"/>
                    <a:lumOff val="40000"/>
                  </a:schemeClr>
                </a:solidFill>
              </a:rPr>
              <a:t> εργαστήριο – «οι φίλοι μας τα ζώα» </a:t>
            </a:r>
            <a:r>
              <a:rPr lang="el-GR" sz="2200" b="1" u="sng" dirty="0" smtClean="0">
                <a:solidFill>
                  <a:schemeClr val="accent2">
                    <a:lumMod val="60000"/>
                    <a:lumOff val="40000"/>
                  </a:schemeClr>
                </a:solidFill>
              </a:rPr>
              <a:t>(4-10-2023)</a:t>
            </a:r>
            <a:endParaRPr lang="el-GR" sz="2200" dirty="0">
              <a:solidFill>
                <a:schemeClr val="accent2">
                  <a:lumMod val="60000"/>
                  <a:lumOff val="40000"/>
                </a:schemeClr>
              </a:solidFill>
            </a:endParaRPr>
          </a:p>
        </p:txBody>
      </p:sp>
      <p:sp>
        <p:nvSpPr>
          <p:cNvPr id="3" name="2 - Θέση περιεχομένου"/>
          <p:cNvSpPr>
            <a:spLocks noGrp="1"/>
          </p:cNvSpPr>
          <p:nvPr>
            <p:ph sz="quarter" idx="1"/>
          </p:nvPr>
        </p:nvSpPr>
        <p:spPr>
          <a:xfrm>
            <a:off x="500034" y="1447800"/>
            <a:ext cx="8186766" cy="5410200"/>
          </a:xfrm>
        </p:spPr>
        <p:txBody>
          <a:bodyPr>
            <a:normAutofit/>
          </a:bodyPr>
          <a:lstStyle/>
          <a:p>
            <a:r>
              <a:rPr lang="el-GR" sz="1800" dirty="0" smtClean="0"/>
              <a:t>Με αφορμή την παγκόσμια ημέρα των ζώων  μιλάμε για τα ζώα, αγαπημένο ζώο, ομαδοποίηση ζώων σε ζώα δάσους, ζούγκλας, θάλασσας, φάρμας, προϊστορικά.</a:t>
            </a:r>
          </a:p>
          <a:p>
            <a:r>
              <a:rPr lang="el-GR" sz="1800" dirty="0" smtClean="0"/>
              <a:t>Ομαδική εργασία </a:t>
            </a:r>
            <a:r>
              <a:rPr lang="el-GR" sz="1800" dirty="0" err="1" smtClean="0"/>
              <a:t>παλαμοζωάκια</a:t>
            </a:r>
            <a:r>
              <a:rPr lang="el-GR" sz="1800" dirty="0" smtClean="0"/>
              <a:t> , </a:t>
            </a:r>
          </a:p>
          <a:p>
            <a:r>
              <a:rPr lang="el-GR" sz="1800" dirty="0" smtClean="0"/>
              <a:t>ατομική εργασία , κατασκευή αγαπημένου ζώου</a:t>
            </a:r>
            <a:endParaRPr lang="el-GR" sz="1800" dirty="0"/>
          </a:p>
        </p:txBody>
      </p:sp>
      <p:pic>
        <p:nvPicPr>
          <p:cNvPr id="5" name="4 - Εικόνα" descr="1.jpg"/>
          <p:cNvPicPr>
            <a:picLocks noChangeAspect="1"/>
          </p:cNvPicPr>
          <p:nvPr/>
        </p:nvPicPr>
        <p:blipFill>
          <a:blip r:embed="rId2" cstate="print"/>
          <a:stretch>
            <a:fillRect/>
          </a:stretch>
        </p:blipFill>
        <p:spPr>
          <a:xfrm>
            <a:off x="2500298" y="3071810"/>
            <a:ext cx="4667249" cy="3500437"/>
          </a:xfrm>
          <a:prstGeom prst="roundRect">
            <a:avLst>
              <a:gd name="adj" fmla="val 11111"/>
            </a:avLst>
          </a:prstGeom>
          <a:ln w="190500" cap="rnd">
            <a:solidFill>
              <a:schemeClr val="accent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357166"/>
            <a:ext cx="7772400" cy="1060472"/>
          </a:xfrm>
        </p:spPr>
        <p:txBody>
          <a:bodyPr>
            <a:normAutofit fontScale="90000"/>
          </a:bodyPr>
          <a:lstStyle/>
          <a:p>
            <a:r>
              <a:rPr lang="el-GR" b="1" u="sng" dirty="0" smtClean="0"/>
              <a:t>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sz="3100" b="1" dirty="0" smtClean="0">
                <a:solidFill>
                  <a:schemeClr val="accent1"/>
                </a:solidFill>
              </a:rPr>
              <a:t>2</a:t>
            </a:r>
            <a:r>
              <a:rPr lang="el-GR" sz="3100" b="1" baseline="30000" dirty="0" smtClean="0">
                <a:solidFill>
                  <a:schemeClr val="accent1"/>
                </a:solidFill>
              </a:rPr>
              <a:t>ο</a:t>
            </a:r>
            <a:r>
              <a:rPr lang="el-GR" sz="3100" b="1" dirty="0" smtClean="0">
                <a:solidFill>
                  <a:schemeClr val="accent1"/>
                </a:solidFill>
              </a:rPr>
              <a:t> εργαστήριο – «Αδέσποτα και ζώα συντροφιάς»</a:t>
            </a:r>
            <a:r>
              <a:rPr lang="el-GR" sz="3600" dirty="0" smtClean="0"/>
              <a:t/>
            </a:r>
            <a:br>
              <a:rPr lang="el-GR" sz="3600" dirty="0" smtClean="0"/>
            </a:br>
            <a:endParaRPr lang="el-GR" sz="3600" dirty="0"/>
          </a:p>
        </p:txBody>
      </p:sp>
      <p:sp>
        <p:nvSpPr>
          <p:cNvPr id="3" name="2 - Θέση περιεχομένου"/>
          <p:cNvSpPr>
            <a:spLocks noGrp="1"/>
          </p:cNvSpPr>
          <p:nvPr>
            <p:ph sz="quarter" idx="1"/>
          </p:nvPr>
        </p:nvSpPr>
        <p:spPr>
          <a:xfrm>
            <a:off x="914400" y="928670"/>
            <a:ext cx="7772400" cy="3571900"/>
          </a:xfrm>
        </p:spPr>
        <p:txBody>
          <a:bodyPr>
            <a:normAutofit/>
          </a:bodyPr>
          <a:lstStyle/>
          <a:p>
            <a:r>
              <a:rPr lang="el-GR" sz="1800" dirty="0" smtClean="0"/>
              <a:t>Η Χαρούλα η κούκλα της τάξης , μας συστήνει τον </a:t>
            </a:r>
            <a:r>
              <a:rPr lang="el-GR" sz="1800" dirty="0" err="1" smtClean="0"/>
              <a:t>Κούκι</a:t>
            </a:r>
            <a:r>
              <a:rPr lang="el-GR" sz="1800" dirty="0" smtClean="0"/>
              <a:t> και τον Σπόρο, δύο αδέσποτα (γατάκι και σκυλάκι). Έτσι ξεκινάει συζήτηση για το ποια ζώα λέγονται αδέσποτα , τι σημαίνει αυτή η λέξη, αν έχουν δει κάποιο αδέσποτο.</a:t>
            </a:r>
          </a:p>
          <a:p>
            <a:r>
              <a:rPr lang="el-GR" sz="1800" dirty="0" smtClean="0"/>
              <a:t>(ζώα συντροφιάς), που ζουν, ποιοι τα φροντίζουν.</a:t>
            </a:r>
          </a:p>
          <a:p>
            <a:r>
              <a:rPr lang="el-GR" sz="1800" dirty="0" smtClean="0"/>
              <a:t>Εικόνες με σωστές και λάθος συμπεριφορές απέναντι στα ζώα.</a:t>
            </a:r>
          </a:p>
          <a:p>
            <a:r>
              <a:rPr lang="el-GR" sz="1800" dirty="0" smtClean="0"/>
              <a:t>Φύλλο εργασίας ( απεικονίζουν ποια ζώα συναντούν καθημερινά στη γειτονιά τους ) .</a:t>
            </a:r>
          </a:p>
          <a:p>
            <a:r>
              <a:rPr lang="el-GR" sz="1800" dirty="0" smtClean="0"/>
              <a:t>Αυτοσχέδιο επιτραπέζιο παιγνίδι  “Βοήθησε το Σπόρο να βρει ένα σπίτι”</a:t>
            </a:r>
          </a:p>
          <a:p>
            <a:pPr>
              <a:buNone/>
            </a:pPr>
            <a:r>
              <a:rPr lang="el-GR" sz="1800" dirty="0" smtClean="0"/>
              <a:t>     ( στις σωστές συμπεριφορές ο Σπόρος προχωράει μπροστά , στις λάθος γυρίζει πίσω , μέχρι να φτάσει σε </a:t>
            </a:r>
            <a:r>
              <a:rPr lang="el-GR" sz="1800" dirty="0" err="1" smtClean="0"/>
              <a:t>μιά</a:t>
            </a:r>
            <a:r>
              <a:rPr lang="el-GR" sz="1800" dirty="0" smtClean="0"/>
              <a:t> οικογένεια).</a:t>
            </a:r>
          </a:p>
          <a:p>
            <a:endParaRPr lang="el-GR" dirty="0"/>
          </a:p>
        </p:txBody>
      </p:sp>
      <p:pic>
        <p:nvPicPr>
          <p:cNvPr id="5" name="4 - Εικόνα" descr="DSCN7028.JPG"/>
          <p:cNvPicPr>
            <a:picLocks noChangeAspect="1"/>
          </p:cNvPicPr>
          <p:nvPr/>
        </p:nvPicPr>
        <p:blipFill>
          <a:blip r:embed="rId2" cstate="print"/>
          <a:stretch>
            <a:fillRect/>
          </a:stretch>
        </p:blipFill>
        <p:spPr>
          <a:xfrm>
            <a:off x="500034" y="4429132"/>
            <a:ext cx="2643206" cy="22681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5 - Εικόνα" descr="2.jpg"/>
          <p:cNvPicPr>
            <a:picLocks noChangeAspect="1"/>
          </p:cNvPicPr>
          <p:nvPr/>
        </p:nvPicPr>
        <p:blipFill>
          <a:blip r:embed="rId3" cstate="print"/>
          <a:stretch>
            <a:fillRect/>
          </a:stretch>
        </p:blipFill>
        <p:spPr>
          <a:xfrm>
            <a:off x="6286480" y="4357694"/>
            <a:ext cx="2857520" cy="22860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6 - Εικόνα" descr="ποιά ζώζ συναντάμε στη γειτονιά μας.jpg"/>
          <p:cNvPicPr>
            <a:picLocks noChangeAspect="1"/>
          </p:cNvPicPr>
          <p:nvPr/>
        </p:nvPicPr>
        <p:blipFill>
          <a:blip r:embed="rId4"/>
          <a:stretch>
            <a:fillRect/>
          </a:stretch>
        </p:blipFill>
        <p:spPr>
          <a:xfrm>
            <a:off x="3428992" y="4429132"/>
            <a:ext cx="2714645" cy="2257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u="sng" dirty="0" smtClean="0">
                <a:solidFill>
                  <a:schemeClr val="accent1"/>
                </a:solidFill>
              </a:rPr>
              <a:t>3</a:t>
            </a:r>
            <a:r>
              <a:rPr lang="el-GR" sz="2400" b="1" u="sng" baseline="30000" dirty="0" smtClean="0">
                <a:solidFill>
                  <a:schemeClr val="accent1"/>
                </a:solidFill>
              </a:rPr>
              <a:t>ο</a:t>
            </a:r>
            <a:r>
              <a:rPr lang="el-GR" sz="2400" b="1" u="sng" dirty="0" smtClean="0">
                <a:solidFill>
                  <a:schemeClr val="accent1"/>
                </a:solidFill>
              </a:rPr>
              <a:t> εργαστήριο «Τα δικαιώματα των ζώων – οικουμενική </a:t>
            </a:r>
            <a:r>
              <a:rPr lang="el-GR" sz="2400" b="1" u="sng" dirty="0" err="1" smtClean="0">
                <a:solidFill>
                  <a:schemeClr val="accent1"/>
                </a:solidFill>
              </a:rPr>
              <a:t>Διακύρηξη</a:t>
            </a:r>
            <a:r>
              <a:rPr lang="el-GR" sz="2400" b="1" u="sng" dirty="0" smtClean="0">
                <a:solidFill>
                  <a:schemeClr val="accent1"/>
                </a:solidFill>
              </a:rPr>
              <a:t>»</a:t>
            </a:r>
            <a:r>
              <a:rPr lang="el-GR" sz="2400" dirty="0" smtClean="0"/>
              <a:t/>
            </a:r>
            <a:br>
              <a:rPr lang="el-GR" sz="2400" dirty="0" smtClean="0"/>
            </a:br>
            <a:endParaRPr lang="el-GR" sz="2400" dirty="0"/>
          </a:p>
        </p:txBody>
      </p:sp>
      <p:sp>
        <p:nvSpPr>
          <p:cNvPr id="3" name="2 - Θέση περιεχομένου"/>
          <p:cNvSpPr>
            <a:spLocks noGrp="1"/>
          </p:cNvSpPr>
          <p:nvPr>
            <p:ph sz="quarter" idx="1"/>
          </p:nvPr>
        </p:nvSpPr>
        <p:spPr>
          <a:xfrm>
            <a:off x="914400" y="1071546"/>
            <a:ext cx="7772400" cy="1928826"/>
          </a:xfrm>
        </p:spPr>
        <p:txBody>
          <a:bodyPr/>
          <a:lstStyle/>
          <a:p>
            <a:r>
              <a:rPr lang="el-GR" sz="1800" dirty="0" smtClean="0"/>
              <a:t>Διαβάζουμε την Οικουμενική Διακήρυξη των Δικαιωμάτων των Ζώων</a:t>
            </a:r>
          </a:p>
          <a:p>
            <a:r>
              <a:rPr lang="el-GR" sz="1800" dirty="0" smtClean="0"/>
              <a:t>Μετά από συζήτηση τα παιδιά σε φύλο αξιολόγησης, απεικονίζουν τα Δικαιώματα των Ζώων.</a:t>
            </a:r>
          </a:p>
          <a:p>
            <a:r>
              <a:rPr lang="el-GR" sz="1800" dirty="0" smtClean="0"/>
              <a:t>Κατασκευή μακέτας -Τα ζώα διαδηλώνουν για τα δικαιώματά τους.</a:t>
            </a:r>
          </a:p>
          <a:p>
            <a:endParaRPr lang="el-GR" dirty="0"/>
          </a:p>
        </p:txBody>
      </p:sp>
      <p:pic>
        <p:nvPicPr>
          <p:cNvPr id="4" name="3 - Εικόνα" descr="DSCN7060.JPG"/>
          <p:cNvPicPr>
            <a:picLocks noChangeAspect="1"/>
          </p:cNvPicPr>
          <p:nvPr/>
        </p:nvPicPr>
        <p:blipFill>
          <a:blip r:embed="rId2" cstate="print"/>
          <a:stretch>
            <a:fillRect/>
          </a:stretch>
        </p:blipFill>
        <p:spPr>
          <a:xfrm>
            <a:off x="357158" y="2714620"/>
            <a:ext cx="4071966" cy="3500462"/>
          </a:xfrm>
          <a:prstGeom prst="rect">
            <a:avLst/>
          </a:prstGeom>
        </p:spPr>
      </p:pic>
      <p:pic>
        <p:nvPicPr>
          <p:cNvPr id="5" name="4 - Εικόνα" descr="DSCN7076.JPG"/>
          <p:cNvPicPr>
            <a:picLocks noChangeAspect="1"/>
          </p:cNvPicPr>
          <p:nvPr/>
        </p:nvPicPr>
        <p:blipFill>
          <a:blip r:embed="rId3" cstate="print"/>
          <a:stretch>
            <a:fillRect/>
          </a:stretch>
        </p:blipFill>
        <p:spPr>
          <a:xfrm>
            <a:off x="4572000" y="2500306"/>
            <a:ext cx="3571900" cy="1883516"/>
          </a:xfrm>
          <a:prstGeom prst="rect">
            <a:avLst/>
          </a:prstGeom>
        </p:spPr>
      </p:pic>
      <p:pic>
        <p:nvPicPr>
          <p:cNvPr id="6" name="5 - Εικόνα" descr="DSCN7077.JPG"/>
          <p:cNvPicPr>
            <a:picLocks noChangeAspect="1"/>
          </p:cNvPicPr>
          <p:nvPr/>
        </p:nvPicPr>
        <p:blipFill>
          <a:blip r:embed="rId4" cstate="print"/>
          <a:stretch>
            <a:fillRect/>
          </a:stretch>
        </p:blipFill>
        <p:spPr>
          <a:xfrm>
            <a:off x="5500694" y="4453396"/>
            <a:ext cx="3143272" cy="210546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δικαιωματα ζώων.jpg"/>
          <p:cNvPicPr>
            <a:picLocks noChangeAspect="1"/>
          </p:cNvPicPr>
          <p:nvPr/>
        </p:nvPicPr>
        <p:blipFill>
          <a:blip r:embed="rId2"/>
          <a:stretch>
            <a:fillRect/>
          </a:stretch>
        </p:blipFill>
        <p:spPr>
          <a:xfrm>
            <a:off x="642910" y="1000109"/>
            <a:ext cx="7858179" cy="5429288"/>
          </a:xfrm>
          <a:prstGeom prst="rect">
            <a:avLst/>
          </a:prstGeom>
          <a:ln w="228600" cap="sq" cmpd="thickThin">
            <a:solidFill>
              <a:schemeClr val="accent1"/>
            </a:solidFill>
            <a:prstDash val="solid"/>
            <a:miter lim="800000"/>
          </a:ln>
          <a:effectLst>
            <a:innerShdw blurRad="76200">
              <a:srgbClr val="000000"/>
            </a:innerShdw>
          </a:effectLst>
        </p:spPr>
      </p:pic>
      <p:sp>
        <p:nvSpPr>
          <p:cNvPr id="5" name="4 - Ορθογώνιο"/>
          <p:cNvSpPr/>
          <p:nvPr/>
        </p:nvSpPr>
        <p:spPr>
          <a:xfrm>
            <a:off x="1071538" y="0"/>
            <a:ext cx="7286676" cy="523220"/>
          </a:xfrm>
          <a:prstGeom prst="rect">
            <a:avLst/>
          </a:prstGeom>
          <a:noFill/>
        </p:spPr>
        <p:txBody>
          <a:bodyPr wrap="square" lIns="91440" tIns="45720" rIns="91440" bIns="45720">
            <a:spAutoFit/>
          </a:bodyPr>
          <a:lstStyle/>
          <a:p>
            <a:pPr algn="ctr"/>
            <a:r>
              <a:rPr lang="el-GR" sz="2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Ζωγραφίζω τα δικαιώματα των ζώων</a:t>
            </a:r>
            <a:endParaRPr lang="el-GR"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b="1" dirty="0" smtClean="0">
                <a:solidFill>
                  <a:schemeClr val="accent1"/>
                </a:solidFill>
              </a:rPr>
              <a:t>4</a:t>
            </a:r>
            <a:r>
              <a:rPr lang="el-GR" sz="2700" b="1" baseline="30000" dirty="0" smtClean="0">
                <a:solidFill>
                  <a:schemeClr val="accent1"/>
                </a:solidFill>
              </a:rPr>
              <a:t>ο</a:t>
            </a:r>
            <a:r>
              <a:rPr lang="el-GR" sz="2700" b="1" dirty="0" smtClean="0">
                <a:solidFill>
                  <a:schemeClr val="accent1"/>
                </a:solidFill>
              </a:rPr>
              <a:t> εργαστήριο- τι σκέφτονται , πως νιώθουν τα ζώα</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914400" y="928670"/>
            <a:ext cx="7772400" cy="2143140"/>
          </a:xfrm>
        </p:spPr>
        <p:txBody>
          <a:bodyPr>
            <a:normAutofit/>
          </a:bodyPr>
          <a:lstStyle/>
          <a:p>
            <a:r>
              <a:rPr lang="el-GR" sz="1800" dirty="0" smtClean="0"/>
              <a:t>Αξιοποιώντας πίνακες ζωγραφικής ή φωτογραφίες από το διαδίκτυο , οι μαθητές/</a:t>
            </a:r>
            <a:r>
              <a:rPr lang="el-GR" sz="1800" dirty="0" err="1" smtClean="0"/>
              <a:t>τριες</a:t>
            </a:r>
            <a:r>
              <a:rPr lang="el-GR" sz="1800" dirty="0" smtClean="0"/>
              <a:t> παρατηρώντας προσεκτικά προσπαθούν να κατανοήσουν πώς αισθάνονται τα ζώα , τι σκέφτονται.</a:t>
            </a:r>
          </a:p>
          <a:p>
            <a:r>
              <a:rPr lang="el-GR" sz="1800" dirty="0" smtClean="0"/>
              <a:t>Μετά από συζήτηση τα παιδιά σε Φύλλο αξιολόγησης ζωγραφίζουν τα συναισθήματα και τις σκέψεις των ζώων.</a:t>
            </a:r>
            <a:endParaRPr lang="el-GR" sz="1800" dirty="0"/>
          </a:p>
        </p:txBody>
      </p:sp>
      <p:pic>
        <p:nvPicPr>
          <p:cNvPr id="4" name="3 - Εικόνα" descr="πως ωι΄θουν τα ζώα.jpg"/>
          <p:cNvPicPr>
            <a:picLocks noChangeAspect="1"/>
          </p:cNvPicPr>
          <p:nvPr/>
        </p:nvPicPr>
        <p:blipFill>
          <a:blip r:embed="rId2"/>
          <a:stretch>
            <a:fillRect/>
          </a:stretch>
        </p:blipFill>
        <p:spPr>
          <a:xfrm>
            <a:off x="1500166" y="2571744"/>
            <a:ext cx="6215106" cy="4000528"/>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u="sng" dirty="0" smtClean="0">
                <a:solidFill>
                  <a:schemeClr val="accent1"/>
                </a:solidFill>
              </a:rPr>
              <a:t>5</a:t>
            </a:r>
            <a:r>
              <a:rPr lang="el-GR" sz="3200" b="1" u="sng" baseline="30000" dirty="0" smtClean="0">
                <a:solidFill>
                  <a:schemeClr val="accent1"/>
                </a:solidFill>
              </a:rPr>
              <a:t>ο</a:t>
            </a:r>
            <a:r>
              <a:rPr lang="el-GR" sz="3200" b="1" u="sng" dirty="0" smtClean="0">
                <a:solidFill>
                  <a:schemeClr val="accent1"/>
                </a:solidFill>
              </a:rPr>
              <a:t> εργαστήριο – τα ζώα του πολέμου</a:t>
            </a:r>
            <a:r>
              <a:rPr lang="el-GR" sz="3200" b="1" dirty="0" smtClean="0">
                <a:solidFill>
                  <a:schemeClr val="accent1"/>
                </a:solidFill>
              </a:rPr>
              <a:t>.</a:t>
            </a:r>
            <a:r>
              <a:rPr lang="el-GR" sz="3200" dirty="0" smtClean="0">
                <a:solidFill>
                  <a:schemeClr val="accent1"/>
                </a:solidFill>
              </a:rPr>
              <a:t/>
            </a:r>
            <a:br>
              <a:rPr lang="el-GR" sz="3200" dirty="0" smtClean="0">
                <a:solidFill>
                  <a:schemeClr val="accent1"/>
                </a:solidFill>
              </a:rPr>
            </a:br>
            <a:endParaRPr lang="el-GR" sz="3200" dirty="0">
              <a:solidFill>
                <a:schemeClr val="accent1"/>
              </a:solidFill>
            </a:endParaRPr>
          </a:p>
        </p:txBody>
      </p:sp>
      <p:sp>
        <p:nvSpPr>
          <p:cNvPr id="3" name="2 - Θέση περιεχομένου"/>
          <p:cNvSpPr>
            <a:spLocks noGrp="1"/>
          </p:cNvSpPr>
          <p:nvPr>
            <p:ph sz="quarter" idx="1"/>
          </p:nvPr>
        </p:nvSpPr>
        <p:spPr/>
        <p:txBody>
          <a:bodyPr>
            <a:normAutofit/>
          </a:bodyPr>
          <a:lstStyle/>
          <a:p>
            <a:r>
              <a:rPr lang="el-GR" sz="1800" dirty="0" smtClean="0"/>
              <a:t>Οι μαθητές με αφορμή την επέτειο της 28ης Οκτωβρίου  παρατηρούν έργα ζωγραφικής του σπουδαίου ζωγράφου Αλέξανδρου </a:t>
            </a:r>
            <a:r>
              <a:rPr lang="el-GR" sz="1800" dirty="0" err="1" smtClean="0"/>
              <a:t>Αλεξανδράκη</a:t>
            </a:r>
            <a:r>
              <a:rPr lang="el-GR" sz="1800" dirty="0" smtClean="0"/>
              <a:t>  με θέμα </a:t>
            </a:r>
            <a:r>
              <a:rPr lang="en-US" sz="1800" dirty="0" smtClean="0"/>
              <a:t>“</a:t>
            </a:r>
            <a:r>
              <a:rPr lang="el-GR" sz="1800" dirty="0" smtClean="0"/>
              <a:t>τα ζώα του πολέμου</a:t>
            </a:r>
            <a:r>
              <a:rPr lang="en-US" sz="1800" dirty="0" smtClean="0"/>
              <a:t>”</a:t>
            </a:r>
            <a:r>
              <a:rPr lang="el-GR" sz="1800" dirty="0" smtClean="0"/>
              <a:t>. Παρατηρώντας προσεκτικά προσπαθούν να περιγράψουν το περιβάλλον που απεικονίζει ο κάθε πίνακας, τους ήρωες, τα συναισθήματα των ηρώων καθώς και τα συναισθήματα που προκαλούν οι πίνακες στα ίδια τα παιδιά. Όλοι σε καιρό πολέμου υποφέρουν ακόμα και τα ζώα. Παντού υπάρχει πόνος και δυστυχία. </a:t>
            </a:r>
          </a:p>
          <a:p>
            <a:r>
              <a:rPr lang="el-GR" sz="1800" dirty="0" smtClean="0"/>
              <a:t>Φύλλο εργασίας</a:t>
            </a:r>
            <a:r>
              <a:rPr lang="en-US" sz="1800" dirty="0" smtClean="0"/>
              <a:t> :</a:t>
            </a:r>
            <a:r>
              <a:rPr lang="el-GR" sz="1800" dirty="0" smtClean="0"/>
              <a:t> ζωγραφίζουν άλογα που απολαμβάνουν την Ειρήνη</a:t>
            </a:r>
            <a:r>
              <a:rPr lang="en-US" sz="1800" dirty="0" smtClean="0"/>
              <a:t>.</a:t>
            </a:r>
            <a:endParaRPr lang="el-GR" sz="1800" dirty="0"/>
          </a:p>
        </p:txBody>
      </p:sp>
      <p:pic>
        <p:nvPicPr>
          <p:cNvPr id="4" name="3 - Εικόνα" descr="Στιγμιότυπο οθόνης 2024-01-21 112030.jpg"/>
          <p:cNvPicPr>
            <a:picLocks noChangeAspect="1"/>
          </p:cNvPicPr>
          <p:nvPr/>
        </p:nvPicPr>
        <p:blipFill>
          <a:blip r:embed="rId2"/>
          <a:stretch>
            <a:fillRect/>
          </a:stretch>
        </p:blipFill>
        <p:spPr>
          <a:xfrm>
            <a:off x="285720" y="3929066"/>
            <a:ext cx="4143404" cy="2563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 Εικόνα" descr="Στιγμιότυπο οθόνης 2024-01-21 112143.jpg"/>
          <p:cNvPicPr>
            <a:picLocks noChangeAspect="1"/>
          </p:cNvPicPr>
          <p:nvPr/>
        </p:nvPicPr>
        <p:blipFill>
          <a:blip r:embed="rId3"/>
          <a:stretch>
            <a:fillRect/>
          </a:stretch>
        </p:blipFill>
        <p:spPr>
          <a:xfrm>
            <a:off x="4643438" y="3929066"/>
            <a:ext cx="4176711"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858280" cy="1417638"/>
          </a:xfrm>
        </p:spPr>
        <p:txBody>
          <a:bodyPr>
            <a:normAutofit/>
          </a:bodyPr>
          <a:lstStyle/>
          <a:p>
            <a:r>
              <a:rPr lang="el-GR" sz="2400" b="1" u="sng" dirty="0" smtClean="0">
                <a:solidFill>
                  <a:schemeClr val="accent1"/>
                </a:solidFill>
              </a:rPr>
              <a:t>6</a:t>
            </a:r>
            <a:r>
              <a:rPr lang="el-GR" sz="2400" b="1" u="sng" baseline="30000" dirty="0" smtClean="0">
                <a:solidFill>
                  <a:schemeClr val="accent1"/>
                </a:solidFill>
              </a:rPr>
              <a:t>ο</a:t>
            </a:r>
            <a:r>
              <a:rPr lang="el-GR" sz="2400" b="1" u="sng" dirty="0" smtClean="0">
                <a:solidFill>
                  <a:schemeClr val="accent1"/>
                </a:solidFill>
              </a:rPr>
              <a:t> εργαστήριο «</a:t>
            </a:r>
            <a:r>
              <a:rPr lang="el-GR" sz="2400" b="1" dirty="0" smtClean="0">
                <a:solidFill>
                  <a:schemeClr val="accent1"/>
                </a:solidFill>
              </a:rPr>
              <a:t>Επίσκεψη του κτηνιάτρου Μανόλη </a:t>
            </a:r>
            <a:r>
              <a:rPr lang="el-GR" sz="2400" b="1" dirty="0" err="1" smtClean="0">
                <a:solidFill>
                  <a:schemeClr val="accent1"/>
                </a:solidFill>
              </a:rPr>
              <a:t>Βορίση</a:t>
            </a:r>
            <a:r>
              <a:rPr lang="el-GR" sz="2400" b="1" dirty="0" smtClean="0">
                <a:solidFill>
                  <a:schemeClr val="accent1"/>
                </a:solidFill>
              </a:rPr>
              <a:t> στο νηπιαγωγείο μα</a:t>
            </a:r>
            <a:r>
              <a:rPr lang="el-GR" sz="2000" b="1" dirty="0" smtClean="0">
                <a:solidFill>
                  <a:schemeClr val="accent1"/>
                </a:solidFill>
              </a:rPr>
              <a:t>ς».</a:t>
            </a:r>
            <a:r>
              <a:rPr lang="el-GR" sz="2000" b="1" dirty="0" smtClean="0"/>
              <a:t/>
            </a:r>
            <a:br>
              <a:rPr lang="el-GR" sz="2000" b="1" dirty="0" smtClean="0"/>
            </a:br>
            <a:endParaRPr lang="el-GR" sz="2000" b="1" dirty="0"/>
          </a:p>
        </p:txBody>
      </p:sp>
      <p:sp>
        <p:nvSpPr>
          <p:cNvPr id="3" name="2 - Θέση περιεχομένου"/>
          <p:cNvSpPr>
            <a:spLocks noGrp="1"/>
          </p:cNvSpPr>
          <p:nvPr>
            <p:ph sz="quarter" idx="1"/>
          </p:nvPr>
        </p:nvSpPr>
        <p:spPr>
          <a:xfrm>
            <a:off x="357158" y="1071546"/>
            <a:ext cx="8329642" cy="2124076"/>
          </a:xfrm>
        </p:spPr>
        <p:txBody>
          <a:bodyPr/>
          <a:lstStyle/>
          <a:p>
            <a:r>
              <a:rPr lang="el-GR" sz="1800" dirty="0" smtClean="0"/>
              <a:t>Ο κος </a:t>
            </a:r>
            <a:r>
              <a:rPr lang="el-GR" sz="1800" dirty="0" err="1" smtClean="0"/>
              <a:t>Βορίσης</a:t>
            </a:r>
            <a:r>
              <a:rPr lang="el-GR" sz="1800" dirty="0" smtClean="0"/>
              <a:t> ίδρυσε τα ‘’</a:t>
            </a:r>
            <a:r>
              <a:rPr lang="el-GR" sz="1800" dirty="0" err="1" smtClean="0"/>
              <a:t>γατοκαφενεία</a:t>
            </a:r>
            <a:r>
              <a:rPr lang="el-GR" sz="1800" dirty="0" smtClean="0"/>
              <a:t>’’ στη </a:t>
            </a:r>
            <a:r>
              <a:rPr lang="el-GR" sz="1800" dirty="0" err="1" smtClean="0"/>
              <a:t>Σύρο.Γωνιές</a:t>
            </a:r>
            <a:r>
              <a:rPr lang="el-GR" sz="1800" dirty="0" smtClean="0"/>
              <a:t> δηλαδή σε σημεία του νησιού όπου υπάρχουν καθαρές και οργανωμένες </a:t>
            </a:r>
            <a:r>
              <a:rPr lang="el-GR" sz="1800" dirty="0" err="1" smtClean="0"/>
              <a:t>ταϊστρες</a:t>
            </a:r>
            <a:r>
              <a:rPr lang="el-GR" sz="1800" dirty="0" smtClean="0"/>
              <a:t> για τα αδέσποτα γατάκια. </a:t>
            </a:r>
          </a:p>
          <a:p>
            <a:r>
              <a:rPr lang="el-GR" sz="1800" dirty="0" smtClean="0"/>
              <a:t>Μίλησε στα παιδιά για το έργο του και ποιος είναι ο κατάλληλος τρόπος να φροντίζουμε ένα γατάκι. Τα παιδιά στο τέλος πρόσφεραν </a:t>
            </a:r>
            <a:r>
              <a:rPr lang="el-GR" sz="1800" dirty="0" err="1" smtClean="0"/>
              <a:t>γατοτροφές</a:t>
            </a:r>
            <a:r>
              <a:rPr lang="el-GR" sz="1800" dirty="0" smtClean="0"/>
              <a:t> για τα </a:t>
            </a:r>
            <a:r>
              <a:rPr lang="el-GR" sz="1800" dirty="0" err="1" smtClean="0"/>
              <a:t>γατοκαφενεία</a:t>
            </a:r>
            <a:r>
              <a:rPr lang="el-GR" sz="1800" dirty="0" smtClean="0"/>
              <a:t>.</a:t>
            </a:r>
          </a:p>
          <a:p>
            <a:endParaRPr lang="el-GR" dirty="0"/>
          </a:p>
        </p:txBody>
      </p:sp>
      <p:pic>
        <p:nvPicPr>
          <p:cNvPr id="4" name="3 - Εικόνα" descr="received_856536929468177.jpeg"/>
          <p:cNvPicPr>
            <a:picLocks noChangeAspect="1"/>
          </p:cNvPicPr>
          <p:nvPr/>
        </p:nvPicPr>
        <p:blipFill>
          <a:blip r:embed="rId2"/>
          <a:stretch>
            <a:fillRect/>
          </a:stretch>
        </p:blipFill>
        <p:spPr>
          <a:xfrm>
            <a:off x="285720" y="3357562"/>
            <a:ext cx="4000528" cy="3143272"/>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5 - Εικόνα" descr="3.jpg"/>
          <p:cNvPicPr>
            <a:picLocks noChangeAspect="1"/>
          </p:cNvPicPr>
          <p:nvPr/>
        </p:nvPicPr>
        <p:blipFill>
          <a:blip r:embed="rId3"/>
          <a:stretch>
            <a:fillRect/>
          </a:stretch>
        </p:blipFill>
        <p:spPr>
          <a:xfrm>
            <a:off x="4857752" y="3071810"/>
            <a:ext cx="3714744" cy="342902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72518" cy="1143000"/>
          </a:xfrm>
        </p:spPr>
        <p:txBody>
          <a:bodyPr>
            <a:noAutofit/>
          </a:bodyPr>
          <a:lstStyle/>
          <a:p>
            <a:r>
              <a:rPr lang="el-GR" sz="2400" b="1" u="sng" dirty="0" smtClean="0">
                <a:solidFill>
                  <a:schemeClr val="accent1"/>
                </a:solidFill>
              </a:rPr>
              <a:t>7</a:t>
            </a:r>
            <a:r>
              <a:rPr lang="el-GR" sz="2400" b="1" u="sng" baseline="30000" dirty="0" smtClean="0">
                <a:solidFill>
                  <a:schemeClr val="accent1"/>
                </a:solidFill>
              </a:rPr>
              <a:t>ο</a:t>
            </a:r>
            <a:r>
              <a:rPr lang="el-GR" sz="2400" b="1" u="sng" dirty="0" smtClean="0">
                <a:solidFill>
                  <a:schemeClr val="accent1"/>
                </a:solidFill>
              </a:rPr>
              <a:t> εργαστήριο</a:t>
            </a:r>
            <a:r>
              <a:rPr lang="el-GR" sz="2400" dirty="0" smtClean="0">
                <a:solidFill>
                  <a:schemeClr val="accent1"/>
                </a:solidFill>
              </a:rPr>
              <a:t/>
            </a:r>
            <a:br>
              <a:rPr lang="el-GR" sz="2400" dirty="0" smtClean="0">
                <a:solidFill>
                  <a:schemeClr val="accent1"/>
                </a:solidFill>
              </a:rPr>
            </a:br>
            <a:r>
              <a:rPr lang="el-GR" sz="2400" dirty="0" smtClean="0">
                <a:solidFill>
                  <a:schemeClr val="accent1"/>
                </a:solidFill>
              </a:rPr>
              <a:t>«</a:t>
            </a:r>
            <a:r>
              <a:rPr lang="el-GR" sz="2400" b="1" dirty="0" smtClean="0">
                <a:solidFill>
                  <a:schemeClr val="accent1"/>
                </a:solidFill>
              </a:rPr>
              <a:t>Ο </a:t>
            </a:r>
            <a:r>
              <a:rPr lang="el-GR" sz="2400" b="1" dirty="0" err="1" smtClean="0">
                <a:solidFill>
                  <a:schemeClr val="accent1"/>
                </a:solidFill>
              </a:rPr>
              <a:t>Κούκι</a:t>
            </a:r>
            <a:r>
              <a:rPr lang="el-GR" sz="2400" b="1" dirty="0" smtClean="0">
                <a:solidFill>
                  <a:schemeClr val="accent1"/>
                </a:solidFill>
              </a:rPr>
              <a:t> και ο  Σπόρος έρχονται να μας αποχαιρετήσουν γιατί βρήκαν οικογένειες να τα υιοθετήσουν». </a:t>
            </a:r>
            <a:endParaRPr lang="el-GR" sz="2400" b="1" dirty="0">
              <a:solidFill>
                <a:schemeClr val="accent1"/>
              </a:solidFill>
            </a:endParaRPr>
          </a:p>
        </p:txBody>
      </p:sp>
      <p:sp>
        <p:nvSpPr>
          <p:cNvPr id="3" name="2 - Θέση περιεχομένου"/>
          <p:cNvSpPr>
            <a:spLocks noGrp="1"/>
          </p:cNvSpPr>
          <p:nvPr>
            <p:ph sz="quarter" idx="1"/>
          </p:nvPr>
        </p:nvSpPr>
        <p:spPr>
          <a:xfrm>
            <a:off x="500034" y="1357298"/>
            <a:ext cx="8401080" cy="1785950"/>
          </a:xfrm>
        </p:spPr>
        <p:txBody>
          <a:bodyPr>
            <a:normAutofit fontScale="92500" lnSpcReduction="20000"/>
          </a:bodyPr>
          <a:lstStyle/>
          <a:p>
            <a:r>
              <a:rPr lang="el-GR" sz="2000" dirty="0" smtClean="0"/>
              <a:t>Κατασκευή αφίσας για τα αδέσποτα .</a:t>
            </a:r>
          </a:p>
          <a:p>
            <a:r>
              <a:rPr lang="el-GR" sz="2000" dirty="0" smtClean="0"/>
              <a:t>Τα παιδιά με αυτό τον τρόπο θέλουν να ευαισθητοποιήσουν την τοπική κοινωνία</a:t>
            </a:r>
            <a:r>
              <a:rPr lang="el-GR" dirty="0" smtClean="0"/>
              <a:t>.</a:t>
            </a:r>
          </a:p>
          <a:p>
            <a:r>
              <a:rPr lang="el-GR" dirty="0" smtClean="0"/>
              <a:t> </a:t>
            </a:r>
            <a:r>
              <a:rPr lang="el-GR" sz="2000" dirty="0" smtClean="0"/>
              <a:t>Η ψηφιακή αφίσα στο</a:t>
            </a:r>
            <a:r>
              <a:rPr lang="en-US" sz="2000" dirty="0" smtClean="0"/>
              <a:t> ling </a:t>
            </a:r>
            <a:r>
              <a:rPr lang="en-US" sz="2200" b="1" dirty="0" smtClean="0"/>
              <a:t>:</a:t>
            </a:r>
            <a:r>
              <a:rPr lang="en-US" sz="2200" b="1" dirty="0" smtClean="0">
                <a:hlinkClick r:id="rId2"/>
              </a:rPr>
              <a:t>https://www.postermywall.com/index.php/posterbuilder/view/9179da5455f2d7ccebbf907a658e251a/0</a:t>
            </a:r>
            <a:endParaRPr lang="el-GR" sz="2200" b="1" dirty="0"/>
          </a:p>
        </p:txBody>
      </p:sp>
      <p:pic>
        <p:nvPicPr>
          <p:cNvPr id="4" name="3 - Εικόνα" descr="ΑΦΙΣΑ ΖΩΑ.jpg"/>
          <p:cNvPicPr>
            <a:picLocks noChangeAspect="1"/>
          </p:cNvPicPr>
          <p:nvPr/>
        </p:nvPicPr>
        <p:blipFill>
          <a:blip r:embed="rId3"/>
          <a:stretch>
            <a:fillRect/>
          </a:stretch>
        </p:blipFill>
        <p:spPr>
          <a:xfrm>
            <a:off x="1571604" y="3286124"/>
            <a:ext cx="6582130" cy="328612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109</TotalTime>
  <Words>467</Words>
  <Application>Microsoft Office PowerPoint</Application>
  <PresentationFormat>Προβολή στην οθόνη (4:3)</PresentationFormat>
  <Paragraphs>31</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Δικαιοσύνη</vt:lpstr>
      <vt:lpstr>Διαφάνεια 1</vt:lpstr>
      <vt:lpstr>1ο εργαστήριο – «οι φίλοι μας τα ζώα» (4-10-2023)</vt:lpstr>
      <vt:lpstr>       2ο εργαστήριο – «Αδέσποτα και ζώα συντροφιάς» </vt:lpstr>
      <vt:lpstr>3ο εργαστήριο «Τα δικαιώματα των ζώων – οικουμενική Διακύρηξη» </vt:lpstr>
      <vt:lpstr>Διαφάνεια 5</vt:lpstr>
      <vt:lpstr>4ο εργαστήριο- τι σκέφτονται , πως νιώθουν τα ζώα </vt:lpstr>
      <vt:lpstr>5ο εργαστήριο – τα ζώα του πολέμου. </vt:lpstr>
      <vt:lpstr>6ο εργαστήριο «Επίσκεψη του κτηνιάτρου Μανόλη Βορίση στο νηπιαγωγείο μας». </vt:lpstr>
      <vt:lpstr>7ο εργαστήριο «Ο Κούκι και ο  Σπόρος έρχονται να μας αποχαιρετήσουν γιατί βρήκαν οικογένειες να τα υιοθετήσουν».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Δεύτερος  θεματικός κύκλος: "Φροντίζω το περιβάλλον". Από την Υποθεματική:"Οικολογική Συνείδηση φιλοζωία, τα δικαιώματα των ζώων"</dc:title>
  <dc:creator>User1</dc:creator>
  <cp:lastModifiedBy>User1</cp:lastModifiedBy>
  <cp:revision>13</cp:revision>
  <dcterms:created xsi:type="dcterms:W3CDTF">2024-01-02T09:03:43Z</dcterms:created>
  <dcterms:modified xsi:type="dcterms:W3CDTF">2024-01-21T09:26:41Z</dcterms:modified>
</cp:coreProperties>
</file>