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9" r:id="rId4"/>
    <p:sldId id="258" r:id="rId5"/>
    <p:sldId id="260" r:id="rId6"/>
    <p:sldId id="262" r:id="rId7"/>
    <p:sldId id="263" r:id="rId8"/>
    <p:sldId id="264" r:id="rId9"/>
    <p:sldId id="265" r:id="rId10"/>
    <p:sldId id="261"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FDA96A02-0ADE-47F2-84C2-D01B006B1C0A}" type="datetimeFigureOut">
              <a:rPr lang="el-GR" smtClean="0"/>
              <a:pPr/>
              <a:t>9/3/2014</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9923A37D-EC05-40B8-A6ED-A24BA3C98CF1}"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DA96A02-0ADE-47F2-84C2-D01B006B1C0A}" type="datetimeFigureOut">
              <a:rPr lang="el-GR" smtClean="0"/>
              <a:pPr/>
              <a:t>9/3/2014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923A37D-EC05-40B8-A6ED-A24BA3C98CF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DA96A02-0ADE-47F2-84C2-D01B006B1C0A}" type="datetimeFigureOut">
              <a:rPr lang="el-GR" smtClean="0"/>
              <a:pPr/>
              <a:t>9/3/2014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923A37D-EC05-40B8-A6ED-A24BA3C98CF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FDA96A02-0ADE-47F2-84C2-D01B006B1C0A}" type="datetimeFigureOut">
              <a:rPr lang="el-GR" smtClean="0"/>
              <a:pPr/>
              <a:t>9/3/2014</a:t>
            </a:fld>
            <a:endParaRPr lang="el-GR"/>
          </a:p>
        </p:txBody>
      </p:sp>
      <p:sp>
        <p:nvSpPr>
          <p:cNvPr id="9" name="8 - Θέση αριθμού διαφάνειας"/>
          <p:cNvSpPr>
            <a:spLocks noGrp="1"/>
          </p:cNvSpPr>
          <p:nvPr>
            <p:ph type="sldNum" sz="quarter" idx="15"/>
          </p:nvPr>
        </p:nvSpPr>
        <p:spPr/>
        <p:txBody>
          <a:bodyPr rtlCol="0"/>
          <a:lstStyle/>
          <a:p>
            <a:fld id="{9923A37D-EC05-40B8-A6ED-A24BA3C98CF1}"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FDA96A02-0ADE-47F2-84C2-D01B006B1C0A}" type="datetimeFigureOut">
              <a:rPr lang="el-GR" smtClean="0"/>
              <a:pPr/>
              <a:t>9/3/2014</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9923A37D-EC05-40B8-A6ED-A24BA3C98CF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FDA96A02-0ADE-47F2-84C2-D01B006B1C0A}" type="datetimeFigureOut">
              <a:rPr lang="el-GR" smtClean="0"/>
              <a:pPr/>
              <a:t>9/3/2014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923A37D-EC05-40B8-A6ED-A24BA3C98CF1}"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FDA96A02-0ADE-47F2-84C2-D01B006B1C0A}" type="datetimeFigureOut">
              <a:rPr lang="el-GR" smtClean="0"/>
              <a:pPr/>
              <a:t>9/3/2014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923A37D-EC05-40B8-A6ED-A24BA3C98CF1}"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FDA96A02-0ADE-47F2-84C2-D01B006B1C0A}" type="datetimeFigureOut">
              <a:rPr lang="el-GR" smtClean="0"/>
              <a:pPr/>
              <a:t>9/3/2014</a:t>
            </a:fld>
            <a:endParaRPr lang="el-GR"/>
          </a:p>
        </p:txBody>
      </p:sp>
      <p:sp>
        <p:nvSpPr>
          <p:cNvPr id="7" name="6 - Θέση αριθμού διαφάνειας"/>
          <p:cNvSpPr>
            <a:spLocks noGrp="1"/>
          </p:cNvSpPr>
          <p:nvPr>
            <p:ph type="sldNum" sz="quarter" idx="11"/>
          </p:nvPr>
        </p:nvSpPr>
        <p:spPr/>
        <p:txBody>
          <a:bodyPr rtlCol="0"/>
          <a:lstStyle/>
          <a:p>
            <a:fld id="{9923A37D-EC05-40B8-A6ED-A24BA3C98CF1}"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DA96A02-0ADE-47F2-84C2-D01B006B1C0A}" type="datetimeFigureOut">
              <a:rPr lang="el-GR" smtClean="0"/>
              <a:pPr/>
              <a:t>9/3/2014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923A37D-EC05-40B8-A6ED-A24BA3C98CF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FDA96A02-0ADE-47F2-84C2-D01B006B1C0A}" type="datetimeFigureOut">
              <a:rPr lang="el-GR" smtClean="0"/>
              <a:pPr/>
              <a:t>9/3/2014</a:t>
            </a:fld>
            <a:endParaRPr lang="el-GR"/>
          </a:p>
        </p:txBody>
      </p:sp>
      <p:sp>
        <p:nvSpPr>
          <p:cNvPr id="22" name="21 - Θέση αριθμού διαφάνειας"/>
          <p:cNvSpPr>
            <a:spLocks noGrp="1"/>
          </p:cNvSpPr>
          <p:nvPr>
            <p:ph type="sldNum" sz="quarter" idx="15"/>
          </p:nvPr>
        </p:nvSpPr>
        <p:spPr/>
        <p:txBody>
          <a:bodyPr rtlCol="0"/>
          <a:lstStyle/>
          <a:p>
            <a:fld id="{9923A37D-EC05-40B8-A6ED-A24BA3C98CF1}"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FDA96A02-0ADE-47F2-84C2-D01B006B1C0A}" type="datetimeFigureOut">
              <a:rPr lang="el-GR" smtClean="0"/>
              <a:pPr/>
              <a:t>9/3/2014</a:t>
            </a:fld>
            <a:endParaRPr lang="el-GR"/>
          </a:p>
        </p:txBody>
      </p:sp>
      <p:sp>
        <p:nvSpPr>
          <p:cNvPr id="18" name="17 - Θέση αριθμού διαφάνειας"/>
          <p:cNvSpPr>
            <a:spLocks noGrp="1"/>
          </p:cNvSpPr>
          <p:nvPr>
            <p:ph type="sldNum" sz="quarter" idx="11"/>
          </p:nvPr>
        </p:nvSpPr>
        <p:spPr/>
        <p:txBody>
          <a:bodyPr rtlCol="0"/>
          <a:lstStyle/>
          <a:p>
            <a:fld id="{9923A37D-EC05-40B8-A6ED-A24BA3C98CF1}"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DA96A02-0ADE-47F2-84C2-D01B006B1C0A}" type="datetimeFigureOut">
              <a:rPr lang="el-GR" smtClean="0"/>
              <a:pPr/>
              <a:t>9/3/2014</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923A37D-EC05-40B8-A6ED-A24BA3C98CF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059832" y="533400"/>
            <a:ext cx="5760640" cy="3327648"/>
          </a:xfrm>
        </p:spPr>
        <p:txBody>
          <a:bodyPr/>
          <a:lstStyle/>
          <a:p>
            <a:r>
              <a:rPr lang="el-GR" dirty="0" err="1" smtClean="0"/>
              <a:t>Συναισθηματικη</a:t>
            </a:r>
            <a:r>
              <a:rPr lang="el-GR" dirty="0" smtClean="0"/>
              <a:t> </a:t>
            </a:r>
            <a:r>
              <a:rPr lang="el-GR" dirty="0" err="1" smtClean="0"/>
              <a:t>αγωγη</a:t>
            </a:r>
            <a:endParaRPr lang="el-GR" dirty="0"/>
          </a:p>
        </p:txBody>
      </p:sp>
      <p:sp>
        <p:nvSpPr>
          <p:cNvPr id="3" name="2 - Υπότιτλος"/>
          <p:cNvSpPr>
            <a:spLocks noGrp="1"/>
          </p:cNvSpPr>
          <p:nvPr>
            <p:ph type="subTitle" idx="1"/>
          </p:nvPr>
        </p:nvSpPr>
        <p:spPr>
          <a:xfrm>
            <a:off x="1979712" y="1850064"/>
            <a:ext cx="6859488" cy="2515040"/>
          </a:xfrm>
        </p:spPr>
        <p:txBody>
          <a:bodyPr>
            <a:normAutofit/>
          </a:bodyPr>
          <a:lstStyle/>
          <a:p>
            <a:endParaRPr lang="el-GR" sz="5050" i="1" dirty="0">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332656"/>
            <a:ext cx="7715200" cy="6141296"/>
          </a:xfrm>
        </p:spPr>
        <p:txBody>
          <a:bodyPr/>
          <a:lstStyle/>
          <a:p>
            <a:pPr algn="just">
              <a:buNone/>
            </a:pPr>
            <a:r>
              <a:rPr lang="el-GR" i="1" dirty="0" smtClean="0"/>
              <a:t>  «</a:t>
            </a:r>
            <a:r>
              <a:rPr lang="el-GR" i="1" dirty="0" smtClean="0">
                <a:latin typeface="Arial Narrow" pitchFamily="34" charset="0"/>
              </a:rPr>
              <a:t>Το μυστικό της επιτυχημένης ανατροφής βρίσκεται στα </a:t>
            </a:r>
            <a:r>
              <a:rPr lang="el-GR" i="1" dirty="0" smtClean="0">
                <a:latin typeface="Arial Narrow" pitchFamily="34" charset="0"/>
              </a:rPr>
              <a:t>βαθύτατα συναισθήματα </a:t>
            </a:r>
            <a:r>
              <a:rPr lang="el-GR" i="1" dirty="0" smtClean="0">
                <a:latin typeface="Arial Narrow" pitchFamily="34" charset="0"/>
              </a:rPr>
              <a:t>αγάπης και στοργής για το παιδί και εκφράζεται με την </a:t>
            </a:r>
            <a:r>
              <a:rPr lang="el-GR" i="1" dirty="0" err="1" smtClean="0">
                <a:latin typeface="Arial Narrow" pitchFamily="34" charset="0"/>
              </a:rPr>
              <a:t>ενσυναίσθηση</a:t>
            </a:r>
            <a:r>
              <a:rPr lang="el-GR" i="1" dirty="0" smtClean="0">
                <a:latin typeface="Arial Narrow" pitchFamily="34" charset="0"/>
              </a:rPr>
              <a:t> και την κατανόηση. Η σωστή διαπαιδαγώγηση ξεκινά από την καρδιά και συνεχίζεται - την κάθε στιγμή – με την ενασχόληση του γονέα με τα παιδιά όταν είναι φορτισμένα , λυπημένα , θυμωμένα ή </a:t>
            </a:r>
            <a:r>
              <a:rPr lang="el-GR" i="1" dirty="0" smtClean="0">
                <a:latin typeface="Arial Narrow" pitchFamily="34" charset="0"/>
              </a:rPr>
              <a:t>φοβισμένα Η ουσία της διαπαιδαγώγησης είναι να βρισκόμαστε εκεί με έναν ιδιαίτερο τρόπο, όταν η παρουσία μας έχει </a:t>
            </a:r>
            <a:r>
              <a:rPr lang="el-GR" i="1" dirty="0" smtClean="0">
                <a:latin typeface="Arial Narrow" pitchFamily="34" charset="0"/>
              </a:rPr>
              <a:t>πράγματι σημασία ».</a:t>
            </a:r>
            <a:endParaRPr lang="el-GR" i="1" dirty="0" smtClean="0">
              <a:latin typeface="Arial Narrow" pitchFamily="34" charset="0"/>
            </a:endParaRPr>
          </a:p>
          <a:p>
            <a:pPr algn="just">
              <a:buNone/>
            </a:pPr>
            <a:r>
              <a:rPr lang="el-GR" i="1" dirty="0" smtClean="0">
                <a:latin typeface="Arial Narrow" pitchFamily="34" charset="0"/>
              </a:rPr>
              <a:t> </a:t>
            </a:r>
            <a:r>
              <a:rPr lang="el-GR" i="1" dirty="0" smtClean="0">
                <a:latin typeface="Arial Narrow" pitchFamily="34" charset="0"/>
              </a:rPr>
              <a:t>  </a:t>
            </a:r>
          </a:p>
          <a:p>
            <a:pPr algn="just">
              <a:buNone/>
            </a:pPr>
            <a:r>
              <a:rPr lang="el-GR" i="1" dirty="0" smtClean="0">
                <a:latin typeface="Arial Narrow" pitchFamily="34" charset="0"/>
              </a:rPr>
              <a:t> </a:t>
            </a:r>
            <a:r>
              <a:rPr lang="en-US" b="1" dirty="0" err="1" smtClean="0">
                <a:latin typeface="Arial Narrow" pitchFamily="34" charset="0"/>
              </a:rPr>
              <a:t>Jhon</a:t>
            </a:r>
            <a:r>
              <a:rPr lang="en-US" b="1" dirty="0" smtClean="0">
                <a:latin typeface="Arial Narrow" pitchFamily="34" charset="0"/>
              </a:rPr>
              <a:t> </a:t>
            </a:r>
            <a:r>
              <a:rPr lang="en-US" b="1" dirty="0" err="1" smtClean="0">
                <a:latin typeface="Arial Narrow" pitchFamily="34" charset="0"/>
              </a:rPr>
              <a:t>Gottman</a:t>
            </a:r>
            <a:r>
              <a:rPr lang="el-GR" b="1" dirty="0" smtClean="0">
                <a:latin typeface="Arial Narrow" pitchFamily="34" charset="0"/>
              </a:rPr>
              <a:t>   </a:t>
            </a:r>
            <a:r>
              <a:rPr lang="el-GR" dirty="0" smtClean="0">
                <a:latin typeface="Arial Narrow" pitchFamily="34" charset="0"/>
              </a:rPr>
              <a:t>Η συναισθηματική νοημοσύνη των παιδιών</a:t>
            </a:r>
            <a:endParaRPr lang="el-GR" dirty="0">
              <a:latin typeface="Arial Narrow"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260648"/>
            <a:ext cx="7467600" cy="6213304"/>
          </a:xfrm>
        </p:spPr>
        <p:txBody>
          <a:bodyPr>
            <a:normAutofit/>
          </a:bodyPr>
          <a:lstStyle/>
          <a:p>
            <a:pPr algn="just">
              <a:buNone/>
            </a:pPr>
            <a:r>
              <a:rPr lang="el-GR" b="1" dirty="0" smtClean="0">
                <a:latin typeface="Arial Narrow" pitchFamily="34" charset="0"/>
              </a:rPr>
              <a:t>Αφορά την καλλιέργεια – εκμάθηση των εξής ικανοτήτων</a:t>
            </a:r>
            <a:r>
              <a:rPr lang="en-US" dirty="0" smtClean="0">
                <a:latin typeface="Arial Narrow" pitchFamily="34" charset="0"/>
              </a:rPr>
              <a:t>:</a:t>
            </a:r>
            <a:endParaRPr lang="el-GR" dirty="0" smtClean="0">
              <a:latin typeface="Arial Narrow" pitchFamily="34" charset="0"/>
            </a:endParaRPr>
          </a:p>
          <a:p>
            <a:pPr algn="just">
              <a:buNone/>
            </a:pPr>
            <a:endParaRPr lang="el-GR" dirty="0" smtClean="0">
              <a:latin typeface="Arial Narrow" pitchFamily="34" charset="0"/>
            </a:endParaRPr>
          </a:p>
          <a:p>
            <a:pPr algn="just">
              <a:buFont typeface="Wingdings" pitchFamily="2" charset="2"/>
              <a:buChar char="Ø"/>
            </a:pPr>
            <a:r>
              <a:rPr lang="el-GR" dirty="0" smtClean="0">
                <a:latin typeface="Arial Narrow" pitchFamily="34" charset="0"/>
              </a:rPr>
              <a:t>ι</a:t>
            </a:r>
            <a:r>
              <a:rPr lang="el-GR" dirty="0" smtClean="0">
                <a:latin typeface="Arial Narrow" pitchFamily="34" charset="0"/>
              </a:rPr>
              <a:t>κανότητα </a:t>
            </a:r>
            <a:r>
              <a:rPr lang="el-GR" dirty="0" smtClean="0">
                <a:latin typeface="Arial Narrow" pitchFamily="34" charset="0"/>
              </a:rPr>
              <a:t>της </a:t>
            </a:r>
            <a:r>
              <a:rPr lang="el-GR" dirty="0" smtClean="0">
                <a:latin typeface="Arial Narrow" pitchFamily="34" charset="0"/>
              </a:rPr>
              <a:t>αντίληψης</a:t>
            </a:r>
            <a:endParaRPr lang="el-GR" dirty="0" smtClean="0">
              <a:latin typeface="Arial Narrow" pitchFamily="34" charset="0"/>
            </a:endParaRPr>
          </a:p>
          <a:p>
            <a:pPr algn="just">
              <a:buFont typeface="Wingdings" pitchFamily="2" charset="2"/>
              <a:buChar char="Ø"/>
            </a:pPr>
            <a:r>
              <a:rPr lang="el-GR" dirty="0" smtClean="0">
                <a:latin typeface="Arial Narrow" pitchFamily="34" charset="0"/>
              </a:rPr>
              <a:t>έ</a:t>
            </a:r>
            <a:r>
              <a:rPr lang="el-GR" dirty="0" smtClean="0">
                <a:latin typeface="Arial Narrow" pitchFamily="34" charset="0"/>
              </a:rPr>
              <a:t>κφρασης </a:t>
            </a:r>
            <a:r>
              <a:rPr lang="el-GR" dirty="0" smtClean="0">
                <a:latin typeface="Arial Narrow" pitchFamily="34" charset="0"/>
              </a:rPr>
              <a:t>κ ΄ χειρισμού των </a:t>
            </a:r>
            <a:r>
              <a:rPr lang="el-GR" dirty="0" smtClean="0">
                <a:latin typeface="Arial Narrow" pitchFamily="34" charset="0"/>
              </a:rPr>
              <a:t>συναισθημάτων</a:t>
            </a:r>
            <a:endParaRPr lang="el-GR" dirty="0" smtClean="0">
              <a:latin typeface="Arial Narrow" pitchFamily="34" charset="0"/>
            </a:endParaRPr>
          </a:p>
          <a:p>
            <a:pPr algn="just">
              <a:buFont typeface="Wingdings" pitchFamily="2" charset="2"/>
              <a:buChar char="Ø"/>
            </a:pPr>
            <a:r>
              <a:rPr lang="el-GR" dirty="0" smtClean="0">
                <a:latin typeface="Arial Narrow" pitchFamily="34" charset="0"/>
              </a:rPr>
              <a:t>τ</a:t>
            </a:r>
            <a:r>
              <a:rPr lang="el-GR" dirty="0" smtClean="0">
                <a:latin typeface="Arial Narrow" pitchFamily="34" charset="0"/>
              </a:rPr>
              <a:t>ον αυτοέλεγχο</a:t>
            </a:r>
            <a:endParaRPr lang="el-GR" dirty="0" smtClean="0">
              <a:latin typeface="Arial Narrow" pitchFamily="34" charset="0"/>
            </a:endParaRPr>
          </a:p>
          <a:p>
            <a:pPr algn="just">
              <a:buFont typeface="Wingdings" pitchFamily="2" charset="2"/>
              <a:buChar char="Ø"/>
            </a:pPr>
            <a:r>
              <a:rPr lang="el-GR" dirty="0" smtClean="0">
                <a:latin typeface="Arial Narrow" pitchFamily="34" charset="0"/>
              </a:rPr>
              <a:t>τ</a:t>
            </a:r>
            <a:r>
              <a:rPr lang="el-GR" dirty="0" smtClean="0">
                <a:latin typeface="Arial Narrow" pitchFamily="34" charset="0"/>
              </a:rPr>
              <a:t>ην </a:t>
            </a:r>
            <a:r>
              <a:rPr lang="el-GR" dirty="0" err="1" smtClean="0">
                <a:latin typeface="Arial Narrow" pitchFamily="34" charset="0"/>
              </a:rPr>
              <a:t>ενσυναίσθηση</a:t>
            </a:r>
            <a:endParaRPr lang="el-GR" dirty="0" smtClean="0">
              <a:latin typeface="Arial Narrow" pitchFamily="34" charset="0"/>
            </a:endParaRPr>
          </a:p>
          <a:p>
            <a:pPr algn="just">
              <a:buFont typeface="Wingdings" pitchFamily="2" charset="2"/>
              <a:buChar char="Ø"/>
            </a:pPr>
            <a:r>
              <a:rPr lang="el-GR" dirty="0" smtClean="0">
                <a:latin typeface="Arial Narrow" pitchFamily="34" charset="0"/>
              </a:rPr>
              <a:t>τ</a:t>
            </a:r>
            <a:r>
              <a:rPr lang="el-GR" dirty="0" smtClean="0">
                <a:latin typeface="Arial Narrow" pitchFamily="34" charset="0"/>
              </a:rPr>
              <a:t>ην </a:t>
            </a:r>
            <a:r>
              <a:rPr lang="el-GR" dirty="0" smtClean="0">
                <a:latin typeface="Arial Narrow" pitchFamily="34" charset="0"/>
              </a:rPr>
              <a:t>ποιοτική </a:t>
            </a:r>
            <a:r>
              <a:rPr lang="el-GR" dirty="0" smtClean="0">
                <a:latin typeface="Arial Narrow" pitchFamily="34" charset="0"/>
              </a:rPr>
              <a:t>επικοινωνία</a:t>
            </a:r>
            <a:endParaRPr lang="el-GR" dirty="0" smtClean="0">
              <a:latin typeface="Arial Narrow" pitchFamily="34" charset="0"/>
            </a:endParaRPr>
          </a:p>
          <a:p>
            <a:pPr algn="just">
              <a:buFont typeface="Wingdings" pitchFamily="2" charset="2"/>
              <a:buChar char="Ø"/>
            </a:pPr>
            <a:r>
              <a:rPr lang="el-GR" dirty="0" smtClean="0">
                <a:latin typeface="Arial Narrow" pitchFamily="34" charset="0"/>
              </a:rPr>
              <a:t>τ</a:t>
            </a:r>
            <a:r>
              <a:rPr lang="el-GR" dirty="0" smtClean="0">
                <a:latin typeface="Arial Narrow" pitchFamily="34" charset="0"/>
              </a:rPr>
              <a:t>η </a:t>
            </a:r>
            <a:r>
              <a:rPr lang="el-GR" dirty="0" smtClean="0">
                <a:latin typeface="Arial Narrow" pitchFamily="34" charset="0"/>
              </a:rPr>
              <a:t>διαδικασία επίλυσης συγκρούσεων </a:t>
            </a:r>
            <a:r>
              <a:rPr lang="el-GR" dirty="0" err="1" smtClean="0">
                <a:latin typeface="Arial Narrow" pitchFamily="34" charset="0"/>
              </a:rPr>
              <a:t>κ΄</a:t>
            </a:r>
            <a:r>
              <a:rPr lang="en-US" dirty="0" smtClean="0">
                <a:latin typeface="Arial Narrow" pitchFamily="34" charset="0"/>
              </a:rPr>
              <a:t> </a:t>
            </a:r>
            <a:r>
              <a:rPr lang="el-GR" dirty="0" smtClean="0">
                <a:latin typeface="Arial Narrow" pitchFamily="34" charset="0"/>
              </a:rPr>
              <a:t>προβλημάτων</a:t>
            </a:r>
            <a:endParaRPr lang="el-GR" dirty="0" smtClean="0">
              <a:latin typeface="Arial Narrow" pitchFamily="34" charset="0"/>
            </a:endParaRPr>
          </a:p>
          <a:p>
            <a:pPr algn="just">
              <a:buFont typeface="Wingdings" pitchFamily="2" charset="2"/>
              <a:buChar char="Ø"/>
            </a:pPr>
            <a:r>
              <a:rPr lang="el-GR" dirty="0" smtClean="0">
                <a:latin typeface="Arial Narrow" pitchFamily="34" charset="0"/>
              </a:rPr>
              <a:t>τ</a:t>
            </a:r>
            <a:r>
              <a:rPr lang="el-GR" dirty="0" smtClean="0">
                <a:latin typeface="Arial Narrow" pitchFamily="34" charset="0"/>
              </a:rPr>
              <a:t>η </a:t>
            </a:r>
            <a:r>
              <a:rPr lang="el-GR" dirty="0" smtClean="0">
                <a:latin typeface="Arial Narrow" pitchFamily="34" charset="0"/>
              </a:rPr>
              <a:t>διεκδικητική </a:t>
            </a:r>
            <a:r>
              <a:rPr lang="el-GR" dirty="0" smtClean="0">
                <a:latin typeface="Arial Narrow" pitchFamily="34" charset="0"/>
              </a:rPr>
              <a:t>στάση</a:t>
            </a:r>
            <a:endParaRPr lang="el-GR" dirty="0" smtClean="0">
              <a:latin typeface="Arial Narrow" pitchFamily="34" charset="0"/>
            </a:endParaRPr>
          </a:p>
          <a:p>
            <a:pPr algn="just">
              <a:buFont typeface="Wingdings" pitchFamily="2" charset="2"/>
              <a:buChar char="Ø"/>
            </a:pPr>
            <a:r>
              <a:rPr lang="el-GR" dirty="0" smtClean="0">
                <a:latin typeface="Arial Narrow" pitchFamily="34" charset="0"/>
              </a:rPr>
              <a:t>τ</a:t>
            </a:r>
            <a:r>
              <a:rPr lang="el-GR" dirty="0" smtClean="0">
                <a:latin typeface="Arial Narrow" pitchFamily="34" charset="0"/>
              </a:rPr>
              <a:t>ην υπευθυνότητα</a:t>
            </a:r>
            <a:endParaRPr lang="el-GR" dirty="0" smtClean="0">
              <a:latin typeface="Arial Narrow" pitchFamily="34" charset="0"/>
            </a:endParaRPr>
          </a:p>
          <a:p>
            <a:pPr algn="just">
              <a:buFont typeface="Wingdings" pitchFamily="2" charset="2"/>
              <a:buChar char="Ø"/>
            </a:pPr>
            <a:r>
              <a:rPr lang="el-GR" dirty="0" smtClean="0">
                <a:latin typeface="Arial Narrow" pitchFamily="34" charset="0"/>
              </a:rPr>
              <a:t>την αυτοεπίγνωση</a:t>
            </a:r>
            <a:endParaRPr lang="el-GR" dirty="0" smtClean="0">
              <a:latin typeface="Arial Narrow" pitchFamily="34" charset="0"/>
            </a:endParaRPr>
          </a:p>
          <a:p>
            <a:pPr algn="just">
              <a:buFont typeface="Wingdings" pitchFamily="2" charset="2"/>
              <a:buChar char="Ø"/>
            </a:pPr>
            <a:r>
              <a:rPr lang="el-GR" dirty="0" smtClean="0">
                <a:latin typeface="Arial Narrow" pitchFamily="34" charset="0"/>
              </a:rPr>
              <a:t>την </a:t>
            </a:r>
            <a:r>
              <a:rPr lang="el-GR" dirty="0" err="1" smtClean="0">
                <a:latin typeface="Arial Narrow" pitchFamily="34" charset="0"/>
              </a:rPr>
              <a:t>αυτοαποδοχή</a:t>
            </a:r>
            <a:endParaRPr lang="el-GR" dirty="0" smtClean="0">
              <a:latin typeface="Arial Narrow" pitchFamily="34" charset="0"/>
            </a:endParaRPr>
          </a:p>
          <a:p>
            <a:pPr algn="just">
              <a:buFont typeface="Wingdings" pitchFamily="2" charset="2"/>
              <a:buChar char="Ø"/>
            </a:pPr>
            <a:endParaRPr lang="el-GR" dirty="0">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332656"/>
            <a:ext cx="7643192" cy="6141296"/>
          </a:xfrm>
        </p:spPr>
        <p:txBody>
          <a:bodyPr>
            <a:normAutofit/>
          </a:bodyPr>
          <a:lstStyle/>
          <a:p>
            <a:pPr algn="just">
              <a:buNone/>
            </a:pPr>
            <a:r>
              <a:rPr lang="el-GR" i="1" dirty="0" smtClean="0"/>
              <a:t>   </a:t>
            </a:r>
          </a:p>
          <a:p>
            <a:pPr algn="just">
              <a:buNone/>
            </a:pPr>
            <a:r>
              <a:rPr lang="el-GR" i="1" dirty="0" smtClean="0"/>
              <a:t> </a:t>
            </a:r>
            <a:r>
              <a:rPr lang="el-GR" i="1" dirty="0" smtClean="0">
                <a:latin typeface="Arial Narrow" pitchFamily="34" charset="0"/>
              </a:rPr>
              <a:t>«Η οικογένεια είναι </a:t>
            </a:r>
            <a:r>
              <a:rPr lang="el-GR" b="1" i="1" u="sng" dirty="0" smtClean="0">
                <a:latin typeface="Arial Narrow" pitchFamily="34" charset="0"/>
              </a:rPr>
              <a:t>το πρώτο σχολείο συναισθηματικής μάθησης</a:t>
            </a:r>
            <a:r>
              <a:rPr lang="el-GR" b="1" i="1" u="sng" dirty="0" smtClean="0">
                <a:latin typeface="Arial Narrow" pitchFamily="34" charset="0"/>
              </a:rPr>
              <a:t>.</a:t>
            </a:r>
            <a:r>
              <a:rPr lang="el-GR" i="1" dirty="0" smtClean="0">
                <a:latin typeface="Arial Narrow" pitchFamily="34" charset="0"/>
              </a:rPr>
              <a:t> </a:t>
            </a:r>
            <a:r>
              <a:rPr lang="el-GR" i="1" dirty="0" err="1" smtClean="0">
                <a:latin typeface="Arial Narrow" pitchFamily="34" charset="0"/>
              </a:rPr>
              <a:t>Σ΄αυτό</a:t>
            </a:r>
            <a:r>
              <a:rPr lang="el-GR" i="1" dirty="0" smtClean="0">
                <a:latin typeface="Arial Narrow" pitchFamily="34" charset="0"/>
              </a:rPr>
              <a:t> το οικείο και πολύ προσωπικό χωνευτήρι μαθαίνουμε τι αισθανόμαστε για τον εαυτό μας και πώς οι άλλοι θα αντιδράσουν στα συναισθήματά μας. Μαθαίνουμε πώς να σκεφτόμαστε για τα συναισθήματα αυτά  και τι επιλογές έχουμε να αντιδράσουμε. Πώς να κατανοούμε και να εκφράζουμε τους φόβους </a:t>
            </a:r>
            <a:r>
              <a:rPr lang="el-GR" i="1" dirty="0" smtClean="0">
                <a:latin typeface="Arial Narrow" pitchFamily="34" charset="0"/>
              </a:rPr>
              <a:t>μας.</a:t>
            </a:r>
            <a:endParaRPr lang="el-GR" i="1" dirty="0" smtClean="0">
              <a:latin typeface="Arial Narrow" pitchFamily="34" charset="0"/>
            </a:endParaRPr>
          </a:p>
          <a:p>
            <a:pPr algn="just">
              <a:buNone/>
            </a:pPr>
            <a:r>
              <a:rPr lang="el-GR" i="1" dirty="0" smtClean="0">
                <a:latin typeface="Arial Narrow" pitchFamily="34" charset="0"/>
              </a:rPr>
              <a:t>   Αυτό </a:t>
            </a:r>
            <a:r>
              <a:rPr lang="el-GR" i="1" dirty="0" smtClean="0">
                <a:latin typeface="Arial Narrow" pitchFamily="34" charset="0"/>
              </a:rPr>
              <a:t>το συναισθηματικό σχολείο λειτουργεί όχι μόνο μέσα από αυτά που οι γονείς λένε ή κάνουν άμεσα, αλλά επίσης </a:t>
            </a:r>
            <a:r>
              <a:rPr lang="el-GR" i="1" u="sng" dirty="0" smtClean="0">
                <a:latin typeface="Arial Narrow" pitchFamily="34" charset="0"/>
              </a:rPr>
              <a:t> </a:t>
            </a:r>
            <a:r>
              <a:rPr lang="el-GR" i="1" u="sng" dirty="0" smtClean="0">
                <a:latin typeface="Arial Narrow" pitchFamily="34" charset="0"/>
              </a:rPr>
              <a:t>με το προσωπικό τους παράδειγμα </a:t>
            </a:r>
            <a:r>
              <a:rPr lang="el-GR" b="1" i="1" dirty="0" smtClean="0">
                <a:latin typeface="Arial Narrow" pitchFamily="34" charset="0"/>
              </a:rPr>
              <a:t>όταν χειρίζονται τα συναισθήματά τους τόσο ως άτομα , όσο και ως </a:t>
            </a:r>
            <a:r>
              <a:rPr lang="el-GR" b="1" i="1" dirty="0" smtClean="0">
                <a:latin typeface="Arial Narrow" pitchFamily="34" charset="0"/>
              </a:rPr>
              <a:t>ζευγάρια </a:t>
            </a:r>
            <a:r>
              <a:rPr lang="el-GR" i="1" dirty="0" smtClean="0">
                <a:latin typeface="Arial Narrow" pitchFamily="34" charset="0"/>
              </a:rPr>
              <a:t>» </a:t>
            </a:r>
          </a:p>
          <a:p>
            <a:pPr algn="just">
              <a:buNone/>
            </a:pPr>
            <a:endParaRPr lang="el-GR" i="1" dirty="0" smtClean="0">
              <a:latin typeface="Arial Narrow" pitchFamily="34" charset="0"/>
            </a:endParaRPr>
          </a:p>
          <a:p>
            <a:pPr algn="just">
              <a:buNone/>
            </a:pPr>
            <a:r>
              <a:rPr lang="en-US" b="1" i="1" dirty="0" smtClean="0">
                <a:latin typeface="Arial Narrow" pitchFamily="34" charset="0"/>
              </a:rPr>
              <a:t>Daniel </a:t>
            </a:r>
            <a:r>
              <a:rPr lang="en-US" b="1" i="1" dirty="0" err="1" smtClean="0">
                <a:latin typeface="Arial Narrow" pitchFamily="34" charset="0"/>
              </a:rPr>
              <a:t>Goleman</a:t>
            </a:r>
            <a:r>
              <a:rPr lang="en-US" b="1" i="1" dirty="0" smtClean="0">
                <a:latin typeface="Arial Narrow" pitchFamily="34" charset="0"/>
              </a:rPr>
              <a:t> </a:t>
            </a:r>
            <a:r>
              <a:rPr lang="el-GR" i="1" dirty="0" smtClean="0">
                <a:latin typeface="Arial Narrow" pitchFamily="34" charset="0"/>
              </a:rPr>
              <a:t>συγγραφέας του βιβλίου Συναισθηματική Νοημοσύνη</a:t>
            </a:r>
            <a:endParaRPr lang="el-GR" i="1" dirty="0">
              <a:latin typeface="Arial Narrow"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692696"/>
            <a:ext cx="7467600" cy="5781256"/>
          </a:xfrm>
        </p:spPr>
        <p:txBody>
          <a:bodyPr/>
          <a:lstStyle/>
          <a:p>
            <a:pPr algn="just">
              <a:buNone/>
            </a:pPr>
            <a:r>
              <a:rPr lang="el-GR" b="1" dirty="0" smtClean="0">
                <a:latin typeface="Arial Narrow" pitchFamily="34" charset="0"/>
              </a:rPr>
              <a:t>Η συναισθηματική αγωγή επηρεάζει θετικά </a:t>
            </a:r>
            <a:r>
              <a:rPr lang="en-US" b="1" dirty="0" smtClean="0">
                <a:latin typeface="Arial Narrow" pitchFamily="34" charset="0"/>
              </a:rPr>
              <a:t>:</a:t>
            </a:r>
            <a:endParaRPr lang="el-GR" b="1" dirty="0" smtClean="0">
              <a:latin typeface="Arial Narrow" pitchFamily="34" charset="0"/>
            </a:endParaRPr>
          </a:p>
          <a:p>
            <a:pPr algn="just">
              <a:buNone/>
            </a:pPr>
            <a:endParaRPr lang="el-GR" dirty="0" smtClean="0">
              <a:latin typeface="Arial Narrow" pitchFamily="34" charset="0"/>
            </a:endParaRPr>
          </a:p>
          <a:p>
            <a:pPr algn="just">
              <a:buFont typeface="Wingdings" pitchFamily="2" charset="2"/>
              <a:buChar char="v"/>
            </a:pPr>
            <a:r>
              <a:rPr lang="el-GR" dirty="0" smtClean="0">
                <a:latin typeface="Arial Narrow" pitchFamily="34" charset="0"/>
              </a:rPr>
              <a:t>τ</a:t>
            </a:r>
            <a:r>
              <a:rPr lang="el-GR" dirty="0" smtClean="0">
                <a:latin typeface="Arial Narrow" pitchFamily="34" charset="0"/>
              </a:rPr>
              <a:t>η </a:t>
            </a:r>
            <a:r>
              <a:rPr lang="el-GR" dirty="0" smtClean="0">
                <a:latin typeface="Arial Narrow" pitchFamily="34" charset="0"/>
              </a:rPr>
              <a:t>συναισθηματική νοημοσύνη</a:t>
            </a:r>
          </a:p>
          <a:p>
            <a:pPr algn="just">
              <a:buFont typeface="Wingdings" pitchFamily="2" charset="2"/>
              <a:buChar char="v"/>
            </a:pPr>
            <a:endParaRPr lang="el-GR" dirty="0" smtClean="0">
              <a:latin typeface="Arial Narrow" pitchFamily="34" charset="0"/>
            </a:endParaRPr>
          </a:p>
          <a:p>
            <a:pPr algn="just">
              <a:buFont typeface="Wingdings" pitchFamily="2" charset="2"/>
              <a:buChar char="v"/>
            </a:pPr>
            <a:r>
              <a:rPr lang="el-GR" dirty="0" smtClean="0">
                <a:latin typeface="Arial Narrow" pitchFamily="34" charset="0"/>
              </a:rPr>
              <a:t>τ</a:t>
            </a:r>
            <a:r>
              <a:rPr lang="el-GR" dirty="0" smtClean="0">
                <a:latin typeface="Arial Narrow" pitchFamily="34" charset="0"/>
              </a:rPr>
              <a:t>η </a:t>
            </a:r>
            <a:r>
              <a:rPr lang="el-GR" dirty="0" smtClean="0">
                <a:latin typeface="Arial Narrow" pitchFamily="34" charset="0"/>
              </a:rPr>
              <a:t>ψυχική  υγεία των παιδιών</a:t>
            </a:r>
            <a:endParaRPr lang="en-US" dirty="0" smtClean="0">
              <a:latin typeface="Arial Narrow" pitchFamily="34" charset="0"/>
            </a:endParaRPr>
          </a:p>
          <a:p>
            <a:pPr algn="just"/>
            <a:endParaRPr lang="el-GR" dirty="0" smtClean="0">
              <a:latin typeface="Arial Narrow" pitchFamily="34" charset="0"/>
            </a:endParaRPr>
          </a:p>
          <a:p>
            <a:pPr algn="just">
              <a:buNone/>
            </a:pPr>
            <a:r>
              <a:rPr lang="el-GR" b="1" dirty="0" smtClean="0">
                <a:latin typeface="Arial Narrow" pitchFamily="34" charset="0"/>
              </a:rPr>
              <a:t>Στοχεύει σε</a:t>
            </a:r>
            <a:r>
              <a:rPr lang="en-US" b="1" dirty="0" smtClean="0">
                <a:latin typeface="Arial Narrow" pitchFamily="34" charset="0"/>
              </a:rPr>
              <a:t>:</a:t>
            </a:r>
            <a:endParaRPr lang="el-GR" b="1" dirty="0" smtClean="0">
              <a:latin typeface="Arial Narrow" pitchFamily="34" charset="0"/>
            </a:endParaRPr>
          </a:p>
          <a:p>
            <a:pPr algn="just">
              <a:buNone/>
            </a:pPr>
            <a:endParaRPr lang="el-GR" b="1" dirty="0" smtClean="0">
              <a:latin typeface="Arial Narrow" pitchFamily="34" charset="0"/>
            </a:endParaRPr>
          </a:p>
          <a:p>
            <a:pPr algn="just">
              <a:buFont typeface="Wingdings" pitchFamily="2" charset="2"/>
              <a:buChar char="v"/>
            </a:pPr>
            <a:r>
              <a:rPr lang="el-GR" dirty="0" smtClean="0">
                <a:latin typeface="Arial Narrow" pitchFamily="34" charset="0"/>
              </a:rPr>
              <a:t>π</a:t>
            </a:r>
            <a:r>
              <a:rPr lang="el-GR" dirty="0" smtClean="0">
                <a:latin typeface="Arial Narrow" pitchFamily="34" charset="0"/>
              </a:rPr>
              <a:t>οιοτική </a:t>
            </a:r>
            <a:r>
              <a:rPr lang="el-GR" dirty="0" smtClean="0">
                <a:latin typeface="Arial Narrow" pitchFamily="34" charset="0"/>
              </a:rPr>
              <a:t>συναισθηματική επικοινωνία</a:t>
            </a:r>
            <a:r>
              <a:rPr lang="en-US" dirty="0" smtClean="0">
                <a:latin typeface="Arial Narrow" pitchFamily="34" charset="0"/>
              </a:rPr>
              <a:t> </a:t>
            </a:r>
            <a:r>
              <a:rPr lang="el-GR" dirty="0" smtClean="0">
                <a:latin typeface="Arial Narrow" pitchFamily="34" charset="0"/>
              </a:rPr>
              <a:t>γονέα -</a:t>
            </a:r>
            <a:r>
              <a:rPr lang="el-GR" dirty="0" smtClean="0">
                <a:latin typeface="Arial Narrow" pitchFamily="34" charset="0"/>
              </a:rPr>
              <a:t>παιδιού</a:t>
            </a:r>
            <a:endParaRPr lang="en-US" dirty="0" smtClean="0">
              <a:latin typeface="Arial Narrow" pitchFamily="34" charset="0"/>
            </a:endParaRPr>
          </a:p>
          <a:p>
            <a:pPr algn="just">
              <a:buFont typeface="Wingdings" pitchFamily="2" charset="2"/>
              <a:buChar char="v"/>
            </a:pPr>
            <a:endParaRPr lang="el-GR" dirty="0" smtClean="0">
              <a:latin typeface="Arial Narrow" pitchFamily="34" charset="0"/>
            </a:endParaRPr>
          </a:p>
          <a:p>
            <a:pPr algn="just">
              <a:buFont typeface="Wingdings" pitchFamily="2" charset="2"/>
              <a:buChar char="v"/>
            </a:pPr>
            <a:r>
              <a:rPr lang="el-GR" dirty="0" smtClean="0">
                <a:latin typeface="Arial Narrow" pitchFamily="34" charset="0"/>
              </a:rPr>
              <a:t>σ</a:t>
            </a:r>
            <a:r>
              <a:rPr lang="el-GR" dirty="0" smtClean="0">
                <a:latin typeface="Arial Narrow" pitchFamily="34" charset="0"/>
              </a:rPr>
              <a:t>υναισθηματικό </a:t>
            </a:r>
            <a:r>
              <a:rPr lang="el-GR" dirty="0" smtClean="0">
                <a:latin typeface="Arial Narrow" pitchFamily="34" charset="0"/>
              </a:rPr>
              <a:t>δέσιμο γονέα - παιδιού</a:t>
            </a:r>
            <a:endParaRPr lang="el-GR" dirty="0">
              <a:latin typeface="Arial Narrow"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404664"/>
            <a:ext cx="8075240" cy="6069288"/>
          </a:xfrm>
        </p:spPr>
        <p:txBody>
          <a:bodyPr/>
          <a:lstStyle/>
          <a:p>
            <a:pPr algn="just">
              <a:buNone/>
            </a:pPr>
            <a:r>
              <a:rPr lang="el-GR" b="1" dirty="0" smtClean="0">
                <a:latin typeface="Arial Narrow" pitchFamily="34" charset="0"/>
              </a:rPr>
              <a:t>Πιθανοί κίνδυνοι απουσίας της Συναισθηματικής Αγωγής</a:t>
            </a:r>
          </a:p>
          <a:p>
            <a:pPr algn="just"/>
            <a:endParaRPr lang="el-GR" dirty="0" smtClean="0">
              <a:latin typeface="Arial Narrow" pitchFamily="34" charset="0"/>
            </a:endParaRPr>
          </a:p>
          <a:p>
            <a:pPr algn="just">
              <a:buFont typeface="Wingdings" pitchFamily="2" charset="2"/>
              <a:buChar char="q"/>
            </a:pPr>
            <a:r>
              <a:rPr lang="el-GR" dirty="0" smtClean="0">
                <a:latin typeface="Arial Narrow" pitchFamily="34" charset="0"/>
              </a:rPr>
              <a:t>νεανική </a:t>
            </a:r>
            <a:r>
              <a:rPr lang="el-GR" dirty="0" err="1" smtClean="0">
                <a:latin typeface="Arial Narrow" pitchFamily="34" charset="0"/>
              </a:rPr>
              <a:t>παραμβατικότητα</a:t>
            </a:r>
            <a:r>
              <a:rPr lang="el-GR" dirty="0" smtClean="0">
                <a:latin typeface="Arial Narrow" pitchFamily="34" charset="0"/>
              </a:rPr>
              <a:t> ή βία </a:t>
            </a:r>
            <a:endParaRPr lang="el-GR" dirty="0" smtClean="0">
              <a:latin typeface="Arial Narrow" pitchFamily="34" charset="0"/>
            </a:endParaRPr>
          </a:p>
          <a:p>
            <a:pPr algn="just">
              <a:buFont typeface="Wingdings" pitchFamily="2" charset="2"/>
              <a:buChar char="q"/>
            </a:pPr>
            <a:endParaRPr lang="el-GR" dirty="0" smtClean="0">
              <a:latin typeface="Arial Narrow" pitchFamily="34" charset="0"/>
            </a:endParaRPr>
          </a:p>
          <a:p>
            <a:pPr algn="just">
              <a:buFont typeface="Wingdings" pitchFamily="2" charset="2"/>
              <a:buChar char="q"/>
            </a:pPr>
            <a:r>
              <a:rPr lang="el-GR" dirty="0" smtClean="0">
                <a:latin typeface="Arial Narrow" pitchFamily="34" charset="0"/>
              </a:rPr>
              <a:t>χ</a:t>
            </a:r>
            <a:r>
              <a:rPr lang="el-GR" dirty="0" smtClean="0">
                <a:latin typeface="Arial Narrow" pitchFamily="34" charset="0"/>
              </a:rPr>
              <a:t>αμηλή σχολική επίδοση</a:t>
            </a:r>
            <a:endParaRPr lang="el-GR" dirty="0" smtClean="0">
              <a:latin typeface="Arial Narrow" pitchFamily="34" charset="0"/>
            </a:endParaRPr>
          </a:p>
          <a:p>
            <a:pPr algn="just">
              <a:buFont typeface="Wingdings" pitchFamily="2" charset="2"/>
              <a:buChar char="q"/>
            </a:pPr>
            <a:endParaRPr lang="el-GR" dirty="0" smtClean="0">
              <a:latin typeface="Arial Narrow" pitchFamily="34" charset="0"/>
            </a:endParaRPr>
          </a:p>
          <a:p>
            <a:pPr algn="just">
              <a:buFont typeface="Wingdings" pitchFamily="2" charset="2"/>
              <a:buChar char="q"/>
            </a:pPr>
            <a:r>
              <a:rPr lang="el-GR" dirty="0" smtClean="0">
                <a:latin typeface="Arial Narrow" pitchFamily="34" charset="0"/>
              </a:rPr>
              <a:t>εθισμό σε ναρκωτικά </a:t>
            </a:r>
          </a:p>
          <a:p>
            <a:pPr algn="just">
              <a:buFont typeface="Wingdings" pitchFamily="2" charset="2"/>
              <a:buChar char="q"/>
            </a:pPr>
            <a:endParaRPr lang="el-GR" dirty="0" smtClean="0">
              <a:latin typeface="Arial Narrow" pitchFamily="34" charset="0"/>
            </a:endParaRPr>
          </a:p>
          <a:p>
            <a:pPr algn="just">
              <a:buFont typeface="Wingdings" pitchFamily="2" charset="2"/>
              <a:buChar char="q"/>
            </a:pPr>
            <a:r>
              <a:rPr lang="el-GR" dirty="0" smtClean="0">
                <a:latin typeface="Arial Narrow" pitchFamily="34" charset="0"/>
              </a:rPr>
              <a:t>εφηβικές αυτοκτονίες</a:t>
            </a:r>
          </a:p>
          <a:p>
            <a:pPr algn="just">
              <a:buFont typeface="Wingdings" pitchFamily="2" charset="2"/>
              <a:buChar char="q"/>
            </a:pPr>
            <a:endParaRPr lang="el-GR" dirty="0" smtClean="0">
              <a:latin typeface="Arial Narrow" pitchFamily="34" charset="0"/>
            </a:endParaRPr>
          </a:p>
          <a:p>
            <a:pPr algn="just">
              <a:buFont typeface="Wingdings" pitchFamily="2" charset="2"/>
              <a:buChar char="q"/>
            </a:pPr>
            <a:r>
              <a:rPr lang="el-GR" dirty="0" smtClean="0">
                <a:latin typeface="Arial Narrow" pitchFamily="34" charset="0"/>
              </a:rPr>
              <a:t>άλλα σοβαρά κοινωνικά προβλήματα</a:t>
            </a:r>
            <a:endParaRPr lang="el-GR" dirty="0">
              <a:latin typeface="Arial Narrow"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476672"/>
            <a:ext cx="7467600" cy="5997280"/>
          </a:xfrm>
        </p:spPr>
        <p:txBody>
          <a:bodyPr/>
          <a:lstStyle/>
          <a:p>
            <a:pPr>
              <a:buNone/>
            </a:pPr>
            <a:r>
              <a:rPr lang="el-GR" b="1" dirty="0" smtClean="0">
                <a:latin typeface="Arial Narrow" pitchFamily="34" charset="0"/>
              </a:rPr>
              <a:t>Οι </a:t>
            </a:r>
            <a:r>
              <a:rPr lang="el-GR" b="1" dirty="0" smtClean="0">
                <a:latin typeface="Arial Narrow" pitchFamily="34" charset="0"/>
              </a:rPr>
              <a:t>4 </a:t>
            </a:r>
            <a:r>
              <a:rPr lang="el-GR" b="1" dirty="0" smtClean="0">
                <a:latin typeface="Arial Narrow" pitchFamily="34" charset="0"/>
              </a:rPr>
              <a:t>πιο κοινοί τύποι γονέων </a:t>
            </a:r>
            <a:r>
              <a:rPr lang="en-US" b="1" dirty="0" smtClean="0">
                <a:latin typeface="Arial Narrow" pitchFamily="34" charset="0"/>
              </a:rPr>
              <a:t>:</a:t>
            </a:r>
            <a:endParaRPr lang="el-GR" b="1" dirty="0" smtClean="0">
              <a:latin typeface="Arial Narrow" pitchFamily="34" charset="0"/>
            </a:endParaRPr>
          </a:p>
          <a:p>
            <a:pPr>
              <a:buNone/>
            </a:pPr>
            <a:endParaRPr lang="el-GR" dirty="0" smtClean="0">
              <a:latin typeface="Arial Narrow" pitchFamily="34" charset="0"/>
            </a:endParaRPr>
          </a:p>
          <a:p>
            <a:pPr marL="457200" indent="-457200">
              <a:buFont typeface="+mj-lt"/>
              <a:buAutoNum type="arabicParenR"/>
            </a:pPr>
            <a:r>
              <a:rPr lang="el-GR" dirty="0" smtClean="0">
                <a:latin typeface="Arial Narrow" pitchFamily="34" charset="0"/>
              </a:rPr>
              <a:t> αποστασιοποιημένοι γονείς</a:t>
            </a:r>
          </a:p>
          <a:p>
            <a:pPr marL="457200" indent="-457200">
              <a:buFont typeface="+mj-lt"/>
              <a:buAutoNum type="arabicParenR"/>
            </a:pPr>
            <a:endParaRPr lang="el-GR" dirty="0" smtClean="0">
              <a:latin typeface="Arial Narrow" pitchFamily="34" charset="0"/>
            </a:endParaRPr>
          </a:p>
          <a:p>
            <a:pPr marL="457200" indent="-457200">
              <a:buFont typeface="+mj-lt"/>
              <a:buAutoNum type="arabicParenR"/>
            </a:pPr>
            <a:r>
              <a:rPr lang="el-GR" dirty="0" smtClean="0">
                <a:latin typeface="Arial Narrow" pitchFamily="34" charset="0"/>
              </a:rPr>
              <a:t>επικριτικοί-αποδοκιμαστικοί γονείς</a:t>
            </a:r>
          </a:p>
          <a:p>
            <a:pPr marL="457200" indent="-457200">
              <a:buFont typeface="+mj-lt"/>
              <a:buAutoNum type="arabicParenR"/>
            </a:pPr>
            <a:endParaRPr lang="el-GR" dirty="0" smtClean="0">
              <a:latin typeface="Arial Narrow" pitchFamily="34" charset="0"/>
            </a:endParaRPr>
          </a:p>
          <a:p>
            <a:pPr marL="457200" indent="-457200">
              <a:buFont typeface="+mj-lt"/>
              <a:buAutoNum type="arabicParenR"/>
            </a:pPr>
            <a:r>
              <a:rPr lang="el-GR" dirty="0" smtClean="0">
                <a:latin typeface="Arial Narrow" pitchFamily="34" charset="0"/>
              </a:rPr>
              <a:t>επιτρεπτικοί-παραχωρητικοί γονείς</a:t>
            </a:r>
          </a:p>
          <a:p>
            <a:pPr marL="457200" indent="-457200">
              <a:buFont typeface="+mj-lt"/>
              <a:buAutoNum type="arabicParenR"/>
            </a:pPr>
            <a:endParaRPr lang="el-GR" dirty="0" smtClean="0">
              <a:latin typeface="Arial Narrow" pitchFamily="34" charset="0"/>
            </a:endParaRPr>
          </a:p>
          <a:p>
            <a:pPr marL="457200" indent="-457200">
              <a:buFont typeface="+mj-lt"/>
              <a:buAutoNum type="arabicParenR"/>
            </a:pPr>
            <a:r>
              <a:rPr lang="el-GR" dirty="0" smtClean="0">
                <a:latin typeface="Arial Narrow" pitchFamily="34" charset="0"/>
              </a:rPr>
              <a:t>διαλεκτικοί γονείς</a:t>
            </a:r>
            <a:endParaRPr lang="el-GR" dirty="0">
              <a:latin typeface="Arial Narrow"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260648"/>
            <a:ext cx="7467600" cy="6213304"/>
          </a:xfrm>
        </p:spPr>
        <p:txBody>
          <a:bodyPr>
            <a:normAutofit lnSpcReduction="10000"/>
          </a:bodyPr>
          <a:lstStyle/>
          <a:p>
            <a:pPr algn="just">
              <a:buNone/>
            </a:pPr>
            <a:r>
              <a:rPr lang="el-GR" b="1" dirty="0" smtClean="0">
                <a:latin typeface="Arial Narrow" pitchFamily="34" charset="0"/>
              </a:rPr>
              <a:t>Διαλεκτικοί γονείς </a:t>
            </a:r>
            <a:r>
              <a:rPr lang="en-US" b="1" dirty="0" smtClean="0">
                <a:latin typeface="Arial Narrow" pitchFamily="34" charset="0"/>
              </a:rPr>
              <a:t>:</a:t>
            </a:r>
            <a:endParaRPr lang="el-GR" b="1" dirty="0" smtClean="0">
              <a:latin typeface="Arial Narrow" pitchFamily="34" charset="0"/>
            </a:endParaRPr>
          </a:p>
          <a:p>
            <a:pPr algn="just"/>
            <a:r>
              <a:rPr lang="el-GR" dirty="0" smtClean="0">
                <a:latin typeface="Arial Narrow" pitchFamily="34" charset="0"/>
              </a:rPr>
              <a:t>θ</a:t>
            </a:r>
            <a:r>
              <a:rPr lang="el-GR" dirty="0" smtClean="0">
                <a:latin typeface="Arial Narrow" pitchFamily="34" charset="0"/>
              </a:rPr>
              <a:t>έτουν </a:t>
            </a:r>
            <a:r>
              <a:rPr lang="el-GR" dirty="0" smtClean="0">
                <a:latin typeface="Arial Narrow" pitchFamily="34" charset="0"/>
              </a:rPr>
              <a:t>όρια</a:t>
            </a:r>
            <a:endParaRPr lang="en-US" dirty="0" smtClean="0">
              <a:latin typeface="Arial Narrow" pitchFamily="34" charset="0"/>
            </a:endParaRPr>
          </a:p>
          <a:p>
            <a:pPr algn="just"/>
            <a:endParaRPr lang="el-GR" dirty="0" smtClean="0">
              <a:latin typeface="Arial Narrow" pitchFamily="34" charset="0"/>
            </a:endParaRPr>
          </a:p>
          <a:p>
            <a:pPr algn="just"/>
            <a:r>
              <a:rPr lang="el-GR" dirty="0" smtClean="0">
                <a:latin typeface="Arial Narrow" pitchFamily="34" charset="0"/>
              </a:rPr>
              <a:t>ε</a:t>
            </a:r>
            <a:r>
              <a:rPr lang="el-GR" dirty="0" smtClean="0">
                <a:latin typeface="Arial Narrow" pitchFamily="34" charset="0"/>
              </a:rPr>
              <a:t>ίναι </a:t>
            </a:r>
            <a:r>
              <a:rPr lang="el-GR" dirty="0" smtClean="0">
                <a:latin typeface="Arial Narrow" pitchFamily="34" charset="0"/>
              </a:rPr>
              <a:t>ευέλικτοι</a:t>
            </a:r>
            <a:endParaRPr lang="en-US" dirty="0" smtClean="0">
              <a:latin typeface="Arial Narrow" pitchFamily="34" charset="0"/>
            </a:endParaRPr>
          </a:p>
          <a:p>
            <a:pPr algn="just"/>
            <a:endParaRPr lang="el-GR" dirty="0" smtClean="0">
              <a:latin typeface="Arial Narrow" pitchFamily="34" charset="0"/>
            </a:endParaRPr>
          </a:p>
          <a:p>
            <a:pPr algn="just"/>
            <a:r>
              <a:rPr lang="el-GR" dirty="0" smtClean="0">
                <a:latin typeface="Arial Narrow" pitchFamily="34" charset="0"/>
              </a:rPr>
              <a:t>δ</a:t>
            </a:r>
            <a:r>
              <a:rPr lang="el-GR" dirty="0" smtClean="0">
                <a:latin typeface="Arial Narrow" pitchFamily="34" charset="0"/>
              </a:rPr>
              <a:t>ίνουν </a:t>
            </a:r>
            <a:r>
              <a:rPr lang="el-GR" dirty="0" smtClean="0">
                <a:latin typeface="Arial Narrow" pitchFamily="34" charset="0"/>
              </a:rPr>
              <a:t>πολλές εξηγήσεις </a:t>
            </a:r>
            <a:r>
              <a:rPr lang="el-GR" dirty="0" smtClean="0">
                <a:latin typeface="Arial Narrow" pitchFamily="34" charset="0"/>
              </a:rPr>
              <a:t>κ ΄ θαλπωρή</a:t>
            </a:r>
            <a:endParaRPr lang="en-US" dirty="0" smtClean="0">
              <a:latin typeface="Arial Narrow" pitchFamily="34" charset="0"/>
            </a:endParaRPr>
          </a:p>
          <a:p>
            <a:pPr algn="just"/>
            <a:endParaRPr lang="el-GR" dirty="0" smtClean="0">
              <a:latin typeface="Arial Narrow" pitchFamily="34" charset="0"/>
            </a:endParaRPr>
          </a:p>
          <a:p>
            <a:pPr algn="just"/>
            <a:r>
              <a:rPr lang="el-GR" dirty="0" smtClean="0">
                <a:latin typeface="Arial Narrow" pitchFamily="34" charset="0"/>
              </a:rPr>
              <a:t>ε</a:t>
            </a:r>
            <a:r>
              <a:rPr lang="el-GR" dirty="0" smtClean="0">
                <a:latin typeface="Arial Narrow" pitchFamily="34" charset="0"/>
              </a:rPr>
              <a:t>φαρμόζουν </a:t>
            </a:r>
            <a:r>
              <a:rPr lang="el-GR" dirty="0" smtClean="0">
                <a:latin typeface="Arial Narrow" pitchFamily="34" charset="0"/>
              </a:rPr>
              <a:t>θετικές μορφές πειθαρχίας</a:t>
            </a:r>
            <a:endParaRPr lang="en-US" dirty="0" smtClean="0">
              <a:latin typeface="Arial Narrow" pitchFamily="34" charset="0"/>
            </a:endParaRPr>
          </a:p>
          <a:p>
            <a:pPr algn="just"/>
            <a:endParaRPr lang="el-GR" dirty="0" smtClean="0">
              <a:latin typeface="Arial Narrow" pitchFamily="34" charset="0"/>
            </a:endParaRPr>
          </a:p>
          <a:p>
            <a:pPr algn="just"/>
            <a:r>
              <a:rPr lang="el-GR" dirty="0" smtClean="0">
                <a:latin typeface="Arial Narrow" pitchFamily="34" charset="0"/>
              </a:rPr>
              <a:t>έ</a:t>
            </a:r>
            <a:r>
              <a:rPr lang="el-GR" dirty="0" smtClean="0">
                <a:latin typeface="Arial Narrow" pitchFamily="34" charset="0"/>
              </a:rPr>
              <a:t>χουν </a:t>
            </a:r>
            <a:r>
              <a:rPr lang="el-GR" dirty="0" err="1" smtClean="0">
                <a:latin typeface="Arial Narrow" pitchFamily="34" charset="0"/>
              </a:rPr>
              <a:t>ενσυναίσθηση</a:t>
            </a:r>
            <a:r>
              <a:rPr lang="el-GR" dirty="0" smtClean="0">
                <a:latin typeface="Arial Narrow" pitchFamily="34" charset="0"/>
              </a:rPr>
              <a:t>, ικανότητα προσεκτικής ακρόασης</a:t>
            </a:r>
            <a:endParaRPr lang="en-US" dirty="0" smtClean="0">
              <a:latin typeface="Arial Narrow" pitchFamily="34" charset="0"/>
            </a:endParaRPr>
          </a:p>
          <a:p>
            <a:pPr algn="just"/>
            <a:endParaRPr lang="el-GR" dirty="0" smtClean="0">
              <a:latin typeface="Arial Narrow" pitchFamily="34" charset="0"/>
            </a:endParaRPr>
          </a:p>
          <a:p>
            <a:pPr algn="just"/>
            <a:r>
              <a:rPr lang="el-GR" dirty="0" smtClean="0">
                <a:latin typeface="Arial Narrow" pitchFamily="34" charset="0"/>
              </a:rPr>
              <a:t>β</a:t>
            </a:r>
            <a:r>
              <a:rPr lang="el-GR" dirty="0" smtClean="0">
                <a:latin typeface="Arial Narrow" pitchFamily="34" charset="0"/>
              </a:rPr>
              <a:t>λέπουν </a:t>
            </a:r>
            <a:r>
              <a:rPr lang="el-GR" dirty="0" smtClean="0">
                <a:latin typeface="Arial Narrow" pitchFamily="34" charset="0"/>
              </a:rPr>
              <a:t>τα αρνητικά συναισθήματα ως μία ευκαιρία για στενή επικοινωνία κ ΄ οικειότητα</a:t>
            </a:r>
            <a:endParaRPr lang="en-US" dirty="0" smtClean="0">
              <a:latin typeface="Arial Narrow" pitchFamily="34" charset="0"/>
            </a:endParaRPr>
          </a:p>
          <a:p>
            <a:pPr algn="just"/>
            <a:endParaRPr lang="el-GR" dirty="0" smtClean="0">
              <a:latin typeface="Arial Narrow" pitchFamily="34" charset="0"/>
            </a:endParaRPr>
          </a:p>
          <a:p>
            <a:pPr algn="just"/>
            <a:r>
              <a:rPr lang="el-GR" dirty="0" smtClean="0">
                <a:latin typeface="Arial Narrow" pitchFamily="34" charset="0"/>
              </a:rPr>
              <a:t>έ</a:t>
            </a:r>
            <a:r>
              <a:rPr lang="el-GR" dirty="0" smtClean="0">
                <a:latin typeface="Arial Narrow" pitchFamily="34" charset="0"/>
              </a:rPr>
              <a:t>χουν </a:t>
            </a:r>
            <a:r>
              <a:rPr lang="el-GR" dirty="0" smtClean="0">
                <a:latin typeface="Arial Narrow" pitchFamily="34" charset="0"/>
              </a:rPr>
              <a:t>επίγνωση κ ΄</a:t>
            </a:r>
            <a:r>
              <a:rPr lang="en-US" dirty="0" smtClean="0">
                <a:latin typeface="Arial Narrow" pitchFamily="34" charset="0"/>
              </a:rPr>
              <a:t> </a:t>
            </a:r>
            <a:r>
              <a:rPr lang="el-GR" dirty="0" smtClean="0">
                <a:latin typeface="Arial Narrow" pitchFamily="34" charset="0"/>
              </a:rPr>
              <a:t>εκτιμούν τα δικά τους συναισθήματα.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260648"/>
            <a:ext cx="7467600" cy="6213304"/>
          </a:xfrm>
        </p:spPr>
        <p:txBody>
          <a:bodyPr>
            <a:normAutofit/>
          </a:bodyPr>
          <a:lstStyle/>
          <a:p>
            <a:pPr algn="just">
              <a:buNone/>
            </a:pPr>
            <a:r>
              <a:rPr lang="el-GR" b="1" dirty="0" smtClean="0">
                <a:latin typeface="Arial Narrow" pitchFamily="34" charset="0"/>
              </a:rPr>
              <a:t>Τα 5 στάδια συναισθηματικής αγωγής</a:t>
            </a:r>
            <a:r>
              <a:rPr lang="en-US" b="1" dirty="0" smtClean="0">
                <a:latin typeface="Arial Narrow" pitchFamily="34" charset="0"/>
              </a:rPr>
              <a:t>:</a:t>
            </a:r>
            <a:endParaRPr lang="el-GR" b="1" dirty="0" smtClean="0">
              <a:latin typeface="Arial Narrow" pitchFamily="34" charset="0"/>
            </a:endParaRPr>
          </a:p>
          <a:p>
            <a:pPr algn="just"/>
            <a:endParaRPr lang="en-US" dirty="0" smtClean="0">
              <a:latin typeface="Arial Narrow" pitchFamily="34" charset="0"/>
            </a:endParaRPr>
          </a:p>
          <a:p>
            <a:pPr marL="457200" indent="-457200" algn="just">
              <a:buFont typeface="+mj-lt"/>
              <a:buAutoNum type="arabicPeriod"/>
            </a:pPr>
            <a:r>
              <a:rPr lang="el-GR" dirty="0" smtClean="0">
                <a:latin typeface="Arial Narrow" pitchFamily="34" charset="0"/>
              </a:rPr>
              <a:t> επίγνωση </a:t>
            </a:r>
            <a:r>
              <a:rPr lang="el-GR" dirty="0" smtClean="0">
                <a:latin typeface="Arial Narrow" pitchFamily="34" charset="0"/>
              </a:rPr>
              <a:t>των συναισθημάτων του παιδιού</a:t>
            </a:r>
          </a:p>
          <a:p>
            <a:pPr marL="457200" indent="-457200" algn="just">
              <a:buFont typeface="+mj-lt"/>
              <a:buAutoNum type="arabicPeriod"/>
            </a:pPr>
            <a:endParaRPr lang="el-GR" dirty="0" smtClean="0">
              <a:latin typeface="Arial Narrow" pitchFamily="34" charset="0"/>
            </a:endParaRPr>
          </a:p>
          <a:p>
            <a:pPr marL="457200" indent="-457200" algn="just">
              <a:buFont typeface="+mj-lt"/>
              <a:buAutoNum type="arabicPeriod"/>
            </a:pPr>
            <a:r>
              <a:rPr lang="el-GR" dirty="0" smtClean="0">
                <a:latin typeface="Arial Narrow" pitchFamily="34" charset="0"/>
              </a:rPr>
              <a:t> εκδήλωση </a:t>
            </a:r>
            <a:r>
              <a:rPr lang="el-GR" dirty="0" smtClean="0">
                <a:latin typeface="Arial Narrow" pitchFamily="34" charset="0"/>
              </a:rPr>
              <a:t>του συναισθήματος ως ευκαιρία για οικειότητα και καθοδήγηση</a:t>
            </a:r>
          </a:p>
          <a:p>
            <a:pPr marL="457200" indent="-457200" algn="just">
              <a:buFont typeface="+mj-lt"/>
              <a:buAutoNum type="arabicPeriod"/>
            </a:pPr>
            <a:endParaRPr lang="el-GR" dirty="0" smtClean="0">
              <a:latin typeface="Arial Narrow" pitchFamily="34" charset="0"/>
            </a:endParaRPr>
          </a:p>
          <a:p>
            <a:pPr marL="457200" indent="-457200" algn="just">
              <a:buFont typeface="+mj-lt"/>
              <a:buAutoNum type="arabicPeriod"/>
            </a:pPr>
            <a:r>
              <a:rPr lang="el-GR" dirty="0" smtClean="0">
                <a:latin typeface="Arial Narrow" pitchFamily="34" charset="0"/>
              </a:rPr>
              <a:t> </a:t>
            </a:r>
            <a:r>
              <a:rPr lang="el-GR" dirty="0" err="1" smtClean="0">
                <a:latin typeface="Arial Narrow" pitchFamily="34" charset="0"/>
              </a:rPr>
              <a:t>ενσυναισθηματική</a:t>
            </a:r>
            <a:r>
              <a:rPr lang="el-GR" dirty="0" smtClean="0">
                <a:latin typeface="Arial Narrow" pitchFamily="34" charset="0"/>
              </a:rPr>
              <a:t> ακρόαση κ ΄ αναγνώριση των συναισθημάτων </a:t>
            </a:r>
          </a:p>
          <a:p>
            <a:pPr marL="457200" indent="-457200" algn="just">
              <a:buFont typeface="+mj-lt"/>
              <a:buAutoNum type="arabicPeriod"/>
            </a:pPr>
            <a:endParaRPr lang="el-GR" dirty="0" smtClean="0">
              <a:latin typeface="Arial Narrow" pitchFamily="34" charset="0"/>
            </a:endParaRPr>
          </a:p>
          <a:p>
            <a:pPr marL="457200" indent="-457200" algn="just">
              <a:buFont typeface="+mj-lt"/>
              <a:buAutoNum type="arabicPeriod"/>
            </a:pPr>
            <a:r>
              <a:rPr lang="el-GR" dirty="0" smtClean="0">
                <a:latin typeface="Arial Narrow" pitchFamily="34" charset="0"/>
              </a:rPr>
              <a:t> </a:t>
            </a:r>
            <a:r>
              <a:rPr lang="el-GR" dirty="0" smtClean="0">
                <a:latin typeface="Arial Narrow" pitchFamily="34" charset="0"/>
              </a:rPr>
              <a:t>βοήθεια στο παιδί να εκφράσει λεκτικά τα συναισθήματά του</a:t>
            </a:r>
          </a:p>
          <a:p>
            <a:pPr marL="457200" indent="-457200" algn="just">
              <a:buFont typeface="+mj-lt"/>
              <a:buAutoNum type="arabicPeriod"/>
            </a:pPr>
            <a:endParaRPr lang="el-GR" dirty="0" smtClean="0">
              <a:latin typeface="Arial Narrow" pitchFamily="34" charset="0"/>
            </a:endParaRPr>
          </a:p>
          <a:p>
            <a:pPr marL="457200" indent="-457200" algn="just">
              <a:buFont typeface="+mj-lt"/>
              <a:buAutoNum type="arabicPeriod"/>
            </a:pPr>
            <a:r>
              <a:rPr lang="el-GR" dirty="0" smtClean="0">
                <a:latin typeface="Arial Narrow" pitchFamily="34" charset="0"/>
              </a:rPr>
              <a:t> </a:t>
            </a:r>
            <a:r>
              <a:rPr lang="el-GR" dirty="0" smtClean="0">
                <a:latin typeface="Arial Narrow" pitchFamily="34" charset="0"/>
              </a:rPr>
              <a:t>καθορισμός ορίων κ ΄ βοήθεια επίλυσης </a:t>
            </a:r>
            <a:r>
              <a:rPr lang="el-GR" dirty="0" smtClean="0">
                <a:latin typeface="Arial Narrow" pitchFamily="34" charset="0"/>
              </a:rPr>
              <a:t>προβλήματος</a:t>
            </a:r>
            <a:endParaRPr lang="el-GR" dirty="0" smtClean="0">
              <a:latin typeface="Arial Narrow" pitchFamily="34" charset="0"/>
            </a:endParaRPr>
          </a:p>
          <a:p>
            <a:pPr lvl="1" algn="just">
              <a:buNone/>
            </a:pPr>
            <a:endParaRPr lang="el-GR" strike="sngStrike" dirty="0">
              <a:latin typeface="Arial Narrow"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260648"/>
            <a:ext cx="7467600" cy="6213304"/>
          </a:xfrm>
        </p:spPr>
        <p:txBody>
          <a:bodyPr/>
          <a:lstStyle/>
          <a:p>
            <a:pPr>
              <a:buNone/>
            </a:pPr>
            <a:r>
              <a:rPr lang="el-GR" b="1" dirty="0" smtClean="0">
                <a:latin typeface="Arial Narrow" pitchFamily="34" charset="0"/>
              </a:rPr>
              <a:t>Διαδικασία επίλυσης προβλημάτων</a:t>
            </a:r>
            <a:r>
              <a:rPr lang="en-US" b="1" dirty="0" smtClean="0">
                <a:latin typeface="Arial Narrow" pitchFamily="34" charset="0"/>
              </a:rPr>
              <a:t>:</a:t>
            </a:r>
            <a:endParaRPr lang="el-GR" b="1" dirty="0" smtClean="0">
              <a:latin typeface="Arial Narrow" pitchFamily="34" charset="0"/>
            </a:endParaRPr>
          </a:p>
          <a:p>
            <a:pPr>
              <a:buNone/>
            </a:pPr>
            <a:endParaRPr lang="el-GR" b="1" dirty="0" smtClean="0">
              <a:latin typeface="Arial Narrow" pitchFamily="34" charset="0"/>
            </a:endParaRPr>
          </a:p>
          <a:p>
            <a:pPr marL="457200" indent="-457200">
              <a:buFont typeface="+mj-lt"/>
              <a:buAutoNum type="arabicPeriod"/>
            </a:pPr>
            <a:r>
              <a:rPr lang="el-GR" dirty="0" smtClean="0">
                <a:latin typeface="Arial Narrow" pitchFamily="34" charset="0"/>
              </a:rPr>
              <a:t> θέτω όρια</a:t>
            </a:r>
          </a:p>
          <a:p>
            <a:pPr marL="457200" indent="-457200">
              <a:buFont typeface="+mj-lt"/>
              <a:buAutoNum type="arabicPeriod"/>
            </a:pPr>
            <a:endParaRPr lang="el-GR" dirty="0" smtClean="0">
              <a:latin typeface="Arial Narrow" pitchFamily="34" charset="0"/>
            </a:endParaRPr>
          </a:p>
          <a:p>
            <a:pPr marL="457200" indent="-457200">
              <a:buFont typeface="+mj-lt"/>
              <a:buAutoNum type="arabicPeriod"/>
            </a:pPr>
            <a:r>
              <a:rPr lang="el-GR" dirty="0" smtClean="0">
                <a:latin typeface="Arial Narrow" pitchFamily="34" charset="0"/>
              </a:rPr>
              <a:t> καθορίζω τους στόχους</a:t>
            </a:r>
          </a:p>
          <a:p>
            <a:pPr marL="457200" indent="-457200">
              <a:buFont typeface="+mj-lt"/>
              <a:buAutoNum type="arabicPeriod"/>
            </a:pPr>
            <a:endParaRPr lang="el-GR" dirty="0" smtClean="0">
              <a:latin typeface="Arial Narrow" pitchFamily="34" charset="0"/>
            </a:endParaRPr>
          </a:p>
          <a:p>
            <a:pPr marL="457200" indent="-457200">
              <a:buFont typeface="+mj-lt"/>
              <a:buAutoNum type="arabicPeriod"/>
            </a:pPr>
            <a:r>
              <a:rPr lang="el-GR" dirty="0" smtClean="0">
                <a:latin typeface="Arial Narrow" pitchFamily="34" charset="0"/>
              </a:rPr>
              <a:t> σκέφτομαι τις πιθανές λύσεις</a:t>
            </a:r>
          </a:p>
          <a:p>
            <a:pPr marL="457200" indent="-457200">
              <a:buFont typeface="+mj-lt"/>
              <a:buAutoNum type="arabicPeriod"/>
            </a:pPr>
            <a:endParaRPr lang="el-GR" dirty="0" smtClean="0">
              <a:latin typeface="Arial Narrow" pitchFamily="34" charset="0"/>
            </a:endParaRPr>
          </a:p>
          <a:p>
            <a:pPr marL="457200" indent="-457200">
              <a:buFont typeface="+mj-lt"/>
              <a:buAutoNum type="arabicPeriod"/>
            </a:pPr>
            <a:r>
              <a:rPr lang="el-GR" dirty="0" smtClean="0">
                <a:latin typeface="Arial Narrow" pitchFamily="34" charset="0"/>
              </a:rPr>
              <a:t> εκτιμώ (αξιολογώ) τις προτεινόμενες λύσεις</a:t>
            </a:r>
          </a:p>
          <a:p>
            <a:pPr marL="457200" indent="-457200">
              <a:buFont typeface="+mj-lt"/>
              <a:buAutoNum type="arabicPeriod"/>
            </a:pPr>
            <a:endParaRPr lang="el-GR" dirty="0" smtClean="0">
              <a:latin typeface="Arial Narrow" pitchFamily="34" charset="0"/>
            </a:endParaRPr>
          </a:p>
          <a:p>
            <a:pPr marL="457200" indent="-457200">
              <a:buFont typeface="+mj-lt"/>
              <a:buAutoNum type="arabicPeriod"/>
            </a:pPr>
            <a:r>
              <a:rPr lang="el-GR" dirty="0" smtClean="0">
                <a:latin typeface="Arial Narrow" pitchFamily="34" charset="0"/>
              </a:rPr>
              <a:t> βοηθώ το παιδί να επιλέξει μία λύση</a:t>
            </a:r>
            <a:r>
              <a:rPr lang="el-GR" dirty="0" smtClean="0"/>
              <a:t>.</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132</TotalTime>
  <Words>433</Words>
  <Application>Microsoft Office PowerPoint</Application>
  <PresentationFormat>Προβολή στην οθόνη (4:3)</PresentationFormat>
  <Paragraphs>88</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Προεξοχή</vt:lpstr>
      <vt:lpstr>Συναισθηματικη αγωγη</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Συναισθηματικη αγωγη</dc:title>
  <dc:creator>Tzeni</dc:creator>
  <cp:lastModifiedBy>Tzeni</cp:lastModifiedBy>
  <cp:revision>2</cp:revision>
  <dcterms:created xsi:type="dcterms:W3CDTF">2014-03-08T13:20:26Z</dcterms:created>
  <dcterms:modified xsi:type="dcterms:W3CDTF">2014-03-09T07:53:54Z</dcterms:modified>
</cp:coreProperties>
</file>