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5" r:id="rId1"/>
  </p:sldMasterIdLst>
  <p:notesMasterIdLst>
    <p:notesMasterId r:id="rId33"/>
  </p:notesMasterIdLst>
  <p:sldIdLst>
    <p:sldId id="278" r:id="rId2"/>
    <p:sldId id="264" r:id="rId3"/>
    <p:sldId id="334" r:id="rId4"/>
    <p:sldId id="331" r:id="rId5"/>
    <p:sldId id="327" r:id="rId6"/>
    <p:sldId id="260" r:id="rId7"/>
    <p:sldId id="261" r:id="rId8"/>
    <p:sldId id="333" r:id="rId9"/>
    <p:sldId id="257" r:id="rId10"/>
    <p:sldId id="335" r:id="rId11"/>
    <p:sldId id="336" r:id="rId12"/>
    <p:sldId id="337" r:id="rId13"/>
    <p:sldId id="354" r:id="rId14"/>
    <p:sldId id="358" r:id="rId15"/>
    <p:sldId id="343" r:id="rId16"/>
    <p:sldId id="345" r:id="rId17"/>
    <p:sldId id="357" r:id="rId18"/>
    <p:sldId id="338" r:id="rId19"/>
    <p:sldId id="346" r:id="rId20"/>
    <p:sldId id="350" r:id="rId21"/>
    <p:sldId id="339" r:id="rId22"/>
    <p:sldId id="340" r:id="rId23"/>
    <p:sldId id="356" r:id="rId24"/>
    <p:sldId id="351" r:id="rId25"/>
    <p:sldId id="355" r:id="rId26"/>
    <p:sldId id="344" r:id="rId27"/>
    <p:sldId id="352" r:id="rId28"/>
    <p:sldId id="347" r:id="rId29"/>
    <p:sldId id="349" r:id="rId30"/>
    <p:sldId id="348" r:id="rId31"/>
    <p:sldId id="277"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66FFCC"/>
    <a:srgbClr val="CCFF99"/>
    <a:srgbClr val="66FF99"/>
    <a:srgbClr val="FF5050"/>
    <a:srgbClr val="FF99FF"/>
    <a:srgbClr val="CCCC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82" autoAdjust="0"/>
    <p:restoredTop sz="94660"/>
  </p:normalViewPr>
  <p:slideViewPr>
    <p:cSldViewPr>
      <p:cViewPr varScale="1">
        <p:scale>
          <a:sx n="82" d="100"/>
          <a:sy n="82" d="100"/>
        </p:scale>
        <p:origin x="1493"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cs typeface="+mn-cs"/>
              </a:defRPr>
            </a:lvl1pPr>
          </a:lstStyle>
          <a:p>
            <a:pPr>
              <a:defRPr/>
            </a:pPr>
            <a:endParaRPr lang="el-GR" altLang="el-GR"/>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cs typeface="+mn-cs"/>
              </a:defRPr>
            </a:lvl1pPr>
          </a:lstStyle>
          <a:p>
            <a:pPr>
              <a:defRPr/>
            </a:pPr>
            <a:endParaRPr lang="el-GR" altLang="el-GR"/>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noProof="0"/>
              <a:t>Κάντε κλικ για να επεξεργαστείτε τα στυλ κειμένου του υποδείγματος</a:t>
            </a:r>
          </a:p>
          <a:p>
            <a:pPr lvl="1"/>
            <a:r>
              <a:rPr lang="el-GR" altLang="el-GR" noProof="0"/>
              <a:t>Δεύτερου επιπέδου</a:t>
            </a:r>
          </a:p>
          <a:p>
            <a:pPr lvl="2"/>
            <a:r>
              <a:rPr lang="el-GR" altLang="el-GR" noProof="0"/>
              <a:t>Τρίτου επιπέδου</a:t>
            </a:r>
          </a:p>
          <a:p>
            <a:pPr lvl="3"/>
            <a:r>
              <a:rPr lang="el-GR" altLang="el-GR" noProof="0"/>
              <a:t>Τέταρτου επιπέδου</a:t>
            </a:r>
          </a:p>
          <a:p>
            <a:pPr lvl="4"/>
            <a:r>
              <a:rPr lang="el-GR" altLang="el-GR" noProof="0"/>
              <a:t>Πέμπτου επιπέδου</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cs typeface="+mn-cs"/>
              </a:defRPr>
            </a:lvl1pPr>
          </a:lstStyle>
          <a:p>
            <a:pPr>
              <a:defRPr/>
            </a:pPr>
            <a:endParaRPr lang="el-GR" altLang="el-G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cs typeface="+mn-cs"/>
              </a:defRPr>
            </a:lvl1pPr>
          </a:lstStyle>
          <a:p>
            <a:pPr>
              <a:defRPr/>
            </a:pPr>
            <a:fld id="{7AE7E7D0-DC95-4CF4-8851-E8DEE30BCAD5}" type="slidenum">
              <a:rPr lang="el-GR" altLang="el-GR"/>
              <a:pPr>
                <a:defRPr/>
              </a:pPr>
              <a:t>‹#›</a:t>
            </a:fld>
            <a:endParaRPr lang="el-GR" altLang="el-GR"/>
          </a:p>
        </p:txBody>
      </p:sp>
    </p:spTree>
    <p:extLst>
      <p:ext uri="{BB962C8B-B14F-4D97-AF65-F5344CB8AC3E}">
        <p14:creationId xmlns:p14="http://schemas.microsoft.com/office/powerpoint/2010/main" val="21905892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B5117883-3E0D-4DA6-90C3-874F0EA78D1E}" type="slidenum">
              <a:rPr lang="el-GR" altLang="el-GR" smtClean="0"/>
              <a:pPr>
                <a:defRPr/>
              </a:pPr>
              <a:t>‹#›</a:t>
            </a:fld>
            <a:endParaRPr lang="el-GR" altLang="el-GR"/>
          </a:p>
        </p:txBody>
      </p:sp>
    </p:spTree>
    <p:extLst>
      <p:ext uri="{BB962C8B-B14F-4D97-AF65-F5344CB8AC3E}">
        <p14:creationId xmlns:p14="http://schemas.microsoft.com/office/powerpoint/2010/main" val="3182714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l-GR"/>
              <a:t>Κάντε κλικ για να επεξεργαστείτε τον τίτλο υποδείγματος</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Date Placeholder 2"/>
          <p:cNvSpPr>
            <a:spLocks noGrp="1"/>
          </p:cNvSpPr>
          <p:nvPr>
            <p:ph type="dt" sz="half" idx="10"/>
          </p:nvPr>
        </p:nvSpPr>
        <p:spPr/>
        <p:txBody>
          <a:bodyPr/>
          <a:lstStyle/>
          <a:p>
            <a:pPr>
              <a:defRPr/>
            </a:pPr>
            <a:endParaRPr lang="el-GR" altLang="el-GR"/>
          </a:p>
        </p:txBody>
      </p:sp>
      <p:sp>
        <p:nvSpPr>
          <p:cNvPr id="4" name="Footer Placeholder 3"/>
          <p:cNvSpPr>
            <a:spLocks noGrp="1"/>
          </p:cNvSpPr>
          <p:nvPr>
            <p:ph type="ftr" sz="quarter" idx="11"/>
          </p:nvPr>
        </p:nvSpPr>
        <p:spPr/>
        <p:txBody>
          <a:bodyPr/>
          <a:lstStyle/>
          <a:p>
            <a:pPr>
              <a:defRPr/>
            </a:pPr>
            <a:endParaRPr lang="el-GR" altLang="el-GR"/>
          </a:p>
        </p:txBody>
      </p:sp>
      <p:sp>
        <p:nvSpPr>
          <p:cNvPr id="5" name="Slide Number Placeholder 4"/>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Tree>
    <p:extLst>
      <p:ext uri="{BB962C8B-B14F-4D97-AF65-F5344CB8AC3E}">
        <p14:creationId xmlns:p14="http://schemas.microsoft.com/office/powerpoint/2010/main" val="3166173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Tree>
    <p:extLst>
      <p:ext uri="{BB962C8B-B14F-4D97-AF65-F5344CB8AC3E}">
        <p14:creationId xmlns:p14="http://schemas.microsoft.com/office/powerpoint/2010/main" val="2848722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77221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Tree>
    <p:extLst>
      <p:ext uri="{BB962C8B-B14F-4D97-AF65-F5344CB8AC3E}">
        <p14:creationId xmlns:p14="http://schemas.microsoft.com/office/powerpoint/2010/main" val="3841931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094657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Tree>
    <p:extLst>
      <p:ext uri="{BB962C8B-B14F-4D97-AF65-F5344CB8AC3E}">
        <p14:creationId xmlns:p14="http://schemas.microsoft.com/office/powerpoint/2010/main" val="20179491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22F3506F-1700-45ED-ACEA-55713FE1C975}" type="slidenum">
              <a:rPr lang="el-GR" altLang="el-GR" smtClean="0"/>
              <a:pPr>
                <a:defRPr/>
              </a:pPr>
              <a:t>‹#›</a:t>
            </a:fld>
            <a:endParaRPr lang="el-GR" altLang="el-GR"/>
          </a:p>
        </p:txBody>
      </p:sp>
    </p:spTree>
    <p:extLst>
      <p:ext uri="{BB962C8B-B14F-4D97-AF65-F5344CB8AC3E}">
        <p14:creationId xmlns:p14="http://schemas.microsoft.com/office/powerpoint/2010/main" val="3018853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E233149D-7D71-4AF0-89BA-784F5EB3B25B}" type="slidenum">
              <a:rPr lang="el-GR" altLang="el-GR" smtClean="0"/>
              <a:pPr>
                <a:defRPr/>
              </a:pPr>
              <a:t>‹#›</a:t>
            </a:fld>
            <a:endParaRPr lang="el-GR" altLang="el-GR"/>
          </a:p>
        </p:txBody>
      </p:sp>
    </p:spTree>
    <p:extLst>
      <p:ext uri="{BB962C8B-B14F-4D97-AF65-F5344CB8AC3E}">
        <p14:creationId xmlns:p14="http://schemas.microsoft.com/office/powerpoint/2010/main" val="4174924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Tree>
    <p:extLst>
      <p:ext uri="{BB962C8B-B14F-4D97-AF65-F5344CB8AC3E}">
        <p14:creationId xmlns:p14="http://schemas.microsoft.com/office/powerpoint/2010/main" val="2175437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67B8018E-1F4D-486A-998C-6547651B23AA}" type="slidenum">
              <a:rPr lang="el-GR" altLang="el-GR" smtClean="0"/>
              <a:pPr>
                <a:defRPr/>
              </a:pPr>
              <a:t>‹#›</a:t>
            </a:fld>
            <a:endParaRPr lang="el-GR" altLang="el-GR"/>
          </a:p>
        </p:txBody>
      </p:sp>
    </p:spTree>
    <p:extLst>
      <p:ext uri="{BB962C8B-B14F-4D97-AF65-F5344CB8AC3E}">
        <p14:creationId xmlns:p14="http://schemas.microsoft.com/office/powerpoint/2010/main" val="2494800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l-GR"/>
              <a:t>Κάντε κλικ για να επεξεργαστείτε τον τίτλο υποδείγματος</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p:txBody>
          <a:bodyPr/>
          <a:lstStyle/>
          <a:p>
            <a:pPr>
              <a:defRPr/>
            </a:pPr>
            <a:endParaRPr lang="el-GR" altLang="el-GR"/>
          </a:p>
        </p:txBody>
      </p:sp>
      <p:sp>
        <p:nvSpPr>
          <p:cNvPr id="7" name="Slide Number Placeholder 6"/>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Tree>
    <p:extLst>
      <p:ext uri="{BB962C8B-B14F-4D97-AF65-F5344CB8AC3E}">
        <p14:creationId xmlns:p14="http://schemas.microsoft.com/office/powerpoint/2010/main" val="620786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pPr>
              <a:defRPr/>
            </a:pPr>
            <a:endParaRPr lang="el-GR" altLang="el-GR"/>
          </a:p>
        </p:txBody>
      </p:sp>
      <p:sp>
        <p:nvSpPr>
          <p:cNvPr id="8" name="Footer Placeholder 7"/>
          <p:cNvSpPr>
            <a:spLocks noGrp="1"/>
          </p:cNvSpPr>
          <p:nvPr>
            <p:ph type="ftr" sz="quarter" idx="11"/>
          </p:nvPr>
        </p:nvSpPr>
        <p:spPr/>
        <p:txBody>
          <a:bodyPr/>
          <a:lstStyle/>
          <a:p>
            <a:pPr>
              <a:defRPr/>
            </a:pPr>
            <a:endParaRPr lang="el-GR" altLang="el-GR"/>
          </a:p>
        </p:txBody>
      </p:sp>
      <p:sp>
        <p:nvSpPr>
          <p:cNvPr id="9" name="Slide Number Placeholder 8"/>
          <p:cNvSpPr>
            <a:spLocks noGrp="1"/>
          </p:cNvSpPr>
          <p:nvPr>
            <p:ph type="sldNum" sz="quarter" idx="12"/>
          </p:nvPr>
        </p:nvSpPr>
        <p:spPr/>
        <p:txBody>
          <a:bodyPr/>
          <a:lstStyle/>
          <a:p>
            <a:pPr>
              <a:defRPr/>
            </a:pPr>
            <a:fld id="{241DEF2C-B523-490F-9048-B9EEE3E949E5}" type="slidenum">
              <a:rPr lang="el-GR" altLang="el-GR" smtClean="0"/>
              <a:pPr>
                <a:defRPr/>
              </a:pPr>
              <a:t>‹#›</a:t>
            </a:fld>
            <a:endParaRPr lang="el-GR" altLang="el-GR"/>
          </a:p>
        </p:txBody>
      </p:sp>
    </p:spTree>
    <p:extLst>
      <p:ext uri="{BB962C8B-B14F-4D97-AF65-F5344CB8AC3E}">
        <p14:creationId xmlns:p14="http://schemas.microsoft.com/office/powerpoint/2010/main" val="57254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pPr>
              <a:defRPr/>
            </a:pPr>
            <a:endParaRPr lang="el-GR" altLang="el-GR"/>
          </a:p>
        </p:txBody>
      </p:sp>
      <p:sp>
        <p:nvSpPr>
          <p:cNvPr id="4" name="Footer Placeholder 3"/>
          <p:cNvSpPr>
            <a:spLocks noGrp="1"/>
          </p:cNvSpPr>
          <p:nvPr>
            <p:ph type="ftr" sz="quarter" idx="11"/>
          </p:nvPr>
        </p:nvSpPr>
        <p:spPr/>
        <p:txBody>
          <a:bodyPr/>
          <a:lstStyle/>
          <a:p>
            <a:pPr>
              <a:defRPr/>
            </a:pPr>
            <a:endParaRPr lang="el-GR" altLang="el-GR"/>
          </a:p>
        </p:txBody>
      </p:sp>
      <p:sp>
        <p:nvSpPr>
          <p:cNvPr id="5" name="Slide Number Placeholder 4"/>
          <p:cNvSpPr>
            <a:spLocks noGrp="1"/>
          </p:cNvSpPr>
          <p:nvPr>
            <p:ph type="sldNum" sz="quarter" idx="12"/>
          </p:nvPr>
        </p:nvSpPr>
        <p:spPr/>
        <p:txBody>
          <a:bodyPr/>
          <a:lstStyle/>
          <a:p>
            <a:pPr>
              <a:defRPr/>
            </a:pPr>
            <a:fld id="{03666419-5553-4227-A2F4-704C31ABEBF1}" type="slidenum">
              <a:rPr lang="el-GR" altLang="el-GR" smtClean="0"/>
              <a:pPr>
                <a:defRPr/>
              </a:pPr>
              <a:t>‹#›</a:t>
            </a:fld>
            <a:endParaRPr lang="el-GR" altLang="el-GR"/>
          </a:p>
        </p:txBody>
      </p:sp>
    </p:spTree>
    <p:extLst>
      <p:ext uri="{BB962C8B-B14F-4D97-AF65-F5344CB8AC3E}">
        <p14:creationId xmlns:p14="http://schemas.microsoft.com/office/powerpoint/2010/main" val="3271353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l-GR" altLang="el-GR"/>
          </a:p>
        </p:txBody>
      </p:sp>
      <p:sp>
        <p:nvSpPr>
          <p:cNvPr id="3" name="Footer Placeholder 2"/>
          <p:cNvSpPr>
            <a:spLocks noGrp="1"/>
          </p:cNvSpPr>
          <p:nvPr>
            <p:ph type="ftr" sz="quarter" idx="11"/>
          </p:nvPr>
        </p:nvSpPr>
        <p:spPr/>
        <p:txBody>
          <a:bodyPr/>
          <a:lstStyle/>
          <a:p>
            <a:pPr>
              <a:defRPr/>
            </a:pPr>
            <a:endParaRPr lang="el-GR" altLang="el-GR"/>
          </a:p>
        </p:txBody>
      </p:sp>
      <p:sp>
        <p:nvSpPr>
          <p:cNvPr id="4" name="Slide Number Placeholder 3"/>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Tree>
    <p:extLst>
      <p:ext uri="{BB962C8B-B14F-4D97-AF65-F5344CB8AC3E}">
        <p14:creationId xmlns:p14="http://schemas.microsoft.com/office/powerpoint/2010/main" val="114063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p:txBody>
          <a:bodyPr/>
          <a:lstStyle/>
          <a:p>
            <a:pPr>
              <a:defRPr/>
            </a:pPr>
            <a:endParaRPr lang="el-GR" altLang="el-GR"/>
          </a:p>
        </p:txBody>
      </p:sp>
      <p:sp>
        <p:nvSpPr>
          <p:cNvPr id="7" name="Slide Number Placeholder 6"/>
          <p:cNvSpPr>
            <a:spLocks noGrp="1"/>
          </p:cNvSpPr>
          <p:nvPr>
            <p:ph type="sldNum" sz="quarter" idx="12"/>
          </p:nvPr>
        </p:nvSpPr>
        <p:spPr/>
        <p:txBody>
          <a:bodyPr/>
          <a:lstStyle/>
          <a:p>
            <a:pPr>
              <a:defRPr/>
            </a:pPr>
            <a:fld id="{86FE68CF-94BD-4E04-9A5B-5337BF3E16D6}" type="slidenum">
              <a:rPr lang="el-GR" altLang="el-GR" smtClean="0"/>
              <a:pPr>
                <a:defRPr/>
              </a:pPr>
              <a:t>‹#›</a:t>
            </a:fld>
            <a:endParaRPr lang="el-GR" altLang="el-GR"/>
          </a:p>
        </p:txBody>
      </p:sp>
    </p:spTree>
    <p:extLst>
      <p:ext uri="{BB962C8B-B14F-4D97-AF65-F5344CB8AC3E}">
        <p14:creationId xmlns:p14="http://schemas.microsoft.com/office/powerpoint/2010/main" val="1007271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a:xfrm>
            <a:off x="533400" y="6172200"/>
            <a:ext cx="5811724" cy="365125"/>
          </a:xfrm>
        </p:spPr>
        <p:txBody>
          <a:bodyPr/>
          <a:lstStyle/>
          <a:p>
            <a:pPr>
              <a:defRPr/>
            </a:pPr>
            <a:endParaRPr lang="el-GR" altLang="el-GR"/>
          </a:p>
        </p:txBody>
      </p:sp>
      <p:sp>
        <p:nvSpPr>
          <p:cNvPr id="7" name="Slide Number Placeholder 6"/>
          <p:cNvSpPr>
            <a:spLocks noGrp="1"/>
          </p:cNvSpPr>
          <p:nvPr>
            <p:ph type="sldNum" sz="quarter" idx="12"/>
          </p:nvPr>
        </p:nvSpPr>
        <p:spPr/>
        <p:txBody>
          <a:bodyPr/>
          <a:lstStyle/>
          <a:p>
            <a:pPr>
              <a:defRPr/>
            </a:pPr>
            <a:fld id="{4939269C-AECD-46DA-9F35-6F8C08CFD757}" type="slidenum">
              <a:rPr lang="el-GR" altLang="el-GR" smtClean="0"/>
              <a:pPr>
                <a:defRPr/>
              </a:pPr>
              <a:t>‹#›</a:t>
            </a:fld>
            <a:endParaRPr lang="el-GR" altLang="el-GR"/>
          </a:p>
        </p:txBody>
      </p:sp>
    </p:spTree>
    <p:extLst>
      <p:ext uri="{BB962C8B-B14F-4D97-AF65-F5344CB8AC3E}">
        <p14:creationId xmlns:p14="http://schemas.microsoft.com/office/powerpoint/2010/main" val="1963979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endParaRPr lang="el-GR" altLang="el-G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endParaRPr lang="el-GR" altLang="el-G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pPr>
              <a:defRPr/>
            </a:pPr>
            <a:fld id="{4939269C-AECD-46DA-9F35-6F8C08CFD757}" type="slidenum">
              <a:rPr lang="el-GR" altLang="el-GR" smtClean="0"/>
              <a:pPr>
                <a:defRPr/>
              </a:pPr>
              <a:t>‹#›</a:t>
            </a:fld>
            <a:endParaRPr lang="el-GR" altLang="el-GR"/>
          </a:p>
        </p:txBody>
      </p:sp>
    </p:spTree>
    <p:extLst>
      <p:ext uri="{BB962C8B-B14F-4D97-AF65-F5344CB8AC3E}">
        <p14:creationId xmlns:p14="http://schemas.microsoft.com/office/powerpoint/2010/main" val="4242779139"/>
      </p:ext>
    </p:extLst>
  </p:cSld>
  <p:clrMap bg1="dk1" tx1="lt1" bg2="dk2" tx2="lt2" accent1="accent1" accent2="accent2" accent3="accent3" accent4="accent4" accent5="accent5" accent6="accent6" hlink="hlink" folHlink="folHlink"/>
  <p:sldLayoutIdLst>
    <p:sldLayoutId id="2147483986"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 id="2147483997" r:id="rId12"/>
    <p:sldLayoutId id="2147483998" r:id="rId13"/>
    <p:sldLayoutId id="2147483999" r:id="rId14"/>
    <p:sldLayoutId id="2147484000" r:id="rId15"/>
    <p:sldLayoutId id="2147484001" r:id="rId16"/>
    <p:sldLayoutId id="2147484002"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register.sch.gr/students/admins/studentsNew.php" TargetMode="External"/><Relationship Id="rId2" Type="http://schemas.openxmlformats.org/officeDocument/2006/relationships/hyperlink" Target="https://register.sch.gr/students/" TargetMode="Externa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hyperlink" Target="https://blogs.sch.gr/nimelig/2023/09/23/dimioyrgia-mathitikoy-logariasmoy-sto-panellinio-scholiko-diktyo/"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www.gov.gr/upourgeia/upourgeio-paideias-kai-threskeumaton/paideias-kai-threskeumaton/attending-school"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9.webp"/><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blogs.sch.gr/nimeli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6000"/>
                <a:shade val="100000"/>
                <a:hueMod val="270000"/>
                <a:satMod val="200000"/>
                <a:lumMod val="128000"/>
              </a:schemeClr>
            </a:gs>
            <a:gs pos="59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4661F187-DBC5-443C-B5B7-327564034AFD}"/>
              </a:ext>
            </a:extLst>
          </p:cNvPr>
          <p:cNvSpPr txBox="1"/>
          <p:nvPr/>
        </p:nvSpPr>
        <p:spPr>
          <a:xfrm>
            <a:off x="611560" y="540399"/>
            <a:ext cx="7488832" cy="1077218"/>
          </a:xfrm>
          <a:prstGeom prst="rect">
            <a:avLst/>
          </a:prstGeom>
          <a:noFill/>
        </p:spPr>
        <p:txBody>
          <a:bodyPr wrap="square" rtlCol="0">
            <a:spAutoFit/>
          </a:bodyPr>
          <a:lstStyle/>
          <a:p>
            <a:pPr algn="ctr"/>
            <a:r>
              <a:rPr lang="el-GR" sz="3200" b="1" dirty="0">
                <a:effectLst>
                  <a:outerShdw blurRad="38100" dist="38100" dir="2700000" algn="tl">
                    <a:srgbClr val="000000">
                      <a:alpha val="43137"/>
                    </a:srgbClr>
                  </a:outerShdw>
                </a:effectLst>
              </a:rPr>
              <a:t> </a:t>
            </a:r>
            <a:r>
              <a:rPr lang="el-GR" sz="3200" b="1" dirty="0">
                <a:effectLst>
                  <a:outerShdw blurRad="38100" dist="38100" dir="2700000" algn="tl">
                    <a:srgbClr val="000000">
                      <a:alpha val="43137"/>
                    </a:srgbClr>
                  </a:outerShdw>
                </a:effectLst>
                <a:latin typeface="Segoe Script" panose="030B0504020000000003" pitchFamily="66" charset="0"/>
              </a:rPr>
              <a:t>Ενημερωτική συνάντηση γονέων/κηδεμόνων</a:t>
            </a:r>
          </a:p>
        </p:txBody>
      </p:sp>
      <p:sp>
        <p:nvSpPr>
          <p:cNvPr id="2" name="TextBox 1">
            <a:extLst>
              <a:ext uri="{FF2B5EF4-FFF2-40B4-BE49-F238E27FC236}">
                <a16:creationId xmlns:a16="http://schemas.microsoft.com/office/drawing/2014/main" id="{B559A5F3-0355-E42A-2C1D-9653248D1442}"/>
              </a:ext>
            </a:extLst>
          </p:cNvPr>
          <p:cNvSpPr txBox="1"/>
          <p:nvPr/>
        </p:nvSpPr>
        <p:spPr>
          <a:xfrm>
            <a:off x="179512" y="6381328"/>
            <a:ext cx="8860527" cy="369332"/>
          </a:xfrm>
          <a:prstGeom prst="rect">
            <a:avLst/>
          </a:prstGeom>
          <a:noFill/>
        </p:spPr>
        <p:txBody>
          <a:bodyPr wrap="square" rtlCol="0">
            <a:spAutoFit/>
          </a:bodyPr>
          <a:lstStyle/>
          <a:p>
            <a:pPr algn="ctr"/>
            <a:r>
              <a:rPr lang="en-US" b="1" dirty="0">
                <a:effectLst>
                  <a:outerShdw blurRad="38100" dist="38100" dir="2700000" algn="tl">
                    <a:srgbClr val="000000">
                      <a:alpha val="43137"/>
                    </a:srgbClr>
                  </a:outerShdw>
                </a:effectLst>
                <a:latin typeface="Segoe Script" panose="030B0504020000000003" pitchFamily="66" charset="0"/>
              </a:rPr>
              <a:t>29</a:t>
            </a:r>
            <a:r>
              <a:rPr lang="el-GR" b="1" dirty="0">
                <a:effectLst>
                  <a:outerShdw blurRad="38100" dist="38100" dir="2700000" algn="tl">
                    <a:srgbClr val="000000">
                      <a:alpha val="43137"/>
                    </a:srgbClr>
                  </a:outerShdw>
                </a:effectLst>
                <a:latin typeface="Segoe Script" panose="030B0504020000000003" pitchFamily="66" charset="0"/>
              </a:rPr>
              <a:t> Σεπτεμβρίου</a:t>
            </a:r>
            <a:r>
              <a:rPr lang="en-US" b="1" dirty="0">
                <a:effectLst>
                  <a:outerShdw blurRad="38100" dist="38100" dir="2700000" algn="tl">
                    <a:srgbClr val="000000">
                      <a:alpha val="43137"/>
                    </a:srgbClr>
                  </a:outerShdw>
                </a:effectLst>
                <a:latin typeface="Segoe Script" panose="030B0504020000000003" pitchFamily="66" charset="0"/>
              </a:rPr>
              <a:t> </a:t>
            </a:r>
            <a:r>
              <a:rPr lang="el-GR" b="1" dirty="0">
                <a:effectLst>
                  <a:outerShdw blurRad="38100" dist="38100" dir="2700000" algn="tl">
                    <a:srgbClr val="000000">
                      <a:alpha val="43137"/>
                    </a:srgbClr>
                  </a:outerShdw>
                </a:effectLst>
                <a:latin typeface="Segoe Script" panose="030B0504020000000003" pitchFamily="66" charset="0"/>
              </a:rPr>
              <a:t>202</a:t>
            </a:r>
            <a:r>
              <a:rPr lang="en-US" b="1" dirty="0">
                <a:effectLst>
                  <a:outerShdw blurRad="38100" dist="38100" dir="2700000" algn="tl">
                    <a:srgbClr val="000000">
                      <a:alpha val="43137"/>
                    </a:srgbClr>
                  </a:outerShdw>
                </a:effectLst>
                <a:latin typeface="Segoe Script" panose="030B0504020000000003" pitchFamily="66" charset="0"/>
              </a:rPr>
              <a:t>5</a:t>
            </a:r>
          </a:p>
        </p:txBody>
      </p:sp>
      <p:pic>
        <p:nvPicPr>
          <p:cNvPr id="6" name="Εικόνα 5">
            <a:extLst>
              <a:ext uri="{FF2B5EF4-FFF2-40B4-BE49-F238E27FC236}">
                <a16:creationId xmlns:a16="http://schemas.microsoft.com/office/drawing/2014/main" id="{972D7DB0-E64B-7F18-8070-2CCFD656DE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9733" y="1819872"/>
            <a:ext cx="6324533" cy="2846040"/>
          </a:xfrm>
          <a:prstGeom prst="rect">
            <a:avLst/>
          </a:prstGeom>
          <a:effectLst>
            <a:outerShdw blurRad="50800" dist="38100" dir="8100000" algn="tr" rotWithShape="0">
              <a:prstClr val="black">
                <a:alpha val="40000"/>
              </a:prstClr>
            </a:outerShdw>
          </a:effectLst>
        </p:spPr>
      </p:pic>
      <p:sp>
        <p:nvSpPr>
          <p:cNvPr id="3" name="Ορθογώνιο 2">
            <a:extLst>
              <a:ext uri="{FF2B5EF4-FFF2-40B4-BE49-F238E27FC236}">
                <a16:creationId xmlns:a16="http://schemas.microsoft.com/office/drawing/2014/main" id="{8870C969-7E4C-D38D-CA61-8A22894091D6}"/>
              </a:ext>
            </a:extLst>
          </p:cNvPr>
          <p:cNvSpPr/>
          <p:nvPr/>
        </p:nvSpPr>
        <p:spPr>
          <a:xfrm>
            <a:off x="301441" y="5313402"/>
            <a:ext cx="8001157" cy="707886"/>
          </a:xfrm>
          <a:prstGeom prst="rect">
            <a:avLst/>
          </a:prstGeom>
          <a:noFill/>
        </p:spPr>
        <p:txBody>
          <a:bodyPr wrap="square" lIns="91440" tIns="45720" rIns="91440" bIns="45720">
            <a:spAutoFit/>
          </a:bodyPr>
          <a:lstStyle/>
          <a:p>
            <a:pPr algn="ctr"/>
            <a:r>
              <a:rPr lang="el-GR" sz="4000" b="1" dirty="0">
                <a:ln w="12700">
                  <a:solidFill>
                    <a:schemeClr val="accent1"/>
                  </a:solidFill>
                  <a:prstDash val="solid"/>
                </a:ln>
                <a:effectLst>
                  <a:outerShdw dist="38100" dir="2640000" algn="bl" rotWithShape="0">
                    <a:schemeClr val="accent1"/>
                  </a:outerShdw>
                </a:effectLst>
                <a:latin typeface="Segoe Script" panose="030B0504020000000003" pitchFamily="66" charset="0"/>
              </a:rPr>
              <a:t>Νηπιαγωγείο </a:t>
            </a:r>
            <a:r>
              <a:rPr lang="el-GR" sz="4000" b="1" dirty="0" err="1">
                <a:ln w="12700">
                  <a:solidFill>
                    <a:schemeClr val="accent1"/>
                  </a:solidFill>
                  <a:prstDash val="solid"/>
                </a:ln>
                <a:effectLst>
                  <a:outerShdw dist="38100" dir="2640000" algn="bl" rotWithShape="0">
                    <a:schemeClr val="accent1"/>
                  </a:outerShdw>
                </a:effectLst>
                <a:latin typeface="Segoe Script" panose="030B0504020000000003" pitchFamily="66" charset="0"/>
              </a:rPr>
              <a:t>Μελιγαλά</a:t>
            </a:r>
            <a:endParaRPr lang="el-GR" sz="4000" b="1" dirty="0">
              <a:ln w="12700">
                <a:solidFill>
                  <a:schemeClr val="accent1"/>
                </a:solidFill>
                <a:prstDash val="solid"/>
              </a:ln>
              <a:effectLst>
                <a:outerShdw dist="38100" dir="2640000" algn="bl" rotWithShape="0">
                  <a:schemeClr val="accent1"/>
                </a:outerShdw>
              </a:effectLst>
              <a:latin typeface="Segoe Script" panose="030B0504020000000003"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8E9651D-50B9-D048-7CDE-20C87CE5B3DF}"/>
              </a:ext>
            </a:extLst>
          </p:cNvPr>
          <p:cNvSpPr>
            <a:spLocks noGrp="1"/>
          </p:cNvSpPr>
          <p:nvPr>
            <p:ph idx="1"/>
          </p:nvPr>
        </p:nvSpPr>
        <p:spPr>
          <a:xfrm>
            <a:off x="251520" y="1399682"/>
            <a:ext cx="8748464" cy="4913208"/>
          </a:xfrm>
        </p:spPr>
        <p:txBody>
          <a:bodyPr>
            <a:normAutofit fontScale="77500" lnSpcReduction="20000"/>
          </a:bodyPr>
          <a:lstStyle/>
          <a:p>
            <a:r>
              <a:rPr lang="el-GR" sz="2400" dirty="0">
                <a:solidFill>
                  <a:schemeClr val="bg1"/>
                </a:solidFill>
                <a:latin typeface="Calibri" panose="020F0502020204030204" pitchFamily="34" charset="0"/>
                <a:cs typeface="Calibri" panose="020F0502020204030204" pitchFamily="34" charset="0"/>
              </a:rPr>
              <a:t>Τα παιδιά </a:t>
            </a:r>
            <a:r>
              <a:rPr lang="el-GR" sz="2400" b="1" dirty="0">
                <a:solidFill>
                  <a:schemeClr val="bg1"/>
                </a:solidFill>
                <a:latin typeface="Calibri" panose="020F0502020204030204" pitchFamily="34" charset="0"/>
                <a:cs typeface="Calibri" panose="020F0502020204030204" pitchFamily="34" charset="0"/>
              </a:rPr>
              <a:t>ΔΕΝ</a:t>
            </a:r>
            <a:r>
              <a:rPr lang="el-GR" sz="2400" dirty="0">
                <a:solidFill>
                  <a:schemeClr val="bg1"/>
                </a:solidFill>
                <a:latin typeface="Calibri" panose="020F0502020204030204" pitchFamily="34" charset="0"/>
                <a:cs typeface="Calibri" panose="020F0502020204030204" pitchFamily="34" charset="0"/>
              </a:rPr>
              <a:t> </a:t>
            </a:r>
            <a:r>
              <a:rPr lang="el-GR" sz="2400" b="1" dirty="0">
                <a:solidFill>
                  <a:schemeClr val="bg1"/>
                </a:solidFill>
                <a:latin typeface="Calibri" panose="020F0502020204030204" pitchFamily="34" charset="0"/>
                <a:cs typeface="Calibri" panose="020F0502020204030204" pitchFamily="34" charset="0"/>
              </a:rPr>
              <a:t>έρχονται στο σχολείο με πυρετό, ή με ιώσεις και έντονο βήχα</a:t>
            </a:r>
            <a:r>
              <a:rPr lang="el-GR" sz="2400" dirty="0">
                <a:solidFill>
                  <a:schemeClr val="bg1"/>
                </a:solidFill>
                <a:latin typeface="Calibri" panose="020F0502020204030204" pitchFamily="34" charset="0"/>
                <a:cs typeface="Calibri" panose="020F0502020204030204" pitchFamily="34" charset="0"/>
              </a:rPr>
              <a:t>. Επίσης, αν αποχωρήσουν από το σχολείο με πυρετό επιστρέφουν μετά την υποχώρηση των συμπτωμάτων και αφού έχει παρέλθει ένα 24ωρο χωρίς πυρετό.</a:t>
            </a:r>
          </a:p>
          <a:p>
            <a:r>
              <a:rPr lang="el-GR" sz="2400" dirty="0">
                <a:solidFill>
                  <a:schemeClr val="bg1"/>
                </a:solidFill>
                <a:latin typeface="Calibri" panose="020F0502020204030204" pitchFamily="34" charset="0"/>
                <a:cs typeface="Calibri" panose="020F0502020204030204" pitchFamily="34" charset="0"/>
              </a:rPr>
              <a:t>Παρακαλούμε ενημερώστε μας για οποιοδήποτε πρόβλημα υγείας του παιδιού.</a:t>
            </a:r>
          </a:p>
          <a:p>
            <a:r>
              <a:rPr lang="el-GR" sz="2400" dirty="0">
                <a:solidFill>
                  <a:schemeClr val="bg1"/>
                </a:solidFill>
                <a:latin typeface="Calibri" panose="020F0502020204030204" pitchFamily="34" charset="0"/>
                <a:cs typeface="Calibri" panose="020F0502020204030204" pitchFamily="34" charset="0"/>
              </a:rPr>
              <a:t>Μιλήστε εμπιστευτικά στις νηπιαγωγούς για οποιαδήποτε αλλαγή επηρεάζει τη ζωή του παιδιού(διαζύγιο, νέο μωρό, πένθος).</a:t>
            </a:r>
            <a:endParaRPr lang="it-IT" sz="2400" dirty="0">
              <a:solidFill>
                <a:schemeClr val="bg1"/>
              </a:solidFill>
              <a:latin typeface="Calibri" panose="020F0502020204030204" pitchFamily="34" charset="0"/>
              <a:cs typeface="Calibri" panose="020F0502020204030204" pitchFamily="34" charset="0"/>
            </a:endParaRPr>
          </a:p>
          <a:p>
            <a:r>
              <a:rPr lang="el-GR" sz="2400" dirty="0">
                <a:solidFill>
                  <a:schemeClr val="bg1"/>
                </a:solidFill>
                <a:latin typeface="Calibri" panose="020F0502020204030204" pitchFamily="34" charset="0"/>
                <a:cs typeface="Calibri" panose="020F0502020204030204" pitchFamily="34" charset="0"/>
              </a:rPr>
              <a:t>Επειδή ασχολούμαστε με πολλά φυσικά και τεχνικά υλικά είναι απαραίτητο να γνωρίζουμε οτιδήποτε σχετικό με αλλεργίες,</a:t>
            </a:r>
            <a:r>
              <a:rPr lang="it-IT" sz="2400" dirty="0">
                <a:solidFill>
                  <a:schemeClr val="bg1"/>
                </a:solidFill>
                <a:latin typeface="Calibri" panose="020F0502020204030204" pitchFamily="34" charset="0"/>
                <a:cs typeface="Calibri" panose="020F0502020204030204" pitchFamily="34" charset="0"/>
              </a:rPr>
              <a:t> </a:t>
            </a:r>
            <a:r>
              <a:rPr lang="el-GR" sz="2400" dirty="0">
                <a:solidFill>
                  <a:schemeClr val="bg1"/>
                </a:solidFill>
                <a:latin typeface="Calibri" panose="020F0502020204030204" pitchFamily="34" charset="0"/>
                <a:cs typeface="Calibri" panose="020F0502020204030204" pitchFamily="34" charset="0"/>
              </a:rPr>
              <a:t>δυσανεξίες, ευαισθησίες των παιδιών.</a:t>
            </a:r>
          </a:p>
          <a:p>
            <a:pPr marL="0" indent="0">
              <a:buNone/>
            </a:pPr>
            <a:r>
              <a:rPr lang="el-GR" sz="2400" b="1" dirty="0">
                <a:solidFill>
                  <a:schemeClr val="bg1"/>
                </a:solidFill>
                <a:latin typeface="Calibri" panose="020F0502020204030204" pitchFamily="34" charset="0"/>
                <a:cs typeface="Calibri" panose="020F0502020204030204" pitchFamily="34" charset="0"/>
              </a:rPr>
              <a:t>Φαρμακευτική Αγωγή μαθητών εντός του σχολικού ωραρίου</a:t>
            </a:r>
          </a:p>
          <a:p>
            <a:r>
              <a:rPr lang="el-GR" sz="2400" b="1" dirty="0">
                <a:solidFill>
                  <a:schemeClr val="tx1"/>
                </a:solidFill>
                <a:latin typeface="Calibri" panose="020F0502020204030204" pitchFamily="34" charset="0"/>
                <a:cs typeface="Calibri" panose="020F0502020204030204" pitchFamily="34" charset="0"/>
              </a:rPr>
              <a:t>Σε περιπτώσεις που απαιτείται φαρμακευτική αγωγή, οι γονείς και κηδεμόνες των μαθητών, οφείλουν να αιτούνται την άδεια των Διευθυντών της σχολικής μονάδας προκειμένου να εισέρχονται οι ίδιοι, ή άλλο πρόσωπο το οποίο θα υποδείξουν σχετικά, στο χώρο του σχολείου, ώστε να τη χορηγήσουν.</a:t>
            </a:r>
          </a:p>
          <a:p>
            <a:pPr marL="0" indent="0">
              <a:buNone/>
            </a:pPr>
            <a:endParaRPr lang="en-US" dirty="0"/>
          </a:p>
        </p:txBody>
      </p:sp>
      <p:sp>
        <p:nvSpPr>
          <p:cNvPr id="4" name="Ορθογώνιο 3">
            <a:extLst>
              <a:ext uri="{FF2B5EF4-FFF2-40B4-BE49-F238E27FC236}">
                <a16:creationId xmlns:a16="http://schemas.microsoft.com/office/drawing/2014/main" id="{070DD7FD-8E06-F1EC-F8CC-EE3920605D83}"/>
              </a:ext>
            </a:extLst>
          </p:cNvPr>
          <p:cNvSpPr/>
          <p:nvPr/>
        </p:nvSpPr>
        <p:spPr>
          <a:xfrm>
            <a:off x="971600" y="476672"/>
            <a:ext cx="5265160" cy="861774"/>
          </a:xfrm>
          <a:prstGeom prst="rect">
            <a:avLst/>
          </a:prstGeom>
          <a:noFill/>
        </p:spPr>
        <p:txBody>
          <a:bodyPr wrap="none" lIns="91440" tIns="45720" rIns="91440" bIns="45720">
            <a:spAutoFit/>
          </a:bodyPr>
          <a:lstStyle/>
          <a:p>
            <a:pPr algn="ctr"/>
            <a:r>
              <a:rPr lang="el-GR" sz="5000" b="1" cap="none" spc="0" dirty="0">
                <a:ln w="10160">
                  <a:solidFill>
                    <a:schemeClr val="accent5"/>
                  </a:solidFill>
                  <a:prstDash val="solid"/>
                </a:ln>
                <a:solidFill>
                  <a:schemeClr val="bg1"/>
                </a:solidFill>
                <a:latin typeface="Candara" panose="020E0502030303020204" pitchFamily="34" charset="0"/>
              </a:rPr>
              <a:t>Κατάσταση Υγείας</a:t>
            </a:r>
          </a:p>
        </p:txBody>
      </p:sp>
      <p:pic>
        <p:nvPicPr>
          <p:cNvPr id="8" name="Εικόνα 7">
            <a:extLst>
              <a:ext uri="{FF2B5EF4-FFF2-40B4-BE49-F238E27FC236}">
                <a16:creationId xmlns:a16="http://schemas.microsoft.com/office/drawing/2014/main" id="{449AC003-6270-DCE9-968F-873B746CD9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4288" y="115471"/>
            <a:ext cx="1296144" cy="1278938"/>
          </a:xfrm>
          <a:prstGeom prst="rect">
            <a:avLst/>
          </a:prstGeom>
        </p:spPr>
      </p:pic>
    </p:spTree>
    <p:extLst>
      <p:ext uri="{BB962C8B-B14F-4D97-AF65-F5344CB8AC3E}">
        <p14:creationId xmlns:p14="http://schemas.microsoft.com/office/powerpoint/2010/main" val="493931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497B32A-65F7-344C-1764-11E63D678A37}"/>
              </a:ext>
            </a:extLst>
          </p:cNvPr>
          <p:cNvSpPr>
            <a:spLocks noGrp="1"/>
          </p:cNvSpPr>
          <p:nvPr>
            <p:ph idx="1"/>
          </p:nvPr>
        </p:nvSpPr>
        <p:spPr>
          <a:xfrm>
            <a:off x="251520" y="1556792"/>
            <a:ext cx="5184576" cy="3744416"/>
          </a:xfrm>
        </p:spPr>
        <p:txBody>
          <a:bodyPr>
            <a:normAutofit/>
          </a:bodyPr>
          <a:lstStyle/>
          <a:p>
            <a:r>
              <a:rPr lang="el-GR" dirty="0">
                <a:solidFill>
                  <a:schemeClr val="bg1"/>
                </a:solidFill>
                <a:latin typeface="Calibri" panose="020F0502020204030204" pitchFamily="34" charset="0"/>
                <a:cs typeface="Calibri" panose="020F0502020204030204" pitchFamily="34" charset="0"/>
              </a:rPr>
              <a:t>Μπορεί να συμβεί στον καθένα! Μη νιώθετε άσχημα! Ενημερώστε τη νηπιαγωγό για να αποφευχθεί η εξάπλωση τους.</a:t>
            </a:r>
          </a:p>
          <a:p>
            <a:r>
              <a:rPr lang="el-GR" dirty="0">
                <a:solidFill>
                  <a:schemeClr val="bg1"/>
                </a:solidFill>
                <a:latin typeface="Calibri" panose="020F0502020204030204" pitchFamily="34" charset="0"/>
                <a:cs typeface="Calibri" panose="020F0502020204030204" pitchFamily="34" charset="0"/>
              </a:rPr>
              <a:t>Να γίνεται συχνός έλεγχος στα κεφαλάκια των παιδιών και να εφαρμόζεται φαρμακευτική αγωγή. Το παιδί καλό θα ήταν να επιστρέφει στο νηπιαγωγείο αφού απαλλαγεί από τις ενοχλητικές ψείρες.</a:t>
            </a:r>
            <a:endParaRPr lang="en-US" dirty="0">
              <a:solidFill>
                <a:schemeClr val="bg1"/>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1B27788E-68AD-A32A-8FB6-23A54EC7D0E8}"/>
              </a:ext>
            </a:extLst>
          </p:cNvPr>
          <p:cNvSpPr txBox="1"/>
          <p:nvPr/>
        </p:nvSpPr>
        <p:spPr>
          <a:xfrm>
            <a:off x="539552" y="218346"/>
            <a:ext cx="5565947" cy="861774"/>
          </a:xfrm>
          <a:prstGeom prst="rect">
            <a:avLst/>
          </a:prstGeom>
          <a:noFill/>
        </p:spPr>
        <p:txBody>
          <a:bodyPr wrap="none" rtlCol="0">
            <a:spAutoFit/>
          </a:bodyPr>
          <a:lstStyle/>
          <a:p>
            <a:r>
              <a:rPr lang="el-GR" sz="5000" b="1" dirty="0">
                <a:solidFill>
                  <a:schemeClr val="bg1"/>
                </a:solidFill>
                <a:latin typeface="Candara" panose="020E0502030303020204" pitchFamily="34" charset="0"/>
              </a:rPr>
              <a:t>Ενοχλητικές ψείρες</a:t>
            </a:r>
            <a:endParaRPr lang="en-US" sz="5000" b="1" dirty="0">
              <a:solidFill>
                <a:schemeClr val="bg1"/>
              </a:solidFill>
              <a:latin typeface="Candara" panose="020E0502030303020204" pitchFamily="34" charset="0"/>
            </a:endParaRPr>
          </a:p>
        </p:txBody>
      </p:sp>
      <p:pic>
        <p:nvPicPr>
          <p:cNvPr id="8" name="Εικόνα 7">
            <a:extLst>
              <a:ext uri="{FF2B5EF4-FFF2-40B4-BE49-F238E27FC236}">
                <a16:creationId xmlns:a16="http://schemas.microsoft.com/office/drawing/2014/main" id="{1E75275E-AF8C-1E96-3222-DC1BE8A07F0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25694" y="1268760"/>
            <a:ext cx="2966786" cy="2852936"/>
          </a:xfrm>
          <a:prstGeom prst="rect">
            <a:avLst/>
          </a:prstGeom>
        </p:spPr>
      </p:pic>
    </p:spTree>
    <p:extLst>
      <p:ext uri="{BB962C8B-B14F-4D97-AF65-F5344CB8AC3E}">
        <p14:creationId xmlns:p14="http://schemas.microsoft.com/office/powerpoint/2010/main" val="2898230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40E6CA-204C-D84B-04CB-B090851FF8B5}"/>
              </a:ext>
            </a:extLst>
          </p:cNvPr>
          <p:cNvSpPr txBox="1"/>
          <p:nvPr/>
        </p:nvSpPr>
        <p:spPr>
          <a:xfrm>
            <a:off x="1043608" y="548680"/>
            <a:ext cx="2797561" cy="861774"/>
          </a:xfrm>
          <a:prstGeom prst="rect">
            <a:avLst/>
          </a:prstGeom>
          <a:noFill/>
        </p:spPr>
        <p:txBody>
          <a:bodyPr wrap="none" rtlCol="0">
            <a:spAutoFit/>
          </a:bodyPr>
          <a:lstStyle/>
          <a:p>
            <a:r>
              <a:rPr lang="el-GR" sz="5000" b="1" dirty="0">
                <a:solidFill>
                  <a:schemeClr val="bg1"/>
                </a:solidFill>
                <a:effectLst>
                  <a:outerShdw blurRad="38100" dist="38100" dir="2700000" algn="tl">
                    <a:srgbClr val="000000">
                      <a:alpha val="43137"/>
                    </a:srgbClr>
                  </a:outerShdw>
                </a:effectLst>
                <a:latin typeface="Candara" panose="020E0502030303020204" pitchFamily="34" charset="0"/>
              </a:rPr>
              <a:t>Απουσίες</a:t>
            </a:r>
            <a:endParaRPr lang="en-US" sz="5000"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sp>
        <p:nvSpPr>
          <p:cNvPr id="4" name="TextBox 3">
            <a:extLst>
              <a:ext uri="{FF2B5EF4-FFF2-40B4-BE49-F238E27FC236}">
                <a16:creationId xmlns:a16="http://schemas.microsoft.com/office/drawing/2014/main" id="{F3C94BC2-C1C9-85FE-C7E4-A4E8C43277EF}"/>
              </a:ext>
            </a:extLst>
          </p:cNvPr>
          <p:cNvSpPr txBox="1"/>
          <p:nvPr/>
        </p:nvSpPr>
        <p:spPr>
          <a:xfrm>
            <a:off x="0" y="1628800"/>
            <a:ext cx="8780108" cy="4216539"/>
          </a:xfrm>
          <a:prstGeom prst="rect">
            <a:avLst/>
          </a:prstGeom>
          <a:noFill/>
        </p:spPr>
        <p:txBody>
          <a:bodyPr wrap="square" rtlCol="0">
            <a:spAutoFit/>
          </a:bodyPr>
          <a:lstStyle/>
          <a:p>
            <a:pPr marL="457200" indent="-457200">
              <a:buFont typeface="Arial" panose="020B0604020202020204" pitchFamily="34" charset="0"/>
              <a:buChar char="•"/>
            </a:pPr>
            <a:r>
              <a:rPr lang="el-GR" sz="2800" b="1" dirty="0">
                <a:solidFill>
                  <a:schemeClr val="bg1"/>
                </a:solidFill>
                <a:latin typeface="Calibri" panose="020F0502020204030204" pitchFamily="34" charset="0"/>
                <a:cs typeface="Calibri" panose="020F0502020204030204" pitchFamily="34" charset="0"/>
              </a:rPr>
              <a:t>Η φοίτηση στο νηπιαγωγείο είναι υποχρεωτική </a:t>
            </a:r>
            <a:r>
              <a:rPr lang="el-GR" sz="1600" dirty="0">
                <a:solidFill>
                  <a:schemeClr val="bg1"/>
                </a:solidFill>
                <a:latin typeface="Calibri" panose="020F0502020204030204" pitchFamily="34" charset="0"/>
                <a:cs typeface="Calibri" panose="020F0502020204030204" pitchFamily="34" charset="0"/>
              </a:rPr>
              <a:t>σύμφωνα με τα όσα αναφέρονται στο άρθρο 88 του ν. 4871/2021 (Α΄ 246) και </a:t>
            </a:r>
            <a:r>
              <a:rPr lang="el-GR" sz="2800" dirty="0">
                <a:solidFill>
                  <a:schemeClr val="bg1"/>
                </a:solidFill>
                <a:latin typeface="Calibri" panose="020F0502020204030204" pitchFamily="34" charset="0"/>
                <a:cs typeface="Calibri" panose="020F0502020204030204" pitchFamily="34" charset="0"/>
              </a:rPr>
              <a:t>διετής </a:t>
            </a:r>
            <a:r>
              <a:rPr lang="el-GR" sz="1600" dirty="0">
                <a:solidFill>
                  <a:schemeClr val="bg1"/>
                </a:solidFill>
                <a:latin typeface="Calibri" panose="020F0502020204030204" pitchFamily="34" charset="0"/>
                <a:cs typeface="Calibri" panose="020F0502020204030204" pitchFamily="34" charset="0"/>
              </a:rPr>
              <a:t>σύμφωνα με το άρθρο 34 του ν. 4704/2020 (Α΄ 133).</a:t>
            </a:r>
          </a:p>
          <a:p>
            <a:r>
              <a:rPr lang="el-GR" sz="2800" dirty="0">
                <a:solidFill>
                  <a:schemeClr val="bg1"/>
                </a:solidFill>
                <a:latin typeface="Calibri" panose="020F0502020204030204" pitchFamily="34" charset="0"/>
                <a:cs typeface="Calibri" panose="020F0502020204030204" pitchFamily="34" charset="0"/>
              </a:rPr>
              <a:t>   Ο/Η μαθητής/</a:t>
            </a:r>
            <a:r>
              <a:rPr lang="el-GR" sz="2800" dirty="0" err="1">
                <a:solidFill>
                  <a:schemeClr val="bg1"/>
                </a:solidFill>
                <a:latin typeface="Calibri" panose="020F0502020204030204" pitchFamily="34" charset="0"/>
                <a:cs typeface="Calibri" panose="020F0502020204030204" pitchFamily="34" charset="0"/>
              </a:rPr>
              <a:t>τρια</a:t>
            </a:r>
            <a:r>
              <a:rPr lang="el-GR" sz="2800" dirty="0">
                <a:solidFill>
                  <a:schemeClr val="bg1"/>
                </a:solidFill>
                <a:latin typeface="Calibri" panose="020F0502020204030204" pitchFamily="34" charset="0"/>
                <a:cs typeface="Calibri" panose="020F0502020204030204" pitchFamily="34" charset="0"/>
              </a:rPr>
              <a:t> δεν πρέπει να απουσιάζει χωρίς λόγο.</a:t>
            </a:r>
          </a:p>
          <a:p>
            <a:pPr marL="457200" indent="-457200">
              <a:buFont typeface="Arial" panose="020B0604020202020204" pitchFamily="34" charset="0"/>
              <a:buChar char="•"/>
            </a:pPr>
            <a:endParaRPr lang="el-GR" sz="2800" dirty="0">
              <a:solidFill>
                <a:schemeClr val="bg1"/>
              </a:solid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l-GR" sz="2800" dirty="0">
                <a:solidFill>
                  <a:schemeClr val="bg1"/>
                </a:solidFill>
                <a:latin typeface="Calibri" panose="020F0502020204030204" pitchFamily="34" charset="0"/>
                <a:cs typeface="Calibri" panose="020F0502020204030204" pitchFamily="34" charset="0"/>
              </a:rPr>
              <a:t>Η ελλιπής φοίτηση του παιδιού, συνιστά  </a:t>
            </a:r>
            <a:r>
              <a:rPr lang="el-GR" sz="2800" dirty="0" err="1">
                <a:solidFill>
                  <a:schemeClr val="bg1"/>
                </a:solidFill>
                <a:latin typeface="Calibri" panose="020F0502020204030204" pitchFamily="34" charset="0"/>
                <a:cs typeface="Calibri" panose="020F0502020204030204" pitchFamily="34" charset="0"/>
              </a:rPr>
              <a:t>επαναφοίτηση</a:t>
            </a:r>
            <a:r>
              <a:rPr lang="it-IT" sz="2800" dirty="0">
                <a:solidFill>
                  <a:schemeClr val="bg1"/>
                </a:solidFill>
                <a:latin typeface="Calibri" panose="020F0502020204030204" pitchFamily="34" charset="0"/>
                <a:cs typeface="Calibri" panose="020F0502020204030204" pitchFamily="34" charset="0"/>
              </a:rPr>
              <a:t> </a:t>
            </a:r>
            <a:r>
              <a:rPr lang="el-GR" sz="2800" dirty="0">
                <a:solidFill>
                  <a:schemeClr val="bg1"/>
                </a:solidFill>
                <a:latin typeface="Calibri" panose="020F0502020204030204" pitchFamily="34" charset="0"/>
                <a:cs typeface="Calibri" panose="020F0502020204030204" pitchFamily="34" charset="0"/>
              </a:rPr>
              <a:t>στα νήπια.</a:t>
            </a:r>
          </a:p>
          <a:p>
            <a:pPr marL="457200" indent="-457200">
              <a:buFont typeface="Arial" panose="020B0604020202020204" pitchFamily="34" charset="0"/>
              <a:buChar char="•"/>
            </a:pPr>
            <a:endParaRPr lang="el-GR" sz="2800" dirty="0">
              <a:solidFill>
                <a:schemeClr val="bg1"/>
              </a:solidFill>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l-GR" sz="2800" dirty="0">
                <a:solidFill>
                  <a:schemeClr val="bg1"/>
                </a:solidFill>
                <a:latin typeface="Calibri" panose="020F0502020204030204" pitchFamily="34" charset="0"/>
                <a:cs typeface="Calibri" panose="020F0502020204030204" pitchFamily="34" charset="0"/>
              </a:rPr>
              <a:t>Από την περσινή χρονιά υποχρεωτικές απουσίες και στο ολοήμερο τμήμα. </a:t>
            </a:r>
            <a:r>
              <a:rPr lang="el-GR" dirty="0">
                <a:solidFill>
                  <a:schemeClr val="bg1"/>
                </a:solidFill>
              </a:rPr>
              <a:t>(Φ.7/105183/Δ1/16-9-2024)</a:t>
            </a:r>
            <a:endParaRPr lang="en-US" dirty="0">
              <a:solidFill>
                <a:schemeClr val="bg1"/>
              </a:solidFill>
              <a:latin typeface="Calibri" panose="020F0502020204030204" pitchFamily="34" charset="0"/>
              <a:cs typeface="Calibri" panose="020F0502020204030204" pitchFamily="34" charset="0"/>
            </a:endParaRPr>
          </a:p>
        </p:txBody>
      </p:sp>
      <p:pic>
        <p:nvPicPr>
          <p:cNvPr id="8" name="Εικόνα 7">
            <a:extLst>
              <a:ext uri="{FF2B5EF4-FFF2-40B4-BE49-F238E27FC236}">
                <a16:creationId xmlns:a16="http://schemas.microsoft.com/office/drawing/2014/main" id="{80F003B5-0811-7308-9F71-E2A5FCAE24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3844" y="206215"/>
            <a:ext cx="1912572" cy="1358933"/>
          </a:xfrm>
          <a:prstGeom prst="rect">
            <a:avLst/>
          </a:prstGeom>
        </p:spPr>
      </p:pic>
    </p:spTree>
    <p:extLst>
      <p:ext uri="{BB962C8B-B14F-4D97-AF65-F5344CB8AC3E}">
        <p14:creationId xmlns:p14="http://schemas.microsoft.com/office/powerpoint/2010/main" val="4277006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265253-FB75-6855-B589-BF232CCF0CB4}"/>
              </a:ext>
            </a:extLst>
          </p:cNvPr>
          <p:cNvSpPr>
            <a:spLocks noGrp="1"/>
          </p:cNvSpPr>
          <p:nvPr>
            <p:ph type="title"/>
          </p:nvPr>
        </p:nvSpPr>
        <p:spPr>
          <a:xfrm>
            <a:off x="611560" y="2434"/>
            <a:ext cx="6554867" cy="1524000"/>
          </a:xfrm>
        </p:spPr>
        <p:txBody>
          <a:bodyPr/>
          <a:lstStyle/>
          <a:p>
            <a:r>
              <a:rPr lang="el-GR" b="1" dirty="0" err="1">
                <a:solidFill>
                  <a:schemeClr val="bg1"/>
                </a:solidFill>
                <a:effectLst>
                  <a:outerShdw blurRad="38100" dist="38100" dir="2700000" algn="tl">
                    <a:srgbClr val="000000">
                      <a:alpha val="43137"/>
                    </a:srgbClr>
                  </a:outerShdw>
                </a:effectLst>
                <a:latin typeface="Candara" panose="020E0502030303020204" pitchFamily="34" charset="0"/>
              </a:rPr>
              <a:t>Ολοημερο</a:t>
            </a:r>
            <a:endParaRPr lang="en-US"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sp>
        <p:nvSpPr>
          <p:cNvPr id="4" name="TextBox 3">
            <a:extLst>
              <a:ext uri="{FF2B5EF4-FFF2-40B4-BE49-F238E27FC236}">
                <a16:creationId xmlns:a16="http://schemas.microsoft.com/office/drawing/2014/main" id="{4E1FD69C-1820-11D8-9E6E-7D57D1E7BC15}"/>
              </a:ext>
            </a:extLst>
          </p:cNvPr>
          <p:cNvSpPr txBox="1"/>
          <p:nvPr/>
        </p:nvSpPr>
        <p:spPr>
          <a:xfrm>
            <a:off x="3347864" y="215852"/>
            <a:ext cx="6169767" cy="369332"/>
          </a:xfrm>
          <a:prstGeom prst="rect">
            <a:avLst/>
          </a:prstGeom>
          <a:noFill/>
        </p:spPr>
        <p:txBody>
          <a:bodyPr wrap="square">
            <a:spAutoFit/>
          </a:bodyPr>
          <a:lstStyle/>
          <a:p>
            <a:r>
              <a:rPr lang="en-US" dirty="0" err="1">
                <a:solidFill>
                  <a:schemeClr val="bg1"/>
                </a:solidFill>
              </a:rPr>
              <a:t>Αρ</a:t>
            </a:r>
            <a:r>
              <a:rPr lang="en-US" dirty="0">
                <a:solidFill>
                  <a:schemeClr val="bg1"/>
                </a:solidFill>
              </a:rPr>
              <a:t>. </a:t>
            </a:r>
            <a:r>
              <a:rPr lang="en-US" dirty="0" err="1">
                <a:solidFill>
                  <a:schemeClr val="bg1"/>
                </a:solidFill>
              </a:rPr>
              <a:t>Πρωτοκόλλου</a:t>
            </a:r>
            <a:r>
              <a:rPr lang="en-US" dirty="0">
                <a:solidFill>
                  <a:schemeClr val="bg1"/>
                </a:solidFill>
              </a:rPr>
              <a:t> : Φ.7/115075/Δ1/</a:t>
            </a:r>
          </a:p>
        </p:txBody>
      </p:sp>
      <p:sp>
        <p:nvSpPr>
          <p:cNvPr id="6" name="TextBox 5">
            <a:extLst>
              <a:ext uri="{FF2B5EF4-FFF2-40B4-BE49-F238E27FC236}">
                <a16:creationId xmlns:a16="http://schemas.microsoft.com/office/drawing/2014/main" id="{DBF5EC2F-6127-349B-DD1D-D1EC6A5F52CA}"/>
              </a:ext>
            </a:extLst>
          </p:cNvPr>
          <p:cNvSpPr txBox="1"/>
          <p:nvPr/>
        </p:nvSpPr>
        <p:spPr>
          <a:xfrm>
            <a:off x="7380312" y="168625"/>
            <a:ext cx="4581330" cy="369332"/>
          </a:xfrm>
          <a:prstGeom prst="rect">
            <a:avLst/>
          </a:prstGeom>
          <a:noFill/>
        </p:spPr>
        <p:txBody>
          <a:bodyPr wrap="square">
            <a:spAutoFit/>
          </a:bodyPr>
          <a:lstStyle/>
          <a:p>
            <a:r>
              <a:rPr lang="en-US" dirty="0">
                <a:solidFill>
                  <a:schemeClr val="bg1"/>
                </a:solidFill>
              </a:rPr>
              <a:t>18/9/2025</a:t>
            </a:r>
          </a:p>
        </p:txBody>
      </p:sp>
      <p:sp>
        <p:nvSpPr>
          <p:cNvPr id="8" name="TextBox 7">
            <a:extLst>
              <a:ext uri="{FF2B5EF4-FFF2-40B4-BE49-F238E27FC236}">
                <a16:creationId xmlns:a16="http://schemas.microsoft.com/office/drawing/2014/main" id="{00605324-9DEA-DC11-46DD-39196D301DB4}"/>
              </a:ext>
            </a:extLst>
          </p:cNvPr>
          <p:cNvSpPr txBox="1"/>
          <p:nvPr/>
        </p:nvSpPr>
        <p:spPr>
          <a:xfrm>
            <a:off x="168557" y="1118245"/>
            <a:ext cx="8424936" cy="1477328"/>
          </a:xfrm>
          <a:prstGeom prst="rect">
            <a:avLst/>
          </a:prstGeom>
          <a:noFill/>
        </p:spPr>
        <p:txBody>
          <a:bodyPr wrap="square">
            <a:spAutoFit/>
          </a:bodyPr>
          <a:lstStyle/>
          <a:p>
            <a:pPr algn="just"/>
            <a:r>
              <a:rPr lang="en-US" dirty="0" err="1">
                <a:solidFill>
                  <a:schemeClr val="bg1"/>
                </a:solidFill>
                <a:latin typeface="Calibri" panose="020F0502020204030204" pitchFamily="34" charset="0"/>
                <a:cs typeface="Calibri" panose="020F0502020204030204" pitchFamily="34" charset="0"/>
              </a:rPr>
              <a:t>Οι</a:t>
            </a:r>
            <a:r>
              <a:rPr lang="en-US" dirty="0">
                <a:solidFill>
                  <a:schemeClr val="bg1"/>
                </a:solidFill>
                <a:latin typeface="Calibri" panose="020F0502020204030204" pitchFamily="34" charset="0"/>
                <a:cs typeface="Calibri" panose="020F0502020204030204" pitchFamily="34" charset="0"/>
              </a:rPr>
              <a:t> </a:t>
            </a:r>
            <a:r>
              <a:rPr lang="en-US" dirty="0" err="1">
                <a:solidFill>
                  <a:schemeClr val="bg1"/>
                </a:solidFill>
                <a:latin typeface="Calibri" panose="020F0502020204030204" pitchFamily="34" charset="0"/>
                <a:cs typeface="Calibri" panose="020F0502020204030204" pitchFamily="34" charset="0"/>
              </a:rPr>
              <a:t>Διευθυντές</a:t>
            </a:r>
            <a:r>
              <a:rPr lang="en-US" dirty="0">
                <a:solidFill>
                  <a:schemeClr val="bg1"/>
                </a:solidFill>
                <a:latin typeface="Calibri" panose="020F0502020204030204" pitchFamily="34" charset="0"/>
                <a:cs typeface="Calibri" panose="020F0502020204030204" pitchFamily="34" charset="0"/>
              </a:rPr>
              <a:t>/</a:t>
            </a:r>
            <a:r>
              <a:rPr lang="en-US" dirty="0" err="1">
                <a:solidFill>
                  <a:schemeClr val="bg1"/>
                </a:solidFill>
                <a:latin typeface="Calibri" panose="020F0502020204030204" pitchFamily="34" charset="0"/>
                <a:cs typeface="Calibri" panose="020F0502020204030204" pitchFamily="34" charset="0"/>
              </a:rPr>
              <a:t>ντριες</a:t>
            </a:r>
            <a:r>
              <a:rPr lang="en-US" dirty="0">
                <a:solidFill>
                  <a:schemeClr val="bg1"/>
                </a:solidFill>
                <a:latin typeface="Calibri" panose="020F0502020204030204" pitchFamily="34" charset="0"/>
                <a:cs typeface="Calibri" panose="020F0502020204030204" pitchFamily="34" charset="0"/>
              </a:rPr>
              <a:t> και </a:t>
            </a:r>
            <a:r>
              <a:rPr lang="en-US" dirty="0" err="1">
                <a:solidFill>
                  <a:schemeClr val="bg1"/>
                </a:solidFill>
                <a:latin typeface="Calibri" panose="020F0502020204030204" pitchFamily="34" charset="0"/>
                <a:cs typeface="Calibri" panose="020F0502020204030204" pitchFamily="34" charset="0"/>
              </a:rPr>
              <a:t>οι</a:t>
            </a:r>
            <a:r>
              <a:rPr lang="en-US" dirty="0">
                <a:solidFill>
                  <a:schemeClr val="bg1"/>
                </a:solidFill>
                <a:latin typeface="Calibri" panose="020F0502020204030204" pitchFamily="34" charset="0"/>
                <a:cs typeface="Calibri" panose="020F0502020204030204" pitchFamily="34" charset="0"/>
              </a:rPr>
              <a:t> </a:t>
            </a:r>
            <a:r>
              <a:rPr lang="en-US" dirty="0" err="1">
                <a:solidFill>
                  <a:schemeClr val="bg1"/>
                </a:solidFill>
                <a:latin typeface="Calibri" panose="020F0502020204030204" pitchFamily="34" charset="0"/>
                <a:cs typeface="Calibri" panose="020F0502020204030204" pitchFamily="34" charset="0"/>
              </a:rPr>
              <a:t>Προϊστάμενοι</a:t>
            </a:r>
            <a:r>
              <a:rPr lang="en-US" dirty="0">
                <a:solidFill>
                  <a:schemeClr val="bg1"/>
                </a:solidFill>
                <a:latin typeface="Calibri" panose="020F0502020204030204" pitchFamily="34" charset="0"/>
                <a:cs typeface="Calibri" panose="020F0502020204030204" pitchFamily="34" charset="0"/>
              </a:rPr>
              <a:t>/</a:t>
            </a:r>
            <a:r>
              <a:rPr lang="en-US" dirty="0" err="1">
                <a:solidFill>
                  <a:schemeClr val="bg1"/>
                </a:solidFill>
                <a:latin typeface="Calibri" panose="020F0502020204030204" pitchFamily="34" charset="0"/>
                <a:cs typeface="Calibri" panose="020F0502020204030204" pitchFamily="34" charset="0"/>
              </a:rPr>
              <a:t>νες</a:t>
            </a:r>
            <a:r>
              <a:rPr lang="en-US" dirty="0">
                <a:solidFill>
                  <a:schemeClr val="bg1"/>
                </a:solidFill>
                <a:latin typeface="Calibri" panose="020F0502020204030204" pitchFamily="34" charset="0"/>
                <a:cs typeface="Calibri" panose="020F0502020204030204" pitchFamily="34" charset="0"/>
              </a:rPr>
              <a:t> </a:t>
            </a:r>
            <a:r>
              <a:rPr lang="en-US" dirty="0" err="1">
                <a:solidFill>
                  <a:schemeClr val="bg1"/>
                </a:solidFill>
                <a:latin typeface="Calibri" panose="020F0502020204030204" pitchFamily="34" charset="0"/>
                <a:cs typeface="Calibri" panose="020F0502020204030204" pitchFamily="34" charset="0"/>
              </a:rPr>
              <a:t>των</a:t>
            </a:r>
            <a:r>
              <a:rPr lang="en-US" dirty="0">
                <a:solidFill>
                  <a:schemeClr val="bg1"/>
                </a:solidFill>
                <a:latin typeface="Calibri" panose="020F0502020204030204" pitchFamily="34" charset="0"/>
                <a:cs typeface="Calibri" panose="020F0502020204030204" pitchFamily="34" charset="0"/>
              </a:rPr>
              <a:t> </a:t>
            </a:r>
            <a:r>
              <a:rPr lang="en-US" dirty="0" err="1">
                <a:solidFill>
                  <a:schemeClr val="bg1"/>
                </a:solidFill>
                <a:latin typeface="Calibri" panose="020F0502020204030204" pitchFamily="34" charset="0"/>
                <a:cs typeface="Calibri" panose="020F0502020204030204" pitchFamily="34" charset="0"/>
              </a:rPr>
              <a:t>σχολικών</a:t>
            </a:r>
            <a:r>
              <a:rPr lang="en-US" dirty="0">
                <a:solidFill>
                  <a:schemeClr val="bg1"/>
                </a:solidFill>
                <a:latin typeface="Calibri" panose="020F0502020204030204" pitchFamily="34" charset="0"/>
                <a:cs typeface="Calibri" panose="020F0502020204030204" pitchFamily="34" charset="0"/>
              </a:rPr>
              <a:t> </a:t>
            </a:r>
            <a:r>
              <a:rPr lang="en-US" dirty="0" err="1">
                <a:solidFill>
                  <a:schemeClr val="bg1"/>
                </a:solidFill>
                <a:latin typeface="Calibri" panose="020F0502020204030204" pitchFamily="34" charset="0"/>
                <a:cs typeface="Calibri" panose="020F0502020204030204" pitchFamily="34" charset="0"/>
              </a:rPr>
              <a:t>μονάδων</a:t>
            </a:r>
            <a:r>
              <a:rPr lang="en-US" dirty="0">
                <a:solidFill>
                  <a:schemeClr val="bg1"/>
                </a:solidFill>
                <a:latin typeface="Calibri" panose="020F0502020204030204" pitchFamily="34" charset="0"/>
                <a:cs typeface="Calibri" panose="020F0502020204030204" pitchFamily="34" charset="0"/>
              </a:rPr>
              <a:t> αναλαμβ</a:t>
            </a:r>
            <a:r>
              <a:rPr lang="en-US" dirty="0" err="1">
                <a:solidFill>
                  <a:schemeClr val="bg1"/>
                </a:solidFill>
                <a:latin typeface="Calibri" panose="020F0502020204030204" pitchFamily="34" charset="0"/>
                <a:cs typeface="Calibri" panose="020F0502020204030204" pitchFamily="34" charset="0"/>
              </a:rPr>
              <a:t>άνουν</a:t>
            </a:r>
            <a:r>
              <a:rPr lang="en-US" dirty="0">
                <a:solidFill>
                  <a:schemeClr val="bg1"/>
                </a:solidFill>
                <a:latin typeface="Calibri" panose="020F0502020204030204" pitchFamily="34" charset="0"/>
                <a:cs typeface="Calibri" panose="020F0502020204030204" pitchFamily="34" charset="0"/>
              </a:rPr>
              <a:t> </a:t>
            </a:r>
            <a:r>
              <a:rPr lang="en-US" dirty="0" err="1">
                <a:solidFill>
                  <a:schemeClr val="bg1"/>
                </a:solidFill>
                <a:latin typeface="Calibri" panose="020F0502020204030204" pitchFamily="34" charset="0"/>
                <a:cs typeface="Calibri" panose="020F0502020204030204" pitchFamily="34" charset="0"/>
              </a:rPr>
              <a:t>την</a:t>
            </a:r>
            <a:r>
              <a:rPr lang="en-US" dirty="0">
                <a:solidFill>
                  <a:schemeClr val="bg1"/>
                </a:solidFill>
                <a:latin typeface="Calibri" panose="020F0502020204030204" pitchFamily="34" charset="0"/>
                <a:cs typeface="Calibri" panose="020F0502020204030204" pitchFamily="34" charset="0"/>
              </a:rPr>
              <a:t> </a:t>
            </a:r>
            <a:r>
              <a:rPr lang="en-US" dirty="0" err="1">
                <a:solidFill>
                  <a:schemeClr val="bg1"/>
                </a:solidFill>
                <a:latin typeface="Calibri" panose="020F0502020204030204" pitchFamily="34" charset="0"/>
                <a:cs typeface="Calibri" panose="020F0502020204030204" pitchFamily="34" charset="0"/>
              </a:rPr>
              <a:t>ευθύνη</a:t>
            </a:r>
            <a:r>
              <a:rPr lang="en-US" dirty="0">
                <a:solidFill>
                  <a:schemeClr val="bg1"/>
                </a:solidFill>
                <a:latin typeface="Calibri" panose="020F0502020204030204" pitchFamily="34" charset="0"/>
                <a:cs typeface="Calibri" panose="020F0502020204030204" pitchFamily="34" charset="0"/>
              </a:rPr>
              <a:t> </a:t>
            </a:r>
            <a:r>
              <a:rPr lang="en-US" dirty="0" err="1">
                <a:solidFill>
                  <a:schemeClr val="bg1"/>
                </a:solidFill>
                <a:latin typeface="Calibri" panose="020F0502020204030204" pitchFamily="34" charset="0"/>
                <a:cs typeface="Calibri" panose="020F0502020204030204" pitchFamily="34" charset="0"/>
              </a:rPr>
              <a:t>γι</a:t>
            </a:r>
            <a:r>
              <a:rPr lang="en-US" dirty="0">
                <a:solidFill>
                  <a:schemeClr val="bg1"/>
                </a:solidFill>
                <a:latin typeface="Calibri" panose="020F0502020204030204" pitchFamily="34" charset="0"/>
                <a:cs typeface="Calibri" panose="020F0502020204030204" pitchFamily="34" charset="0"/>
              </a:rPr>
              <a:t>α την συγκέντρωση των σχετικών δικαιολογητικών εγγράφων</a:t>
            </a:r>
            <a:r>
              <a:rPr lang="el-GR" dirty="0">
                <a:solidFill>
                  <a:schemeClr val="bg1"/>
                </a:solidFill>
                <a:latin typeface="Calibri" panose="020F0502020204030204" pitchFamily="34" charset="0"/>
                <a:cs typeface="Calibri" panose="020F0502020204030204" pitchFamily="34" charset="0"/>
              </a:rPr>
              <a:t>:</a:t>
            </a:r>
            <a:endParaRPr lang="en-US" dirty="0">
              <a:solidFill>
                <a:schemeClr val="bg1"/>
              </a:solidFill>
              <a:latin typeface="Calibri" panose="020F0502020204030204" pitchFamily="34" charset="0"/>
              <a:cs typeface="Calibri" panose="020F0502020204030204" pitchFamily="34" charset="0"/>
            </a:endParaRPr>
          </a:p>
          <a:p>
            <a:pPr algn="just"/>
            <a:r>
              <a:rPr lang="el-GR" dirty="0">
                <a:solidFill>
                  <a:schemeClr val="bg1"/>
                </a:solidFill>
                <a:latin typeface="Calibri" panose="020F0502020204030204" pitchFamily="34" charset="0"/>
                <a:cs typeface="Calibri" panose="020F0502020204030204" pitchFamily="34" charset="0"/>
              </a:rPr>
              <a:t>α) αν είναι και οι δυο</a:t>
            </a:r>
            <a:r>
              <a:rPr lang="en-US" dirty="0">
                <a:solidFill>
                  <a:schemeClr val="bg1"/>
                </a:solidFill>
                <a:latin typeface="Calibri" panose="020F0502020204030204" pitchFamily="34" charset="0"/>
                <a:cs typeface="Calibri" panose="020F0502020204030204" pitchFamily="34" charset="0"/>
              </a:rPr>
              <a:t> </a:t>
            </a:r>
            <a:r>
              <a:rPr lang="el-GR" dirty="0">
                <a:solidFill>
                  <a:schemeClr val="bg1"/>
                </a:solidFill>
                <a:latin typeface="Calibri" panose="020F0502020204030204" pitchFamily="34" charset="0"/>
                <a:cs typeface="Calibri" panose="020F0502020204030204" pitchFamily="34" charset="0"/>
              </a:rPr>
              <a:t>γονείς/ κηδεμόνες εργαζόμενοι ή αν είναι μονογονεϊκές οικογένειες β) αν είναι εργαζόμενος ο ένας εκ των</a:t>
            </a:r>
            <a:r>
              <a:rPr lang="en-US" dirty="0">
                <a:solidFill>
                  <a:schemeClr val="bg1"/>
                </a:solidFill>
                <a:latin typeface="Calibri" panose="020F0502020204030204" pitchFamily="34" charset="0"/>
                <a:cs typeface="Calibri" panose="020F0502020204030204" pitchFamily="34" charset="0"/>
              </a:rPr>
              <a:t> </a:t>
            </a:r>
            <a:r>
              <a:rPr lang="el-GR" dirty="0">
                <a:solidFill>
                  <a:schemeClr val="bg1"/>
                </a:solidFill>
                <a:latin typeface="Calibri" panose="020F0502020204030204" pitchFamily="34" charset="0"/>
                <a:cs typeface="Calibri" panose="020F0502020204030204" pitchFamily="34" charset="0"/>
              </a:rPr>
              <a:t>δυο και ο έτερος άνεργος γ) αν ανήκουν σε ευάλωτες κοινωνικές ομάδες.</a:t>
            </a:r>
            <a:endParaRPr lang="en-US" dirty="0">
              <a:solidFill>
                <a:schemeClr val="bg1"/>
              </a:solidFill>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A1235649-4D8C-CF1A-7B15-3CEA509FDB38}"/>
              </a:ext>
            </a:extLst>
          </p:cNvPr>
          <p:cNvSpPr txBox="1"/>
          <p:nvPr/>
        </p:nvSpPr>
        <p:spPr>
          <a:xfrm>
            <a:off x="143000" y="2815839"/>
            <a:ext cx="9001000" cy="3847207"/>
          </a:xfrm>
          <a:prstGeom prst="rect">
            <a:avLst/>
          </a:prstGeom>
          <a:noFill/>
        </p:spPr>
        <p:txBody>
          <a:bodyPr wrap="square">
            <a:spAutoFit/>
          </a:bodyPr>
          <a:lstStyle/>
          <a:p>
            <a:r>
              <a:rPr lang="el-GR" sz="2800" b="1" dirty="0">
                <a:solidFill>
                  <a:schemeClr val="bg1"/>
                </a:solidFill>
                <a:effectLst>
                  <a:outerShdw blurRad="38100" dist="38100" dir="2700000" algn="tl">
                    <a:srgbClr val="000000">
                      <a:alpha val="43137"/>
                    </a:srgbClr>
                  </a:outerShdw>
                </a:effectLst>
                <a:latin typeface="Candara" panose="020E0502030303020204" pitchFamily="34" charset="0"/>
              </a:rPr>
              <a:t>ΤΜΗΜΑ ΕΝΤΑΞΗΣ ΚΑΙ ΕΔΥ</a:t>
            </a:r>
          </a:p>
          <a:p>
            <a:endParaRPr lang="el-GR" b="1" dirty="0">
              <a:solidFill>
                <a:schemeClr val="bg1"/>
              </a:solidFill>
              <a:latin typeface="Candara" panose="020E0502030303020204" pitchFamily="34" charset="0"/>
            </a:endParaRPr>
          </a:p>
          <a:p>
            <a:r>
              <a:rPr lang="el-GR" dirty="0">
                <a:solidFill>
                  <a:schemeClr val="bg1"/>
                </a:solidFill>
                <a:latin typeface="Calibri" panose="020F0502020204030204" pitchFamily="34" charset="0"/>
                <a:cs typeface="Calibri" panose="020F0502020204030204" pitchFamily="34" charset="0"/>
              </a:rPr>
              <a:t>Η Επιτροπή Διεπιστημονικής Υποστήριξης (Ε.Δ.Υ.) έχει αρμοδιότητα την εκπαιδευτική αξιολόγηση και υποστήριξη των μαθητών και της σχολικής κοινότητας. </a:t>
            </a:r>
          </a:p>
          <a:p>
            <a:endParaRPr lang="el-GR" dirty="0">
              <a:solidFill>
                <a:schemeClr val="bg1"/>
              </a:solidFill>
              <a:latin typeface="Calibri" panose="020F0502020204030204" pitchFamily="34" charset="0"/>
              <a:cs typeface="Calibri" panose="020F0502020204030204" pitchFamily="34" charset="0"/>
            </a:endParaRPr>
          </a:p>
          <a:p>
            <a:r>
              <a:rPr lang="el-GR" dirty="0">
                <a:solidFill>
                  <a:schemeClr val="bg1"/>
                </a:solidFill>
                <a:latin typeface="Calibri" panose="020F0502020204030204" pitchFamily="34" charset="0"/>
                <a:cs typeface="Calibri" panose="020F0502020204030204" pitchFamily="34" charset="0"/>
              </a:rPr>
              <a:t>Το ΚΕ.Δ.Α.Σ.Υ. (Κέντρο Διεπιστημονικής Αξιολόγησης, Συμβουλευτικής &amp; Υποστήριξης) είναι ένας φορέας του Υπουργείου Παιδείας, Θρησκευμάτων και Αθλητισμού, αρμόδιος για την αξιολόγηση, συμβουλευτική και υποστήριξη μαθητών με ειδικές εκπαιδευτικές ανάγκες</a:t>
            </a:r>
          </a:p>
          <a:p>
            <a:endParaRPr lang="el-GR" dirty="0">
              <a:solidFill>
                <a:schemeClr val="bg1"/>
              </a:solidFill>
              <a:latin typeface="Calibri" panose="020F0502020204030204" pitchFamily="34" charset="0"/>
              <a:cs typeface="Calibri" panose="020F0502020204030204" pitchFamily="34" charset="0"/>
            </a:endParaRPr>
          </a:p>
          <a:p>
            <a:r>
              <a:rPr lang="el-GR" dirty="0">
                <a:solidFill>
                  <a:schemeClr val="bg1"/>
                </a:solidFill>
                <a:latin typeface="Calibri" panose="020F0502020204030204" pitchFamily="34" charset="0"/>
                <a:cs typeface="Calibri" panose="020F0502020204030204" pitchFamily="34" charset="0"/>
              </a:rPr>
              <a:t>Η ψυχολόγος κα Τσιαμούλου Ελένη και η Κοινωνική Λειτουργός κα </a:t>
            </a:r>
            <a:r>
              <a:rPr lang="el-GR" dirty="0" err="1">
                <a:solidFill>
                  <a:schemeClr val="bg1"/>
                </a:solidFill>
                <a:latin typeface="Calibri" panose="020F0502020204030204" pitchFamily="34" charset="0"/>
                <a:cs typeface="Calibri" panose="020F0502020204030204" pitchFamily="34" charset="0"/>
              </a:rPr>
              <a:t>Μπατσέλου</a:t>
            </a:r>
            <a:r>
              <a:rPr lang="el-GR" dirty="0">
                <a:solidFill>
                  <a:schemeClr val="bg1"/>
                </a:solidFill>
                <a:latin typeface="Calibri" panose="020F0502020204030204" pitchFamily="34" charset="0"/>
                <a:cs typeface="Calibri" panose="020F0502020204030204" pitchFamily="34" charset="0"/>
              </a:rPr>
              <a:t> Φαίη κάθε Τρίτη βρίσκονται στο νηπιαγωγείο μας.</a:t>
            </a:r>
          </a:p>
          <a:p>
            <a:endParaRPr lang="el-GR" dirty="0">
              <a:solidFill>
                <a:schemeClr val="bg1"/>
              </a:solidFill>
              <a:latin typeface="Calibri" panose="020F0502020204030204" pitchFamily="34" charset="0"/>
              <a:cs typeface="Calibri" panose="020F0502020204030204" pitchFamily="34" charset="0"/>
            </a:endParaRPr>
          </a:p>
          <a:p>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84562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CE9C0C-24A4-6E9C-3765-3C9EAC39C644}"/>
              </a:ext>
            </a:extLst>
          </p:cNvPr>
          <p:cNvSpPr txBox="1"/>
          <p:nvPr/>
        </p:nvSpPr>
        <p:spPr>
          <a:xfrm>
            <a:off x="251520" y="404664"/>
            <a:ext cx="8424936" cy="7513467"/>
          </a:xfrm>
          <a:prstGeom prst="rect">
            <a:avLst/>
          </a:prstGeom>
          <a:noFill/>
        </p:spPr>
        <p:txBody>
          <a:bodyPr wrap="square">
            <a:spAutoFit/>
          </a:bodyPr>
          <a:lstStyle/>
          <a:p>
            <a:pPr algn="just">
              <a:lnSpc>
                <a:spcPct val="115000"/>
              </a:lnSpc>
              <a:spcAft>
                <a:spcPts val="1000"/>
              </a:spcAft>
              <a:buNone/>
            </a:pPr>
            <a:r>
              <a:rPr lang="el-GR" sz="2800" b="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Πολιτική Προστασίας του σχολείου από πιθανούς κινδύνους.</a:t>
            </a:r>
            <a:endParaRPr lang="en-US" sz="28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1000"/>
              </a:spcAft>
              <a:buNone/>
            </a:pPr>
            <a:r>
              <a:rPr lang="el-GR" sz="20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Για την προστασία από σεισμούς και λοιπά φυσικά φαινόμενα </a:t>
            </a:r>
            <a:r>
              <a:rPr lang="el-GR" sz="2000" dirty="0" err="1">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επικαιροποιείται</a:t>
            </a:r>
            <a:r>
              <a:rPr lang="el-GR" sz="20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στην αρχή της σχολικής χρονιάς </a:t>
            </a:r>
            <a:r>
              <a:rPr lang="el-GR" i="1" u="sng" dirty="0">
                <a:solidFill>
                  <a:schemeClr val="bg1"/>
                </a:solidFill>
                <a:latin typeface="Calibri" panose="020F0502020204030204" pitchFamily="34" charset="0"/>
                <a:cs typeface="Calibri" panose="020F0502020204030204" pitchFamily="34" charset="0"/>
              </a:rPr>
              <a:t>«Εσωτερικός Κανονισμός Σχολικής Μονάδας (ΔΑΙ) και Μνημόνιο Ενεργειών για τη διαχείριση πυρκαγιών, ακραίων καιρικών φαινομένων, τεχνολογικών καταστροφών και ΧΒΡΠ περιστατικών»</a:t>
            </a:r>
            <a:r>
              <a:rPr lang="el-GR" i="1" u="sng"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a:t>
            </a:r>
            <a:r>
              <a:rPr lang="el-GR"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και </a:t>
            </a:r>
            <a:r>
              <a:rPr lang="el-GR" dirty="0">
                <a:solidFill>
                  <a:schemeClr val="bg1"/>
                </a:solidFill>
                <a:latin typeface="Calibri" panose="020F0502020204030204" pitchFamily="34" charset="0"/>
                <a:cs typeface="Calibri" panose="020F0502020204030204" pitchFamily="34" charset="0"/>
              </a:rPr>
              <a:t>το </a:t>
            </a:r>
            <a:r>
              <a:rPr lang="el-GR" i="1" u="sng" dirty="0">
                <a:solidFill>
                  <a:schemeClr val="bg1"/>
                </a:solidFill>
                <a:latin typeface="Calibri" panose="020F0502020204030204" pitchFamily="34" charset="0"/>
                <a:cs typeface="Calibri" panose="020F0502020204030204" pitchFamily="34" charset="0"/>
              </a:rPr>
              <a:t>«Σχέδιο Μνημονίου Ενεργειών για τη Διαχείριση του Σεισμικού Κινδύνου στη σχολική μονάδα»</a:t>
            </a:r>
            <a:r>
              <a:rPr lang="el-GR" sz="2000" i="1"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a:t>
            </a:r>
            <a:r>
              <a:rPr lang="el-GR" sz="20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και υλοποιούνται ασκήσεις ετοιμότητας κατά τη διάρκεια του σχολικού έτους, αφού ενημερωθούν οι </a:t>
            </a:r>
            <a:r>
              <a:rPr lang="en-US" sz="20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a:t>
            </a:r>
            <a:r>
              <a:rPr lang="el-GR" sz="20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μαθητές/μαθήτριες για τους βασικούς κανόνες και τρόπους αντίδρασης.</a:t>
            </a:r>
          </a:p>
          <a:p>
            <a:pPr lvl="0"/>
            <a:r>
              <a:rPr lang="el-GR" dirty="0">
                <a:solidFill>
                  <a:schemeClr val="bg1"/>
                </a:solidFill>
                <a:latin typeface="Calibri" panose="020F0502020204030204" pitchFamily="34" charset="0"/>
                <a:cs typeface="Calibri" panose="020F0502020204030204" pitchFamily="34" charset="0"/>
              </a:rPr>
              <a:t>Οι ασκήσεις ετοιμότητας θα πραγματοποιηθούν ως εξής:</a:t>
            </a:r>
            <a:endParaRPr lang="en-US" dirty="0">
              <a:solidFill>
                <a:schemeClr val="bg1"/>
              </a:solidFill>
              <a:latin typeface="Calibri" panose="020F0502020204030204" pitchFamily="34" charset="0"/>
              <a:cs typeface="Calibri" panose="020F0502020204030204" pitchFamily="34" charset="0"/>
            </a:endParaRPr>
          </a:p>
          <a:p>
            <a:r>
              <a:rPr lang="el-GR" dirty="0">
                <a:solidFill>
                  <a:schemeClr val="bg1"/>
                </a:solidFill>
                <a:latin typeface="Calibri" panose="020F0502020204030204" pitchFamily="34" charset="0"/>
                <a:cs typeface="Calibri" panose="020F0502020204030204" pitchFamily="34" charset="0"/>
              </a:rPr>
              <a:t>1</a:t>
            </a:r>
            <a:r>
              <a:rPr lang="el-GR" baseline="30000" dirty="0">
                <a:solidFill>
                  <a:schemeClr val="bg1"/>
                </a:solidFill>
                <a:latin typeface="Calibri" panose="020F0502020204030204" pitchFamily="34" charset="0"/>
                <a:cs typeface="Calibri" panose="020F0502020204030204" pitchFamily="34" charset="0"/>
              </a:rPr>
              <a:t>η</a:t>
            </a:r>
            <a:r>
              <a:rPr lang="el-GR" dirty="0">
                <a:solidFill>
                  <a:schemeClr val="bg1"/>
                </a:solidFill>
                <a:latin typeface="Calibri" panose="020F0502020204030204" pitchFamily="34" charset="0"/>
                <a:cs typeface="Calibri" panose="020F0502020204030204" pitchFamily="34" charset="0"/>
              </a:rPr>
              <a:t> άσκηση: 3/10/2025</a:t>
            </a:r>
            <a:endParaRPr lang="en-US" dirty="0">
              <a:solidFill>
                <a:schemeClr val="bg1"/>
              </a:solidFill>
              <a:latin typeface="Calibri" panose="020F0502020204030204" pitchFamily="34" charset="0"/>
              <a:cs typeface="Calibri" panose="020F0502020204030204" pitchFamily="34" charset="0"/>
            </a:endParaRPr>
          </a:p>
          <a:p>
            <a:r>
              <a:rPr lang="el-GR" dirty="0">
                <a:solidFill>
                  <a:schemeClr val="bg1"/>
                </a:solidFill>
                <a:latin typeface="Calibri" panose="020F0502020204030204" pitchFamily="34" charset="0"/>
                <a:cs typeface="Calibri" panose="020F0502020204030204" pitchFamily="34" charset="0"/>
              </a:rPr>
              <a:t>2</a:t>
            </a:r>
            <a:r>
              <a:rPr lang="el-GR" baseline="30000" dirty="0">
                <a:solidFill>
                  <a:schemeClr val="bg1"/>
                </a:solidFill>
                <a:latin typeface="Calibri" panose="020F0502020204030204" pitchFamily="34" charset="0"/>
                <a:cs typeface="Calibri" panose="020F0502020204030204" pitchFamily="34" charset="0"/>
              </a:rPr>
              <a:t>η</a:t>
            </a:r>
            <a:r>
              <a:rPr lang="el-GR" dirty="0">
                <a:solidFill>
                  <a:schemeClr val="bg1"/>
                </a:solidFill>
                <a:latin typeface="Calibri" panose="020F0502020204030204" pitchFamily="34" charset="0"/>
                <a:cs typeface="Calibri" panose="020F0502020204030204" pitchFamily="34" charset="0"/>
              </a:rPr>
              <a:t> άσκηση: 15/1/2026</a:t>
            </a:r>
            <a:endParaRPr lang="en-US" dirty="0">
              <a:solidFill>
                <a:schemeClr val="bg1"/>
              </a:solidFill>
              <a:latin typeface="Calibri" panose="020F0502020204030204" pitchFamily="34" charset="0"/>
              <a:cs typeface="Calibri" panose="020F0502020204030204" pitchFamily="34" charset="0"/>
            </a:endParaRPr>
          </a:p>
          <a:p>
            <a:r>
              <a:rPr lang="el-GR" dirty="0">
                <a:solidFill>
                  <a:schemeClr val="bg1"/>
                </a:solidFill>
                <a:latin typeface="Calibri" panose="020F0502020204030204" pitchFamily="34" charset="0"/>
                <a:cs typeface="Calibri" panose="020F0502020204030204" pitchFamily="34" charset="0"/>
              </a:rPr>
              <a:t>3</a:t>
            </a:r>
            <a:r>
              <a:rPr lang="el-GR" baseline="30000" dirty="0">
                <a:solidFill>
                  <a:schemeClr val="bg1"/>
                </a:solidFill>
                <a:latin typeface="Calibri" panose="020F0502020204030204" pitchFamily="34" charset="0"/>
                <a:cs typeface="Calibri" panose="020F0502020204030204" pitchFamily="34" charset="0"/>
              </a:rPr>
              <a:t>η</a:t>
            </a:r>
            <a:r>
              <a:rPr lang="el-GR" dirty="0">
                <a:solidFill>
                  <a:schemeClr val="bg1"/>
                </a:solidFill>
                <a:latin typeface="Calibri" panose="020F0502020204030204" pitchFamily="34" charset="0"/>
                <a:cs typeface="Calibri" panose="020F0502020204030204" pitchFamily="34" charset="0"/>
              </a:rPr>
              <a:t> άσκηση: 16/3/2026</a:t>
            </a:r>
          </a:p>
          <a:p>
            <a:endParaRPr lang="el-GR" sz="2000" dirty="0">
              <a:solidFill>
                <a:schemeClr val="bg1"/>
              </a:solidFill>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1000"/>
              </a:spcAft>
            </a:pPr>
            <a:r>
              <a:rPr lang="el-GR" dirty="0">
                <a:solidFill>
                  <a:schemeClr val="bg1"/>
                </a:solidFill>
                <a:latin typeface="Calibri" panose="020F0502020204030204" pitchFamily="34" charset="0"/>
                <a:cs typeface="Calibri" panose="020F0502020204030204" pitchFamily="34" charset="0"/>
              </a:rPr>
              <a:t>Διευκρινίζεται ότι σε περίπτωση κρίσης οι μαθητές/μαθήτριες παραδίδονται μόνο στους γονείς/κηδεμόνες τους ή στα πρόσωπα που οι γονείς/κηδεμόνες έχουν ορίσει γραπτώς για την παραλαβή των μαθητών/τριών από τη σχολική μονάδα.</a:t>
            </a:r>
            <a:endParaRPr lang="en-US" dirty="0">
              <a:solidFill>
                <a:schemeClr val="bg1"/>
              </a:solidFill>
              <a:latin typeface="Calibri" panose="020F0502020204030204" pitchFamily="34" charset="0"/>
              <a:cs typeface="Calibri" panose="020F0502020204030204" pitchFamily="34" charset="0"/>
            </a:endParaRPr>
          </a:p>
          <a:p>
            <a:pPr algn="just">
              <a:lnSpc>
                <a:spcPct val="115000"/>
              </a:lnSpc>
              <a:spcAft>
                <a:spcPts val="1000"/>
              </a:spcAft>
              <a:buNone/>
            </a:pPr>
            <a:endParaRPr lang="el-GR" sz="20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1000"/>
              </a:spcAft>
              <a:buNone/>
            </a:pPr>
            <a:endParaRPr lang="en-US" sz="28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79727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C5E622-223A-E738-E71E-F68936FB8E2D}"/>
              </a:ext>
            </a:extLst>
          </p:cNvPr>
          <p:cNvSpPr>
            <a:spLocks noGrp="1"/>
          </p:cNvSpPr>
          <p:nvPr>
            <p:ph type="title"/>
          </p:nvPr>
        </p:nvSpPr>
        <p:spPr>
          <a:xfrm>
            <a:off x="534275" y="159811"/>
            <a:ext cx="6554867" cy="1524000"/>
          </a:xfrm>
        </p:spPr>
        <p:txBody>
          <a:bodyPr>
            <a:normAutofit/>
          </a:bodyPr>
          <a:lstStyle/>
          <a:p>
            <a:r>
              <a:rPr lang="el-GR" sz="4000" b="1" dirty="0" err="1">
                <a:solidFill>
                  <a:schemeClr val="bg1"/>
                </a:solidFill>
                <a:latin typeface="Candara" panose="020E0502030303020204" pitchFamily="34" charset="0"/>
              </a:rPr>
              <a:t>ΜαθητικοΙ</a:t>
            </a:r>
            <a:r>
              <a:rPr lang="el-GR" sz="4000" b="1" dirty="0">
                <a:solidFill>
                  <a:schemeClr val="bg1"/>
                </a:solidFill>
                <a:latin typeface="Candara" panose="020E0502030303020204" pitchFamily="34" charset="0"/>
              </a:rPr>
              <a:t> </a:t>
            </a:r>
            <a:r>
              <a:rPr lang="el-GR" sz="4000" b="1" dirty="0" err="1">
                <a:solidFill>
                  <a:schemeClr val="bg1"/>
                </a:solidFill>
                <a:latin typeface="Candara" panose="020E0502030303020204" pitchFamily="34" charset="0"/>
              </a:rPr>
              <a:t>ΛογαριασμοΙ</a:t>
            </a:r>
            <a:endParaRPr lang="en-US" sz="4000" b="1" dirty="0">
              <a:solidFill>
                <a:schemeClr val="bg1"/>
              </a:solidFill>
              <a:latin typeface="Candara" panose="020E0502030303020204" pitchFamily="34" charset="0"/>
            </a:endParaRPr>
          </a:p>
        </p:txBody>
      </p:sp>
      <p:sp>
        <p:nvSpPr>
          <p:cNvPr id="3" name="Θέση περιεχομένου 2">
            <a:extLst>
              <a:ext uri="{FF2B5EF4-FFF2-40B4-BE49-F238E27FC236}">
                <a16:creationId xmlns:a16="http://schemas.microsoft.com/office/drawing/2014/main" id="{8126E167-B0A5-8702-32D4-37F618DCB0B9}"/>
              </a:ext>
            </a:extLst>
          </p:cNvPr>
          <p:cNvSpPr>
            <a:spLocks noGrp="1"/>
          </p:cNvSpPr>
          <p:nvPr>
            <p:ph idx="1"/>
          </p:nvPr>
        </p:nvSpPr>
        <p:spPr>
          <a:xfrm>
            <a:off x="541026" y="1916832"/>
            <a:ext cx="6554867" cy="3767670"/>
          </a:xfrm>
        </p:spPr>
        <p:txBody>
          <a:bodyPr>
            <a:normAutofit fontScale="92500" lnSpcReduction="20000"/>
          </a:bodyPr>
          <a:lstStyle/>
          <a:p>
            <a:r>
              <a:rPr lang="el-GR" dirty="0">
                <a:solidFill>
                  <a:schemeClr val="bg1"/>
                </a:solidFill>
              </a:rPr>
              <a:t>Δημιουργία μαθητικών </a:t>
            </a:r>
            <a:r>
              <a:rPr lang="el-GR" dirty="0" err="1">
                <a:solidFill>
                  <a:schemeClr val="bg1"/>
                </a:solidFill>
              </a:rPr>
              <a:t>λογαρισμών</a:t>
            </a:r>
            <a:r>
              <a:rPr lang="el-GR" dirty="0">
                <a:solidFill>
                  <a:schemeClr val="bg1"/>
                </a:solidFill>
              </a:rPr>
              <a:t> </a:t>
            </a:r>
            <a:r>
              <a:rPr lang="en-US" dirty="0">
                <a:solidFill>
                  <a:schemeClr val="bg1"/>
                </a:solidFill>
                <a:hlinkClick r:id="rId2">
                  <a:extLst>
                    <a:ext uri="{A12FA001-AC4F-418D-AE19-62706E023703}">
                      <ahyp:hlinkClr xmlns:ahyp="http://schemas.microsoft.com/office/drawing/2018/hyperlinkcolor" val="tx"/>
                    </a:ext>
                  </a:extLst>
                </a:hlinkClick>
              </a:rPr>
              <a:t>https://register.sch.gr/students/</a:t>
            </a:r>
            <a:r>
              <a:rPr lang="el-GR" dirty="0">
                <a:solidFill>
                  <a:schemeClr val="bg1"/>
                </a:solidFill>
              </a:rPr>
              <a:t> </a:t>
            </a:r>
            <a:endParaRPr lang="en-US" dirty="0">
              <a:solidFill>
                <a:schemeClr val="bg1"/>
              </a:solidFill>
            </a:endParaRPr>
          </a:p>
          <a:p>
            <a:pPr marL="0" indent="0">
              <a:buNone/>
            </a:pPr>
            <a:r>
              <a:rPr lang="en-US" dirty="0">
                <a:solidFill>
                  <a:schemeClr val="bg1"/>
                </a:solidFill>
                <a:hlinkClick r:id="rId3">
                  <a:extLst>
                    <a:ext uri="{A12FA001-AC4F-418D-AE19-62706E023703}">
                      <ahyp:hlinkClr xmlns:ahyp="http://schemas.microsoft.com/office/drawing/2018/hyperlinkcolor" val="tx"/>
                    </a:ext>
                  </a:extLst>
                </a:hlinkClick>
              </a:rPr>
              <a:t>https://register.sch.gr/students/admins/studentsNew.php</a:t>
            </a:r>
            <a:r>
              <a:rPr lang="el-GR" dirty="0">
                <a:solidFill>
                  <a:schemeClr val="bg1"/>
                </a:solidFill>
              </a:rPr>
              <a:t> </a:t>
            </a:r>
            <a:r>
              <a:rPr lang="en-US" dirty="0">
                <a:solidFill>
                  <a:schemeClr val="bg1"/>
                </a:solidFill>
              </a:rPr>
              <a:t> </a:t>
            </a:r>
            <a:endParaRPr lang="el-GR" dirty="0">
              <a:solidFill>
                <a:schemeClr val="bg1"/>
              </a:solidFill>
            </a:endParaRPr>
          </a:p>
          <a:p>
            <a:r>
              <a:rPr lang="el-GR" dirty="0">
                <a:solidFill>
                  <a:schemeClr val="bg1"/>
                </a:solidFill>
              </a:rPr>
              <a:t>Θα χρειαστεί να έχετε τον ΑΜ του μαθητή. Έκδοση μέσω </a:t>
            </a:r>
            <a:r>
              <a:rPr lang="en-US" dirty="0">
                <a:solidFill>
                  <a:schemeClr val="bg1"/>
                </a:solidFill>
              </a:rPr>
              <a:t>gov.gr</a:t>
            </a:r>
            <a:endParaRPr lang="el-GR" dirty="0">
              <a:solidFill>
                <a:schemeClr val="bg1"/>
              </a:solidFill>
            </a:endParaRPr>
          </a:p>
          <a:p>
            <a:r>
              <a:rPr lang="el-GR" dirty="0">
                <a:solidFill>
                  <a:schemeClr val="bg1"/>
                </a:solidFill>
              </a:rPr>
              <a:t>Τα βήματα για τη δημιουργία των λογαριασμών  θα δείτε στην ιστοσελίδα μας.  </a:t>
            </a:r>
          </a:p>
          <a:p>
            <a:pPr marL="0" indent="0">
              <a:buNone/>
            </a:pPr>
            <a:r>
              <a:rPr lang="el-GR" dirty="0">
                <a:solidFill>
                  <a:schemeClr val="bg1"/>
                </a:solidFill>
              </a:rPr>
              <a:t>Ενημέρωση- Δημιουργία μαθητικού λογαριασμού στο Πανελλήνιο Σχολικό Δίκτυο.</a:t>
            </a:r>
          </a:p>
          <a:p>
            <a:pPr marL="0" indent="0">
              <a:buNone/>
            </a:pPr>
            <a:r>
              <a:rPr lang="en-US" dirty="0">
                <a:solidFill>
                  <a:schemeClr val="bg1"/>
                </a:solidFill>
                <a:hlinkClick r:id="rId4">
                  <a:extLst>
                    <a:ext uri="{A12FA001-AC4F-418D-AE19-62706E023703}">
                      <ahyp:hlinkClr xmlns:ahyp="http://schemas.microsoft.com/office/drawing/2018/hyperlinkcolor" val="tx"/>
                    </a:ext>
                  </a:extLst>
                </a:hlinkClick>
              </a:rPr>
              <a:t>https://blogs.sch.gr/nimelig/2023/09/23/dimioyrgia-mathitikoy-logariasmoy-sto-panellinio-scholiko-diktyo/</a:t>
            </a:r>
            <a:r>
              <a:rPr lang="el-GR" dirty="0">
                <a:solidFill>
                  <a:schemeClr val="bg1"/>
                </a:solidFill>
              </a:rPr>
              <a:t> </a:t>
            </a:r>
          </a:p>
          <a:p>
            <a:pPr marL="0" indent="0">
              <a:buNone/>
            </a:pPr>
            <a:endParaRPr lang="en-US" dirty="0"/>
          </a:p>
        </p:txBody>
      </p:sp>
      <p:pic>
        <p:nvPicPr>
          <p:cNvPr id="5" name="Εικόνα 4">
            <a:extLst>
              <a:ext uri="{FF2B5EF4-FFF2-40B4-BE49-F238E27FC236}">
                <a16:creationId xmlns:a16="http://schemas.microsoft.com/office/drawing/2014/main" id="{EC68B3DF-3DDA-0354-3755-D0D559850D5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61531" y="921811"/>
            <a:ext cx="1552859" cy="811494"/>
          </a:xfrm>
          <a:prstGeom prst="rect">
            <a:avLst/>
          </a:prstGeom>
        </p:spPr>
      </p:pic>
    </p:spTree>
    <p:extLst>
      <p:ext uri="{BB962C8B-B14F-4D97-AF65-F5344CB8AC3E}">
        <p14:creationId xmlns:p14="http://schemas.microsoft.com/office/powerpoint/2010/main" val="821492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C47A00-5C4A-6F00-6609-0FA57DDE677A}"/>
              </a:ext>
            </a:extLst>
          </p:cNvPr>
          <p:cNvSpPr>
            <a:spLocks noGrp="1"/>
          </p:cNvSpPr>
          <p:nvPr>
            <p:ph type="title"/>
          </p:nvPr>
        </p:nvSpPr>
        <p:spPr>
          <a:xfrm>
            <a:off x="1259632" y="260648"/>
            <a:ext cx="8280920" cy="1524000"/>
          </a:xfrm>
        </p:spPr>
        <p:txBody>
          <a:bodyPr>
            <a:noAutofit/>
          </a:bodyPr>
          <a:lstStyle/>
          <a:p>
            <a:r>
              <a:rPr lang="el-GR" sz="4000" b="1" dirty="0" err="1">
                <a:solidFill>
                  <a:schemeClr val="bg1"/>
                </a:solidFill>
                <a:latin typeface="Candara" panose="020E0502030303020204" pitchFamily="34" charset="0"/>
              </a:rPr>
              <a:t>Ηλεκτρονικες</a:t>
            </a:r>
            <a:r>
              <a:rPr lang="el-GR" sz="4000" b="1" dirty="0">
                <a:solidFill>
                  <a:schemeClr val="bg1"/>
                </a:solidFill>
                <a:latin typeface="Candara" panose="020E0502030303020204" pitchFamily="34" charset="0"/>
              </a:rPr>
              <a:t> </a:t>
            </a:r>
            <a:r>
              <a:rPr lang="el-GR" sz="4000" b="1" dirty="0" err="1">
                <a:solidFill>
                  <a:schemeClr val="bg1"/>
                </a:solidFill>
                <a:latin typeface="Candara" panose="020E0502030303020204" pitchFamily="34" charset="0"/>
              </a:rPr>
              <a:t>υπηρεσιες</a:t>
            </a:r>
            <a:endParaRPr lang="en-US" sz="4000" b="1" dirty="0">
              <a:solidFill>
                <a:schemeClr val="bg1"/>
              </a:solidFill>
              <a:latin typeface="Candara" panose="020E0502030303020204" pitchFamily="34" charset="0"/>
            </a:endParaRPr>
          </a:p>
        </p:txBody>
      </p:sp>
      <p:sp>
        <p:nvSpPr>
          <p:cNvPr id="3" name="TextBox 2">
            <a:extLst>
              <a:ext uri="{FF2B5EF4-FFF2-40B4-BE49-F238E27FC236}">
                <a16:creationId xmlns:a16="http://schemas.microsoft.com/office/drawing/2014/main" id="{36056E54-FC70-900E-ECF5-4EB5B1B52C7F}"/>
              </a:ext>
            </a:extLst>
          </p:cNvPr>
          <p:cNvSpPr txBox="1"/>
          <p:nvPr/>
        </p:nvSpPr>
        <p:spPr>
          <a:xfrm>
            <a:off x="1115616" y="2060848"/>
            <a:ext cx="7776864" cy="2123658"/>
          </a:xfrm>
          <a:prstGeom prst="rect">
            <a:avLst/>
          </a:prstGeom>
          <a:noFill/>
        </p:spPr>
        <p:txBody>
          <a:bodyPr wrap="square" rtlCol="0">
            <a:spAutoFit/>
          </a:bodyPr>
          <a:lstStyle/>
          <a:p>
            <a:pPr marL="285750" indent="-285750">
              <a:buFont typeface="Wingdings" panose="05000000000000000000" pitchFamily="2" charset="2"/>
              <a:buChar char="Ø"/>
            </a:pPr>
            <a:r>
              <a:rPr lang="el-GR" sz="2400" dirty="0">
                <a:solidFill>
                  <a:schemeClr val="bg1"/>
                </a:solidFill>
                <a:latin typeface="Calibri" panose="020F0502020204030204" pitchFamily="34" charset="0"/>
                <a:cs typeface="Calibri" panose="020F0502020204030204" pitchFamily="34" charset="0"/>
              </a:rPr>
              <a:t>Ψηφιακή  Βεβαίωσης Φοίτησης Μαθητή μέσω </a:t>
            </a:r>
            <a:r>
              <a:rPr lang="en-US" sz="2400" dirty="0">
                <a:solidFill>
                  <a:schemeClr val="bg1"/>
                </a:solidFill>
                <a:latin typeface="Calibri" panose="020F0502020204030204" pitchFamily="34" charset="0"/>
                <a:cs typeface="Calibri" panose="020F0502020204030204" pitchFamily="34" charset="0"/>
              </a:rPr>
              <a:t>GOV</a:t>
            </a:r>
            <a:r>
              <a:rPr lang="el-GR" sz="2400" dirty="0">
                <a:solidFill>
                  <a:schemeClr val="bg1"/>
                </a:solidFill>
                <a:latin typeface="Calibri" panose="020F0502020204030204" pitchFamily="34" charset="0"/>
                <a:cs typeface="Calibri" panose="020F0502020204030204" pitchFamily="34" charset="0"/>
              </a:rPr>
              <a:t>.</a:t>
            </a:r>
            <a:r>
              <a:rPr lang="en-US" sz="2400" dirty="0">
                <a:solidFill>
                  <a:schemeClr val="bg1"/>
                </a:solidFill>
                <a:latin typeface="Calibri" panose="020F0502020204030204" pitchFamily="34" charset="0"/>
                <a:cs typeface="Calibri" panose="020F0502020204030204" pitchFamily="34" charset="0"/>
              </a:rPr>
              <a:t>GR</a:t>
            </a:r>
          </a:p>
          <a:p>
            <a:r>
              <a:rPr lang="en-US" sz="2400" dirty="0">
                <a:solidFill>
                  <a:schemeClr val="bg1"/>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https://www.gov.gr/upourgeia/upourgeio-paideias-kai-threskeumaton/paideias-kai-threskeumaton/attending-school</a:t>
            </a:r>
            <a:endParaRPr lang="el-GR" sz="2400" dirty="0">
              <a:solidFill>
                <a:schemeClr val="bg1"/>
              </a:solidFill>
              <a:latin typeface="Calibri" panose="020F0502020204030204" pitchFamily="34" charset="0"/>
              <a:cs typeface="Calibri" panose="020F0502020204030204" pitchFamily="34" charset="0"/>
            </a:endParaRPr>
          </a:p>
          <a:p>
            <a:endParaRPr lang="el-GR" dirty="0">
              <a:solidFill>
                <a:schemeClr val="bg1"/>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022531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91E58A2-DEE7-FB1C-F870-8EA2E1FCEE40}"/>
              </a:ext>
            </a:extLst>
          </p:cNvPr>
          <p:cNvSpPr txBox="1"/>
          <p:nvPr/>
        </p:nvSpPr>
        <p:spPr>
          <a:xfrm>
            <a:off x="107504" y="428179"/>
            <a:ext cx="8928992" cy="4185761"/>
          </a:xfrm>
          <a:prstGeom prst="rect">
            <a:avLst/>
          </a:prstGeom>
          <a:noFill/>
        </p:spPr>
        <p:txBody>
          <a:bodyPr wrap="square">
            <a:spAutoFit/>
          </a:bodyPr>
          <a:lstStyle/>
          <a:p>
            <a:pPr algn="just">
              <a:spcAft>
                <a:spcPts val="1800"/>
              </a:spcAft>
              <a:buNone/>
            </a:pPr>
            <a:r>
              <a:rPr lang="el-GR" sz="4400" b="1" dirty="0">
                <a:solidFill>
                  <a:srgbClr val="000000"/>
                </a:solidFill>
                <a:effectLst/>
                <a:latin typeface="Candara" panose="020E0502030303020204" pitchFamily="34" charset="0"/>
                <a:ea typeface="Times New Roman" panose="02020603050405020304" pitchFamily="18" charset="0"/>
                <a:cs typeface="Calibri" panose="020F0502020204030204" pitchFamily="34" charset="0"/>
              </a:rPr>
              <a:t>ΒΙΒΛΙΟΘΗΚΗ</a:t>
            </a:r>
            <a:endParaRPr lang="en-US" sz="4400" dirty="0">
              <a:effectLst/>
              <a:latin typeface="Candara" panose="020E0502030303020204" pitchFamily="34" charset="0"/>
              <a:ea typeface="Times New Roman" panose="02020603050405020304" pitchFamily="18" charset="0"/>
            </a:endParaRPr>
          </a:p>
          <a:p>
            <a:pPr algn="just">
              <a:spcAft>
                <a:spcPts val="1800"/>
              </a:spcAft>
              <a:buNone/>
            </a:pPr>
            <a:r>
              <a:rPr lang="el-GR" sz="1800" dirty="0">
                <a:solidFill>
                  <a:srgbClr val="000000"/>
                </a:solidFill>
                <a:effectLst/>
                <a:latin typeface="Calibri" panose="020F0502020204030204" pitchFamily="34" charset="0"/>
                <a:ea typeface="Times New Roman" panose="02020603050405020304" pitchFamily="18" charset="0"/>
              </a:rPr>
              <a:t> </a:t>
            </a:r>
            <a:r>
              <a:rPr lang="el-GR"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Στο νηπιαγωγείο μας κάθε χρόνο λειτουργεί δανειστική βιβλιοθήκη. Μέλη της βιβλιοθήκης είναι όλοι οι μαθητές που φοιτούν στο σχολείο το τρέχον σχολικό έτος. Κάθε αναγνώστης έχει το δικαίωμα να δανειστεί ένα βιβλίο τη φορά.</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spcAft>
                <a:spcPts val="1800"/>
              </a:spcAft>
              <a:buNone/>
            </a:pPr>
            <a:r>
              <a:rPr lang="el-GR"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Κάθε μαθητής δανείζεται ένα βιβλίο κάθε Παρασκευή και υποχρεούται να το επιστρέψει έως την ερχόμενη Δευτέρα. Ο μαθητής που δεν έχει επιστρέψει το βιβλίο του ΔΕΝ μπορεί να δανειστεί άλλο βιβλίο, μέχρι την επιστροφή του προηγούμενου.</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spcAft>
                <a:spcPts val="1800"/>
              </a:spcAft>
              <a:buNone/>
            </a:pPr>
            <a:r>
              <a:rPr lang="el-GR"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Τα δανειζόμενα βιβλία-παραμύθια της Βιβλιοθήκης πρέπει να επιστρέφονται εγκαίρως και σε καλή κατάσταση.</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spcAft>
                <a:spcPts val="1800"/>
              </a:spcAft>
              <a:buNone/>
            </a:pPr>
            <a:r>
              <a:rPr lang="el-GR"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Η ημερομηνία έναρξη της δανειστικής βιβλιοθήκης θα ανακοινωθεί.</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6" name="Εικόνα 5">
            <a:extLst>
              <a:ext uri="{FF2B5EF4-FFF2-40B4-BE49-F238E27FC236}">
                <a16:creationId xmlns:a16="http://schemas.microsoft.com/office/drawing/2014/main" id="{C016DC1D-3AB4-6EF9-68FE-4779E2F9D9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20272" y="4005064"/>
            <a:ext cx="1790700" cy="2552700"/>
          </a:xfrm>
          <a:prstGeom prst="rect">
            <a:avLst/>
          </a:prstGeom>
        </p:spPr>
      </p:pic>
    </p:spTree>
    <p:extLst>
      <p:ext uri="{BB962C8B-B14F-4D97-AF65-F5344CB8AC3E}">
        <p14:creationId xmlns:p14="http://schemas.microsoft.com/office/powerpoint/2010/main" val="1717834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4E41BDE-4154-3809-DE27-171AB26BCBF9}"/>
              </a:ext>
            </a:extLst>
          </p:cNvPr>
          <p:cNvSpPr>
            <a:spLocks noGrp="1"/>
          </p:cNvSpPr>
          <p:nvPr>
            <p:ph idx="1"/>
          </p:nvPr>
        </p:nvSpPr>
        <p:spPr>
          <a:xfrm>
            <a:off x="0" y="1844824"/>
            <a:ext cx="8762561" cy="4517819"/>
          </a:xfrm>
        </p:spPr>
        <p:txBody>
          <a:bodyPr>
            <a:normAutofit/>
          </a:bodyPr>
          <a:lstStyle/>
          <a:p>
            <a:r>
              <a:rPr lang="el-GR" dirty="0">
                <a:solidFill>
                  <a:schemeClr val="bg1"/>
                </a:solidFill>
                <a:latin typeface="Arial" panose="020B0604020202020204" pitchFamily="34" charset="0"/>
                <a:cs typeface="Arial" panose="020B0604020202020204" pitchFamily="34" charset="0"/>
              </a:rPr>
              <a:t>ς.</a:t>
            </a:r>
            <a:r>
              <a:rPr lang="el-GR" dirty="0">
                <a:solidFill>
                  <a:schemeClr val="bg1"/>
                </a:solidFill>
                <a:latin typeface="Calibri" panose="020F0502020204030204" pitchFamily="34" charset="0"/>
                <a:cs typeface="Calibri" panose="020F0502020204030204" pitchFamily="34" charset="0"/>
              </a:rPr>
              <a:t> Περιλαμβάνει ότι προβλέπει το Νέο Αναλυτικό Πρόγραμμα Σπουδών του Υπουργείου.</a:t>
            </a:r>
          </a:p>
          <a:p>
            <a:pPr marL="0" indent="0">
              <a:buNone/>
            </a:pPr>
            <a:r>
              <a:rPr lang="el-GR"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Α΄ Θεματικό Πεδίο: Παιδί και Επικοινωνία </a:t>
            </a:r>
          </a:p>
          <a:p>
            <a:pPr marL="0" indent="0">
              <a:buNone/>
            </a:pPr>
            <a:r>
              <a:rPr lang="el-GR"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Β΄ Θεματικό Πεδίο: Παιδί, Εαυτός και Κοινωνία </a:t>
            </a:r>
            <a:endParaRPr lang="el-GR"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0" indent="0">
              <a:buNone/>
            </a:pPr>
            <a:r>
              <a:rPr lang="el-GR"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Γ΄ Θεματικό Πεδίο: Παιδί και Θετικές Επιστήμες </a:t>
            </a:r>
          </a:p>
          <a:p>
            <a:pPr marL="0" indent="0">
              <a:buNone/>
            </a:pPr>
            <a:r>
              <a:rPr lang="el-GR"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Δ΄ Θεματικό Πεδίο: Παιδί, Σώμα, Δημιουργία και Έκφραση</a:t>
            </a:r>
            <a:endParaRPr lang="el-GR" b="1" dirty="0">
              <a:solidFill>
                <a:schemeClr val="bg1"/>
              </a:solidFill>
              <a:latin typeface="Calibri" panose="020F0502020204030204" pitchFamily="34" charset="0"/>
              <a:cs typeface="Calibri" panose="020F0502020204030204" pitchFamily="34" charset="0"/>
            </a:endParaRPr>
          </a:p>
          <a:p>
            <a:r>
              <a:rPr lang="el-GR" dirty="0">
                <a:solidFill>
                  <a:schemeClr val="bg1"/>
                </a:solidFill>
                <a:latin typeface="Calibri" panose="020F0502020204030204" pitchFamily="34" charset="0"/>
                <a:cs typeface="Calibri" panose="020F0502020204030204" pitchFamily="34" charset="0"/>
              </a:rPr>
              <a:t>Το νηπιαγωγείο </a:t>
            </a:r>
            <a:r>
              <a:rPr lang="el-GR" u="sng" dirty="0">
                <a:solidFill>
                  <a:schemeClr val="bg1"/>
                </a:solidFill>
                <a:latin typeface="Calibri" panose="020F0502020204030204" pitchFamily="34" charset="0"/>
                <a:cs typeface="Calibri" panose="020F0502020204030204" pitchFamily="34" charset="0"/>
              </a:rPr>
              <a:t>δεν έχει </a:t>
            </a:r>
            <a:r>
              <a:rPr lang="el-GR" dirty="0">
                <a:solidFill>
                  <a:schemeClr val="bg1"/>
                </a:solidFill>
                <a:latin typeface="Calibri" panose="020F0502020204030204" pitchFamily="34" charset="0"/>
                <a:cs typeface="Calibri" panose="020F0502020204030204" pitchFamily="34" charset="0"/>
              </a:rPr>
              <a:t>αυστηρά δομημένο πρόγραμμα , όπως οι άλλες βαθμίδες εκπαίδευσης.</a:t>
            </a:r>
          </a:p>
          <a:p>
            <a:r>
              <a:rPr lang="el-GR" dirty="0">
                <a:solidFill>
                  <a:schemeClr val="bg1"/>
                </a:solidFill>
                <a:latin typeface="Calibri" panose="020F0502020204030204" pitchFamily="34" charset="0"/>
                <a:cs typeface="Calibri" panose="020F0502020204030204" pitchFamily="34" charset="0"/>
              </a:rPr>
              <a:t>Ο τρόπος μάθησης είναι παιγνιώδης, αυθόρμητος, παιδοκεντρικ</a:t>
            </a:r>
            <a:r>
              <a:rPr lang="el-GR" dirty="0">
                <a:solidFill>
                  <a:schemeClr val="bg1"/>
                </a:solidFill>
                <a:latin typeface="Arial" panose="020B0604020202020204" pitchFamily="34" charset="0"/>
                <a:cs typeface="Arial" panose="020B0604020202020204" pitchFamily="34" charset="0"/>
              </a:rPr>
              <a:t>ό</a:t>
            </a:r>
          </a:p>
          <a:p>
            <a:endParaRPr lang="el-GR" sz="3200" dirty="0">
              <a:solidFill>
                <a:schemeClr val="tx1"/>
              </a:solidFill>
              <a:latin typeface="Arial" panose="020B0604020202020204" pitchFamily="34" charset="0"/>
              <a:cs typeface="Arial" panose="020B0604020202020204" pitchFamily="34" charset="0"/>
            </a:endParaRPr>
          </a:p>
          <a:p>
            <a:endParaRPr lang="en-US" dirty="0"/>
          </a:p>
        </p:txBody>
      </p:sp>
      <p:sp>
        <p:nvSpPr>
          <p:cNvPr id="4" name="TextBox 3">
            <a:extLst>
              <a:ext uri="{FF2B5EF4-FFF2-40B4-BE49-F238E27FC236}">
                <a16:creationId xmlns:a16="http://schemas.microsoft.com/office/drawing/2014/main" id="{30940B0B-2308-DB03-D1ED-0D4A9FA33822}"/>
              </a:ext>
            </a:extLst>
          </p:cNvPr>
          <p:cNvSpPr txBox="1"/>
          <p:nvPr/>
        </p:nvSpPr>
        <p:spPr>
          <a:xfrm>
            <a:off x="127787" y="415973"/>
            <a:ext cx="8836701" cy="1323439"/>
          </a:xfrm>
          <a:prstGeom prst="rect">
            <a:avLst/>
          </a:prstGeom>
          <a:noFill/>
        </p:spPr>
        <p:txBody>
          <a:bodyPr wrap="square" rtlCol="0">
            <a:spAutoFit/>
          </a:bodyPr>
          <a:lstStyle/>
          <a:p>
            <a:r>
              <a:rPr lang="el-GR" sz="4000" b="1" dirty="0">
                <a:solidFill>
                  <a:schemeClr val="bg1"/>
                </a:solidFill>
                <a:effectLst>
                  <a:outerShdw blurRad="38100" dist="38100" dir="2700000" algn="tl">
                    <a:srgbClr val="000000">
                      <a:alpha val="43137"/>
                    </a:srgbClr>
                  </a:outerShdw>
                </a:effectLst>
                <a:latin typeface="Candara" panose="020E0502030303020204" pitchFamily="34" charset="0"/>
              </a:rPr>
              <a:t>Πρόγραμμα δραστηριοτήτων στο νηπιαγωγείο</a:t>
            </a:r>
            <a:endParaRPr lang="en-US" sz="4000"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pic>
        <p:nvPicPr>
          <p:cNvPr id="8" name="Εικόνα 7">
            <a:extLst>
              <a:ext uri="{FF2B5EF4-FFF2-40B4-BE49-F238E27FC236}">
                <a16:creationId xmlns:a16="http://schemas.microsoft.com/office/drawing/2014/main" id="{7F69C530-F23B-EF7A-4C6D-080C79CCB5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2360" y="5714571"/>
            <a:ext cx="1080120" cy="1080120"/>
          </a:xfrm>
          <a:prstGeom prst="rect">
            <a:avLst/>
          </a:prstGeom>
        </p:spPr>
      </p:pic>
    </p:spTree>
    <p:extLst>
      <p:ext uri="{BB962C8B-B14F-4D97-AF65-F5344CB8AC3E}">
        <p14:creationId xmlns:p14="http://schemas.microsoft.com/office/powerpoint/2010/main" val="38015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35D86D-43E0-785A-CB5A-6B328A802B5A}"/>
              </a:ext>
            </a:extLst>
          </p:cNvPr>
          <p:cNvSpPr>
            <a:spLocks noGrp="1"/>
          </p:cNvSpPr>
          <p:nvPr>
            <p:ph type="title"/>
          </p:nvPr>
        </p:nvSpPr>
        <p:spPr>
          <a:xfrm>
            <a:off x="323528" y="116632"/>
            <a:ext cx="8712968" cy="1524000"/>
          </a:xfrm>
        </p:spPr>
        <p:txBody>
          <a:bodyPr>
            <a:normAutofit/>
          </a:bodyPr>
          <a:lstStyle/>
          <a:p>
            <a:r>
              <a:rPr lang="el-GR" dirty="0">
                <a:solidFill>
                  <a:schemeClr val="bg1"/>
                </a:solidFill>
                <a:latin typeface="Calibri" panose="020F0502020204030204" pitchFamily="34" charset="0"/>
                <a:cs typeface="Calibri" panose="020F0502020204030204" pitchFamily="34" charset="0"/>
              </a:rPr>
              <a:t>Πως </a:t>
            </a:r>
            <a:r>
              <a:rPr lang="el-GR" dirty="0" err="1">
                <a:solidFill>
                  <a:schemeClr val="bg1"/>
                </a:solidFill>
                <a:latin typeface="Calibri" panose="020F0502020204030204" pitchFamily="34" charset="0"/>
                <a:cs typeface="Calibri" panose="020F0502020204030204" pitchFamily="34" charset="0"/>
              </a:rPr>
              <a:t>μαθαινουν</a:t>
            </a:r>
            <a:r>
              <a:rPr lang="el-GR" dirty="0">
                <a:solidFill>
                  <a:schemeClr val="bg1"/>
                </a:solidFill>
                <a:latin typeface="Calibri" panose="020F0502020204030204" pitchFamily="34" charset="0"/>
                <a:cs typeface="Calibri" panose="020F0502020204030204" pitchFamily="34" charset="0"/>
              </a:rPr>
              <a:t> τα </a:t>
            </a:r>
            <a:r>
              <a:rPr lang="el-GR" dirty="0" err="1">
                <a:solidFill>
                  <a:schemeClr val="bg1"/>
                </a:solidFill>
                <a:latin typeface="Calibri" panose="020F0502020204030204" pitchFamily="34" charset="0"/>
                <a:cs typeface="Calibri" panose="020F0502020204030204" pitchFamily="34" charset="0"/>
              </a:rPr>
              <a:t>παιδια</a:t>
            </a:r>
            <a:r>
              <a:rPr lang="el-GR" dirty="0">
                <a:solidFill>
                  <a:schemeClr val="bg1"/>
                </a:solidFill>
                <a:latin typeface="Calibri" panose="020F0502020204030204" pitchFamily="34" charset="0"/>
                <a:cs typeface="Calibri" panose="020F0502020204030204" pitchFamily="34" charset="0"/>
              </a:rPr>
              <a:t> στο </a:t>
            </a:r>
            <a:r>
              <a:rPr lang="el-GR" dirty="0" err="1">
                <a:solidFill>
                  <a:schemeClr val="bg1"/>
                </a:solidFill>
                <a:latin typeface="Calibri" panose="020F0502020204030204" pitchFamily="34" charset="0"/>
                <a:cs typeface="Calibri" panose="020F0502020204030204" pitchFamily="34" charset="0"/>
              </a:rPr>
              <a:t>νηπιαγωγειο</a:t>
            </a:r>
            <a:endParaRPr lang="en-US" dirty="0">
              <a:solidFill>
                <a:schemeClr val="bg1"/>
              </a:solidFill>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D3C99EF-A516-2954-5DD1-FEECD4A6B8BC}"/>
              </a:ext>
            </a:extLst>
          </p:cNvPr>
          <p:cNvSpPr txBox="1"/>
          <p:nvPr/>
        </p:nvSpPr>
        <p:spPr>
          <a:xfrm>
            <a:off x="197768" y="1268760"/>
            <a:ext cx="8748464" cy="5539978"/>
          </a:xfrm>
          <a:prstGeom prst="rect">
            <a:avLst/>
          </a:prstGeom>
          <a:noFill/>
        </p:spPr>
        <p:txBody>
          <a:bodyPr wrap="square" rtlCol="0">
            <a:spAutoFit/>
          </a:bodyPr>
          <a:lstStyle/>
          <a:p>
            <a:pPr marL="285750" indent="-285750">
              <a:buFont typeface="Wingdings" panose="05000000000000000000" pitchFamily="2" charset="2"/>
              <a:buChar char="Ø"/>
            </a:pPr>
            <a:r>
              <a:rPr lang="el-GR" sz="2400" dirty="0">
                <a:solidFill>
                  <a:schemeClr val="bg1"/>
                </a:solidFill>
                <a:latin typeface="Calibri" panose="020F0502020204030204" pitchFamily="34" charset="0"/>
                <a:cs typeface="Calibri" panose="020F0502020204030204" pitchFamily="34" charset="0"/>
              </a:rPr>
              <a:t>Μέσω του παιχνιδιού διερευνούν τον χώρο, πειραματίζονται, προβληματίζονται και βρίσκουν λύσεις. Αυθόρμητο ελεύθερο, οργανωμένο παιχνίδι.</a:t>
            </a:r>
          </a:p>
          <a:p>
            <a:endParaRPr lang="el-GR" sz="2400"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l-GR" sz="2400" dirty="0">
                <a:solidFill>
                  <a:schemeClr val="bg1"/>
                </a:solidFill>
                <a:latin typeface="Calibri" panose="020F0502020204030204" pitchFamily="34" charset="0"/>
                <a:cs typeface="Calibri" panose="020F0502020204030204" pitchFamily="34" charset="0"/>
              </a:rPr>
              <a:t>Στα κέντρα –γωνιές δραστηριοτήτων, όπου μόνα τους , σε ομάδες ή  κατευθύνουν μόνα τους τη μάθησή τους.</a:t>
            </a:r>
          </a:p>
          <a:p>
            <a:endParaRPr lang="el-GR" sz="2400"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l-GR" sz="2400" dirty="0">
                <a:solidFill>
                  <a:schemeClr val="bg1"/>
                </a:solidFill>
                <a:latin typeface="Calibri" panose="020F0502020204030204" pitchFamily="34" charset="0"/>
                <a:cs typeface="Calibri" panose="020F0502020204030204" pitchFamily="34" charset="0"/>
              </a:rPr>
              <a:t>Με βιωματικές και διερευνητικές δραστηριότητες.</a:t>
            </a:r>
          </a:p>
          <a:p>
            <a:endParaRPr lang="el-GR" sz="2400"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l-GR" sz="2400" dirty="0">
                <a:solidFill>
                  <a:schemeClr val="bg1"/>
                </a:solidFill>
                <a:latin typeface="Calibri" panose="020F0502020204030204" pitchFamily="34" charset="0"/>
                <a:cs typeface="Calibri" panose="020F0502020204030204" pitchFamily="34" charset="0"/>
              </a:rPr>
              <a:t>Με </a:t>
            </a:r>
            <a:r>
              <a:rPr lang="el-GR" sz="2400" dirty="0" err="1">
                <a:solidFill>
                  <a:schemeClr val="bg1"/>
                </a:solidFill>
                <a:latin typeface="Calibri" panose="020F0502020204030204" pitchFamily="34" charset="0"/>
                <a:cs typeface="Calibri" panose="020F0502020204030204" pitchFamily="34" charset="0"/>
              </a:rPr>
              <a:t>ομαδοσυνεργατικές</a:t>
            </a:r>
            <a:r>
              <a:rPr lang="el-GR" sz="2400" dirty="0">
                <a:solidFill>
                  <a:schemeClr val="bg1"/>
                </a:solidFill>
                <a:latin typeface="Calibri" panose="020F0502020204030204" pitchFamily="34" charset="0"/>
                <a:cs typeface="Calibri" panose="020F0502020204030204" pitchFamily="34" charset="0"/>
              </a:rPr>
              <a:t> δραστηριότητες.</a:t>
            </a:r>
          </a:p>
          <a:p>
            <a:pPr marL="285750" indent="-285750">
              <a:buFont typeface="Wingdings" panose="05000000000000000000" pitchFamily="2" charset="2"/>
              <a:buChar char="Ø"/>
            </a:pPr>
            <a:endParaRPr lang="el-GR" sz="2400"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l-GR" sz="2400" dirty="0">
                <a:solidFill>
                  <a:schemeClr val="bg1"/>
                </a:solidFill>
                <a:latin typeface="Calibri" panose="020F0502020204030204" pitchFamily="34" charset="0"/>
                <a:cs typeface="Calibri" panose="020F0502020204030204" pitchFamily="34" charset="0"/>
              </a:rPr>
              <a:t>Με ανίχνευση, ανάδυση και αξιοποίηση των πρότερων γνώσεων, πάνω στις οποίες θα </a:t>
            </a:r>
            <a:r>
              <a:rPr lang="el-GR" sz="2400" dirty="0" err="1">
                <a:solidFill>
                  <a:schemeClr val="bg1"/>
                </a:solidFill>
                <a:latin typeface="Calibri" panose="020F0502020204030204" pitchFamily="34" charset="0"/>
                <a:cs typeface="Calibri" panose="020F0502020204030204" pitchFamily="34" charset="0"/>
              </a:rPr>
              <a:t>οικοδομηθούν</a:t>
            </a:r>
            <a:r>
              <a:rPr lang="el-GR" sz="2400" dirty="0">
                <a:solidFill>
                  <a:schemeClr val="bg1"/>
                </a:solidFill>
                <a:latin typeface="Calibri" panose="020F0502020204030204" pitchFamily="34" charset="0"/>
                <a:cs typeface="Calibri" panose="020F0502020204030204" pitchFamily="34" charset="0"/>
              </a:rPr>
              <a:t>  οι νέες γνώσεις.</a:t>
            </a:r>
          </a:p>
          <a:p>
            <a:pPr marL="285750" indent="-285750">
              <a:buFont typeface="Wingdings" panose="05000000000000000000" pitchFamily="2" charset="2"/>
              <a:buChar char="Ø"/>
            </a:pPr>
            <a:endParaRPr lang="el-GR" sz="2400" dirty="0">
              <a:solidFill>
                <a:schemeClr val="bg1"/>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896279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DACB71BD-2F5A-4611-84A3-2754E5A715EE}"/>
              </a:ext>
            </a:extLst>
          </p:cNvPr>
          <p:cNvSpPr>
            <a:spLocks noGrp="1" noChangeArrowheads="1"/>
          </p:cNvSpPr>
          <p:nvPr>
            <p:ph idx="1"/>
          </p:nvPr>
        </p:nvSpPr>
        <p:spPr>
          <a:xfrm>
            <a:off x="-1116632" y="-1179512"/>
            <a:ext cx="10116616" cy="5505450"/>
          </a:xfrm>
        </p:spPr>
        <p:txBody>
          <a:bodyPr>
            <a:normAutofit/>
          </a:bodyPr>
          <a:lstStyle/>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p:txBody>
      </p:sp>
      <p:sp>
        <p:nvSpPr>
          <p:cNvPr id="8" name="Ορθογώνιο 7">
            <a:extLst>
              <a:ext uri="{FF2B5EF4-FFF2-40B4-BE49-F238E27FC236}">
                <a16:creationId xmlns:a16="http://schemas.microsoft.com/office/drawing/2014/main" id="{5A29CFDC-657F-4580-BD24-55BFAED393B5}"/>
              </a:ext>
            </a:extLst>
          </p:cNvPr>
          <p:cNvSpPr/>
          <p:nvPr/>
        </p:nvSpPr>
        <p:spPr>
          <a:xfrm>
            <a:off x="-2412776" y="-135884"/>
            <a:ext cx="12961440" cy="1477328"/>
          </a:xfrm>
          <a:prstGeom prst="rect">
            <a:avLst/>
          </a:prstGeom>
          <a:noFill/>
        </p:spPr>
        <p:txBody>
          <a:bodyPr wrap="square" lIns="91440" tIns="45720" rIns="91440" bIns="45720">
            <a:spAutoFit/>
          </a:bodyPr>
          <a:lstStyle/>
          <a:p>
            <a:pPr algn="ctr"/>
            <a:r>
              <a:rPr lang="el-GR" sz="5400" b="1"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latin typeface="Candara" panose="020E0502030303020204" pitchFamily="34" charset="0"/>
              </a:rPr>
              <a:t>Ωράριο</a:t>
            </a:r>
          </a:p>
          <a:p>
            <a:pPr algn="ctr"/>
            <a:r>
              <a:rPr lang="el-GR" sz="1200" i="1" dirty="0">
                <a:solidFill>
                  <a:schemeClr val="bg1"/>
                </a:solidFill>
              </a:rPr>
              <a:t>Το Ωρολόγιο Πρόγραμμα του Ενιαίου Τύπου Ολοήμερου Νηπιαγωγείου καταρτίζεται σύμφωνα α) </a:t>
            </a:r>
          </a:p>
          <a:p>
            <a:pPr algn="ctr"/>
            <a:r>
              <a:rPr lang="el-GR" sz="1200" i="1" dirty="0">
                <a:solidFill>
                  <a:schemeClr val="bg1"/>
                </a:solidFill>
              </a:rPr>
              <a:t>με το κεφ. Β΄ του άρθρου 11 του Π.Δ 79/2017 (Α΄ 109) όπως τροποποιήθηκε και ισχύει κα</a:t>
            </a:r>
          </a:p>
          <a:p>
            <a:pPr algn="ctr"/>
            <a:r>
              <a:rPr lang="el-GR" sz="1200" i="1" dirty="0">
                <a:solidFill>
                  <a:schemeClr val="bg1"/>
                </a:solidFill>
              </a:rPr>
              <a:t>ι β) με την παρ. 3 του άρθρου 371 του ν. 4957/2022 (Α’ 141).</a:t>
            </a:r>
            <a:endParaRPr lang="el-GR" sz="1200" b="1" i="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latin typeface="Candara" panose="020E0502030303020204" pitchFamily="34" charset="0"/>
            </a:endParaRPr>
          </a:p>
        </p:txBody>
      </p:sp>
      <p:sp>
        <p:nvSpPr>
          <p:cNvPr id="10" name="TextBox 9">
            <a:extLst>
              <a:ext uri="{FF2B5EF4-FFF2-40B4-BE49-F238E27FC236}">
                <a16:creationId xmlns:a16="http://schemas.microsoft.com/office/drawing/2014/main" id="{14CBAF5B-0412-4DC6-9CF7-06DC2854921E}"/>
              </a:ext>
            </a:extLst>
          </p:cNvPr>
          <p:cNvSpPr txBox="1"/>
          <p:nvPr/>
        </p:nvSpPr>
        <p:spPr>
          <a:xfrm>
            <a:off x="455821" y="1341444"/>
            <a:ext cx="8855968" cy="7325082"/>
          </a:xfrm>
          <a:prstGeom prst="rect">
            <a:avLst/>
          </a:prstGeom>
          <a:noFill/>
        </p:spPr>
        <p:txBody>
          <a:bodyPr wrap="square" rtlCol="0">
            <a:spAutoFit/>
          </a:bodyPr>
          <a:lstStyle/>
          <a:p>
            <a:r>
              <a:rPr lang="el-GR" sz="3200" b="1" u="sng" dirty="0">
                <a:solidFill>
                  <a:schemeClr val="bg1"/>
                </a:solidFill>
                <a:latin typeface="Calibri" panose="020F0502020204030204" pitchFamily="34" charset="0"/>
                <a:cs typeface="Calibri" panose="020F0502020204030204" pitchFamily="34" charset="0"/>
              </a:rPr>
              <a:t>Ώρες προσέλευσης</a:t>
            </a:r>
          </a:p>
          <a:p>
            <a:endParaRPr lang="el-GR" sz="3200" dirty="0">
              <a:solidFill>
                <a:schemeClr val="bg1"/>
              </a:solidFill>
              <a:latin typeface="Calibri" panose="020F0502020204030204" pitchFamily="34" charset="0"/>
              <a:cs typeface="Calibri" panose="020F0502020204030204" pitchFamily="34" charset="0"/>
            </a:endParaRPr>
          </a:p>
          <a:p>
            <a:r>
              <a:rPr lang="el-GR" sz="3200" dirty="0">
                <a:solidFill>
                  <a:schemeClr val="bg1"/>
                </a:solidFill>
                <a:latin typeface="Calibri" panose="020F0502020204030204" pitchFamily="34" charset="0"/>
                <a:cs typeface="Calibri" panose="020F0502020204030204" pitchFamily="34" charset="0"/>
              </a:rPr>
              <a:t>Πρωινό Πρόγραμμα: 8.15 π.μ. – 8.30 π.μ.</a:t>
            </a:r>
          </a:p>
          <a:p>
            <a:endParaRPr lang="el-GR" sz="3200" dirty="0">
              <a:solidFill>
                <a:schemeClr val="bg1"/>
              </a:solidFill>
              <a:latin typeface="Calibri" panose="020F0502020204030204" pitchFamily="34" charset="0"/>
              <a:cs typeface="Calibri" panose="020F0502020204030204" pitchFamily="34" charset="0"/>
            </a:endParaRPr>
          </a:p>
          <a:p>
            <a:r>
              <a:rPr lang="el-GR" sz="3200" b="1" u="sng" dirty="0">
                <a:solidFill>
                  <a:schemeClr val="bg1"/>
                </a:solidFill>
                <a:latin typeface="Calibri" panose="020F0502020204030204" pitchFamily="34" charset="0"/>
                <a:cs typeface="Calibri" panose="020F0502020204030204" pitchFamily="34" charset="0"/>
              </a:rPr>
              <a:t>Ώρες αποχώρησης</a:t>
            </a:r>
            <a:r>
              <a:rPr lang="el-GR" sz="3200" dirty="0">
                <a:solidFill>
                  <a:schemeClr val="bg1"/>
                </a:solidFill>
                <a:latin typeface="Calibri" panose="020F0502020204030204" pitchFamily="34" charset="0"/>
                <a:cs typeface="Calibri" panose="020F0502020204030204" pitchFamily="34" charset="0"/>
              </a:rPr>
              <a:t>:</a:t>
            </a:r>
          </a:p>
          <a:p>
            <a:r>
              <a:rPr lang="el-GR" sz="3200" dirty="0">
                <a:solidFill>
                  <a:schemeClr val="bg1"/>
                </a:solidFill>
                <a:latin typeface="Calibri" panose="020F0502020204030204" pitchFamily="34" charset="0"/>
                <a:cs typeface="Calibri" panose="020F0502020204030204" pitchFamily="34" charset="0"/>
              </a:rPr>
              <a:t>Πρωινό Πρόγραμμα: 13:00  </a:t>
            </a:r>
          </a:p>
          <a:p>
            <a:r>
              <a:rPr lang="el-GR" sz="3200" dirty="0">
                <a:solidFill>
                  <a:schemeClr val="bg1"/>
                </a:solidFill>
                <a:latin typeface="Calibri" panose="020F0502020204030204" pitchFamily="34" charset="0"/>
                <a:cs typeface="Calibri" panose="020F0502020204030204" pitchFamily="34" charset="0"/>
              </a:rPr>
              <a:t>Ολοήμερο Πρόγραμμα: 16:00 </a:t>
            </a:r>
          </a:p>
          <a:p>
            <a:pPr algn="ctr"/>
            <a:endParaRPr lang="el-GR" sz="3200" dirty="0">
              <a:solidFill>
                <a:schemeClr val="bg1"/>
              </a:solidFill>
              <a:latin typeface="Calibri" panose="020F0502020204030204" pitchFamily="34" charset="0"/>
              <a:cs typeface="Calibri" panose="020F0502020204030204" pitchFamily="34" charset="0"/>
            </a:endParaRPr>
          </a:p>
          <a:p>
            <a:pPr algn="ctr"/>
            <a:endParaRPr lang="el-GR" sz="3200" b="1" dirty="0">
              <a:solidFill>
                <a:schemeClr val="bg1"/>
              </a:solidFill>
              <a:latin typeface="Calibri" panose="020F0502020204030204" pitchFamily="34" charset="0"/>
              <a:cs typeface="Calibri" panose="020F0502020204030204" pitchFamily="34" charset="0"/>
            </a:endParaRPr>
          </a:p>
          <a:p>
            <a:pPr algn="ctr"/>
            <a:r>
              <a:rPr lang="el-GR" sz="3200" b="1" dirty="0">
                <a:solidFill>
                  <a:schemeClr val="bg1"/>
                </a:solidFill>
                <a:latin typeface="Calibri" panose="020F0502020204030204" pitchFamily="34" charset="0"/>
                <a:cs typeface="Calibri" panose="020F0502020204030204" pitchFamily="34" charset="0"/>
              </a:rPr>
              <a:t>Είναι </a:t>
            </a:r>
            <a:r>
              <a:rPr lang="el-GR" sz="3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πολύ σημαντικό να είστε συνεπείς </a:t>
            </a:r>
          </a:p>
          <a:p>
            <a:pPr algn="ctr"/>
            <a:r>
              <a:rPr lang="el-GR" sz="3200" dirty="0">
                <a:solidFill>
                  <a:schemeClr val="bg1"/>
                </a:solidFill>
                <a:latin typeface="Calibri" panose="020F0502020204030204" pitchFamily="34" charset="0"/>
                <a:cs typeface="Calibri" panose="020F0502020204030204" pitchFamily="34" charset="0"/>
              </a:rPr>
              <a:t>στις ώρες προσέλευσης και αποχώρησης.</a:t>
            </a:r>
          </a:p>
          <a:p>
            <a:endParaRPr lang="el-GR" sz="3200" dirty="0">
              <a:solidFill>
                <a:schemeClr val="bg1"/>
              </a:solidFill>
              <a:latin typeface="Calibri" panose="020F0502020204030204" pitchFamily="34" charset="0"/>
              <a:cs typeface="Calibri" panose="020F0502020204030204" pitchFamily="34" charset="0"/>
            </a:endParaRPr>
          </a:p>
          <a:p>
            <a:endParaRPr lang="el-GR" sz="3200" dirty="0">
              <a:solidFill>
                <a:schemeClr val="bg1"/>
              </a:solidFill>
              <a:latin typeface="Calibri" panose="020F0502020204030204" pitchFamily="34" charset="0"/>
              <a:cs typeface="Calibri" panose="020F0502020204030204" pitchFamily="34" charset="0"/>
            </a:endParaRPr>
          </a:p>
          <a:p>
            <a:endParaRPr lang="el-GR" sz="3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l-GR" sz="2200" dirty="0">
              <a:solidFill>
                <a:schemeClr val="bg1"/>
              </a:solidFill>
            </a:endParaRPr>
          </a:p>
        </p:txBody>
      </p:sp>
      <p:pic>
        <p:nvPicPr>
          <p:cNvPr id="3" name="Εικόνα 2">
            <a:extLst>
              <a:ext uri="{FF2B5EF4-FFF2-40B4-BE49-F238E27FC236}">
                <a16:creationId xmlns:a16="http://schemas.microsoft.com/office/drawing/2014/main" id="{BE8584DC-5CE4-4061-8195-9F556F352D02}"/>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7454532" y="173732"/>
            <a:ext cx="1827440" cy="192757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EFA471D-D59B-0FCB-CC6A-9E24D389A10E}"/>
              </a:ext>
            </a:extLst>
          </p:cNvPr>
          <p:cNvSpPr txBox="1"/>
          <p:nvPr/>
        </p:nvSpPr>
        <p:spPr>
          <a:xfrm>
            <a:off x="93883" y="1052736"/>
            <a:ext cx="8856984" cy="2308324"/>
          </a:xfrm>
          <a:prstGeom prst="rect">
            <a:avLst/>
          </a:prstGeom>
          <a:noFill/>
        </p:spPr>
        <p:txBody>
          <a:bodyPr wrap="square">
            <a:spAutoFit/>
          </a:bodyPr>
          <a:lstStyle/>
          <a:p>
            <a:pPr>
              <a:buNone/>
            </a:pPr>
            <a:r>
              <a:rPr lang="el-GR" dirty="0">
                <a:solidFill>
                  <a:schemeClr val="bg1"/>
                </a:solidFill>
                <a:effectLst/>
                <a:latin typeface="Arial" panose="020B0604020202020204" pitchFamily="34" charset="0"/>
                <a:cs typeface="Arial" panose="020B0604020202020204" pitchFamily="34" charset="0"/>
              </a:rPr>
              <a:t>Τα </a:t>
            </a:r>
            <a:r>
              <a:rPr lang="el-GR" b="1" dirty="0">
                <a:solidFill>
                  <a:schemeClr val="bg1"/>
                </a:solidFill>
                <a:latin typeface="Arial" panose="020B0604020202020204" pitchFamily="34" charset="0"/>
                <a:cs typeface="Arial" panose="020B0604020202020204" pitchFamily="34" charset="0"/>
              </a:rPr>
              <a:t>Εργαστήρια Δεξιοτήτων (ΕΔ)</a:t>
            </a:r>
            <a:r>
              <a:rPr lang="el-GR" dirty="0">
                <a:solidFill>
                  <a:schemeClr val="bg1"/>
                </a:solidFill>
                <a:latin typeface="Arial" panose="020B0604020202020204" pitchFamily="34" charset="0"/>
                <a:cs typeface="Arial" panose="020B0604020202020204" pitchFamily="34" charset="0"/>
              </a:rPr>
              <a:t> είναι μια εκπαιδευτική δράση που εισάγει νέες θεματικές ενότητες στο υποχρεωτικό πρόγραμμα του Νηπιαγωγείου, του Δημοτικού και του Γυμνασίου, εστιάζοντας στην καλλιέργεια δεξιοτήτων του 21ου αιώνα μέσω καινοτόμων μεθόδων. Εντάσσονται σε τέσσερις κύκλους θεματικών ενοτήτων, όπως η "Ζω καλύτερα-Ευ ζην", η "Ψυχική και Συναισθηματική Υγεία", η "Φροντίζω το Περιβάλλον" και η "Δημιουργώ και Καινοτομώ", και δίνεται έμφαση στην περιγραφική αξιολόγηση της προόδου των μαθητών</a:t>
            </a:r>
          </a:p>
          <a:p>
            <a:pPr>
              <a:buNone/>
            </a:pPr>
            <a:endParaRPr lang="en-US" dirty="0"/>
          </a:p>
        </p:txBody>
      </p:sp>
      <p:sp>
        <p:nvSpPr>
          <p:cNvPr id="7" name="Rectangle 2">
            <a:extLst>
              <a:ext uri="{FF2B5EF4-FFF2-40B4-BE49-F238E27FC236}">
                <a16:creationId xmlns:a16="http://schemas.microsoft.com/office/drawing/2014/main" id="{6D3059F2-8041-427B-A1A1-482C6A7C7716}"/>
              </a:ext>
            </a:extLst>
          </p:cNvPr>
          <p:cNvSpPr>
            <a:spLocks noChangeArrowheads="1"/>
          </p:cNvSpPr>
          <p:nvPr/>
        </p:nvSpPr>
        <p:spPr bwMode="auto">
          <a:xfrm>
            <a:off x="93883" y="3257014"/>
            <a:ext cx="8956234"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err="1">
                <a:ln>
                  <a:noFill/>
                </a:ln>
                <a:solidFill>
                  <a:schemeClr val="bg1"/>
                </a:solidFill>
                <a:effectLst/>
                <a:latin typeface="Arial" panose="020B0604020202020204" pitchFamily="34" charset="0"/>
              </a:rPr>
              <a:t>Τι</a:t>
            </a:r>
            <a:r>
              <a:rPr kumimoji="0" lang="en-US" altLang="en-US" sz="2400" b="1" i="0" u="none" strike="noStrike" cap="none" normalizeH="0" baseline="0" dirty="0">
                <a:ln>
                  <a:noFill/>
                </a:ln>
                <a:solidFill>
                  <a:schemeClr val="bg1"/>
                </a:solidFill>
                <a:effectLst/>
                <a:latin typeface="Arial" panose="020B0604020202020204" pitchFamily="34" charset="0"/>
              </a:rPr>
              <a:t> π</a:t>
            </a:r>
            <a:r>
              <a:rPr kumimoji="0" lang="en-US" altLang="en-US" sz="2400" b="1" i="0" u="none" strike="noStrike" cap="none" normalizeH="0" baseline="0" dirty="0" err="1">
                <a:ln>
                  <a:noFill/>
                </a:ln>
                <a:solidFill>
                  <a:schemeClr val="bg1"/>
                </a:solidFill>
                <a:effectLst/>
                <a:latin typeface="Arial" panose="020B0604020202020204" pitchFamily="34" charset="0"/>
              </a:rPr>
              <a:t>εριλ</a:t>
            </a:r>
            <a:r>
              <a:rPr kumimoji="0" lang="en-US" altLang="en-US" sz="2400" b="1" i="0" u="none" strike="noStrike" cap="none" normalizeH="0" baseline="0" dirty="0">
                <a:ln>
                  <a:noFill/>
                </a:ln>
                <a:solidFill>
                  <a:schemeClr val="bg1"/>
                </a:solidFill>
                <a:effectLst/>
                <a:latin typeface="Arial" panose="020B0604020202020204" pitchFamily="34" charset="0"/>
              </a:rPr>
              <a:t>αμβάνουν:</a:t>
            </a:r>
            <a:endParaRPr kumimoji="0" lang="el-GR" altLang="en-US" sz="2400" b="1"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bg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1800" b="0" i="0" u="none" strike="noStrike" cap="none" normalizeH="0" baseline="0" dirty="0">
                <a:ln>
                  <a:noFill/>
                </a:ln>
                <a:solidFill>
                  <a:schemeClr val="bg1"/>
                </a:solidFill>
                <a:effectLst/>
                <a:latin typeface="Arial" panose="020B0604020202020204" pitchFamily="34" charset="0"/>
              </a:rPr>
              <a:t>Προστίθενται νέες θεματικές στο ωρολόγιο πρόγραμμα, με εστίαση στις δεξιότητες. </a:t>
            </a:r>
            <a:endParaRPr kumimoji="0" lang="el-GR" altLang="en-US" sz="1800" b="0" i="0" u="none" strike="noStrike" cap="none" normalizeH="0" baseline="0" dirty="0">
              <a:ln>
                <a:noFill/>
              </a:ln>
              <a:solidFill>
                <a:schemeClr val="bg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1800" b="0" i="0" u="none" strike="noStrike" cap="none" normalizeH="0" baseline="0" dirty="0">
                <a:ln>
                  <a:noFill/>
                </a:ln>
                <a:solidFill>
                  <a:schemeClr val="bg1"/>
                </a:solidFill>
                <a:effectLst/>
                <a:latin typeface="Arial" panose="020B0604020202020204" pitchFamily="34" charset="0"/>
              </a:rPr>
              <a:t>Αξιοποιούνται καινοτόμες διδακτικές προσεγγίσεις για την ενεργό συμμετοχή των</a:t>
            </a:r>
            <a:endParaRPr kumimoji="0" lang="el-GR" altLang="en-US" sz="1800" b="0" i="0" u="none" strike="noStrike" cap="none" normalizeH="0" baseline="0" dirty="0">
              <a:ln>
                <a:noFill/>
              </a:ln>
              <a:solidFill>
                <a:schemeClr val="bg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r>
              <a:rPr lang="el-GR" altLang="en-US" dirty="0">
                <a:solidFill>
                  <a:schemeClr val="bg1"/>
                </a:solidFill>
                <a:latin typeface="Arial" panose="020B0604020202020204" pitchFamily="34" charset="0"/>
              </a:rPr>
              <a:t>    </a:t>
            </a:r>
            <a:r>
              <a:rPr kumimoji="0" lang="en-US" altLang="en-US" sz="1800" b="0" i="0" u="none" strike="noStrike" cap="none" normalizeH="0" baseline="0" dirty="0">
                <a:ln>
                  <a:noFill/>
                </a:ln>
                <a:solidFill>
                  <a:schemeClr val="bg1"/>
                </a:solidFill>
                <a:effectLst/>
                <a:latin typeface="Arial" panose="020B0604020202020204" pitchFamily="34" charset="0"/>
              </a:rPr>
              <a:t> μαθητών. </a:t>
            </a:r>
            <a:endParaRPr kumimoji="0" lang="el-GR" altLang="en-US" sz="1800" b="0" i="0" u="none" strike="noStrike" cap="none" normalizeH="0" baseline="0" dirty="0">
              <a:ln>
                <a:noFill/>
              </a:ln>
              <a:solidFill>
                <a:schemeClr val="bg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lang="el-GR" altLang="en-US" dirty="0">
                <a:solidFill>
                  <a:schemeClr val="bg1"/>
                </a:solidFill>
                <a:latin typeface="Arial" panose="020B0604020202020204" pitchFamily="34" charset="0"/>
              </a:rPr>
              <a:t>Ο</a:t>
            </a:r>
            <a:r>
              <a:rPr kumimoji="0" lang="en-US" altLang="en-US" sz="1800" b="0" i="0" u="none" strike="noStrike" cap="none" normalizeH="0" baseline="0" dirty="0">
                <a:ln>
                  <a:noFill/>
                </a:ln>
                <a:solidFill>
                  <a:schemeClr val="bg1"/>
                </a:solidFill>
                <a:effectLst/>
                <a:latin typeface="Arial" panose="020B0604020202020204" pitchFamily="34" charset="0"/>
              </a:rPr>
              <a:t>μα</a:t>
            </a:r>
            <a:r>
              <a:rPr kumimoji="0" lang="en-US" altLang="en-US" sz="1800" b="0" i="0" u="none" strike="noStrike" cap="none" normalizeH="0" baseline="0" dirty="0" err="1">
                <a:ln>
                  <a:noFill/>
                </a:ln>
                <a:solidFill>
                  <a:schemeClr val="bg1"/>
                </a:solidFill>
                <a:effectLst/>
                <a:latin typeface="Arial" panose="020B0604020202020204" pitchFamily="34" charset="0"/>
              </a:rPr>
              <a:t>δο</a:t>
            </a:r>
            <a:r>
              <a:rPr kumimoji="0" lang="en-US" altLang="en-US" sz="1800" b="0" i="0" u="none" strike="noStrike" cap="none" normalizeH="0" baseline="0" dirty="0">
                <a:ln>
                  <a:noFill/>
                </a:ln>
                <a:solidFill>
                  <a:schemeClr val="bg1"/>
                </a:solidFill>
                <a:effectLst/>
                <a:latin typeface="Arial" panose="020B0604020202020204" pitchFamily="34" charset="0"/>
              </a:rPr>
              <a:t>ποιούνται σε τέσσερις κύκλους για στοχευμένη καλλιέργεια. </a:t>
            </a:r>
            <a:endParaRPr kumimoji="0" lang="el-GR" altLang="en-US" sz="1800" b="0" i="0" u="none" strike="noStrike" cap="none" normalizeH="0" baseline="0" dirty="0">
              <a:ln>
                <a:noFill/>
              </a:ln>
              <a:solidFill>
                <a:schemeClr val="bg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n-US" altLang="en-US" sz="1800" b="0" i="0" u="none" strike="noStrike" cap="none" normalizeH="0" baseline="0" dirty="0" err="1">
                <a:ln>
                  <a:noFill/>
                </a:ln>
                <a:solidFill>
                  <a:schemeClr val="bg1"/>
                </a:solidFill>
                <a:effectLst/>
                <a:latin typeface="Arial" panose="020B0604020202020204" pitchFamily="34" charset="0"/>
              </a:rPr>
              <a:t>Συνδέοντ</a:t>
            </a:r>
            <a:r>
              <a:rPr kumimoji="0" lang="en-US" altLang="en-US" sz="1800" b="0" i="0" u="none" strike="noStrike" cap="none" normalizeH="0" baseline="0" dirty="0">
                <a:ln>
                  <a:noFill/>
                </a:ln>
                <a:solidFill>
                  <a:schemeClr val="bg1"/>
                </a:solidFill>
                <a:effectLst/>
                <a:latin typeface="Arial" panose="020B0604020202020204" pitchFamily="34" charset="0"/>
              </a:rPr>
              <a:t>αι άμεσα με το ΠΣ «Δράσεις Ενεργού Πολίτη», προωθώντας </a:t>
            </a:r>
            <a:endParaRPr kumimoji="0" lang="el-GR" altLang="en-US" sz="18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err="1">
                <a:ln>
                  <a:noFill/>
                </a:ln>
                <a:solidFill>
                  <a:schemeClr val="bg1"/>
                </a:solidFill>
                <a:effectLst/>
                <a:latin typeface="Arial" panose="020B0604020202020204" pitchFamily="34" charset="0"/>
              </a:rPr>
              <a:t>την</a:t>
            </a:r>
            <a:r>
              <a:rPr kumimoji="0" lang="en-US" altLang="en-US" sz="1800" b="0" i="0" u="none" strike="noStrike" cap="none" normalizeH="0" baseline="0" dirty="0">
                <a:ln>
                  <a:noFill/>
                </a:ln>
                <a:solidFill>
                  <a:schemeClr val="bg1"/>
                </a:solidFill>
                <a:effectLst/>
                <a:latin typeface="Arial" panose="020B0604020202020204" pitchFamily="34" charset="0"/>
              </a:rPr>
              <a:t> κοινωνική συνείδηση και ευθύνη. </a:t>
            </a:r>
            <a:endParaRPr lang="el-GR" altLang="en-US" dirty="0">
              <a:solidFill>
                <a:schemeClr val="bg1"/>
              </a:solidFill>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r>
              <a:rPr kumimoji="0" lang="el-GR" altLang="en-US" sz="1800" b="0" i="0" u="none" strike="noStrike" cap="none" normalizeH="0" baseline="0" dirty="0">
                <a:ln>
                  <a:noFill/>
                </a:ln>
                <a:solidFill>
                  <a:schemeClr val="bg1"/>
                </a:solidFill>
                <a:effectLst/>
                <a:latin typeface="Arial" panose="020B0604020202020204" pitchFamily="34" charset="0"/>
              </a:rPr>
              <a:t>Στοχεύουν στην </a:t>
            </a:r>
            <a:r>
              <a:rPr kumimoji="0" lang="en-US" altLang="en-US" sz="1800" b="0" i="0" u="none" strike="noStrike" cap="none" normalizeH="0" baseline="0" dirty="0">
                <a:ln>
                  <a:noFill/>
                </a:ln>
                <a:solidFill>
                  <a:schemeClr val="bg1"/>
                </a:solidFill>
                <a:effectLst/>
                <a:latin typeface="Arial" panose="020B0604020202020204" pitchFamily="34" charset="0"/>
              </a:rPr>
              <a:t>Κα</a:t>
            </a:r>
            <a:r>
              <a:rPr kumimoji="0" lang="en-US" altLang="en-US" sz="1800" b="0" i="0" u="none" strike="noStrike" cap="none" normalizeH="0" baseline="0" dirty="0" err="1">
                <a:ln>
                  <a:noFill/>
                </a:ln>
                <a:solidFill>
                  <a:schemeClr val="bg1"/>
                </a:solidFill>
                <a:effectLst/>
                <a:latin typeface="Arial" panose="020B0604020202020204" pitchFamily="34" charset="0"/>
              </a:rPr>
              <a:t>λλιέργει</a:t>
            </a:r>
            <a:r>
              <a:rPr kumimoji="0" lang="en-US" altLang="en-US" sz="1800" b="0" i="0" u="none" strike="noStrike" cap="none" normalizeH="0" baseline="0" dirty="0">
                <a:ln>
                  <a:noFill/>
                </a:ln>
                <a:solidFill>
                  <a:schemeClr val="bg1"/>
                </a:solidFill>
                <a:effectLst/>
                <a:latin typeface="Arial" panose="020B0604020202020204" pitchFamily="34" charset="0"/>
              </a:rPr>
              <a:t>α Δεξιοτήτων 21ου αιώνα: </a:t>
            </a:r>
            <a:endParaRPr kumimoji="0" lang="el-GR" altLang="en-US" sz="18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err="1">
                <a:ln>
                  <a:noFill/>
                </a:ln>
                <a:solidFill>
                  <a:schemeClr val="bg1"/>
                </a:solidFill>
                <a:effectLst/>
                <a:latin typeface="Arial" panose="020B0604020202020204" pitchFamily="34" charset="0"/>
              </a:rPr>
              <a:t>Ενισχύετ</a:t>
            </a:r>
            <a:r>
              <a:rPr kumimoji="0" lang="en-US" altLang="en-US" sz="1800" b="0" i="0" u="none" strike="noStrike" cap="none" normalizeH="0" baseline="0" dirty="0">
                <a:ln>
                  <a:noFill/>
                </a:ln>
                <a:solidFill>
                  <a:schemeClr val="bg1"/>
                </a:solidFill>
                <a:effectLst/>
                <a:latin typeface="Arial" panose="020B0604020202020204" pitchFamily="34" charset="0"/>
              </a:rPr>
              <a:t>αι η συνεργασία, η αυτοβελτίωση, η δημιουργική σκέψη, η ψηφιακή μάθηση, </a:t>
            </a:r>
            <a:endParaRPr kumimoji="0" lang="el-GR" altLang="en-US" sz="18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a:ln>
                  <a:noFill/>
                </a:ln>
                <a:solidFill>
                  <a:schemeClr val="bg1"/>
                </a:solidFill>
                <a:effectLst/>
                <a:latin typeface="Arial" panose="020B0604020202020204" pitchFamily="34" charset="0"/>
              </a:rPr>
              <a:t>η επ</a:t>
            </a:r>
            <a:r>
              <a:rPr kumimoji="0" lang="en-US" altLang="en-US" sz="1800" b="0" i="0" u="none" strike="noStrike" cap="none" normalizeH="0" baseline="0" dirty="0" err="1">
                <a:ln>
                  <a:noFill/>
                </a:ln>
                <a:solidFill>
                  <a:schemeClr val="bg1"/>
                </a:solidFill>
                <a:effectLst/>
                <a:latin typeface="Arial" panose="020B0604020202020204" pitchFamily="34" charset="0"/>
              </a:rPr>
              <a:t>ιχειρημ</a:t>
            </a:r>
            <a:r>
              <a:rPr kumimoji="0" lang="en-US" altLang="en-US" sz="1800" b="0" i="0" u="none" strike="noStrike" cap="none" normalizeH="0" baseline="0" dirty="0">
                <a:ln>
                  <a:noFill/>
                </a:ln>
                <a:solidFill>
                  <a:schemeClr val="bg1"/>
                </a:solidFill>
                <a:effectLst/>
                <a:latin typeface="Arial" panose="020B0604020202020204" pitchFamily="34" charset="0"/>
              </a:rPr>
              <a:t>ατικότητα </a:t>
            </a:r>
            <a:r>
              <a:rPr lang="el-GR" altLang="en-US" dirty="0">
                <a:solidFill>
                  <a:schemeClr val="bg1"/>
                </a:solidFill>
                <a:latin typeface="Arial" panose="020B0604020202020204" pitchFamily="34" charset="0"/>
              </a:rPr>
              <a:t> </a:t>
            </a:r>
            <a:r>
              <a:rPr kumimoji="0" lang="en-US" altLang="en-US" sz="1800" b="0" i="0" u="none" strike="noStrike" cap="none" normalizeH="0" baseline="0" dirty="0">
                <a:ln>
                  <a:noFill/>
                </a:ln>
                <a:solidFill>
                  <a:schemeClr val="bg1"/>
                </a:solidFill>
                <a:effectLst/>
                <a:latin typeface="Arial" panose="020B0604020202020204" pitchFamily="34" charset="0"/>
              </a:rPr>
              <a:t>και η ενεργός συμμετοχή </a:t>
            </a:r>
            <a:r>
              <a:rPr kumimoji="0" lang="en-US" altLang="en-US" sz="1800" b="0" i="0" u="none" strike="noStrike" cap="none" normalizeH="0" baseline="0" dirty="0" err="1">
                <a:ln>
                  <a:noFill/>
                </a:ln>
                <a:solidFill>
                  <a:schemeClr val="bg1"/>
                </a:solidFill>
                <a:effectLst/>
                <a:latin typeface="Arial" panose="020B0604020202020204" pitchFamily="34" charset="0"/>
              </a:rPr>
              <a:t>στην</a:t>
            </a:r>
            <a:r>
              <a:rPr kumimoji="0" lang="en-US" altLang="en-US" sz="1800" b="0" i="0" u="none" strike="noStrike" cap="none" normalizeH="0" baseline="0" dirty="0">
                <a:ln>
                  <a:noFill/>
                </a:ln>
                <a:solidFill>
                  <a:schemeClr val="bg1"/>
                </a:solidFill>
                <a:effectLst/>
                <a:latin typeface="Arial" panose="020B0604020202020204" pitchFamily="34" charset="0"/>
              </a:rPr>
              <a:t> </a:t>
            </a:r>
            <a:r>
              <a:rPr kumimoji="0" lang="en-US" altLang="en-US" sz="1800" b="0" i="0" u="none" strike="noStrike" cap="none" normalizeH="0" baseline="0" dirty="0" err="1">
                <a:ln>
                  <a:noFill/>
                </a:ln>
                <a:solidFill>
                  <a:schemeClr val="bg1"/>
                </a:solidFill>
                <a:effectLst/>
                <a:latin typeface="Arial" panose="020B0604020202020204" pitchFamily="34" charset="0"/>
              </a:rPr>
              <a:t>κοινωνί</a:t>
            </a:r>
            <a:r>
              <a:rPr kumimoji="0" lang="en-US" altLang="en-US" sz="1800" b="0" i="0" u="none" strike="noStrike" cap="none" normalizeH="0" baseline="0" dirty="0">
                <a:ln>
                  <a:noFill/>
                </a:ln>
                <a:solidFill>
                  <a:schemeClr val="bg1"/>
                </a:solidFill>
                <a:effectLst/>
                <a:latin typeface="Arial" panose="020B0604020202020204" pitchFamily="34" charset="0"/>
              </a:rPr>
              <a:t>α</a:t>
            </a:r>
            <a:r>
              <a:rPr lang="el-GR" altLang="en-US" dirty="0">
                <a:solidFill>
                  <a:schemeClr val="bg1"/>
                </a:solidFill>
                <a:latin typeface="Arial" panose="020B0604020202020204" pitchFamily="34" charset="0"/>
              </a:rPr>
              <a:t>.</a:t>
            </a:r>
            <a:endParaRPr kumimoji="0" lang="en-US" altLang="en-US" sz="18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TextBox 8">
            <a:extLst>
              <a:ext uri="{FF2B5EF4-FFF2-40B4-BE49-F238E27FC236}">
                <a16:creationId xmlns:a16="http://schemas.microsoft.com/office/drawing/2014/main" id="{22CACFD0-3F5C-E4CE-7681-028EF63872FF}"/>
              </a:ext>
            </a:extLst>
          </p:cNvPr>
          <p:cNvSpPr txBox="1"/>
          <p:nvPr/>
        </p:nvSpPr>
        <p:spPr>
          <a:xfrm>
            <a:off x="1043608" y="116632"/>
            <a:ext cx="6840760" cy="707886"/>
          </a:xfrm>
          <a:prstGeom prst="rect">
            <a:avLst/>
          </a:prstGeom>
          <a:noFill/>
        </p:spPr>
        <p:txBody>
          <a:bodyPr wrap="square">
            <a:spAutoFit/>
          </a:bodyPr>
          <a:lstStyle/>
          <a:p>
            <a:r>
              <a:rPr lang="el-GR" sz="4000" b="1" dirty="0">
                <a:solidFill>
                  <a:schemeClr val="bg1"/>
                </a:solidFill>
                <a:effectLst>
                  <a:outerShdw blurRad="38100" dist="38100" dir="2700000" algn="tl">
                    <a:srgbClr val="000000">
                      <a:alpha val="43137"/>
                    </a:srgbClr>
                  </a:outerShdw>
                </a:effectLst>
                <a:latin typeface="Candara" panose="020E0502030303020204" pitchFamily="34" charset="0"/>
              </a:rPr>
              <a:t>Εργαστήρια Δεξιοτήτων</a:t>
            </a:r>
            <a:endParaRPr lang="en-US" sz="4000"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spTree>
    <p:extLst>
      <p:ext uri="{BB962C8B-B14F-4D97-AF65-F5344CB8AC3E}">
        <p14:creationId xmlns:p14="http://schemas.microsoft.com/office/powerpoint/2010/main" val="4204430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88E0B0A-D0A9-FB11-E564-A05760AEB613}"/>
              </a:ext>
            </a:extLst>
          </p:cNvPr>
          <p:cNvSpPr>
            <a:spLocks noGrp="1"/>
          </p:cNvSpPr>
          <p:nvPr>
            <p:ph idx="1"/>
          </p:nvPr>
        </p:nvSpPr>
        <p:spPr>
          <a:xfrm>
            <a:off x="179512" y="1211670"/>
            <a:ext cx="8784976" cy="5745722"/>
          </a:xfrm>
        </p:spPr>
        <p:txBody>
          <a:bodyPr>
            <a:normAutofit fontScale="47500" lnSpcReduction="20000"/>
          </a:bodyPr>
          <a:lstStyle/>
          <a:p>
            <a:r>
              <a:rPr lang="el-GR" sz="3400" dirty="0">
                <a:solidFill>
                  <a:schemeClr val="bg1"/>
                </a:solidFill>
                <a:latin typeface="Arial" panose="020B0604020202020204" pitchFamily="34" charset="0"/>
                <a:cs typeface="Arial" panose="020B0604020202020204" pitchFamily="34" charset="0"/>
              </a:rPr>
              <a:t>1</a:t>
            </a:r>
            <a:r>
              <a:rPr lang="el-GR" sz="3400" baseline="30000" dirty="0">
                <a:solidFill>
                  <a:schemeClr val="bg1"/>
                </a:solidFill>
                <a:latin typeface="Arial" panose="020B0604020202020204" pitchFamily="34" charset="0"/>
                <a:cs typeface="Arial" panose="020B0604020202020204" pitchFamily="34" charset="0"/>
              </a:rPr>
              <a:t>ος </a:t>
            </a:r>
            <a:r>
              <a:rPr lang="el-GR" sz="3400" dirty="0">
                <a:solidFill>
                  <a:schemeClr val="bg1"/>
                </a:solidFill>
                <a:latin typeface="Arial" panose="020B0604020202020204" pitchFamily="34" charset="0"/>
                <a:cs typeface="Arial" panose="020B0604020202020204" pitchFamily="34" charset="0"/>
              </a:rPr>
              <a:t>θεματικός κύκλος: Ζω καλύτερα – Ευ ζην</a:t>
            </a:r>
            <a:endParaRPr lang="en-US" sz="3400" dirty="0">
              <a:solidFill>
                <a:schemeClr val="bg1"/>
              </a:solidFill>
              <a:latin typeface="Arial" panose="020B0604020202020204" pitchFamily="34" charset="0"/>
              <a:cs typeface="Arial" panose="020B0604020202020204" pitchFamily="34" charset="0"/>
            </a:endParaRPr>
          </a:p>
          <a:p>
            <a:r>
              <a:rPr lang="el-GR" sz="3400" dirty="0" err="1">
                <a:solidFill>
                  <a:schemeClr val="bg1"/>
                </a:solidFill>
                <a:latin typeface="Arial" panose="020B0604020202020204" pitchFamily="34" charset="0"/>
                <a:cs typeface="Arial" panose="020B0604020202020204" pitchFamily="34" charset="0"/>
              </a:rPr>
              <a:t>Υποθεματική</a:t>
            </a:r>
            <a:r>
              <a:rPr lang="el-GR" sz="3400" dirty="0">
                <a:solidFill>
                  <a:schemeClr val="bg1"/>
                </a:solidFill>
                <a:latin typeface="Arial" panose="020B0604020202020204" pitchFamily="34" charset="0"/>
                <a:cs typeface="Arial" panose="020B0604020202020204" pitchFamily="34" charset="0"/>
              </a:rPr>
              <a:t> :Ψυχική &amp; Συναισθηματική Υγεία</a:t>
            </a:r>
            <a:endParaRPr lang="en-US" sz="3400" dirty="0">
              <a:solidFill>
                <a:schemeClr val="bg1"/>
              </a:solidFill>
              <a:latin typeface="Arial" panose="020B0604020202020204" pitchFamily="34" charset="0"/>
              <a:cs typeface="Arial" panose="020B0604020202020204" pitchFamily="34" charset="0"/>
            </a:endParaRPr>
          </a:p>
          <a:p>
            <a:r>
              <a:rPr lang="el-GR" sz="3400" dirty="0">
                <a:solidFill>
                  <a:schemeClr val="bg1"/>
                </a:solidFill>
                <a:latin typeface="Arial" panose="020B0604020202020204" pitchFamily="34" charset="0"/>
                <a:cs typeface="Arial" panose="020B0604020202020204" pitchFamily="34" charset="0"/>
              </a:rPr>
              <a:t>Τίτλος: </a:t>
            </a:r>
            <a:r>
              <a:rPr lang="el-GR" sz="3400" b="1" dirty="0">
                <a:solidFill>
                  <a:schemeClr val="bg1"/>
                </a:solidFill>
                <a:latin typeface="Arial" panose="020B0604020202020204" pitchFamily="34" charset="0"/>
                <a:cs typeface="Arial" panose="020B0604020202020204" pitchFamily="34" charset="0"/>
              </a:rPr>
              <a:t>«Εργαστήρι συναισθημάτων»</a:t>
            </a:r>
            <a:endParaRPr lang="en-US" sz="3400" b="1" dirty="0">
              <a:solidFill>
                <a:schemeClr val="bg1"/>
              </a:solidFill>
              <a:latin typeface="Arial" panose="020B0604020202020204" pitchFamily="34" charset="0"/>
              <a:cs typeface="Arial" panose="020B0604020202020204" pitchFamily="34" charset="0"/>
            </a:endParaRPr>
          </a:p>
          <a:p>
            <a:pPr marL="0" indent="0">
              <a:buNone/>
            </a:pPr>
            <a:r>
              <a:rPr lang="el-GR" sz="3400" dirty="0">
                <a:solidFill>
                  <a:schemeClr val="bg1"/>
                </a:solidFill>
                <a:latin typeface="Arial" panose="020B0604020202020204" pitchFamily="34" charset="0"/>
                <a:cs typeface="Arial" panose="020B0604020202020204" pitchFamily="34" charset="0"/>
              </a:rPr>
              <a:t> </a:t>
            </a:r>
            <a:endParaRPr lang="en-US" sz="3400" dirty="0">
              <a:solidFill>
                <a:schemeClr val="bg1"/>
              </a:solidFill>
              <a:latin typeface="Arial" panose="020B0604020202020204" pitchFamily="34" charset="0"/>
              <a:cs typeface="Arial" panose="020B0604020202020204" pitchFamily="34" charset="0"/>
            </a:endParaRPr>
          </a:p>
          <a:p>
            <a:r>
              <a:rPr lang="el-GR" sz="3400" dirty="0">
                <a:solidFill>
                  <a:schemeClr val="bg1"/>
                </a:solidFill>
                <a:latin typeface="Arial" panose="020B0604020202020204" pitchFamily="34" charset="0"/>
                <a:cs typeface="Arial" panose="020B0604020202020204" pitchFamily="34" charset="0"/>
              </a:rPr>
              <a:t>2ος θεματικός κύκλος: Φροντίζω το περιβάλλον</a:t>
            </a:r>
            <a:endParaRPr lang="en-US" sz="3400" dirty="0">
              <a:solidFill>
                <a:schemeClr val="bg1"/>
              </a:solidFill>
              <a:latin typeface="Arial" panose="020B0604020202020204" pitchFamily="34" charset="0"/>
              <a:cs typeface="Arial" panose="020B0604020202020204" pitchFamily="34" charset="0"/>
            </a:endParaRPr>
          </a:p>
          <a:p>
            <a:pPr marL="0" indent="0">
              <a:buNone/>
            </a:pPr>
            <a:r>
              <a:rPr lang="el-GR" sz="3400" dirty="0">
                <a:solidFill>
                  <a:schemeClr val="bg1"/>
                </a:solidFill>
                <a:latin typeface="Arial" panose="020B0604020202020204" pitchFamily="34" charset="0"/>
                <a:cs typeface="Arial" panose="020B0604020202020204" pitchFamily="34" charset="0"/>
              </a:rPr>
              <a:t>      </a:t>
            </a:r>
            <a:r>
              <a:rPr lang="el-GR" sz="3400" dirty="0" err="1">
                <a:solidFill>
                  <a:schemeClr val="bg1"/>
                </a:solidFill>
                <a:latin typeface="Arial" panose="020B0604020202020204" pitchFamily="34" charset="0"/>
                <a:cs typeface="Arial" panose="020B0604020202020204" pitchFamily="34" charset="0"/>
              </a:rPr>
              <a:t>Υποθεματική</a:t>
            </a:r>
            <a:r>
              <a:rPr lang="el-GR" sz="3400" dirty="0">
                <a:solidFill>
                  <a:schemeClr val="bg1"/>
                </a:solidFill>
                <a:latin typeface="Arial" panose="020B0604020202020204" pitchFamily="34" charset="0"/>
                <a:cs typeface="Arial" panose="020B0604020202020204" pitchFamily="34" charset="0"/>
              </a:rPr>
              <a:t>: Φροντίζω το περιβάλλον.</a:t>
            </a:r>
            <a:endParaRPr lang="en-US" sz="3400" dirty="0">
              <a:solidFill>
                <a:schemeClr val="bg1"/>
              </a:solidFill>
              <a:latin typeface="Arial" panose="020B0604020202020204" pitchFamily="34" charset="0"/>
              <a:cs typeface="Arial" panose="020B0604020202020204" pitchFamily="34" charset="0"/>
            </a:endParaRPr>
          </a:p>
          <a:p>
            <a:r>
              <a:rPr lang="el-GR" sz="3400" dirty="0">
                <a:solidFill>
                  <a:schemeClr val="bg1"/>
                </a:solidFill>
                <a:latin typeface="Arial" panose="020B0604020202020204" pitchFamily="34" charset="0"/>
                <a:cs typeface="Arial" panose="020B0604020202020204" pitchFamily="34" charset="0"/>
              </a:rPr>
              <a:t>Τίτλος: </a:t>
            </a:r>
            <a:r>
              <a:rPr lang="el-GR" sz="3400" b="1" dirty="0">
                <a:solidFill>
                  <a:schemeClr val="bg1"/>
                </a:solidFill>
                <a:latin typeface="Arial" panose="020B0604020202020204" pitchFamily="34" charset="0"/>
                <a:cs typeface="Arial" panose="020B0604020202020204" pitchFamily="34" charset="0"/>
              </a:rPr>
              <a:t>«Δίνω ζωή στα σκουπίδια»</a:t>
            </a:r>
            <a:endParaRPr lang="en-US" sz="3400" b="1" dirty="0">
              <a:solidFill>
                <a:schemeClr val="bg1"/>
              </a:solidFill>
              <a:latin typeface="Arial" panose="020B0604020202020204" pitchFamily="34" charset="0"/>
              <a:cs typeface="Arial" panose="020B0604020202020204" pitchFamily="34" charset="0"/>
            </a:endParaRPr>
          </a:p>
          <a:p>
            <a:pPr marL="0" indent="0">
              <a:buNone/>
            </a:pPr>
            <a:r>
              <a:rPr lang="el-GR" sz="3400" dirty="0">
                <a:solidFill>
                  <a:schemeClr val="bg1"/>
                </a:solidFill>
                <a:latin typeface="Arial" panose="020B0604020202020204" pitchFamily="34" charset="0"/>
                <a:cs typeface="Arial" panose="020B0604020202020204" pitchFamily="34" charset="0"/>
              </a:rPr>
              <a:t> </a:t>
            </a:r>
            <a:endParaRPr lang="en-US" sz="3400" dirty="0">
              <a:solidFill>
                <a:schemeClr val="bg1"/>
              </a:solidFill>
              <a:latin typeface="Arial" panose="020B0604020202020204" pitchFamily="34" charset="0"/>
              <a:cs typeface="Arial" panose="020B0604020202020204" pitchFamily="34" charset="0"/>
            </a:endParaRPr>
          </a:p>
          <a:p>
            <a:r>
              <a:rPr lang="el-GR" sz="3400" dirty="0">
                <a:solidFill>
                  <a:schemeClr val="bg1"/>
                </a:solidFill>
                <a:latin typeface="Arial" panose="020B0604020202020204" pitchFamily="34" charset="0"/>
                <a:cs typeface="Arial" panose="020B0604020202020204" pitchFamily="34" charset="0"/>
              </a:rPr>
              <a:t>3ος θεματικός κύκλος: Ενδιαφέρομαι και ενεργώ – Κοινωνική Συναίσθηση και Ευθύνη</a:t>
            </a:r>
            <a:endParaRPr lang="en-US" sz="3400" dirty="0">
              <a:solidFill>
                <a:schemeClr val="bg1"/>
              </a:solidFill>
              <a:latin typeface="Arial" panose="020B0604020202020204" pitchFamily="34" charset="0"/>
              <a:cs typeface="Arial" panose="020B0604020202020204" pitchFamily="34" charset="0"/>
            </a:endParaRPr>
          </a:p>
          <a:p>
            <a:pPr marL="0" indent="0">
              <a:buNone/>
            </a:pPr>
            <a:r>
              <a:rPr lang="el-GR" sz="3400" dirty="0">
                <a:solidFill>
                  <a:schemeClr val="bg1"/>
                </a:solidFill>
                <a:latin typeface="Arial" panose="020B0604020202020204" pitchFamily="34" charset="0"/>
                <a:cs typeface="Arial" panose="020B0604020202020204" pitchFamily="34" charset="0"/>
              </a:rPr>
              <a:t>      </a:t>
            </a:r>
            <a:r>
              <a:rPr lang="el-GR" sz="3400" dirty="0" err="1">
                <a:solidFill>
                  <a:schemeClr val="bg1"/>
                </a:solidFill>
                <a:latin typeface="Arial" panose="020B0604020202020204" pitchFamily="34" charset="0"/>
                <a:cs typeface="Arial" panose="020B0604020202020204" pitchFamily="34" charset="0"/>
              </a:rPr>
              <a:t>Υποθεματική</a:t>
            </a:r>
            <a:r>
              <a:rPr lang="el-GR" sz="3400" dirty="0">
                <a:solidFill>
                  <a:schemeClr val="bg1"/>
                </a:solidFill>
                <a:latin typeface="Arial" panose="020B0604020202020204" pitchFamily="34" charset="0"/>
                <a:cs typeface="Arial" panose="020B0604020202020204" pitchFamily="34" charset="0"/>
              </a:rPr>
              <a:t> «Εθελοντισμός διαμεσολάβηση» </a:t>
            </a:r>
            <a:endParaRPr lang="en-US" sz="3400" dirty="0">
              <a:solidFill>
                <a:schemeClr val="bg1"/>
              </a:solidFill>
              <a:latin typeface="Arial" panose="020B0604020202020204" pitchFamily="34" charset="0"/>
              <a:cs typeface="Arial" panose="020B0604020202020204" pitchFamily="34" charset="0"/>
            </a:endParaRPr>
          </a:p>
          <a:p>
            <a:r>
              <a:rPr lang="el-GR" sz="3400" dirty="0">
                <a:solidFill>
                  <a:schemeClr val="bg1"/>
                </a:solidFill>
                <a:latin typeface="Arial" panose="020B0604020202020204" pitchFamily="34" charset="0"/>
                <a:cs typeface="Arial" panose="020B0604020202020204" pitchFamily="34" charset="0"/>
              </a:rPr>
              <a:t>Τίτλος: </a:t>
            </a:r>
            <a:r>
              <a:rPr lang="el-GR" sz="3400" b="1" dirty="0">
                <a:solidFill>
                  <a:schemeClr val="bg1"/>
                </a:solidFill>
                <a:latin typeface="Arial" panose="020B0604020202020204" pitchFamily="34" charset="0"/>
                <a:cs typeface="Arial" panose="020B0604020202020204" pitchFamily="34" charset="0"/>
              </a:rPr>
              <a:t>« Το παιδί σκέφτεται για το παιδί - Γίνε ο εθελοντής ήρωας του </a:t>
            </a:r>
            <a:r>
              <a:rPr lang="en-US" sz="3400" b="1" dirty="0">
                <a:solidFill>
                  <a:schemeClr val="bg1"/>
                </a:solidFill>
                <a:latin typeface="Arial" panose="020B0604020202020204" pitchFamily="34" charset="0"/>
                <a:cs typeface="Arial" panose="020B0604020202020204" pitchFamily="34" charset="0"/>
              </a:rPr>
              <a:t>MAKE A WISH</a:t>
            </a:r>
            <a:r>
              <a:rPr lang="el-GR" sz="3400" b="1" dirty="0">
                <a:solidFill>
                  <a:schemeClr val="bg1"/>
                </a:solidFill>
                <a:latin typeface="Arial" panose="020B0604020202020204" pitchFamily="34" charset="0"/>
                <a:cs typeface="Arial" panose="020B0604020202020204" pitchFamily="34" charset="0"/>
              </a:rPr>
              <a:t>»</a:t>
            </a:r>
            <a:endParaRPr lang="en-US" sz="3400" b="1" dirty="0">
              <a:solidFill>
                <a:schemeClr val="bg1"/>
              </a:solidFill>
              <a:latin typeface="Arial" panose="020B0604020202020204" pitchFamily="34" charset="0"/>
              <a:cs typeface="Arial" panose="020B0604020202020204" pitchFamily="34" charset="0"/>
            </a:endParaRPr>
          </a:p>
          <a:p>
            <a:endParaRPr lang="en-US" sz="3400" b="1" dirty="0">
              <a:solidFill>
                <a:schemeClr val="bg1"/>
              </a:solidFill>
              <a:latin typeface="Arial" panose="020B0604020202020204" pitchFamily="34" charset="0"/>
              <a:cs typeface="Arial" panose="020B0604020202020204" pitchFamily="34" charset="0"/>
            </a:endParaRPr>
          </a:p>
          <a:p>
            <a:r>
              <a:rPr lang="el-GR" sz="3400" dirty="0">
                <a:solidFill>
                  <a:schemeClr val="bg1"/>
                </a:solidFill>
                <a:latin typeface="Arial" panose="020B0604020202020204" pitchFamily="34" charset="0"/>
                <a:cs typeface="Arial" panose="020B0604020202020204" pitchFamily="34" charset="0"/>
              </a:rPr>
              <a:t>4ος θεματικός κύκλος: Δημιουργώ και Καινοτομώ – </a:t>
            </a:r>
            <a:endParaRPr lang="en-US" sz="3400" dirty="0">
              <a:solidFill>
                <a:schemeClr val="bg1"/>
              </a:solidFill>
              <a:latin typeface="Arial" panose="020B0604020202020204" pitchFamily="34" charset="0"/>
              <a:cs typeface="Arial" panose="020B0604020202020204" pitchFamily="34" charset="0"/>
            </a:endParaRPr>
          </a:p>
          <a:p>
            <a:pPr marL="0" indent="0">
              <a:buNone/>
            </a:pPr>
            <a:r>
              <a:rPr lang="el-GR" sz="3400" dirty="0">
                <a:solidFill>
                  <a:schemeClr val="bg1"/>
                </a:solidFill>
                <a:latin typeface="Arial" panose="020B0604020202020204" pitchFamily="34" charset="0"/>
                <a:cs typeface="Arial" panose="020B0604020202020204" pitchFamily="34" charset="0"/>
              </a:rPr>
              <a:t>      </a:t>
            </a:r>
            <a:r>
              <a:rPr lang="el-GR" sz="3400" dirty="0" err="1">
                <a:solidFill>
                  <a:schemeClr val="bg1"/>
                </a:solidFill>
                <a:latin typeface="Arial" panose="020B0604020202020204" pitchFamily="34" charset="0"/>
                <a:cs typeface="Arial" panose="020B0604020202020204" pitchFamily="34" charset="0"/>
              </a:rPr>
              <a:t>Υποθεματική</a:t>
            </a:r>
            <a:r>
              <a:rPr lang="el-GR" sz="3400" dirty="0">
                <a:solidFill>
                  <a:schemeClr val="bg1"/>
                </a:solidFill>
                <a:latin typeface="Arial" panose="020B0604020202020204" pitchFamily="34" charset="0"/>
                <a:cs typeface="Arial" panose="020B0604020202020204" pitchFamily="34" charset="0"/>
              </a:rPr>
              <a:t> : Δημιουργώ και Καινοτομώ – Δημιουργική Σκέψη και Πρωτοβουλία</a:t>
            </a:r>
            <a:endParaRPr lang="en-US" sz="3400" dirty="0">
              <a:solidFill>
                <a:schemeClr val="bg1"/>
              </a:solidFill>
              <a:latin typeface="Arial" panose="020B0604020202020204" pitchFamily="34" charset="0"/>
              <a:cs typeface="Arial" panose="020B0604020202020204" pitchFamily="34" charset="0"/>
            </a:endParaRPr>
          </a:p>
          <a:p>
            <a:r>
              <a:rPr lang="el-GR" sz="3400" dirty="0">
                <a:solidFill>
                  <a:schemeClr val="bg1"/>
                </a:solidFill>
                <a:latin typeface="Arial" panose="020B0604020202020204" pitchFamily="34" charset="0"/>
                <a:cs typeface="Arial" panose="020B0604020202020204" pitchFamily="34" charset="0"/>
              </a:rPr>
              <a:t>Τίτλος: </a:t>
            </a:r>
            <a:r>
              <a:rPr lang="el-GR" sz="3400" b="1" dirty="0">
                <a:solidFill>
                  <a:schemeClr val="bg1"/>
                </a:solidFill>
                <a:latin typeface="Arial" panose="020B0604020202020204" pitchFamily="34" charset="0"/>
                <a:cs typeface="Arial" panose="020B0604020202020204" pitchFamily="34" charset="0"/>
              </a:rPr>
              <a:t>«Εξερευνητές του Σύμπαντος».</a:t>
            </a:r>
            <a:endParaRPr lang="en-US" sz="3400" b="1" dirty="0">
              <a:solidFill>
                <a:schemeClr val="bg1"/>
              </a:solidFill>
              <a:latin typeface="Arial" panose="020B0604020202020204" pitchFamily="34" charset="0"/>
              <a:cs typeface="Arial" panose="020B0604020202020204" pitchFamily="34" charset="0"/>
            </a:endParaRPr>
          </a:p>
          <a:p>
            <a:pPr marL="0" indent="0">
              <a:buNone/>
            </a:pPr>
            <a:r>
              <a:rPr lang="el-GR" sz="3400" dirty="0">
                <a:solidFill>
                  <a:schemeClr val="bg1"/>
                </a:solidFill>
                <a:latin typeface="Arial" panose="020B0604020202020204" pitchFamily="34" charset="0"/>
                <a:cs typeface="Arial" panose="020B0604020202020204" pitchFamily="34" charset="0"/>
              </a:rPr>
              <a:t> </a:t>
            </a:r>
            <a:endParaRPr lang="en-US" sz="3400" dirty="0">
              <a:solidFill>
                <a:schemeClr val="bg1"/>
              </a:solidFill>
              <a:latin typeface="Arial" panose="020B0604020202020204" pitchFamily="34" charset="0"/>
              <a:cs typeface="Arial" panose="020B0604020202020204" pitchFamily="34" charset="0"/>
            </a:endParaRPr>
          </a:p>
          <a:p>
            <a:pPr algn="just">
              <a:lnSpc>
                <a:spcPct val="115000"/>
              </a:lnSpc>
              <a:spcBef>
                <a:spcPts val="1400"/>
              </a:spcBef>
              <a:spcAft>
                <a:spcPts val="1000"/>
              </a:spcAft>
            </a:pPr>
            <a:endParaRPr lang="en-US" dirty="0"/>
          </a:p>
        </p:txBody>
      </p:sp>
      <p:sp>
        <p:nvSpPr>
          <p:cNvPr id="4" name="TextBox 3">
            <a:extLst>
              <a:ext uri="{FF2B5EF4-FFF2-40B4-BE49-F238E27FC236}">
                <a16:creationId xmlns:a16="http://schemas.microsoft.com/office/drawing/2014/main" id="{F4049B55-44D4-97E5-43D9-A3DB54755DB3}"/>
              </a:ext>
            </a:extLst>
          </p:cNvPr>
          <p:cNvSpPr txBox="1"/>
          <p:nvPr/>
        </p:nvSpPr>
        <p:spPr>
          <a:xfrm>
            <a:off x="196956" y="116632"/>
            <a:ext cx="7826181" cy="707886"/>
          </a:xfrm>
          <a:prstGeom prst="rect">
            <a:avLst/>
          </a:prstGeom>
          <a:noFill/>
        </p:spPr>
        <p:txBody>
          <a:bodyPr wrap="none" rtlCol="0">
            <a:spAutoFit/>
          </a:bodyPr>
          <a:lstStyle/>
          <a:p>
            <a:pPr algn="ctr"/>
            <a:r>
              <a:rPr lang="el-GR" sz="4000" b="1" dirty="0">
                <a:solidFill>
                  <a:schemeClr val="bg1"/>
                </a:solidFill>
                <a:effectLst>
                  <a:outerShdw blurRad="38100" dist="38100" dir="2700000" algn="tl">
                    <a:srgbClr val="000000">
                      <a:alpha val="43137"/>
                    </a:srgbClr>
                  </a:outerShdw>
                </a:effectLst>
                <a:latin typeface="Candara" panose="020E0502030303020204" pitchFamily="34" charset="0"/>
              </a:rPr>
              <a:t>Εργαστήρια Δεξιοτήτων 2025-2026</a:t>
            </a:r>
            <a:endParaRPr lang="en-US" sz="4000"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pic>
        <p:nvPicPr>
          <p:cNvPr id="9" name="Εικόνα 8">
            <a:extLst>
              <a:ext uri="{FF2B5EF4-FFF2-40B4-BE49-F238E27FC236}">
                <a16:creationId xmlns:a16="http://schemas.microsoft.com/office/drawing/2014/main" id="{F25681FA-7D18-C360-71FB-E89C40A596B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32240" y="5733256"/>
            <a:ext cx="1692696" cy="951671"/>
          </a:xfrm>
          <a:prstGeom prst="rect">
            <a:avLst/>
          </a:prstGeom>
        </p:spPr>
      </p:pic>
    </p:spTree>
    <p:extLst>
      <p:ext uri="{BB962C8B-B14F-4D97-AF65-F5344CB8AC3E}">
        <p14:creationId xmlns:p14="http://schemas.microsoft.com/office/powerpoint/2010/main" val="13205257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Εικόνα 4">
            <a:extLst>
              <a:ext uri="{FF2B5EF4-FFF2-40B4-BE49-F238E27FC236}">
                <a16:creationId xmlns:a16="http://schemas.microsoft.com/office/drawing/2014/main" id="{6C03998C-2E7F-15EA-69CA-590A40AFF8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04048" y="4452885"/>
            <a:ext cx="1645940" cy="1828822"/>
          </a:xfrm>
          <a:prstGeom prst="rect">
            <a:avLst/>
          </a:prstGeom>
        </p:spPr>
      </p:pic>
      <p:sp>
        <p:nvSpPr>
          <p:cNvPr id="7" name="Τίτλος 1">
            <a:extLst>
              <a:ext uri="{FF2B5EF4-FFF2-40B4-BE49-F238E27FC236}">
                <a16:creationId xmlns:a16="http://schemas.microsoft.com/office/drawing/2014/main" id="{03FB7FBC-5B79-AF96-1329-E3FD73D7CDDF}"/>
              </a:ext>
            </a:extLst>
          </p:cNvPr>
          <p:cNvSpPr>
            <a:spLocks noGrp="1"/>
          </p:cNvSpPr>
          <p:nvPr>
            <p:ph type="title"/>
          </p:nvPr>
        </p:nvSpPr>
        <p:spPr>
          <a:xfrm>
            <a:off x="428742" y="364982"/>
            <a:ext cx="7069317" cy="1362823"/>
          </a:xfrm>
        </p:spPr>
        <p:txBody>
          <a:bodyPr>
            <a:normAutofit fontScale="90000"/>
          </a:bodyPr>
          <a:lstStyle/>
          <a:p>
            <a:r>
              <a:rPr lang="el-GR" sz="4400" b="1" dirty="0" err="1">
                <a:solidFill>
                  <a:schemeClr val="bg1"/>
                </a:solidFill>
                <a:latin typeface="Candara" panose="020E0502030303020204" pitchFamily="34" charset="0"/>
              </a:rPr>
              <a:t>ΣχΕδιο</a:t>
            </a:r>
            <a:r>
              <a:rPr lang="el-GR" sz="4400" b="1" dirty="0">
                <a:solidFill>
                  <a:schemeClr val="bg1"/>
                </a:solidFill>
                <a:latin typeface="Candara" panose="020E0502030303020204" pitchFamily="34" charset="0"/>
              </a:rPr>
              <a:t> </a:t>
            </a:r>
            <a:r>
              <a:rPr lang="el-GR" sz="4400" b="1" dirty="0" err="1">
                <a:solidFill>
                  <a:schemeClr val="bg1"/>
                </a:solidFill>
                <a:latin typeface="Candara" panose="020E0502030303020204" pitchFamily="34" charset="0"/>
              </a:rPr>
              <a:t>ΔρΑσης</a:t>
            </a:r>
            <a:r>
              <a:rPr lang="el-GR" sz="4400" b="1" dirty="0">
                <a:solidFill>
                  <a:schemeClr val="bg1"/>
                </a:solidFill>
                <a:latin typeface="Candara" panose="020E0502030303020204" pitchFamily="34" charset="0"/>
              </a:rPr>
              <a:t> 2025-2026</a:t>
            </a:r>
            <a:br>
              <a:rPr lang="en-US" sz="4400" b="1" dirty="0">
                <a:solidFill>
                  <a:schemeClr val="bg1"/>
                </a:solidFill>
                <a:latin typeface="Candara" panose="020E0502030303020204" pitchFamily="34" charset="0"/>
              </a:rPr>
            </a:br>
            <a:br>
              <a:rPr lang="en-US" b="1" dirty="0">
                <a:solidFill>
                  <a:schemeClr val="bg1"/>
                </a:solidFill>
                <a:latin typeface="Candara" panose="020E0502030303020204" pitchFamily="34" charset="0"/>
              </a:rPr>
            </a:br>
            <a:endParaRPr lang="en-US" b="1" dirty="0">
              <a:solidFill>
                <a:schemeClr val="bg1"/>
              </a:solidFill>
              <a:latin typeface="Candara" panose="020E0502030303020204" pitchFamily="34" charset="0"/>
            </a:endParaRPr>
          </a:p>
        </p:txBody>
      </p:sp>
      <p:sp>
        <p:nvSpPr>
          <p:cNvPr id="2" name="TextBox 1">
            <a:extLst>
              <a:ext uri="{FF2B5EF4-FFF2-40B4-BE49-F238E27FC236}">
                <a16:creationId xmlns:a16="http://schemas.microsoft.com/office/drawing/2014/main" id="{13A68965-AF97-C6B3-894F-FF1BC59F4DF1}"/>
              </a:ext>
            </a:extLst>
          </p:cNvPr>
          <p:cNvSpPr txBox="1"/>
          <p:nvPr/>
        </p:nvSpPr>
        <p:spPr>
          <a:xfrm>
            <a:off x="179512" y="1036768"/>
            <a:ext cx="8286514" cy="3508653"/>
          </a:xfrm>
          <a:prstGeom prst="rect">
            <a:avLst/>
          </a:prstGeom>
          <a:noFill/>
        </p:spPr>
        <p:txBody>
          <a:bodyPr wrap="square" rtlCol="0">
            <a:spAutoFit/>
          </a:bodyPr>
          <a:lstStyle/>
          <a:p>
            <a:r>
              <a:rPr lang="el-GR" b="1" dirty="0"/>
              <a:t> </a:t>
            </a:r>
            <a:r>
              <a:rPr lang="el-GR" sz="2400" b="1" dirty="0">
                <a:solidFill>
                  <a:schemeClr val="bg1"/>
                </a:solidFill>
                <a:latin typeface="Calibri" panose="020F0502020204030204" pitchFamily="34" charset="0"/>
                <a:cs typeface="Calibri" panose="020F0502020204030204" pitchFamily="34" charset="0"/>
              </a:rPr>
              <a:t>Τίτλος: «Μαζί στην Τάξη: Φίλοι και Συνεργάτες»</a:t>
            </a:r>
          </a:p>
          <a:p>
            <a:endParaRPr lang="en-US" dirty="0">
              <a:solidFill>
                <a:schemeClr val="bg1"/>
              </a:solidFill>
              <a:latin typeface="Calibri" panose="020F0502020204030204" pitchFamily="34" charset="0"/>
              <a:cs typeface="Calibri" panose="020F0502020204030204" pitchFamily="34" charset="0"/>
            </a:endParaRPr>
          </a:p>
          <a:p>
            <a:r>
              <a:rPr lang="el-GR" dirty="0">
                <a:solidFill>
                  <a:schemeClr val="bg1"/>
                </a:solidFill>
                <a:latin typeface="Calibri" panose="020F0502020204030204" pitchFamily="34" charset="0"/>
                <a:cs typeface="Calibri" panose="020F0502020204030204" pitchFamily="34" charset="0"/>
              </a:rPr>
              <a:t>Σκοπός του σχεδίου δράσης είναι η καλλιέργεια θετικού κλίματος στην τάξη, η ανάπτυξη κοινωνικών και συνεργατικών δεξιοτήτων και η ενίσχυση της αυτοεκτίμησης και σεβασμού της διαφορετικότητας. Μέσα από τη σχέδιο δράσης στοχεύουμε  τα παιδιά να γνωρίσουν τον εαυτό τους και τους άλλους, να μάθουν να μοιράζονται, να συνεργάζονται και να λύνουν συγκρούσεις ειρηνικά. Να αναπτύξουν επίσης ,δεξιότητες επικοινωνίας και να  καλλιεργήσουν την </a:t>
            </a:r>
            <a:r>
              <a:rPr lang="el-GR" dirty="0" err="1">
                <a:solidFill>
                  <a:schemeClr val="bg1"/>
                </a:solidFill>
                <a:latin typeface="Calibri" panose="020F0502020204030204" pitchFamily="34" charset="0"/>
                <a:cs typeface="Calibri" panose="020F0502020204030204" pitchFamily="34" charset="0"/>
              </a:rPr>
              <a:t>ενσυναίσθηση</a:t>
            </a:r>
            <a:r>
              <a:rPr lang="el-GR" dirty="0">
                <a:solidFill>
                  <a:schemeClr val="bg1"/>
                </a:solidFill>
                <a:latin typeface="Calibri" panose="020F0502020204030204" pitchFamily="34" charset="0"/>
                <a:cs typeface="Calibri" panose="020F0502020204030204" pitchFamily="34" charset="0"/>
              </a:rPr>
              <a:t>.</a:t>
            </a:r>
          </a:p>
          <a:p>
            <a:endParaRPr lang="el-GR" dirty="0">
              <a:solidFill>
                <a:schemeClr val="bg1"/>
              </a:solidFill>
              <a:latin typeface="Calibri" panose="020F0502020204030204" pitchFamily="34" charset="0"/>
              <a:cs typeface="Calibri" panose="020F0502020204030204" pitchFamily="34" charset="0"/>
            </a:endParaRPr>
          </a:p>
          <a:p>
            <a:r>
              <a:rPr lang="el-GR" dirty="0">
                <a:solidFill>
                  <a:schemeClr val="bg1"/>
                </a:solidFill>
                <a:latin typeface="Calibri" panose="020F0502020204030204" pitchFamily="34" charset="0"/>
                <a:cs typeface="Calibri" panose="020F0502020204030204" pitchFamily="34" charset="0"/>
              </a:rPr>
              <a:t>Το σχέδιο δράσης της χρονιάς αυτή συνδέεται με το ευρωπαϊκό πρόγραμμα στο </a:t>
            </a:r>
          </a:p>
          <a:p>
            <a:r>
              <a:rPr lang="el-GR" dirty="0">
                <a:solidFill>
                  <a:schemeClr val="bg1"/>
                </a:solidFill>
                <a:latin typeface="Calibri" panose="020F0502020204030204" pitchFamily="34" charset="0"/>
                <a:cs typeface="Calibri" panose="020F0502020204030204" pitchFamily="34" charset="0"/>
              </a:rPr>
              <a:t>οποίο ξεκινάει αρχές Οκτωβρίου.</a:t>
            </a:r>
            <a:endParaRPr lang="en-US" dirty="0">
              <a:solidFill>
                <a:schemeClr val="bg1"/>
              </a:solidFill>
              <a:latin typeface="Calibri" panose="020F0502020204030204" pitchFamily="34" charset="0"/>
              <a:cs typeface="Calibri" panose="020F0502020204030204" pitchFamily="34" charset="0"/>
            </a:endParaRPr>
          </a:p>
          <a:p>
            <a:r>
              <a:rPr lang="el-GR" dirty="0">
                <a:latin typeface="Calibri" panose="020F0502020204030204" pitchFamily="34" charset="0"/>
                <a:cs typeface="Calibri" panose="020F0502020204030204" pitchFamily="34" charset="0"/>
              </a:rPr>
              <a:t>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097188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CEA1AA-0D45-1989-3223-3DCE8DDA8AEE}"/>
              </a:ext>
            </a:extLst>
          </p:cNvPr>
          <p:cNvSpPr>
            <a:spLocks noGrp="1"/>
          </p:cNvSpPr>
          <p:nvPr>
            <p:ph type="title"/>
          </p:nvPr>
        </p:nvSpPr>
        <p:spPr>
          <a:xfrm>
            <a:off x="107504" y="-99392"/>
            <a:ext cx="6984776" cy="1524000"/>
          </a:xfrm>
        </p:spPr>
        <p:txBody>
          <a:bodyPr>
            <a:normAutofit/>
          </a:bodyPr>
          <a:lstStyle/>
          <a:p>
            <a:pPr algn="ctr"/>
            <a:r>
              <a:rPr lang="el-GR" sz="4000" b="1" dirty="0">
                <a:solidFill>
                  <a:schemeClr val="bg1"/>
                </a:solidFill>
                <a:latin typeface="Candara" panose="020E0502030303020204" pitchFamily="34" charset="0"/>
              </a:rPr>
              <a:t>                    </a:t>
            </a:r>
            <a:r>
              <a:rPr lang="el-GR" sz="4000" b="1" dirty="0" err="1">
                <a:solidFill>
                  <a:schemeClr val="bg1"/>
                </a:solidFill>
                <a:latin typeface="Candara" panose="020E0502030303020204" pitchFamily="34" charset="0"/>
              </a:rPr>
              <a:t>Ενεργοσ</a:t>
            </a:r>
            <a:r>
              <a:rPr lang="el-GR" sz="4000" b="1" dirty="0">
                <a:solidFill>
                  <a:schemeClr val="bg1"/>
                </a:solidFill>
                <a:latin typeface="Candara" panose="020E0502030303020204" pitchFamily="34" charset="0"/>
              </a:rPr>
              <a:t> </a:t>
            </a:r>
            <a:r>
              <a:rPr lang="el-GR" sz="4000" b="1" dirty="0" err="1">
                <a:solidFill>
                  <a:schemeClr val="bg1"/>
                </a:solidFill>
                <a:latin typeface="Candara" panose="020E0502030303020204" pitchFamily="34" charset="0"/>
              </a:rPr>
              <a:t>πολιτησ</a:t>
            </a:r>
            <a:endParaRPr lang="en-US" sz="4000" b="1" dirty="0">
              <a:solidFill>
                <a:schemeClr val="bg1"/>
              </a:solidFill>
              <a:latin typeface="Candara" panose="020E0502030303020204" pitchFamily="34" charset="0"/>
            </a:endParaRPr>
          </a:p>
        </p:txBody>
      </p:sp>
      <p:sp>
        <p:nvSpPr>
          <p:cNvPr id="4" name="TextBox 3">
            <a:extLst>
              <a:ext uri="{FF2B5EF4-FFF2-40B4-BE49-F238E27FC236}">
                <a16:creationId xmlns:a16="http://schemas.microsoft.com/office/drawing/2014/main" id="{495A86D6-B508-5453-14D1-17210492ACFB}"/>
              </a:ext>
            </a:extLst>
          </p:cNvPr>
          <p:cNvSpPr txBox="1"/>
          <p:nvPr/>
        </p:nvSpPr>
        <p:spPr>
          <a:xfrm>
            <a:off x="179512" y="1124744"/>
            <a:ext cx="8856984" cy="3186834"/>
          </a:xfrm>
          <a:prstGeom prst="rect">
            <a:avLst/>
          </a:prstGeom>
          <a:noFill/>
        </p:spPr>
        <p:txBody>
          <a:bodyPr wrap="square">
            <a:spAutoFit/>
          </a:bodyPr>
          <a:lstStyle/>
          <a:p>
            <a:pPr algn="ctr">
              <a:lnSpc>
                <a:spcPct val="115000"/>
              </a:lnSpc>
              <a:buNone/>
            </a:pPr>
            <a:r>
              <a:rPr lang="el-GR" sz="3200" b="1" dirty="0">
                <a:solidFill>
                  <a:schemeClr val="bg1"/>
                </a:solidFill>
                <a:effectLst/>
                <a:latin typeface="Calibri" panose="020F0502020204030204" pitchFamily="34" charset="0"/>
                <a:ea typeface="Times New Roman" panose="02020603050405020304" pitchFamily="18" charset="0"/>
              </a:rPr>
              <a:t>Μικροί </a:t>
            </a:r>
            <a:r>
              <a:rPr lang="el-GR" sz="3200" b="1" dirty="0" err="1">
                <a:solidFill>
                  <a:schemeClr val="bg1"/>
                </a:solidFill>
                <a:effectLst/>
                <a:latin typeface="Calibri" panose="020F0502020204030204" pitchFamily="34" charset="0"/>
                <a:ea typeface="Times New Roman" panose="02020603050405020304" pitchFamily="18" charset="0"/>
              </a:rPr>
              <a:t>Ανακυκλωτές</a:t>
            </a:r>
            <a:r>
              <a:rPr lang="el-GR" sz="3200" b="1" dirty="0">
                <a:solidFill>
                  <a:schemeClr val="bg1"/>
                </a:solidFill>
                <a:effectLst/>
                <a:latin typeface="Calibri" panose="020F0502020204030204" pitchFamily="34" charset="0"/>
                <a:ea typeface="Times New Roman" panose="02020603050405020304" pitchFamily="18" charset="0"/>
              </a:rPr>
              <a:t> σε δράση!</a:t>
            </a:r>
            <a:endParaRPr lang="en-US" sz="3200" dirty="0">
              <a:solidFill>
                <a:schemeClr val="bg1"/>
              </a:solidFill>
              <a:effectLst/>
              <a:latin typeface="Times New Roman" panose="02020603050405020304" pitchFamily="18" charset="0"/>
              <a:ea typeface="Times New Roman" panose="02020603050405020304" pitchFamily="18" charset="0"/>
            </a:endParaRPr>
          </a:p>
          <a:p>
            <a:pPr algn="ctr">
              <a:lnSpc>
                <a:spcPct val="115000"/>
              </a:lnSpc>
              <a:buNone/>
            </a:pPr>
            <a:r>
              <a:rPr lang="el-GR"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lnSpc>
                <a:spcPct val="115000"/>
              </a:lnSpc>
              <a:buNone/>
            </a:pPr>
            <a:r>
              <a:rPr lang="el-GR" sz="18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Η δράση στοχεύει στην καλλιέργεια περιβαλλοντικής συνείδησης μέσα από βιωματικές και παιγνιώδεις δραστηριότητες. Τα παιδιά θα γνωρίσουν την έννοια της ανακύκλωσης, θα μάθουν να ξεχωρίζουν βασικά υλικά (χαρτί, πλαστικό, αλουμίνιο, γυαλί) και θα συμμετάσχουν ενεργά σε ταξινόμηση και συλλογή ανακυκλώσιμων υλικών. Μέσα από ομαδικές κατασκευές, παιχνίδια ρόλων και μικρή εκστρατεία στο σχολείο, θα αναπτύξουν </a:t>
            </a:r>
            <a:r>
              <a:rPr lang="el-GR" sz="1800" dirty="0" err="1">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συνεργατικότητα</a:t>
            </a:r>
            <a:r>
              <a:rPr lang="el-GR" sz="18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υπευθυνότητα και οικολογική στάση ζωής.</a:t>
            </a:r>
            <a:endParaRPr lang="en-US" sz="18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buNone/>
            </a:pPr>
            <a:r>
              <a:rPr lang="el-GR" sz="18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090108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2C2B9E6-490F-9C8D-312C-E9C4FC67BFC4}"/>
              </a:ext>
            </a:extLst>
          </p:cNvPr>
          <p:cNvSpPr txBox="1"/>
          <p:nvPr/>
        </p:nvSpPr>
        <p:spPr>
          <a:xfrm>
            <a:off x="105327" y="980728"/>
            <a:ext cx="8640960" cy="6174639"/>
          </a:xfrm>
          <a:prstGeom prst="rect">
            <a:avLst/>
          </a:prstGeom>
          <a:noFill/>
        </p:spPr>
        <p:txBody>
          <a:bodyPr wrap="square">
            <a:spAutoFit/>
          </a:bodyPr>
          <a:lstStyle/>
          <a:p>
            <a:r>
              <a:rPr lang="el-GR" dirty="0">
                <a:solidFill>
                  <a:schemeClr val="bg1"/>
                </a:solidFill>
                <a:latin typeface="Calibri" panose="020F0502020204030204" pitchFamily="34" charset="0"/>
                <a:cs typeface="Calibri" panose="020F0502020204030204" pitchFamily="34" charset="0"/>
              </a:rPr>
              <a:t>Το </a:t>
            </a:r>
            <a:r>
              <a:rPr lang="el-GR" dirty="0" err="1">
                <a:solidFill>
                  <a:schemeClr val="bg1"/>
                </a:solidFill>
                <a:latin typeface="Calibri" panose="020F0502020204030204" pitchFamily="34" charset="0"/>
                <a:cs typeface="Calibri" panose="020F0502020204030204" pitchFamily="34" charset="0"/>
              </a:rPr>
              <a:t>eTwinning</a:t>
            </a:r>
            <a:r>
              <a:rPr lang="el-GR" dirty="0">
                <a:solidFill>
                  <a:schemeClr val="bg1"/>
                </a:solidFill>
                <a:latin typeface="Calibri" panose="020F0502020204030204" pitchFamily="34" charset="0"/>
                <a:cs typeface="Calibri" panose="020F0502020204030204" pitchFamily="34" charset="0"/>
              </a:rPr>
              <a:t> είναι μια πρωτοβουλία της Ευρωπαϊκής Επιτροπής που δημιουργεί μια κοινότητα ευρωπαϊκών σχολείων, επιτρέποντας σε εκπαιδευτικούς να συνεργάζονται με συναδέλφους τους από άλλες χώρες, χρησιμοποιώντας Τεχνολογίες Πληροφορικής και Επικοινωνίας (ΤΠΕ) για να αναπτύξουν κοινά εκπαιδευτικά προγράμματα</a:t>
            </a:r>
          </a:p>
          <a:p>
            <a:r>
              <a:rPr lang="el-GR" dirty="0">
                <a:solidFill>
                  <a:schemeClr val="bg1"/>
                </a:solidFill>
                <a:latin typeface="Calibri" panose="020F0502020204030204" pitchFamily="34" charset="0"/>
                <a:cs typeface="Calibri" panose="020F0502020204030204" pitchFamily="34" charset="0"/>
              </a:rPr>
              <a:t>. Οι εγγεγραμμένοι εκπαιδευτικοί μπορούν να επικοινωνούν, να ανταλλάσσουν υλικό και να συνεργάζονται σε συνεργατικά έργα μέσω της πλατφόρμας του </a:t>
            </a:r>
            <a:r>
              <a:rPr lang="el-GR" dirty="0" err="1">
                <a:solidFill>
                  <a:schemeClr val="bg1"/>
                </a:solidFill>
                <a:latin typeface="Calibri" panose="020F0502020204030204" pitchFamily="34" charset="0"/>
                <a:cs typeface="Calibri" panose="020F0502020204030204" pitchFamily="34" charset="0"/>
              </a:rPr>
              <a:t>eTwinning</a:t>
            </a:r>
            <a:r>
              <a:rPr lang="el-GR" dirty="0">
                <a:solidFill>
                  <a:schemeClr val="bg1"/>
                </a:solidFill>
                <a:latin typeface="Calibri" panose="020F0502020204030204" pitchFamily="34" charset="0"/>
                <a:cs typeface="Calibri" panose="020F0502020204030204" pitchFamily="34" charset="0"/>
              </a:rPr>
              <a:t>, προωθώντας την καινοτομία και τη δημιουργική μάθηση</a:t>
            </a:r>
            <a:endParaRPr lang="en-US" sz="18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buNone/>
            </a:pPr>
            <a:endParaRPr lang="en-US" sz="1800" dirty="0">
              <a:solidFill>
                <a:schemeClr val="bg1"/>
              </a:solidFill>
              <a:effectLst/>
              <a:latin typeface="Calibri" panose="020F0502020204030204" pitchFamily="34" charset="0"/>
              <a:ea typeface="Times New Roman" panose="02020603050405020304" pitchFamily="18" charset="0"/>
            </a:endParaRPr>
          </a:p>
          <a:p>
            <a:pPr algn="just">
              <a:lnSpc>
                <a:spcPct val="115000"/>
              </a:lnSpc>
              <a:buNone/>
            </a:pPr>
            <a:r>
              <a:rPr lang="el-GR" sz="1800" dirty="0">
                <a:solidFill>
                  <a:schemeClr val="bg1"/>
                </a:solidFill>
                <a:effectLst/>
                <a:latin typeface="Calibri" panose="020F0502020204030204" pitchFamily="34" charset="0"/>
                <a:ea typeface="Times New Roman" panose="02020603050405020304" pitchFamily="18" charset="0"/>
              </a:rPr>
              <a:t>Τη φετινή χρονιά το νηπιαγωγείο μας συμμετέχει σε ένα ευρωπαϊκό πρόγραμμα με τίτλο “</a:t>
            </a:r>
            <a:r>
              <a:rPr lang="en-US" sz="1800" b="1" dirty="0">
                <a:solidFill>
                  <a:schemeClr val="bg1"/>
                </a:solidFill>
                <a:effectLst/>
                <a:latin typeface="Calibri" panose="020F0502020204030204" pitchFamily="34" charset="0"/>
                <a:ea typeface="Times New Roman" panose="02020603050405020304" pitchFamily="18" charset="0"/>
              </a:rPr>
              <a:t>Journey to the land of emotions and feelings</a:t>
            </a:r>
            <a:r>
              <a:rPr lang="el-GR" sz="1800" b="1" dirty="0">
                <a:solidFill>
                  <a:schemeClr val="bg1"/>
                </a:solidFill>
                <a:effectLst/>
                <a:latin typeface="Calibri" panose="020F0502020204030204" pitchFamily="34" charset="0"/>
                <a:ea typeface="Times New Roman" panose="02020603050405020304" pitchFamily="18" charset="0"/>
              </a:rPr>
              <a:t>” </a:t>
            </a:r>
            <a:r>
              <a:rPr lang="el-GR" sz="1800" dirty="0">
                <a:solidFill>
                  <a:schemeClr val="bg1"/>
                </a:solidFill>
                <a:effectLst/>
                <a:latin typeface="Calibri" panose="020F0502020204030204" pitchFamily="34" charset="0"/>
                <a:ea typeface="Times New Roman" panose="02020603050405020304" pitchFamily="18" charset="0"/>
              </a:rPr>
              <a:t>σε συνεργασία με τη Ρουμανία, την Τουρκία και την Ισπανία. Το έργο θα ξεκινήσει αρχές Οκτωβρίου και θα ολοκληρωθεί στο τέλος Φεβρουαρίου. </a:t>
            </a:r>
          </a:p>
          <a:p>
            <a:pPr algn="just">
              <a:lnSpc>
                <a:spcPct val="115000"/>
              </a:lnSpc>
              <a:buNone/>
            </a:pPr>
            <a:endParaRPr lang="el-GR" sz="1800" dirty="0">
              <a:solidFill>
                <a:schemeClr val="bg1"/>
              </a:solidFill>
              <a:effectLst/>
              <a:latin typeface="Calibri" panose="020F0502020204030204" pitchFamily="34" charset="0"/>
              <a:ea typeface="Times New Roman" panose="02020603050405020304" pitchFamily="18" charset="0"/>
            </a:endParaRPr>
          </a:p>
          <a:p>
            <a:r>
              <a:rPr lang="el-GR" dirty="0">
                <a:solidFill>
                  <a:schemeClr val="bg1"/>
                </a:solidFill>
                <a:latin typeface="Calibri" panose="020F0502020204030204" pitchFamily="34" charset="0"/>
                <a:cs typeface="Calibri" panose="020F0502020204030204" pitchFamily="34" charset="0"/>
              </a:rPr>
              <a:t>Σε αυτό το έργο, τα παιδιά θα ξεκινήσουν ένα «φανταστικό ταξίδι» μέσα από έναν μαγικό κόσμο όπου κάθε «σταθμός» ή «βασίλειο» τα περιμένει με ένα θεμελιώδες συναίσθημα: χαρά, λύπη, φόβο, θυμό, έκπληξη, ντροπή.</a:t>
            </a:r>
          </a:p>
          <a:p>
            <a:r>
              <a:rPr lang="el-GR" dirty="0">
                <a:solidFill>
                  <a:schemeClr val="bg1"/>
                </a:solidFill>
                <a:latin typeface="Calibri" panose="020F0502020204030204" pitchFamily="34" charset="0"/>
                <a:cs typeface="Calibri" panose="020F0502020204030204" pitchFamily="34" charset="0"/>
              </a:rPr>
              <a:t>Κάθε συναίσθημα θα εξερευνηθεί μέσα από δραστηριότητες κατάλληλες για την ηλικία: παιχνίδια ρόλων, θεραπευτικές ιστορίες, σχέδια, πίνακες ζωγραφικής, τραγούδια, χορούς, δημιουργικά εργαστήρια και απλές ψηφιακές δραστηριότητες.</a:t>
            </a:r>
            <a:endParaRPr lang="en-US" dirty="0">
              <a:solidFill>
                <a:schemeClr val="bg1"/>
              </a:solidFill>
              <a:latin typeface="Calibri" panose="020F0502020204030204" pitchFamily="34" charset="0"/>
              <a:cs typeface="Calibri" panose="020F0502020204030204" pitchFamily="34" charset="0"/>
            </a:endParaRPr>
          </a:p>
          <a:p>
            <a:endParaRPr lang="el-GR" dirty="0">
              <a:solidFill>
                <a:schemeClr val="bg1"/>
              </a:solidFill>
              <a:latin typeface="Calibri" panose="020F0502020204030204" pitchFamily="34" charset="0"/>
              <a:cs typeface="Calibri" panose="020F0502020204030204" pitchFamily="34" charset="0"/>
            </a:endParaRPr>
          </a:p>
          <a:p>
            <a:pPr algn="just">
              <a:lnSpc>
                <a:spcPct val="115000"/>
              </a:lnSpc>
              <a:buNone/>
            </a:pPr>
            <a:endParaRPr lang="en-US" sz="1800" dirty="0">
              <a:solidFill>
                <a:schemeClr val="bg1"/>
              </a:solidFill>
              <a:effectLst/>
              <a:latin typeface="Times New Roman" panose="02020603050405020304" pitchFamily="18" charset="0"/>
              <a:ea typeface="Times New Roman" panose="02020603050405020304" pitchFamily="18" charset="0"/>
            </a:endParaRPr>
          </a:p>
        </p:txBody>
      </p:sp>
      <p:pic>
        <p:nvPicPr>
          <p:cNvPr id="7" name="Εικόνα 6">
            <a:extLst>
              <a:ext uri="{FF2B5EF4-FFF2-40B4-BE49-F238E27FC236}">
                <a16:creationId xmlns:a16="http://schemas.microsoft.com/office/drawing/2014/main" id="{21C96BB8-7A52-9842-A486-8606641207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67589" y="116632"/>
            <a:ext cx="1763688" cy="1175792"/>
          </a:xfrm>
          <a:prstGeom prst="rect">
            <a:avLst/>
          </a:prstGeom>
        </p:spPr>
      </p:pic>
      <p:sp>
        <p:nvSpPr>
          <p:cNvPr id="9" name="Τίτλος 8">
            <a:extLst>
              <a:ext uri="{FF2B5EF4-FFF2-40B4-BE49-F238E27FC236}">
                <a16:creationId xmlns:a16="http://schemas.microsoft.com/office/drawing/2014/main" id="{706AA9B5-2C0E-4D24-1D9E-94FBF842050E}"/>
              </a:ext>
            </a:extLst>
          </p:cNvPr>
          <p:cNvSpPr>
            <a:spLocks noGrp="1"/>
          </p:cNvSpPr>
          <p:nvPr>
            <p:ph type="title"/>
          </p:nvPr>
        </p:nvSpPr>
        <p:spPr>
          <a:xfrm>
            <a:off x="186003" y="116632"/>
            <a:ext cx="4746038" cy="648072"/>
          </a:xfrm>
        </p:spPr>
        <p:txBody>
          <a:bodyPr/>
          <a:lstStyle/>
          <a:p>
            <a:r>
              <a:rPr lang="en-US" b="1" dirty="0">
                <a:solidFill>
                  <a:schemeClr val="bg1"/>
                </a:solidFill>
              </a:rPr>
              <a:t>E</a:t>
            </a:r>
            <a:r>
              <a:rPr lang="en-US" dirty="0">
                <a:solidFill>
                  <a:schemeClr val="bg1"/>
                </a:solidFill>
              </a:rPr>
              <a:t> </a:t>
            </a:r>
            <a:r>
              <a:rPr lang="en-US" b="1" dirty="0">
                <a:solidFill>
                  <a:schemeClr val="bg1"/>
                </a:solidFill>
              </a:rPr>
              <a:t>twinning</a:t>
            </a:r>
          </a:p>
        </p:txBody>
      </p:sp>
    </p:spTree>
    <p:extLst>
      <p:ext uri="{BB962C8B-B14F-4D97-AF65-F5344CB8AC3E}">
        <p14:creationId xmlns:p14="http://schemas.microsoft.com/office/powerpoint/2010/main" val="119928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1AD200-9DC3-17FB-341F-86E3AE996A27}"/>
              </a:ext>
            </a:extLst>
          </p:cNvPr>
          <p:cNvSpPr>
            <a:spLocks noGrp="1"/>
          </p:cNvSpPr>
          <p:nvPr>
            <p:ph type="title"/>
          </p:nvPr>
        </p:nvSpPr>
        <p:spPr>
          <a:xfrm>
            <a:off x="611560" y="692696"/>
            <a:ext cx="6630888" cy="949424"/>
          </a:xfrm>
        </p:spPr>
        <p:txBody>
          <a:bodyPr>
            <a:normAutofit fontScale="90000"/>
          </a:bodyPr>
          <a:lstStyle/>
          <a:p>
            <a:r>
              <a:rPr lang="el-GR" sz="4400" b="1" dirty="0">
                <a:solidFill>
                  <a:schemeClr val="bg1"/>
                </a:solidFill>
                <a:latin typeface="Candara" panose="020E0502030303020204" pitchFamily="34" charset="0"/>
              </a:rPr>
              <a:t>ΑΓΓΛΙΚΑ</a:t>
            </a:r>
            <a:br>
              <a:rPr lang="en-US" dirty="0"/>
            </a:br>
            <a:r>
              <a:rPr lang="el-GR" b="1" dirty="0"/>
              <a:t> </a:t>
            </a:r>
            <a:br>
              <a:rPr lang="en-US" dirty="0"/>
            </a:br>
            <a:endParaRPr lang="en-US" dirty="0"/>
          </a:p>
        </p:txBody>
      </p:sp>
      <p:sp>
        <p:nvSpPr>
          <p:cNvPr id="4" name="TextBox 3">
            <a:extLst>
              <a:ext uri="{FF2B5EF4-FFF2-40B4-BE49-F238E27FC236}">
                <a16:creationId xmlns:a16="http://schemas.microsoft.com/office/drawing/2014/main" id="{F4E398E1-B6A1-48C5-C6F6-DEDCBBE68C11}"/>
              </a:ext>
            </a:extLst>
          </p:cNvPr>
          <p:cNvSpPr txBox="1"/>
          <p:nvPr/>
        </p:nvSpPr>
        <p:spPr>
          <a:xfrm>
            <a:off x="323528" y="692696"/>
            <a:ext cx="7920880" cy="2819041"/>
          </a:xfrm>
          <a:prstGeom prst="rect">
            <a:avLst/>
          </a:prstGeom>
          <a:noFill/>
        </p:spPr>
        <p:txBody>
          <a:bodyPr wrap="square">
            <a:spAutoFit/>
          </a:bodyPr>
          <a:lstStyle/>
          <a:p>
            <a:pPr algn="ctr">
              <a:lnSpc>
                <a:spcPct val="115000"/>
              </a:lnSpc>
              <a:buNone/>
            </a:pPr>
            <a:endParaRPr lang="en-US" sz="1800" dirty="0">
              <a:effectLst/>
              <a:latin typeface="Times New Roman" panose="02020603050405020304" pitchFamily="18" charset="0"/>
              <a:ea typeface="Times New Roman" panose="02020603050405020304" pitchFamily="18" charset="0"/>
            </a:endParaRPr>
          </a:p>
          <a:p>
            <a:pPr algn="ctr">
              <a:lnSpc>
                <a:spcPct val="115000"/>
              </a:lnSpc>
              <a:buNone/>
            </a:pPr>
            <a:r>
              <a:rPr lang="el-GR" sz="1800" b="1"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gn="just">
              <a:lnSpc>
                <a:spcPct val="115000"/>
              </a:lnSpc>
              <a:buNone/>
              <a:tabLst>
                <a:tab pos="571500" algn="l"/>
              </a:tabLst>
            </a:pPr>
            <a:r>
              <a:rPr lang="el-GR" sz="2400" dirty="0">
                <a:solidFill>
                  <a:schemeClr val="bg1"/>
                </a:solidFill>
                <a:effectLst/>
                <a:latin typeface="Calibri" panose="020F0502020204030204" pitchFamily="34" charset="0"/>
                <a:ea typeface="Times New Roman" panose="02020603050405020304" pitchFamily="18" charset="0"/>
              </a:rPr>
              <a:t>Το τρέχον σχολικό έτος οι μαθητές του Νηπιαγωγείου συμμετέχουν σε δραστηριότητες αγγλικής γλώσσας δύο φορές την εβδομάδα κάθε Δευτέρα και Τετάρτη.</a:t>
            </a:r>
          </a:p>
          <a:p>
            <a:pPr algn="just">
              <a:lnSpc>
                <a:spcPct val="115000"/>
              </a:lnSpc>
              <a:buNone/>
              <a:tabLst>
                <a:tab pos="571500" algn="l"/>
              </a:tabLst>
            </a:pPr>
            <a:endParaRPr lang="el-GR" sz="2400" dirty="0">
              <a:solidFill>
                <a:schemeClr val="bg1"/>
              </a:solidFill>
              <a:latin typeface="Calibri" panose="020F0502020204030204" pitchFamily="34" charset="0"/>
              <a:ea typeface="Times New Roman" panose="02020603050405020304" pitchFamily="18" charset="0"/>
            </a:endParaRPr>
          </a:p>
          <a:p>
            <a:pPr algn="just">
              <a:lnSpc>
                <a:spcPct val="115000"/>
              </a:lnSpc>
              <a:buNone/>
              <a:tabLst>
                <a:tab pos="571500" algn="l"/>
              </a:tabLst>
            </a:pPr>
            <a:r>
              <a:rPr lang="el-GR" sz="2400" dirty="0">
                <a:solidFill>
                  <a:schemeClr val="bg1"/>
                </a:solidFill>
                <a:latin typeface="Calibri" panose="020F0502020204030204" pitchFamily="34" charset="0"/>
                <a:ea typeface="Times New Roman" panose="02020603050405020304" pitchFamily="18" charset="0"/>
              </a:rPr>
              <a:t>Κα Γκόγκου Παρασκευή (Βούλα)</a:t>
            </a:r>
            <a:endParaRPr lang="en-US" sz="2400" dirty="0">
              <a:solidFill>
                <a:schemeClr val="bg1"/>
              </a:solidFill>
              <a:effectLst/>
              <a:latin typeface="Times New Roman" panose="02020603050405020304" pitchFamily="18" charset="0"/>
              <a:ea typeface="Times New Roman" panose="02020603050405020304" pitchFamily="18" charset="0"/>
            </a:endParaRPr>
          </a:p>
        </p:txBody>
      </p:sp>
      <p:pic>
        <p:nvPicPr>
          <p:cNvPr id="6" name="Εικόνα 5">
            <a:extLst>
              <a:ext uri="{FF2B5EF4-FFF2-40B4-BE49-F238E27FC236}">
                <a16:creationId xmlns:a16="http://schemas.microsoft.com/office/drawing/2014/main" id="{6BFD7EE9-9098-EE30-FC25-924825487E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8297" y="2276872"/>
            <a:ext cx="2162175" cy="1619250"/>
          </a:xfrm>
          <a:prstGeom prst="rect">
            <a:avLst/>
          </a:prstGeom>
        </p:spPr>
      </p:pic>
    </p:spTree>
    <p:extLst>
      <p:ext uri="{BB962C8B-B14F-4D97-AF65-F5344CB8AC3E}">
        <p14:creationId xmlns:p14="http://schemas.microsoft.com/office/powerpoint/2010/main" val="34830935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2E4BE0-55D6-570D-5A19-991F85D2EAD9}"/>
              </a:ext>
            </a:extLst>
          </p:cNvPr>
          <p:cNvSpPr>
            <a:spLocks noGrp="1"/>
          </p:cNvSpPr>
          <p:nvPr>
            <p:ph type="title"/>
          </p:nvPr>
        </p:nvSpPr>
        <p:spPr>
          <a:xfrm>
            <a:off x="107504" y="764704"/>
            <a:ext cx="8748464" cy="1152128"/>
          </a:xfrm>
        </p:spPr>
        <p:txBody>
          <a:bodyPr>
            <a:normAutofit fontScale="90000"/>
          </a:bodyPr>
          <a:lstStyle/>
          <a:p>
            <a:r>
              <a:rPr lang="el-GR" sz="3300" b="1" dirty="0">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rPr>
              <a:t>                  </a:t>
            </a:r>
            <a:r>
              <a:rPr lang="el-GR" sz="3300" b="1" dirty="0">
                <a:solidFill>
                  <a:schemeClr val="bg1"/>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rPr>
              <a:t>ΕΚΠΑΙΔΕΥΤΙΚΕΣ ΕΠΙΣΚΕΨΕΙΣ   </a:t>
            </a:r>
            <a:br>
              <a:rPr lang="el-GR" sz="3300" b="1" dirty="0">
                <a:solidFill>
                  <a:schemeClr val="bg1"/>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rPr>
            </a:br>
            <a:r>
              <a:rPr lang="el-GR" sz="3300" b="1" dirty="0">
                <a:solidFill>
                  <a:schemeClr val="bg1"/>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rPr>
              <a:t>ΘΕΑΤΡΙΚΕΣ ΠΑΡΑΣΤΑΣΕΙΣ -  ΕΙΣΟΔΟΣ ΤΡΙΤΩΝ</a:t>
            </a:r>
            <a:br>
              <a:rPr lang="el-GR" sz="3000" b="1" dirty="0">
                <a:solidFill>
                  <a:schemeClr val="bg1"/>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rPr>
            </a:br>
            <a:br>
              <a:rPr lang="el-GR" sz="3000" b="1" dirty="0">
                <a:solidFill>
                  <a:schemeClr val="bg1"/>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rPr>
            </a:br>
            <a:endParaRPr lang="en-US" sz="3000" b="1" dirty="0">
              <a:solidFill>
                <a:schemeClr val="bg1"/>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p:txBody>
      </p:sp>
      <p:sp>
        <p:nvSpPr>
          <p:cNvPr id="4" name="TextBox 3">
            <a:extLst>
              <a:ext uri="{FF2B5EF4-FFF2-40B4-BE49-F238E27FC236}">
                <a16:creationId xmlns:a16="http://schemas.microsoft.com/office/drawing/2014/main" id="{3F63FE5C-29C0-B046-A3A2-CF4FA6CAEF21}"/>
              </a:ext>
            </a:extLst>
          </p:cNvPr>
          <p:cNvSpPr txBox="1"/>
          <p:nvPr/>
        </p:nvSpPr>
        <p:spPr>
          <a:xfrm>
            <a:off x="179512" y="1628800"/>
            <a:ext cx="8856984" cy="5632311"/>
          </a:xfrm>
          <a:prstGeom prst="rect">
            <a:avLst/>
          </a:prstGeom>
          <a:noFill/>
        </p:spPr>
        <p:txBody>
          <a:bodyPr wrap="square">
            <a:spAutoFit/>
          </a:bodyPr>
          <a:lstStyle/>
          <a:p>
            <a:r>
              <a:rPr lang="el-GR" sz="1800" dirty="0">
                <a:solidFill>
                  <a:schemeClr val="bg1"/>
                </a:solidFill>
                <a:latin typeface="Calibri" panose="020F0502020204030204" pitchFamily="34" charset="0"/>
                <a:cs typeface="Calibri" panose="020F0502020204030204" pitchFamily="34" charset="0"/>
              </a:rPr>
              <a:t>Οι διδακτικές επισκέψεις εκτός του σχολικού χώρου αλλά και οι υποδοχές ειδικών στο χώρο του σχολείου στηρίζονται  στις θεματικές και στα σχέδια εργασίας μας.</a:t>
            </a:r>
          </a:p>
          <a:p>
            <a:endParaRPr lang="el-GR" dirty="0">
              <a:solidFill>
                <a:schemeClr val="bg1"/>
              </a:solidFill>
              <a:latin typeface="Calibri" panose="020F0502020204030204" pitchFamily="34" charset="0"/>
              <a:cs typeface="Calibri" panose="020F0502020204030204" pitchFamily="34" charset="0"/>
            </a:endParaRPr>
          </a:p>
          <a:p>
            <a:r>
              <a:rPr lang="el-GR" sz="1800" dirty="0">
                <a:solidFill>
                  <a:schemeClr val="bg1"/>
                </a:solidFill>
                <a:latin typeface="Calibri" panose="020F0502020204030204" pitchFamily="34" charset="0"/>
                <a:cs typeface="Calibri" panose="020F0502020204030204" pitchFamily="34" charset="0"/>
              </a:rPr>
              <a:t>Ενδεικτικές</a:t>
            </a:r>
            <a:endParaRPr lang="en-US" sz="1800" dirty="0">
              <a:solidFill>
                <a:schemeClr val="bg1"/>
              </a:solidFill>
              <a:latin typeface="Calibri" panose="020F0502020204030204" pitchFamily="34" charset="0"/>
              <a:cs typeface="Calibri" panose="020F0502020204030204" pitchFamily="34" charset="0"/>
            </a:endParaRPr>
          </a:p>
          <a:p>
            <a:r>
              <a:rPr lang="el-GR" b="1" i="1" dirty="0">
                <a:solidFill>
                  <a:schemeClr val="bg1"/>
                </a:solidFill>
                <a:latin typeface="Calibri" panose="020F0502020204030204" pitchFamily="34" charset="0"/>
                <a:cs typeface="Calibri" panose="020F0502020204030204" pitchFamily="34" charset="0"/>
              </a:rPr>
              <a:t>Οκτώβριος</a:t>
            </a:r>
            <a:r>
              <a:rPr lang="el-GR" dirty="0">
                <a:solidFill>
                  <a:schemeClr val="bg1"/>
                </a:solidFill>
                <a:latin typeface="Calibri" panose="020F0502020204030204" pitchFamily="34" charset="0"/>
                <a:cs typeface="Calibri" panose="020F0502020204030204" pitchFamily="34" charset="0"/>
              </a:rPr>
              <a:t> : Επίσκεψη της Πυροσβεστικής στο σχολείο μας.</a:t>
            </a:r>
            <a:endParaRPr lang="en-US" dirty="0">
              <a:solidFill>
                <a:schemeClr val="bg1"/>
              </a:solidFill>
              <a:latin typeface="Calibri" panose="020F0502020204030204" pitchFamily="34" charset="0"/>
              <a:cs typeface="Calibri" panose="020F0502020204030204" pitchFamily="34" charset="0"/>
            </a:endParaRPr>
          </a:p>
          <a:p>
            <a:r>
              <a:rPr lang="el-GR" b="1" i="1" dirty="0">
                <a:solidFill>
                  <a:schemeClr val="bg1"/>
                </a:solidFill>
                <a:latin typeface="Calibri" panose="020F0502020204030204" pitchFamily="34" charset="0"/>
                <a:cs typeface="Calibri" panose="020F0502020204030204" pitchFamily="34" charset="0"/>
              </a:rPr>
              <a:t>Νοέμβριος</a:t>
            </a:r>
            <a:r>
              <a:rPr lang="el-GR" dirty="0">
                <a:solidFill>
                  <a:schemeClr val="bg1"/>
                </a:solidFill>
                <a:latin typeface="Calibri" panose="020F0502020204030204" pitchFamily="34" charset="0"/>
                <a:cs typeface="Calibri" panose="020F0502020204030204" pitchFamily="34" charset="0"/>
              </a:rPr>
              <a:t>: Επίσκεψη της ομάδας Παίξε Μαζί μας  παρουσίαση θεατρικού παιχνιδιού</a:t>
            </a:r>
          </a:p>
          <a:p>
            <a:r>
              <a:rPr lang="el-GR" dirty="0">
                <a:solidFill>
                  <a:schemeClr val="bg1"/>
                </a:solidFill>
                <a:latin typeface="Calibri" panose="020F0502020204030204" pitchFamily="34" charset="0"/>
                <a:cs typeface="Calibri" panose="020F0502020204030204" pitchFamily="34" charset="0"/>
              </a:rPr>
              <a:t>«Ελιά με λένε»</a:t>
            </a:r>
            <a:endParaRPr lang="en-US" dirty="0">
              <a:solidFill>
                <a:schemeClr val="bg1"/>
              </a:solidFill>
              <a:latin typeface="Calibri" panose="020F0502020204030204" pitchFamily="34" charset="0"/>
              <a:cs typeface="Calibri" panose="020F0502020204030204" pitchFamily="34" charset="0"/>
            </a:endParaRPr>
          </a:p>
          <a:p>
            <a:r>
              <a:rPr lang="el-GR" b="1" dirty="0">
                <a:solidFill>
                  <a:schemeClr val="bg1"/>
                </a:solidFill>
                <a:latin typeface="Calibri" panose="020F0502020204030204" pitchFamily="34" charset="0"/>
                <a:cs typeface="Calibri" panose="020F0502020204030204" pitchFamily="34" charset="0"/>
              </a:rPr>
              <a:t>Ιανουάριος</a:t>
            </a:r>
            <a:r>
              <a:rPr lang="el-GR" dirty="0">
                <a:solidFill>
                  <a:schemeClr val="bg1"/>
                </a:solidFill>
                <a:latin typeface="Calibri" panose="020F0502020204030204" pitchFamily="34" charset="0"/>
                <a:cs typeface="Calibri" panose="020F0502020204030204" pitchFamily="34" charset="0"/>
              </a:rPr>
              <a:t>: Παρακολούθηση θεατρικής παράστασης από το ΔΗΠΕΘΕΚ στην Καλαμάτα.</a:t>
            </a:r>
            <a:endParaRPr lang="en-US" dirty="0">
              <a:solidFill>
                <a:schemeClr val="bg1"/>
              </a:solidFill>
              <a:latin typeface="Calibri" panose="020F0502020204030204" pitchFamily="34" charset="0"/>
              <a:cs typeface="Calibri" panose="020F0502020204030204" pitchFamily="34" charset="0"/>
            </a:endParaRPr>
          </a:p>
          <a:p>
            <a:r>
              <a:rPr lang="el-GR" b="1" i="1" dirty="0">
                <a:solidFill>
                  <a:schemeClr val="bg1"/>
                </a:solidFill>
                <a:latin typeface="Calibri" panose="020F0502020204030204" pitchFamily="34" charset="0"/>
                <a:cs typeface="Calibri" panose="020F0502020204030204" pitchFamily="34" charset="0"/>
              </a:rPr>
              <a:t>Φεβρουάριος</a:t>
            </a:r>
            <a:r>
              <a:rPr lang="el-GR" dirty="0">
                <a:solidFill>
                  <a:schemeClr val="bg1"/>
                </a:solidFill>
                <a:latin typeface="Calibri" panose="020F0502020204030204" pitchFamily="34" charset="0"/>
                <a:cs typeface="Calibri" panose="020F0502020204030204" pitchFamily="34" charset="0"/>
              </a:rPr>
              <a:t>: «Το Μαγικό Μπαούλο του Αρλεκίνου» από την Ομάδα </a:t>
            </a:r>
            <a:r>
              <a:rPr lang="el-GR" dirty="0" err="1">
                <a:solidFill>
                  <a:schemeClr val="bg1"/>
                </a:solidFill>
                <a:latin typeface="Calibri" panose="020F0502020204030204" pitchFamily="34" charset="0"/>
                <a:cs typeface="Calibri" panose="020F0502020204030204" pitchFamily="34" charset="0"/>
              </a:rPr>
              <a:t>Κοκου-Μουκλό</a:t>
            </a:r>
            <a:r>
              <a:rPr lang="el-GR" dirty="0">
                <a:solidFill>
                  <a:schemeClr val="bg1"/>
                </a:solidFill>
                <a:latin typeface="Calibri" panose="020F0502020204030204" pitchFamily="34" charset="0"/>
                <a:cs typeface="Calibri" panose="020F0502020204030204" pitchFamily="34" charset="0"/>
              </a:rPr>
              <a:t>(Αποκριάτικο δρώμενο &amp; εργαστήρι κατασκευής και εμψύχωσης κούκλας)</a:t>
            </a:r>
            <a:endParaRPr lang="en-US" dirty="0">
              <a:solidFill>
                <a:schemeClr val="bg1"/>
              </a:solidFill>
              <a:latin typeface="Calibri" panose="020F0502020204030204" pitchFamily="34" charset="0"/>
              <a:cs typeface="Calibri" panose="020F0502020204030204" pitchFamily="34" charset="0"/>
            </a:endParaRPr>
          </a:p>
          <a:p>
            <a:r>
              <a:rPr lang="el-GR" b="1" i="1" dirty="0">
                <a:solidFill>
                  <a:schemeClr val="bg1"/>
                </a:solidFill>
                <a:latin typeface="Calibri" panose="020F0502020204030204" pitchFamily="34" charset="0"/>
                <a:cs typeface="Calibri" panose="020F0502020204030204" pitchFamily="34" charset="0"/>
              </a:rPr>
              <a:t>Μάρτιος</a:t>
            </a:r>
            <a:r>
              <a:rPr lang="el-GR" dirty="0">
                <a:solidFill>
                  <a:schemeClr val="bg1"/>
                </a:solidFill>
                <a:latin typeface="Calibri" panose="020F0502020204030204" pitchFamily="34" charset="0"/>
                <a:cs typeface="Calibri" panose="020F0502020204030204" pitchFamily="34" charset="0"/>
              </a:rPr>
              <a:t>: Επίσκεψη στο λαογραφικό μουσείο </a:t>
            </a:r>
            <a:r>
              <a:rPr lang="el-GR" dirty="0" err="1">
                <a:solidFill>
                  <a:schemeClr val="bg1"/>
                </a:solidFill>
                <a:latin typeface="Calibri" panose="020F0502020204030204" pitchFamily="34" charset="0"/>
                <a:cs typeface="Calibri" panose="020F0502020204030204" pitchFamily="34" charset="0"/>
              </a:rPr>
              <a:t>Νεοχωρίου</a:t>
            </a:r>
            <a:r>
              <a:rPr lang="el-GR" dirty="0">
                <a:solidFill>
                  <a:schemeClr val="bg1"/>
                </a:solidFill>
                <a:latin typeface="Calibri" panose="020F0502020204030204" pitchFamily="34" charset="0"/>
                <a:cs typeface="Calibri" panose="020F0502020204030204" pitchFamily="34" charset="0"/>
              </a:rPr>
              <a:t>.</a:t>
            </a:r>
            <a:endParaRPr lang="en-US" dirty="0">
              <a:solidFill>
                <a:schemeClr val="bg1"/>
              </a:solidFill>
              <a:latin typeface="Calibri" panose="020F0502020204030204" pitchFamily="34" charset="0"/>
              <a:cs typeface="Calibri" panose="020F0502020204030204" pitchFamily="34" charset="0"/>
            </a:endParaRPr>
          </a:p>
          <a:p>
            <a:r>
              <a:rPr lang="el-GR" b="1" i="1" dirty="0">
                <a:solidFill>
                  <a:schemeClr val="bg1"/>
                </a:solidFill>
                <a:latin typeface="Calibri" panose="020F0502020204030204" pitchFamily="34" charset="0"/>
                <a:cs typeface="Calibri" panose="020F0502020204030204" pitchFamily="34" charset="0"/>
              </a:rPr>
              <a:t>Μάϊος</a:t>
            </a:r>
            <a:r>
              <a:rPr lang="el-GR" i="1" dirty="0">
                <a:solidFill>
                  <a:schemeClr val="bg1"/>
                </a:solidFill>
                <a:latin typeface="Calibri" panose="020F0502020204030204" pitchFamily="34" charset="0"/>
                <a:cs typeface="Calibri" panose="020F0502020204030204" pitchFamily="34" charset="0"/>
              </a:rPr>
              <a:t>: </a:t>
            </a:r>
            <a:r>
              <a:rPr lang="el-GR" dirty="0">
                <a:solidFill>
                  <a:schemeClr val="bg1"/>
                </a:solidFill>
                <a:latin typeface="Calibri" panose="020F0502020204030204" pitchFamily="34" charset="0"/>
                <a:cs typeface="Calibri" panose="020F0502020204030204" pitchFamily="34" charset="0"/>
              </a:rPr>
              <a:t>Επίσκεψη στο Δημοτικό Σχολείο </a:t>
            </a:r>
            <a:r>
              <a:rPr lang="el-GR" dirty="0" err="1">
                <a:solidFill>
                  <a:schemeClr val="bg1"/>
                </a:solidFill>
                <a:latin typeface="Calibri" panose="020F0502020204030204" pitchFamily="34" charset="0"/>
                <a:cs typeface="Calibri" panose="020F0502020204030204" pitchFamily="34" charset="0"/>
              </a:rPr>
              <a:t>Μελιγαλά</a:t>
            </a:r>
            <a:endParaRPr lang="el-GR" dirty="0">
              <a:solidFill>
                <a:schemeClr val="bg1"/>
              </a:solidFill>
              <a:latin typeface="Calibri" panose="020F0502020204030204" pitchFamily="34" charset="0"/>
              <a:cs typeface="Calibri" panose="020F0502020204030204" pitchFamily="34" charset="0"/>
            </a:endParaRPr>
          </a:p>
          <a:p>
            <a:endParaRPr lang="el-GR" dirty="0">
              <a:solidFill>
                <a:schemeClr val="bg1"/>
              </a:solidFill>
              <a:latin typeface="Calibri" panose="020F0502020204030204" pitchFamily="34" charset="0"/>
              <a:cs typeface="Calibri" panose="020F0502020204030204" pitchFamily="34" charset="0"/>
            </a:endParaRPr>
          </a:p>
          <a:p>
            <a:r>
              <a:rPr lang="el-GR" b="1" i="1" dirty="0">
                <a:solidFill>
                  <a:schemeClr val="bg1"/>
                </a:solidFill>
              </a:rPr>
              <a:t>Πιθανό να γίνει και κάποια επίσκεψη επιπλέον που δεν έχει προγραμματιστεί  ( π.χ. θεατρική παράσταση) ή και να ακυρωθεί παράσταση ή επίσκεψη για λόγους μη συμπλήρωσης της απαιτούμενης συμμετοχής.</a:t>
            </a:r>
            <a:endParaRPr lang="en-US" b="1" i="1" dirty="0">
              <a:solidFill>
                <a:schemeClr val="bg1"/>
              </a:solidFill>
            </a:endParaRPr>
          </a:p>
          <a:p>
            <a:r>
              <a:rPr lang="el-GR" b="1" dirty="0"/>
              <a:t> </a:t>
            </a:r>
            <a:endParaRPr lang="en-US" b="1" dirty="0"/>
          </a:p>
          <a:p>
            <a:endParaRPr lang="en-US" dirty="0">
              <a:solidFill>
                <a:schemeClr val="bg1"/>
              </a:solidFill>
              <a:latin typeface="Calibri" panose="020F0502020204030204" pitchFamily="34" charset="0"/>
              <a:cs typeface="Calibri" panose="020F0502020204030204" pitchFamily="34" charset="0"/>
            </a:endParaRPr>
          </a:p>
          <a:p>
            <a:r>
              <a:rPr lang="el-GR" i="1" dirty="0">
                <a:solidFill>
                  <a:schemeClr val="bg1"/>
                </a:solidFill>
                <a:latin typeface="Calibri" panose="020F0502020204030204" pitchFamily="34" charset="0"/>
                <a:cs typeface="Calibri" panose="020F0502020204030204" pitchFamily="34" charset="0"/>
              </a:rPr>
              <a:t> </a:t>
            </a:r>
            <a:endParaRPr lang="en-US" dirty="0">
              <a:solidFill>
                <a:schemeClr val="bg1"/>
              </a:solidFill>
              <a:latin typeface="Calibri" panose="020F0502020204030204" pitchFamily="34" charset="0"/>
              <a:cs typeface="Calibri" panose="020F0502020204030204" pitchFamily="34" charset="0"/>
            </a:endParaRPr>
          </a:p>
          <a:p>
            <a:endParaRPr lang="el-GR" sz="18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513032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F5E850-8A45-F43D-30AF-860F3AA1DB29}"/>
              </a:ext>
            </a:extLst>
          </p:cNvPr>
          <p:cNvSpPr>
            <a:spLocks noGrp="1"/>
          </p:cNvSpPr>
          <p:nvPr>
            <p:ph type="title"/>
          </p:nvPr>
        </p:nvSpPr>
        <p:spPr>
          <a:xfrm>
            <a:off x="539552" y="404664"/>
            <a:ext cx="5976663" cy="1008112"/>
          </a:xfrm>
        </p:spPr>
        <p:txBody>
          <a:bodyPr>
            <a:normAutofit/>
          </a:bodyPr>
          <a:lstStyle/>
          <a:p>
            <a:r>
              <a:rPr lang="el-GR" sz="4400" b="1" dirty="0" err="1">
                <a:solidFill>
                  <a:schemeClr val="bg1"/>
                </a:solidFill>
                <a:latin typeface="Candara" panose="020E0502030303020204" pitchFamily="34" charset="0"/>
              </a:rPr>
              <a:t>Σχολικεσ</a:t>
            </a:r>
            <a:r>
              <a:rPr lang="el-GR" sz="4400" b="1" dirty="0">
                <a:solidFill>
                  <a:schemeClr val="bg1"/>
                </a:solidFill>
                <a:latin typeface="Candara" panose="020E0502030303020204" pitchFamily="34" charset="0"/>
              </a:rPr>
              <a:t> </a:t>
            </a:r>
            <a:r>
              <a:rPr lang="el-GR" sz="4400" b="1" dirty="0" err="1">
                <a:solidFill>
                  <a:schemeClr val="bg1"/>
                </a:solidFill>
                <a:latin typeface="Candara" panose="020E0502030303020204" pitchFamily="34" charset="0"/>
              </a:rPr>
              <a:t>γιορτες</a:t>
            </a:r>
            <a:endParaRPr lang="en-US" sz="4400" b="1" dirty="0">
              <a:solidFill>
                <a:schemeClr val="bg1"/>
              </a:solidFill>
              <a:latin typeface="Candara" panose="020E0502030303020204" pitchFamily="34" charset="0"/>
            </a:endParaRPr>
          </a:p>
        </p:txBody>
      </p:sp>
      <p:pic>
        <p:nvPicPr>
          <p:cNvPr id="4" name="Εικόνα 3">
            <a:extLst>
              <a:ext uri="{FF2B5EF4-FFF2-40B4-BE49-F238E27FC236}">
                <a16:creationId xmlns:a16="http://schemas.microsoft.com/office/drawing/2014/main" id="{7D0DA578-090A-2A1C-FAC4-0DAB535DAB9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29399" y="835031"/>
            <a:ext cx="1575253" cy="2204864"/>
          </a:xfrm>
          <a:prstGeom prst="rect">
            <a:avLst/>
          </a:prstGeom>
        </p:spPr>
      </p:pic>
      <p:sp>
        <p:nvSpPr>
          <p:cNvPr id="6" name="TextBox 5">
            <a:extLst>
              <a:ext uri="{FF2B5EF4-FFF2-40B4-BE49-F238E27FC236}">
                <a16:creationId xmlns:a16="http://schemas.microsoft.com/office/drawing/2014/main" id="{5C7D6E6A-A3AD-22F1-DC40-F4B1BBECF741}"/>
              </a:ext>
            </a:extLst>
          </p:cNvPr>
          <p:cNvSpPr txBox="1"/>
          <p:nvPr/>
        </p:nvSpPr>
        <p:spPr>
          <a:xfrm>
            <a:off x="554968" y="1407502"/>
            <a:ext cx="7761448" cy="3038589"/>
          </a:xfrm>
          <a:prstGeom prst="rect">
            <a:avLst/>
          </a:prstGeom>
          <a:noFill/>
        </p:spPr>
        <p:txBody>
          <a:bodyPr wrap="square">
            <a:spAutoFit/>
          </a:bodyPr>
          <a:lstStyle/>
          <a:p>
            <a:pPr marL="342900" lvl="0" indent="-342900">
              <a:lnSpc>
                <a:spcPct val="115000"/>
              </a:lnSpc>
              <a:buClr>
                <a:srgbClr val="000000"/>
              </a:buClr>
              <a:buSzPts val="1200"/>
              <a:buFont typeface="Wingdings" panose="05000000000000000000" pitchFamily="2" charset="2"/>
              <a:buChar char=""/>
            </a:pPr>
            <a:r>
              <a:rPr lang="el-GR" sz="2400" dirty="0">
                <a:solidFill>
                  <a:srgbClr val="000000"/>
                </a:solidFill>
                <a:effectLst/>
                <a:latin typeface="Calibri" panose="020F0502020204030204" pitchFamily="34" charset="0"/>
                <a:ea typeface="Times New Roman" panose="02020603050405020304" pitchFamily="18" charset="0"/>
                <a:cs typeface="Wingdings" panose="05000000000000000000" pitchFamily="2" charset="2"/>
              </a:rPr>
              <a:t>Εορτασμός 28ης Οκτωβρίου 1940 </a:t>
            </a:r>
            <a:endParaRPr lang="en-US" sz="2400" dirty="0">
              <a:effectLst/>
              <a:latin typeface="Times New Roman" panose="02020603050405020304" pitchFamily="18" charset="0"/>
              <a:ea typeface="Times New Roman" panose="02020603050405020304" pitchFamily="18" charset="0"/>
              <a:cs typeface="Wingdings" panose="05000000000000000000" pitchFamily="2" charset="2"/>
            </a:endParaRPr>
          </a:p>
          <a:p>
            <a:pPr marL="342900" lvl="0" indent="-342900">
              <a:lnSpc>
                <a:spcPct val="115000"/>
              </a:lnSpc>
              <a:buClr>
                <a:srgbClr val="000000"/>
              </a:buClr>
              <a:buSzPts val="1200"/>
              <a:buFont typeface="Wingdings" panose="05000000000000000000" pitchFamily="2" charset="2"/>
              <a:buChar char=""/>
            </a:pPr>
            <a:r>
              <a:rPr lang="el-GR" sz="2400" dirty="0">
                <a:solidFill>
                  <a:srgbClr val="000000"/>
                </a:solidFill>
                <a:effectLst/>
                <a:latin typeface="Calibri" panose="020F0502020204030204" pitchFamily="34" charset="0"/>
                <a:ea typeface="Times New Roman" panose="02020603050405020304" pitchFamily="18" charset="0"/>
                <a:cs typeface="Wingdings" panose="05000000000000000000" pitchFamily="2" charset="2"/>
              </a:rPr>
              <a:t>Εορτασμός επετείου Πολυτεχνείου </a:t>
            </a:r>
            <a:endParaRPr lang="en-US" sz="2400" dirty="0">
              <a:effectLst/>
              <a:latin typeface="Times New Roman" panose="02020603050405020304" pitchFamily="18" charset="0"/>
              <a:ea typeface="Times New Roman" panose="02020603050405020304" pitchFamily="18" charset="0"/>
              <a:cs typeface="Wingdings" panose="05000000000000000000" pitchFamily="2" charset="2"/>
            </a:endParaRPr>
          </a:p>
          <a:p>
            <a:pPr marL="342900" lvl="0" indent="-342900">
              <a:lnSpc>
                <a:spcPct val="115000"/>
              </a:lnSpc>
              <a:buClr>
                <a:srgbClr val="000000"/>
              </a:buClr>
              <a:buSzPts val="1200"/>
              <a:buFont typeface="Wingdings" panose="05000000000000000000" pitchFamily="2" charset="2"/>
              <a:buChar char=""/>
            </a:pPr>
            <a:r>
              <a:rPr lang="el-GR" sz="2400" dirty="0">
                <a:solidFill>
                  <a:srgbClr val="000000"/>
                </a:solidFill>
                <a:effectLst/>
                <a:latin typeface="Calibri" panose="020F0502020204030204" pitchFamily="34" charset="0"/>
                <a:ea typeface="Times New Roman" panose="02020603050405020304" pitchFamily="18" charset="0"/>
                <a:cs typeface="Wingdings" panose="05000000000000000000" pitchFamily="2" charset="2"/>
              </a:rPr>
              <a:t>Εορτασμός Χριστουγέννων </a:t>
            </a:r>
            <a:endParaRPr lang="en-US" sz="2400" dirty="0">
              <a:effectLst/>
              <a:latin typeface="Times New Roman" panose="02020603050405020304" pitchFamily="18" charset="0"/>
              <a:ea typeface="Times New Roman" panose="02020603050405020304" pitchFamily="18" charset="0"/>
              <a:cs typeface="Wingdings" panose="05000000000000000000" pitchFamily="2" charset="2"/>
            </a:endParaRPr>
          </a:p>
          <a:p>
            <a:pPr marL="342900" lvl="0" indent="-342900">
              <a:lnSpc>
                <a:spcPct val="115000"/>
              </a:lnSpc>
              <a:buClr>
                <a:srgbClr val="000000"/>
              </a:buClr>
              <a:buSzPts val="1200"/>
              <a:buFont typeface="Wingdings" panose="05000000000000000000" pitchFamily="2" charset="2"/>
              <a:buChar char=""/>
            </a:pPr>
            <a:r>
              <a:rPr lang="el-GR" sz="2400" dirty="0">
                <a:solidFill>
                  <a:srgbClr val="000000"/>
                </a:solidFill>
                <a:effectLst/>
                <a:latin typeface="Calibri" panose="020F0502020204030204" pitchFamily="34" charset="0"/>
                <a:ea typeface="Times New Roman" panose="02020603050405020304" pitchFamily="18" charset="0"/>
                <a:cs typeface="Wingdings" panose="05000000000000000000" pitchFamily="2" charset="2"/>
              </a:rPr>
              <a:t>30 Ιανουαρίου - Τρεις Ιεράρχες</a:t>
            </a:r>
            <a:endParaRPr lang="en-US" sz="2400" dirty="0">
              <a:effectLst/>
              <a:latin typeface="Times New Roman" panose="02020603050405020304" pitchFamily="18" charset="0"/>
              <a:ea typeface="Times New Roman" panose="02020603050405020304" pitchFamily="18" charset="0"/>
              <a:cs typeface="Wingdings" panose="05000000000000000000" pitchFamily="2" charset="2"/>
            </a:endParaRPr>
          </a:p>
          <a:p>
            <a:pPr marL="342900" lvl="0" indent="-342900">
              <a:lnSpc>
                <a:spcPct val="115000"/>
              </a:lnSpc>
              <a:buClr>
                <a:srgbClr val="000000"/>
              </a:buClr>
              <a:buSzPts val="1200"/>
              <a:buFont typeface="Wingdings" panose="05000000000000000000" pitchFamily="2" charset="2"/>
              <a:buChar char=""/>
            </a:pPr>
            <a:r>
              <a:rPr lang="el-GR" sz="2400" dirty="0">
                <a:solidFill>
                  <a:srgbClr val="000000"/>
                </a:solidFill>
                <a:effectLst/>
                <a:latin typeface="Calibri" panose="020F0502020204030204" pitchFamily="34" charset="0"/>
                <a:ea typeface="Times New Roman" panose="02020603050405020304" pitchFamily="18" charset="0"/>
                <a:cs typeface="Wingdings" panose="05000000000000000000" pitchFamily="2" charset="2"/>
              </a:rPr>
              <a:t>Αποκριάτικος χορός</a:t>
            </a:r>
            <a:endParaRPr lang="en-US" sz="2400" dirty="0">
              <a:effectLst/>
              <a:latin typeface="Times New Roman" panose="02020603050405020304" pitchFamily="18" charset="0"/>
              <a:ea typeface="Times New Roman" panose="02020603050405020304" pitchFamily="18" charset="0"/>
              <a:cs typeface="Wingdings" panose="05000000000000000000" pitchFamily="2" charset="2"/>
            </a:endParaRPr>
          </a:p>
          <a:p>
            <a:pPr marL="342900" lvl="0" indent="-342900">
              <a:lnSpc>
                <a:spcPct val="115000"/>
              </a:lnSpc>
              <a:buClr>
                <a:srgbClr val="000000"/>
              </a:buClr>
              <a:buSzPts val="1200"/>
              <a:buFont typeface="Wingdings" panose="05000000000000000000" pitchFamily="2" charset="2"/>
              <a:buChar char=""/>
            </a:pPr>
            <a:r>
              <a:rPr lang="el-GR" sz="2400" dirty="0">
                <a:solidFill>
                  <a:srgbClr val="000000"/>
                </a:solidFill>
                <a:effectLst/>
                <a:latin typeface="Calibri" panose="020F0502020204030204" pitchFamily="34" charset="0"/>
                <a:ea typeface="Times New Roman" panose="02020603050405020304" pitchFamily="18" charset="0"/>
                <a:cs typeface="Wingdings" panose="05000000000000000000" pitchFamily="2" charset="2"/>
              </a:rPr>
              <a:t>Εορτασμός 25ης Μαρτίου - Ευαγγελισμός της Θεοτόκου</a:t>
            </a:r>
            <a:endParaRPr lang="en-US" sz="2400" dirty="0">
              <a:effectLst/>
              <a:latin typeface="Times New Roman" panose="02020603050405020304" pitchFamily="18" charset="0"/>
              <a:ea typeface="Times New Roman" panose="02020603050405020304" pitchFamily="18" charset="0"/>
              <a:cs typeface="Wingdings" panose="05000000000000000000" pitchFamily="2" charset="2"/>
            </a:endParaRPr>
          </a:p>
          <a:p>
            <a:pPr marL="342900" lvl="0" indent="-342900">
              <a:lnSpc>
                <a:spcPct val="115000"/>
              </a:lnSpc>
              <a:buClr>
                <a:srgbClr val="000000"/>
              </a:buClr>
              <a:buSzPts val="1200"/>
              <a:buFont typeface="Wingdings" panose="05000000000000000000" pitchFamily="2" charset="2"/>
              <a:buChar char=""/>
            </a:pPr>
            <a:r>
              <a:rPr lang="el-GR" sz="2400" dirty="0">
                <a:solidFill>
                  <a:srgbClr val="000000"/>
                </a:solidFill>
                <a:effectLst/>
                <a:latin typeface="Calibri" panose="020F0502020204030204" pitchFamily="34" charset="0"/>
                <a:ea typeface="Times New Roman" panose="02020603050405020304" pitchFamily="18" charset="0"/>
                <a:cs typeface="Wingdings" panose="05000000000000000000" pitchFamily="2" charset="2"/>
              </a:rPr>
              <a:t>Εκδηλώσεις για την λήξη του σχολικού έτους</a:t>
            </a:r>
            <a:endParaRPr lang="en-US" sz="2400" dirty="0">
              <a:effectLst/>
              <a:latin typeface="Times New Roman" panose="02020603050405020304" pitchFamily="18" charset="0"/>
              <a:ea typeface="Times New Roman" panose="02020603050405020304" pitchFamily="18" charset="0"/>
              <a:cs typeface="Wingdings" panose="05000000000000000000" pitchFamily="2" charset="2"/>
            </a:endParaRPr>
          </a:p>
        </p:txBody>
      </p:sp>
      <p:sp>
        <p:nvSpPr>
          <p:cNvPr id="8" name="TextBox 7">
            <a:extLst>
              <a:ext uri="{FF2B5EF4-FFF2-40B4-BE49-F238E27FC236}">
                <a16:creationId xmlns:a16="http://schemas.microsoft.com/office/drawing/2014/main" id="{7054298C-629C-854D-F375-EFD8F66EB2B6}"/>
              </a:ext>
            </a:extLst>
          </p:cNvPr>
          <p:cNvSpPr txBox="1"/>
          <p:nvPr/>
        </p:nvSpPr>
        <p:spPr>
          <a:xfrm>
            <a:off x="395536" y="4667014"/>
            <a:ext cx="7920880" cy="2015936"/>
          </a:xfrm>
          <a:prstGeom prst="rect">
            <a:avLst/>
          </a:prstGeom>
          <a:noFill/>
        </p:spPr>
        <p:txBody>
          <a:bodyPr wrap="square">
            <a:spAutoFit/>
          </a:bodyPr>
          <a:lstStyle/>
          <a:p>
            <a:pPr algn="just">
              <a:spcAft>
                <a:spcPts val="1800"/>
              </a:spcAft>
              <a:buNone/>
            </a:pPr>
            <a:r>
              <a:rPr lang="el-GR" sz="2000" b="1" dirty="0">
                <a:solidFill>
                  <a:srgbClr val="000000"/>
                </a:solidFill>
                <a:effectLst/>
                <a:latin typeface="Candara" panose="020E0502030303020204" pitchFamily="34" charset="0"/>
                <a:ea typeface="Times New Roman" panose="02020603050405020304" pitchFamily="18" charset="0"/>
                <a:cs typeface="Calibri" panose="020F0502020204030204" pitchFamily="34" charset="0"/>
              </a:rPr>
              <a:t>Ονομαστικές εορτές – γενέθλια</a:t>
            </a:r>
            <a:endParaRPr lang="en-US" sz="2000" dirty="0">
              <a:effectLst/>
              <a:latin typeface="Candara" panose="020E0502030303020204" pitchFamily="34" charset="0"/>
              <a:ea typeface="Times New Roman" panose="02020603050405020304" pitchFamily="18" charset="0"/>
            </a:endParaRPr>
          </a:p>
          <a:p>
            <a:pPr algn="just">
              <a:buNone/>
            </a:pPr>
            <a:r>
              <a:rPr lang="el-GR" sz="1800" dirty="0">
                <a:solidFill>
                  <a:schemeClr val="bg1"/>
                </a:solidFill>
                <a:effectLst/>
                <a:latin typeface="Calibri" panose="020F0502020204030204" pitchFamily="34" charset="0"/>
                <a:ea typeface="Calibri" panose="020F0502020204030204" pitchFamily="34" charset="0"/>
              </a:rPr>
              <a:t>Κατά τις ονομαστικές γιορτές και τις ημέρες των γενεθλίων των νηπίων μπορούν αυτά να μοιράσουν ατομικά κεράσματα της αρεσκείας τους στους συμμαθητές τους. Παρακαλούμε θερμά σε περίπτωση που το κέρασμα είναι φαγώσιμο να είναι συσκευασμένο ατομικά. </a:t>
            </a:r>
            <a:r>
              <a:rPr lang="el-GR" dirty="0">
                <a:solidFill>
                  <a:schemeClr val="bg1"/>
                </a:solidFill>
                <a:latin typeface="Calibri" panose="020F0502020204030204" pitchFamily="34" charset="0"/>
                <a:ea typeface="Calibri" panose="020F0502020204030204" pitchFamily="34" charset="0"/>
              </a:rPr>
              <a:t>Τα κεράσματα μοιράζονται λίγο πριν το σχόλασμα ώστε να καταναλώνονται στο σπίτι.</a:t>
            </a:r>
            <a:endParaRPr lang="en-US" dirty="0">
              <a:solidFill>
                <a:schemeClr val="bg1"/>
              </a:solidFill>
            </a:endParaRPr>
          </a:p>
        </p:txBody>
      </p:sp>
    </p:spTree>
    <p:extLst>
      <p:ext uri="{BB962C8B-B14F-4D97-AF65-F5344CB8AC3E}">
        <p14:creationId xmlns:p14="http://schemas.microsoft.com/office/powerpoint/2010/main" val="13992113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DEAF0E-65D9-CAAE-1401-2A6294BEA7E8}"/>
              </a:ext>
            </a:extLst>
          </p:cNvPr>
          <p:cNvSpPr>
            <a:spLocks noGrp="1"/>
          </p:cNvSpPr>
          <p:nvPr>
            <p:ph type="title"/>
          </p:nvPr>
        </p:nvSpPr>
        <p:spPr>
          <a:xfrm>
            <a:off x="539552" y="-99392"/>
            <a:ext cx="6554867" cy="1524000"/>
          </a:xfrm>
        </p:spPr>
        <p:txBody>
          <a:bodyPr/>
          <a:lstStyle/>
          <a:p>
            <a:r>
              <a:rPr lang="el-GR" b="1" dirty="0" err="1">
                <a:solidFill>
                  <a:schemeClr val="bg1"/>
                </a:solidFill>
                <a:effectLst>
                  <a:outerShdw blurRad="38100" dist="38100" dir="2700000" algn="tl">
                    <a:srgbClr val="000000">
                      <a:alpha val="43137"/>
                    </a:srgbClr>
                  </a:outerShdw>
                </a:effectLst>
                <a:latin typeface="Candara" panose="020E0502030303020204" pitchFamily="34" charset="0"/>
              </a:rPr>
              <a:t>ορια</a:t>
            </a:r>
            <a:endParaRPr lang="en-US"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sp>
        <p:nvSpPr>
          <p:cNvPr id="3" name="TextBox 2">
            <a:extLst>
              <a:ext uri="{FF2B5EF4-FFF2-40B4-BE49-F238E27FC236}">
                <a16:creationId xmlns:a16="http://schemas.microsoft.com/office/drawing/2014/main" id="{EE4354E9-D4CF-9F45-E22D-693557D95B2C}"/>
              </a:ext>
            </a:extLst>
          </p:cNvPr>
          <p:cNvSpPr txBox="1"/>
          <p:nvPr/>
        </p:nvSpPr>
        <p:spPr>
          <a:xfrm>
            <a:off x="251520" y="836712"/>
            <a:ext cx="8136904" cy="6186309"/>
          </a:xfrm>
          <a:prstGeom prst="rect">
            <a:avLst/>
          </a:prstGeom>
          <a:noFill/>
        </p:spPr>
        <p:txBody>
          <a:bodyPr wrap="square" rtlCol="0">
            <a:spAutoFit/>
          </a:bodyPr>
          <a:lstStyle/>
          <a:p>
            <a:endParaRPr lang="el-GR" dirty="0"/>
          </a:p>
          <a:p>
            <a:pPr rtl="0"/>
            <a:r>
              <a:rPr lang="el-GR" sz="1800" dirty="0">
                <a:solidFill>
                  <a:schemeClr val="bg1"/>
                </a:solidFill>
                <a:effectLst/>
                <a:latin typeface="Calibri" panose="020F0502020204030204" pitchFamily="34" charset="0"/>
                <a:cs typeface="Calibri" panose="020F0502020204030204" pitchFamily="34" charset="0"/>
              </a:rPr>
              <a:t>Ένα από τα πιο σημαντικά θέματα, σχετικά με την μόρφωση -διαπαιδαγώγηση των παιδιών, θα έπρεπε να είναι η "απόκτηση" ορίων. </a:t>
            </a:r>
            <a:endParaRPr lang="el-GR" dirty="0">
              <a:solidFill>
                <a:schemeClr val="bg1"/>
              </a:solidFill>
              <a:latin typeface="Calibri" panose="020F0502020204030204" pitchFamily="34" charset="0"/>
              <a:cs typeface="Calibri" panose="020F0502020204030204" pitchFamily="34" charset="0"/>
            </a:endParaRPr>
          </a:p>
          <a:p>
            <a:pPr rtl="0"/>
            <a:r>
              <a:rPr lang="el-GR" sz="1800" dirty="0">
                <a:solidFill>
                  <a:schemeClr val="bg1"/>
                </a:solidFill>
                <a:effectLst/>
                <a:latin typeface="Calibri" panose="020F0502020204030204" pitchFamily="34" charset="0"/>
                <a:cs typeface="Calibri" panose="020F0502020204030204" pitchFamily="34" charset="0"/>
              </a:rPr>
              <a:t>Είναι ένα θέμα πολύ βασικό και πολύ αναγκαίο κυρίως για τα ίδια τα παιδιά, αλλά φυσικά και για τον περίγυρό τους.</a:t>
            </a:r>
          </a:p>
          <a:p>
            <a:pPr rtl="0"/>
            <a:endParaRPr lang="el-GR" sz="1800" dirty="0">
              <a:solidFill>
                <a:schemeClr val="bg1"/>
              </a:solidFill>
              <a:effectLst/>
              <a:latin typeface="Calibri" panose="020F0502020204030204" pitchFamily="34" charset="0"/>
              <a:cs typeface="Calibri" panose="020F0502020204030204" pitchFamily="34" charset="0"/>
            </a:endParaRPr>
          </a:p>
          <a:p>
            <a:pPr marL="285750" indent="-285750" rtl="0">
              <a:buFont typeface="Wingdings" panose="05000000000000000000" pitchFamily="2" charset="2"/>
              <a:buChar char="Ø"/>
            </a:pPr>
            <a:r>
              <a:rPr lang="el-GR" sz="1800" b="1" u="sng" dirty="0">
                <a:solidFill>
                  <a:schemeClr val="bg1"/>
                </a:solidFill>
                <a:effectLst/>
                <a:latin typeface="Calibri" panose="020F0502020204030204" pitchFamily="34" charset="0"/>
                <a:cs typeface="Calibri" panose="020F0502020204030204" pitchFamily="34" charset="0"/>
              </a:rPr>
              <a:t>Τα όρια αφορούν όλους μας και υπάρχουν παντού</a:t>
            </a:r>
            <a:r>
              <a:rPr lang="el-GR" sz="1800" dirty="0">
                <a:solidFill>
                  <a:schemeClr val="bg1"/>
                </a:solidFill>
                <a:effectLst/>
                <a:latin typeface="Calibri" panose="020F0502020204030204" pitchFamily="34" charset="0"/>
                <a:cs typeface="Calibri" panose="020F0502020204030204" pitchFamily="34" charset="0"/>
              </a:rPr>
              <a:t>. Χωρίς αυτά δε θα μπορούσαμε να είμαστε λειτουργικοί, να συνεργαζόμαστε, να οργανωνόμαστε και να είμαστε αποδοτικοί.</a:t>
            </a:r>
          </a:p>
          <a:p>
            <a:pPr rtl="0"/>
            <a:endParaRPr lang="el-GR" dirty="0">
              <a:solidFill>
                <a:schemeClr val="bg1"/>
              </a:solidFill>
              <a:latin typeface="Calibri" panose="020F0502020204030204" pitchFamily="34" charset="0"/>
              <a:cs typeface="Calibri" panose="020F0502020204030204" pitchFamily="34" charset="0"/>
            </a:endParaRPr>
          </a:p>
          <a:p>
            <a:pPr marL="285750" indent="-285750" rtl="0">
              <a:buFont typeface="Wingdings" panose="05000000000000000000" pitchFamily="2" charset="2"/>
              <a:buChar char="Ø"/>
            </a:pPr>
            <a:r>
              <a:rPr lang="el-GR" sz="1800" dirty="0">
                <a:solidFill>
                  <a:schemeClr val="bg1"/>
                </a:solidFill>
                <a:effectLst/>
                <a:latin typeface="Calibri" panose="020F0502020204030204" pitchFamily="34" charset="0"/>
                <a:cs typeface="Calibri" panose="020F0502020204030204" pitchFamily="34" charset="0"/>
              </a:rPr>
              <a:t>Τα όρια δημιουργούν το πλαίσιο μέσα στο οποίο κάθε άνθρωπος μπορεί να συνυπάρξει με τους συνανθρώπους του, να αντλεί όσο το δυνατόν μεγαλύτερη ικανοποίηση και ασφάλεια, να εξελίσσεται και να δημιουργεί.</a:t>
            </a:r>
          </a:p>
          <a:p>
            <a:pPr rtl="0"/>
            <a:endParaRPr lang="el-GR" sz="1800" dirty="0">
              <a:solidFill>
                <a:schemeClr val="bg1"/>
              </a:solidFill>
              <a:effectLst/>
              <a:latin typeface="Calibri" panose="020F0502020204030204" pitchFamily="34" charset="0"/>
              <a:cs typeface="Calibri" panose="020F0502020204030204" pitchFamily="34" charset="0"/>
            </a:endParaRPr>
          </a:p>
          <a:p>
            <a:pPr marL="285750" indent="-285750" rtl="0">
              <a:buFont typeface="Wingdings" panose="05000000000000000000" pitchFamily="2" charset="2"/>
              <a:buChar char="Ø"/>
            </a:pPr>
            <a:r>
              <a:rPr lang="el-GR" dirty="0">
                <a:solidFill>
                  <a:schemeClr val="bg1"/>
                </a:solidFill>
                <a:latin typeface="Calibri" panose="020F0502020204030204" pitchFamily="34" charset="0"/>
                <a:cs typeface="Calibri" panose="020F0502020204030204" pitchFamily="34" charset="0"/>
              </a:rPr>
              <a:t>Τ</a:t>
            </a:r>
            <a:r>
              <a:rPr lang="el-GR" sz="1800" dirty="0">
                <a:solidFill>
                  <a:schemeClr val="bg1"/>
                </a:solidFill>
                <a:effectLst/>
                <a:latin typeface="Calibri" panose="020F0502020204030204" pitchFamily="34" charset="0"/>
                <a:cs typeface="Calibri" panose="020F0502020204030204" pitchFamily="34" charset="0"/>
              </a:rPr>
              <a:t>α παιδιά δεν κατανοούν τη χρησιμότητα των ορίων!</a:t>
            </a:r>
          </a:p>
          <a:p>
            <a:pPr marL="285750" indent="-285750" rtl="0">
              <a:buFont typeface="Wingdings" panose="05000000000000000000" pitchFamily="2" charset="2"/>
              <a:buChar char="Ø"/>
            </a:pPr>
            <a:endParaRPr lang="el-GR" sz="1800" dirty="0">
              <a:solidFill>
                <a:schemeClr val="bg1"/>
              </a:solidFill>
              <a:effectLst/>
              <a:latin typeface="Calibri" panose="020F0502020204030204" pitchFamily="34" charset="0"/>
              <a:cs typeface="Calibri" panose="020F0502020204030204" pitchFamily="34" charset="0"/>
            </a:endParaRPr>
          </a:p>
          <a:p>
            <a:pPr marL="285750" indent="-285750" rtl="0">
              <a:buFont typeface="Wingdings" panose="05000000000000000000" pitchFamily="2" charset="2"/>
              <a:buChar char="Ø"/>
            </a:pPr>
            <a:r>
              <a:rPr lang="el-GR" dirty="0">
                <a:solidFill>
                  <a:schemeClr val="bg1"/>
                </a:solidFill>
                <a:latin typeface="Calibri" panose="020F0502020204030204" pitchFamily="34" charset="0"/>
                <a:cs typeface="Calibri" panose="020F0502020204030204" pitchFamily="34" charset="0"/>
              </a:rPr>
              <a:t>Οι γονείς </a:t>
            </a:r>
            <a:r>
              <a:rPr lang="el-GR" sz="1800" dirty="0">
                <a:solidFill>
                  <a:schemeClr val="bg1"/>
                </a:solidFill>
                <a:effectLst/>
                <a:latin typeface="Calibri" panose="020F0502020204030204" pitchFamily="34" charset="0"/>
                <a:cs typeface="Calibri" panose="020F0502020204030204" pitchFamily="34" charset="0"/>
              </a:rPr>
              <a:t>επιφορτίζονται εκείνοι με το απαιτητικό αυτό έργο. Αν οι γονείς δε θέσουν όρια, τότε το παιδί αισθάνεται ανυπεράσπιστο και απροστάτευτο. </a:t>
            </a:r>
            <a:r>
              <a:rPr lang="el-GR" dirty="0">
                <a:solidFill>
                  <a:schemeClr val="bg1"/>
                </a:solidFill>
                <a:latin typeface="Calibri" panose="020F0502020204030204" pitchFamily="34" charset="0"/>
                <a:cs typeface="Calibri" panose="020F0502020204030204" pitchFamily="34" charset="0"/>
              </a:rPr>
              <a:t>Η</a:t>
            </a:r>
            <a:r>
              <a:rPr lang="el-GR" sz="1800" dirty="0">
                <a:solidFill>
                  <a:schemeClr val="bg1"/>
                </a:solidFill>
                <a:effectLst/>
                <a:latin typeface="Calibri" panose="020F0502020204030204" pitchFamily="34" charset="0"/>
                <a:cs typeface="Calibri" panose="020F0502020204030204" pitchFamily="34" charset="0"/>
              </a:rPr>
              <a:t> οριοθέτηση είναι απολύτως απαραίτητη, αφού το παιδί δεν έχει ακόμη αίσθηση του κινδύνου και μπορεί να πάθει κακό. </a:t>
            </a:r>
          </a:p>
          <a:p>
            <a:pPr marL="285750" indent="-285750" rtl="0">
              <a:buFont typeface="Wingdings" panose="05000000000000000000" pitchFamily="2" charset="2"/>
              <a:buChar char="Ø"/>
            </a:pPr>
            <a:endParaRPr lang="el-GR" dirty="0"/>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26121335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581DF6-3A92-EFB4-4AED-9270A0640EAF}"/>
              </a:ext>
            </a:extLst>
          </p:cNvPr>
          <p:cNvSpPr txBox="1"/>
          <p:nvPr/>
        </p:nvSpPr>
        <p:spPr>
          <a:xfrm>
            <a:off x="251520" y="476672"/>
            <a:ext cx="8352928" cy="5355312"/>
          </a:xfrm>
          <a:prstGeom prst="rect">
            <a:avLst/>
          </a:prstGeom>
          <a:noFill/>
        </p:spPr>
        <p:txBody>
          <a:bodyPr wrap="square">
            <a:spAutoFit/>
          </a:bodyPr>
          <a:lstStyle/>
          <a:p>
            <a:pPr marL="285750" indent="-285750">
              <a:buFont typeface="Wingdings" panose="05000000000000000000" pitchFamily="2" charset="2"/>
              <a:buChar char="Ø"/>
            </a:pPr>
            <a:r>
              <a:rPr lang="el-GR" dirty="0">
                <a:solidFill>
                  <a:schemeClr val="bg1"/>
                </a:solidFill>
                <a:latin typeface="Calibri" panose="020F0502020204030204" pitchFamily="34" charset="0"/>
                <a:cs typeface="Calibri" panose="020F0502020204030204" pitchFamily="34" charset="0"/>
              </a:rPr>
              <a:t>Τα όρια είναι απαραίτητο να αντιστοιχούν στην ηλικία του παιδιού σας και στο αναπτυξιακό στάδιο το οποίο βρίσκεται, ώστε να ενισχύεται η φυσική τάση του να μαθαίνει, να εξερευνάει τον κόσμο και να εξασκεί νέες δεξιότητες.</a:t>
            </a:r>
            <a:endParaRPr lang="el-GR" b="1" i="1"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endParaRPr lang="el-GR" b="1" i="1"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l-GR" b="1" i="1" dirty="0">
                <a:solidFill>
                  <a:schemeClr val="bg1"/>
                </a:solidFill>
                <a:latin typeface="Calibri" panose="020F0502020204030204" pitchFamily="34" charset="0"/>
                <a:cs typeface="Calibri" panose="020F0502020204030204" pitchFamily="34" charset="0"/>
              </a:rPr>
              <a:t>Ετοιμάζουν το παιδί για τον πραγματικό κόσμο.</a:t>
            </a:r>
          </a:p>
          <a:p>
            <a:pPr marL="285750" indent="-285750">
              <a:buFont typeface="Wingdings" panose="05000000000000000000" pitchFamily="2" charset="2"/>
              <a:buChar char="Ø"/>
            </a:pPr>
            <a:r>
              <a:rPr lang="el-GR" b="1" i="1" dirty="0">
                <a:solidFill>
                  <a:schemeClr val="bg1"/>
                </a:solidFill>
                <a:latin typeface="Calibri" panose="020F0502020204030204" pitchFamily="34" charset="0"/>
                <a:cs typeface="Calibri" panose="020F0502020204030204" pitchFamily="34" charset="0"/>
              </a:rPr>
              <a:t>Μαθαίνουν στο παιδί πώς να συναναστρέφεται με άλλους ανθρώπους. (Ευχαριστώ, παρακαλώ κ.α.)</a:t>
            </a:r>
          </a:p>
          <a:p>
            <a:pPr marL="285750" indent="-285750">
              <a:buFont typeface="Wingdings" panose="05000000000000000000" pitchFamily="2" charset="2"/>
              <a:buChar char="Ø"/>
            </a:pPr>
            <a:r>
              <a:rPr lang="el-GR" b="1" i="1" dirty="0">
                <a:solidFill>
                  <a:schemeClr val="bg1"/>
                </a:solidFill>
                <a:latin typeface="Calibri" panose="020F0502020204030204" pitchFamily="34" charset="0"/>
                <a:cs typeface="Calibri" panose="020F0502020204030204" pitchFamily="34" charset="0"/>
              </a:rPr>
              <a:t>Παρέχουν μια αίσθηση οργάνωσης.</a:t>
            </a:r>
          </a:p>
          <a:p>
            <a:pPr marL="285750" indent="-285750">
              <a:buFont typeface="Wingdings" panose="05000000000000000000" pitchFamily="2" charset="2"/>
              <a:buChar char="Ø"/>
            </a:pPr>
            <a:r>
              <a:rPr lang="el-GR" b="1" i="1" dirty="0">
                <a:solidFill>
                  <a:schemeClr val="bg1"/>
                </a:solidFill>
                <a:latin typeface="Calibri" panose="020F0502020204030204" pitchFamily="34" charset="0"/>
                <a:cs typeface="Calibri" panose="020F0502020204030204" pitchFamily="34" charset="0"/>
              </a:rPr>
              <a:t>Βοηθούν τα παιδιά να νιώθουν ικανά.</a:t>
            </a:r>
          </a:p>
          <a:p>
            <a:pPr marL="285750" indent="-285750">
              <a:buFont typeface="Wingdings" panose="05000000000000000000" pitchFamily="2" charset="2"/>
              <a:buChar char="Ø"/>
            </a:pPr>
            <a:r>
              <a:rPr lang="el-GR" b="1" i="1" dirty="0">
                <a:solidFill>
                  <a:schemeClr val="bg1"/>
                </a:solidFill>
                <a:latin typeface="Calibri" panose="020F0502020204030204" pitchFamily="34" charset="0"/>
                <a:cs typeface="Calibri" panose="020F0502020204030204" pitchFamily="34" charset="0"/>
              </a:rPr>
              <a:t>Οι κανόνες προστατεύουν τα παιδιά.</a:t>
            </a:r>
            <a:r>
              <a:rPr lang="el-GR" i="1" dirty="0">
                <a:solidFill>
                  <a:schemeClr val="bg1"/>
                </a:solidFill>
                <a:latin typeface="Calibri" panose="020F0502020204030204" pitchFamily="34" charset="0"/>
                <a:cs typeface="Calibri" panose="020F0502020204030204" pitchFamily="34" charset="0"/>
              </a:rPr>
              <a:t> </a:t>
            </a:r>
            <a:endParaRPr lang="el-GR" b="1" i="1"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l-GR" b="1" i="1" dirty="0">
                <a:solidFill>
                  <a:schemeClr val="bg1"/>
                </a:solidFill>
                <a:latin typeface="Calibri" panose="020F0502020204030204" pitchFamily="34" charset="0"/>
                <a:cs typeface="Calibri" panose="020F0502020204030204" pitchFamily="34" charset="0"/>
              </a:rPr>
              <a:t>Βοηθούν τα παιδιά να αισθάνονται ασφάλεια.</a:t>
            </a:r>
          </a:p>
          <a:p>
            <a:pPr marL="285750" indent="-285750">
              <a:buFont typeface="Wingdings" panose="05000000000000000000" pitchFamily="2" charset="2"/>
              <a:buChar char="Ø"/>
            </a:pPr>
            <a:r>
              <a:rPr lang="el-GR" b="1" i="1" dirty="0">
                <a:solidFill>
                  <a:schemeClr val="bg1"/>
                </a:solidFill>
                <a:latin typeface="Calibri" panose="020F0502020204030204" pitchFamily="34" charset="0"/>
                <a:cs typeface="Calibri" panose="020F0502020204030204" pitchFamily="34" charset="0"/>
              </a:rPr>
              <a:t>Αυξάνουν την αυτοπεποίθηση.</a:t>
            </a:r>
            <a:r>
              <a:rPr lang="el-GR" i="1" dirty="0">
                <a:solidFill>
                  <a:schemeClr val="bg1"/>
                </a:solidFill>
                <a:latin typeface="Calibri" panose="020F0502020204030204" pitchFamily="34" charset="0"/>
                <a:cs typeface="Calibri" panose="020F0502020204030204" pitchFamily="34" charset="0"/>
              </a:rPr>
              <a:t> </a:t>
            </a:r>
            <a:endParaRPr lang="el-GR" b="1" i="1" dirty="0">
              <a:solidFill>
                <a:schemeClr val="bg1"/>
              </a:solidFill>
              <a:latin typeface="Calibri" panose="020F0502020204030204" pitchFamily="34" charset="0"/>
              <a:cs typeface="Calibri" panose="020F0502020204030204" pitchFamily="34" charset="0"/>
            </a:endParaRPr>
          </a:p>
          <a:p>
            <a:endParaRPr lang="el-GR" b="1" i="1" dirty="0">
              <a:solidFill>
                <a:schemeClr val="bg1"/>
              </a:solidFill>
              <a:latin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el-GR" b="1" i="1" dirty="0">
                <a:solidFill>
                  <a:schemeClr val="bg1"/>
                </a:solidFill>
                <a:latin typeface="Calibri" panose="020F0502020204030204" pitchFamily="34" charset="0"/>
                <a:cs typeface="Calibri" panose="020F0502020204030204" pitchFamily="34" charset="0"/>
              </a:rPr>
              <a:t>Θέτοντας όρια</a:t>
            </a:r>
          </a:p>
          <a:p>
            <a:pPr marL="285750" indent="-285750">
              <a:buFont typeface="Wingdings" panose="05000000000000000000" pitchFamily="2" charset="2"/>
              <a:buChar char="Ø"/>
            </a:pPr>
            <a:r>
              <a:rPr lang="el-GR" b="1" u="sng" dirty="0">
                <a:solidFill>
                  <a:schemeClr val="bg1"/>
                </a:solidFill>
                <a:latin typeface="Calibri" panose="020F0502020204030204" pitchFamily="34" charset="0"/>
                <a:cs typeface="Calibri" panose="020F0502020204030204" pitchFamily="34" charset="0"/>
              </a:rPr>
              <a:t>Μην είστε πολύ αυστηροί.  </a:t>
            </a:r>
          </a:p>
          <a:p>
            <a:pPr marL="285750" indent="-285750">
              <a:buFont typeface="Wingdings" panose="05000000000000000000" pitchFamily="2" charset="2"/>
              <a:buChar char="Ø"/>
            </a:pPr>
            <a:r>
              <a:rPr lang="el-GR" b="1" u="sng" dirty="0">
                <a:solidFill>
                  <a:schemeClr val="bg1"/>
                </a:solidFill>
                <a:latin typeface="Calibri" panose="020F0502020204030204" pitchFamily="34" charset="0"/>
                <a:cs typeface="Calibri" panose="020F0502020204030204" pitchFamily="34" charset="0"/>
              </a:rPr>
              <a:t>Να είστε συνεπείς. </a:t>
            </a:r>
          </a:p>
          <a:p>
            <a:pPr marL="285750" indent="-285750">
              <a:buFont typeface="Wingdings" panose="05000000000000000000" pitchFamily="2" charset="2"/>
              <a:buChar char="Ø"/>
            </a:pPr>
            <a:r>
              <a:rPr lang="el-GR" b="1" u="sng" dirty="0">
                <a:solidFill>
                  <a:schemeClr val="bg1"/>
                </a:solidFill>
                <a:latin typeface="Calibri" panose="020F0502020204030204" pitchFamily="34" charset="0"/>
                <a:cs typeface="Calibri" panose="020F0502020204030204" pitchFamily="34" charset="0"/>
              </a:rPr>
              <a:t>Να είστε ανοιχτοί στην διεύρυνση των κανόνων. </a:t>
            </a:r>
          </a:p>
          <a:p>
            <a:pPr marL="285750" indent="-285750">
              <a:buFont typeface="Wingdings" panose="05000000000000000000" pitchFamily="2" charset="2"/>
              <a:buChar char="Ø"/>
            </a:pPr>
            <a:r>
              <a:rPr lang="el-GR" b="1" u="sng" dirty="0">
                <a:solidFill>
                  <a:schemeClr val="bg1"/>
                </a:solidFill>
                <a:latin typeface="Calibri" panose="020F0502020204030204" pitchFamily="34" charset="0"/>
                <a:cs typeface="Calibri" panose="020F0502020204030204" pitchFamily="34" charset="0"/>
              </a:rPr>
              <a:t>Δώστε φωνή στο παιδί. </a:t>
            </a:r>
          </a:p>
          <a:p>
            <a:pPr marL="285750" indent="-285750">
              <a:buFont typeface="Wingdings" panose="05000000000000000000" pitchFamily="2" charset="2"/>
              <a:buChar char="Ø"/>
            </a:pPr>
            <a:r>
              <a:rPr lang="el-GR" b="1" i="1" u="sng" dirty="0">
                <a:solidFill>
                  <a:schemeClr val="bg1"/>
                </a:solidFill>
                <a:latin typeface="Calibri" panose="020F0502020204030204" pitchFamily="34" charset="0"/>
                <a:cs typeface="Calibri" panose="020F0502020204030204" pitchFamily="34" charset="0"/>
              </a:rPr>
              <a:t>Συνεργαστείτε  με το σχολείο – τα όρια συνέχεια του σπιτιού στο σχολείο. </a:t>
            </a:r>
            <a:endParaRPr lang="el-GR"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3559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4E70E30-3361-8A4C-F324-06F3ACD78CAE}"/>
              </a:ext>
            </a:extLst>
          </p:cNvPr>
          <p:cNvSpPr>
            <a:spLocks noGrp="1"/>
          </p:cNvSpPr>
          <p:nvPr>
            <p:ph idx="1"/>
          </p:nvPr>
        </p:nvSpPr>
        <p:spPr>
          <a:xfrm>
            <a:off x="179512" y="1412776"/>
            <a:ext cx="8359080" cy="3599316"/>
          </a:xfrm>
        </p:spPr>
        <p:txBody>
          <a:bodyPr>
            <a:noAutofit/>
          </a:bodyPr>
          <a:lstStyle/>
          <a:p>
            <a:r>
              <a:rPr lang="el-GR" sz="2200" dirty="0">
                <a:solidFill>
                  <a:schemeClr val="bg1"/>
                </a:solidFill>
                <a:latin typeface="Calibri" panose="020F0502020204030204" pitchFamily="34" charset="0"/>
                <a:cs typeface="Calibri" panose="020F0502020204030204" pitchFamily="34" charset="0"/>
              </a:rPr>
              <a:t>Κατά την πρωινή προσέλευση το παιδί παραδίδεται στην υπεύθυνη νηπιαγωγό. ΠΟΤΕ δεν αφήνετε το παιδί στην εξωτερική είσοδο να έρθει μόνο του χωρίς να το δει η νηπιαγωγός.</a:t>
            </a:r>
          </a:p>
          <a:p>
            <a:endParaRPr lang="el-GR" sz="2200" dirty="0">
              <a:solidFill>
                <a:schemeClr val="bg1"/>
              </a:solidFill>
              <a:latin typeface="Calibri" panose="020F0502020204030204" pitchFamily="34" charset="0"/>
              <a:cs typeface="Calibri" panose="020F0502020204030204" pitchFamily="34" charset="0"/>
            </a:endParaRPr>
          </a:p>
          <a:p>
            <a:r>
              <a:rPr lang="el-GR" sz="2200" dirty="0">
                <a:solidFill>
                  <a:schemeClr val="bg1"/>
                </a:solidFill>
                <a:latin typeface="Calibri" panose="020F0502020204030204" pitchFamily="34" charset="0"/>
                <a:cs typeface="Calibri" panose="020F0502020204030204" pitchFamily="34" charset="0"/>
              </a:rPr>
              <a:t>Αφήστε το παιδί να τακτοποιήσει μόνο του τα πράγματά του. Το βοηθά να γίνει ανεξάρτητο και υπεύθυνο.</a:t>
            </a:r>
          </a:p>
          <a:p>
            <a:endParaRPr lang="el-GR" sz="2200" dirty="0">
              <a:solidFill>
                <a:schemeClr val="bg1"/>
              </a:solidFill>
              <a:latin typeface="Calibri" panose="020F0502020204030204" pitchFamily="34" charset="0"/>
              <a:cs typeface="Calibri" panose="020F0502020204030204" pitchFamily="34" charset="0"/>
            </a:endParaRPr>
          </a:p>
          <a:p>
            <a:r>
              <a:rPr lang="el-GR" sz="2200" dirty="0">
                <a:solidFill>
                  <a:schemeClr val="bg1"/>
                </a:solidFill>
                <a:latin typeface="Calibri" panose="020F0502020204030204" pitchFamily="34" charset="0"/>
                <a:cs typeface="Calibri" panose="020F0502020204030204" pitchFamily="34" charset="0"/>
              </a:rPr>
              <a:t>Σε περίπτωση αλλαγής προσώπου που θα παραλάβει το παιδί κατά την αποχώρηση ενημερώνετε την υπεύθυνη νηπιαγωγό. Το πρόσωπο που θα παραλάβει το παιδί θα πρέπει να έχει ταυτότητα μαζί του.</a:t>
            </a:r>
          </a:p>
          <a:p>
            <a:endParaRPr lang="el-GR" sz="2200" dirty="0">
              <a:solidFill>
                <a:schemeClr val="bg1"/>
              </a:solidFill>
              <a:latin typeface="Calibri" panose="020F0502020204030204" pitchFamily="34" charset="0"/>
              <a:cs typeface="Calibri" panose="020F0502020204030204" pitchFamily="34" charset="0"/>
            </a:endParaRPr>
          </a:p>
          <a:p>
            <a:r>
              <a:rPr lang="el-GR" sz="2200" dirty="0">
                <a:solidFill>
                  <a:schemeClr val="bg1"/>
                </a:solidFill>
                <a:latin typeface="Calibri" panose="020F0502020204030204" pitchFamily="34" charset="0"/>
                <a:cs typeface="Calibri" panose="020F0502020204030204" pitchFamily="34" charset="0"/>
              </a:rPr>
              <a:t>Στην περίπτωση αποχώρησης του παιδιού πριν τη λήξη του σχολικού ωραρίου, και σε εξαιρετικές περιπτώσεις είναι απαραίτητη η συμπλήρωση υπεύθυνης δήλωσης.</a:t>
            </a:r>
            <a:endParaRPr lang="en-US" sz="2200" dirty="0">
              <a:solidFill>
                <a:schemeClr val="bg1"/>
              </a:solidFill>
              <a:latin typeface="Calibri" panose="020F0502020204030204" pitchFamily="34" charset="0"/>
              <a:cs typeface="Calibri" panose="020F0502020204030204" pitchFamily="34" charset="0"/>
            </a:endParaRPr>
          </a:p>
        </p:txBody>
      </p:sp>
      <p:pic>
        <p:nvPicPr>
          <p:cNvPr id="4" name="Εικόνα 3">
            <a:extLst>
              <a:ext uri="{FF2B5EF4-FFF2-40B4-BE49-F238E27FC236}">
                <a16:creationId xmlns:a16="http://schemas.microsoft.com/office/drawing/2014/main" id="{4404E85D-CE9B-780B-146A-216AF7082AD7}"/>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7569823" y="5197566"/>
            <a:ext cx="1574177" cy="1660434"/>
          </a:xfrm>
          <a:prstGeom prst="rect">
            <a:avLst/>
          </a:prstGeom>
        </p:spPr>
      </p:pic>
    </p:spTree>
    <p:extLst>
      <p:ext uri="{BB962C8B-B14F-4D97-AF65-F5344CB8AC3E}">
        <p14:creationId xmlns:p14="http://schemas.microsoft.com/office/powerpoint/2010/main" val="23711674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829D8BA-E70F-53E4-4F10-2B5B3E6287A6}"/>
              </a:ext>
            </a:extLst>
          </p:cNvPr>
          <p:cNvSpPr txBox="1"/>
          <p:nvPr/>
        </p:nvSpPr>
        <p:spPr>
          <a:xfrm>
            <a:off x="539552" y="620688"/>
            <a:ext cx="8280920" cy="2585323"/>
          </a:xfrm>
          <a:prstGeom prst="rect">
            <a:avLst/>
          </a:prstGeom>
          <a:noFill/>
        </p:spPr>
        <p:txBody>
          <a:bodyPr wrap="square">
            <a:spAutoFit/>
          </a:bodyPr>
          <a:lstStyle/>
          <a:p>
            <a:endParaRPr lang="el-GR" dirty="0"/>
          </a:p>
          <a:p>
            <a:pPr algn="just"/>
            <a:r>
              <a:rPr lang="el-GR" sz="2400" dirty="0">
                <a:solidFill>
                  <a:schemeClr val="bg1"/>
                </a:solidFill>
                <a:latin typeface="Calibri" panose="020F0502020204030204" pitchFamily="34" charset="0"/>
                <a:cs typeface="Calibri" panose="020F0502020204030204" pitchFamily="34" charset="0"/>
              </a:rPr>
              <a:t>Θέτοντας και εφαρμόζοντας κανόνες σε ένα περιβάλλον αγάπης, όχι μόνο προστατεύουμε το παιδί αλλά παράλληλα αυξάνουμε και τις δεξιότητες συνεργασίας και αποδοχής. Πέραν του περιορισμού, τα όρια που θέτονται στα παιδιά τους παρέχουν την ασφάλεια που χρειάζονται ώστε να εξελιχθούν και να γίνουν πιο υπεύθυνα και ανεξάρτητα καθώς μεγαλώνουν.</a:t>
            </a:r>
            <a:endParaRPr lang="en-US" sz="24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8899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597425" y="260648"/>
            <a:ext cx="10338848" cy="6911975"/>
          </a:xfrm>
        </p:spPr>
        <p:txBody>
          <a:bodyPr>
            <a:normAutofit/>
          </a:bodyPr>
          <a:lstStyle/>
          <a:p>
            <a:pPr marL="82296" indent="0" algn="ctr" eaLnBrk="1" fontAlgn="auto" hangingPunct="1">
              <a:spcAft>
                <a:spcPts val="0"/>
              </a:spcAft>
              <a:buFont typeface="Wingdings 2"/>
              <a:buNone/>
              <a:defRPr/>
            </a:pPr>
            <a:endParaRPr lang="el-GR" altLang="el-GR" sz="3600" dirty="0">
              <a:latin typeface="Segoe Script" pitchFamily="34" charset="0"/>
            </a:endParaRPr>
          </a:p>
          <a:p>
            <a:pPr marL="82296" indent="0" algn="ctr" eaLnBrk="1" fontAlgn="auto" hangingPunct="1">
              <a:spcAft>
                <a:spcPts val="0"/>
              </a:spcAft>
              <a:buFont typeface="Wingdings 2"/>
              <a:buNone/>
              <a:defRPr/>
            </a:pPr>
            <a:r>
              <a:rPr lang="el-GR" altLang="el-GR" sz="2800" dirty="0">
                <a:latin typeface="Segoe Script" pitchFamily="34" charset="0"/>
              </a:rPr>
              <a:t> </a:t>
            </a:r>
            <a:r>
              <a:rPr lang="el-GR" altLang="el-GR" sz="2800" dirty="0">
                <a:solidFill>
                  <a:schemeClr val="tx1"/>
                </a:solidFill>
                <a:effectLst>
                  <a:outerShdw blurRad="38100" dist="38100" dir="2700000" algn="tl">
                    <a:srgbClr val="000000">
                      <a:alpha val="43137"/>
                    </a:srgbClr>
                  </a:outerShdw>
                </a:effectLst>
                <a:latin typeface="Segoe Script" pitchFamily="34" charset="0"/>
              </a:rPr>
              <a:t>Σας ευχαριστούμε για την προσοχή σας</a:t>
            </a:r>
            <a:r>
              <a:rPr lang="el-GR" altLang="el-GR" sz="3000" dirty="0">
                <a:solidFill>
                  <a:schemeClr val="tx1"/>
                </a:solidFill>
                <a:effectLst>
                  <a:outerShdw blurRad="38100" dist="38100" dir="2700000" algn="tl">
                    <a:srgbClr val="000000">
                      <a:alpha val="43137"/>
                    </a:srgbClr>
                  </a:outerShdw>
                </a:effectLst>
                <a:latin typeface="Segoe Script" pitchFamily="34" charset="0"/>
              </a:rPr>
              <a:t>.</a:t>
            </a:r>
          </a:p>
          <a:p>
            <a:pPr marL="82296" indent="0" algn="ctr" eaLnBrk="1" fontAlgn="auto" hangingPunct="1">
              <a:spcAft>
                <a:spcPts val="0"/>
              </a:spcAft>
              <a:buFont typeface="Wingdings 2"/>
              <a:buNone/>
              <a:defRPr/>
            </a:pPr>
            <a:endParaRPr lang="el-GR" altLang="el-GR" sz="3600" dirty="0">
              <a:latin typeface="Segoe Script" pitchFamily="34" charset="0"/>
            </a:endParaRPr>
          </a:p>
          <a:p>
            <a:pPr marL="82296" indent="0" algn="ctr" eaLnBrk="1" fontAlgn="auto" hangingPunct="1">
              <a:spcAft>
                <a:spcPts val="0"/>
              </a:spcAft>
              <a:buFont typeface="Wingdings 2"/>
              <a:buNone/>
              <a:defRPr/>
            </a:pPr>
            <a:endParaRPr lang="el-GR" altLang="el-GR" sz="3600" dirty="0">
              <a:latin typeface="Segoe Script" pitchFamily="34" charset="0"/>
            </a:endParaRPr>
          </a:p>
          <a:p>
            <a:pPr marL="82296" indent="0" algn="ctr" eaLnBrk="1" fontAlgn="auto" hangingPunct="1">
              <a:spcAft>
                <a:spcPts val="0"/>
              </a:spcAft>
              <a:buFont typeface="Wingdings 2"/>
              <a:buNone/>
              <a:defRPr/>
            </a:pPr>
            <a:endParaRPr lang="el-GR" altLang="el-GR" sz="3600" dirty="0">
              <a:latin typeface="Segoe Script" pitchFamily="34" charset="0"/>
            </a:endParaRPr>
          </a:p>
          <a:p>
            <a:pPr marL="82296" indent="0" algn="ctr" eaLnBrk="1" fontAlgn="auto" hangingPunct="1">
              <a:spcAft>
                <a:spcPts val="0"/>
              </a:spcAft>
              <a:buFont typeface="Wingdings 2"/>
              <a:buNone/>
              <a:defRPr/>
            </a:pPr>
            <a:endParaRPr lang="el-GR" altLang="el-GR" sz="3600" dirty="0">
              <a:latin typeface="Segoe Script" pitchFamily="34" charset="0"/>
            </a:endParaRPr>
          </a:p>
          <a:p>
            <a:pPr marL="82296" indent="0" algn="ctr" eaLnBrk="1" fontAlgn="auto" hangingPunct="1">
              <a:spcAft>
                <a:spcPts val="0"/>
              </a:spcAft>
              <a:buFont typeface="Wingdings 2"/>
              <a:buNone/>
              <a:defRPr/>
            </a:pPr>
            <a:endParaRPr lang="el-GR" altLang="el-GR" sz="3600" dirty="0">
              <a:latin typeface="Segoe Script" pitchFamily="34" charset="0"/>
            </a:endParaRPr>
          </a:p>
          <a:p>
            <a:pPr marL="82296" indent="0" algn="ctr" eaLnBrk="1" fontAlgn="auto" hangingPunct="1">
              <a:spcAft>
                <a:spcPts val="0"/>
              </a:spcAft>
              <a:buFont typeface="Wingdings 2"/>
              <a:buNone/>
              <a:defRPr/>
            </a:pPr>
            <a:r>
              <a:rPr lang="el-GR" altLang="el-GR" sz="4800" dirty="0">
                <a:solidFill>
                  <a:schemeClr val="tx1"/>
                </a:solidFill>
                <a:latin typeface="PL_Christine" panose="02000503000000000000" pitchFamily="50" charset="-95"/>
              </a:rPr>
              <a:t>Καλή Σχολική Χρονιά</a:t>
            </a:r>
          </a:p>
          <a:p>
            <a:pPr marL="365760" indent="-283464" algn="ctr" eaLnBrk="1" fontAlgn="auto" hangingPunct="1">
              <a:spcAft>
                <a:spcPts val="0"/>
              </a:spcAft>
              <a:buFont typeface="Wingdings 2"/>
              <a:buChar char=""/>
              <a:defRPr/>
            </a:pPr>
            <a:endParaRPr lang="el-GR" altLang="el-GR" sz="3600" dirty="0">
              <a:solidFill>
                <a:schemeClr val="tx1"/>
              </a:solidFill>
              <a:latin typeface="PL_Christine" panose="02000503000000000000" pitchFamily="50" charset="-95"/>
            </a:endParaRPr>
          </a:p>
          <a:p>
            <a:pPr marL="365760" indent="-283464" algn="ctr" eaLnBrk="1" fontAlgn="auto" hangingPunct="1">
              <a:spcAft>
                <a:spcPts val="0"/>
              </a:spcAft>
              <a:buFontTx/>
              <a:buNone/>
              <a:defRPr/>
            </a:pPr>
            <a:endParaRPr lang="el-GR" altLang="el-GR" sz="3600" dirty="0"/>
          </a:p>
          <a:p>
            <a:pPr marL="365760" indent="-283464" eaLnBrk="1" fontAlgn="auto" hangingPunct="1">
              <a:spcAft>
                <a:spcPts val="0"/>
              </a:spcAft>
              <a:buFont typeface="Wingdings 2"/>
              <a:buChar char=""/>
              <a:defRPr/>
            </a:pPr>
            <a:endParaRPr lang="el-GR" altLang="el-GR" dirty="0"/>
          </a:p>
        </p:txBody>
      </p:sp>
      <p:pic>
        <p:nvPicPr>
          <p:cNvPr id="3" name="Εικόνα 2">
            <a:extLst>
              <a:ext uri="{FF2B5EF4-FFF2-40B4-BE49-F238E27FC236}">
                <a16:creationId xmlns:a16="http://schemas.microsoft.com/office/drawing/2014/main" id="{41F02955-2B83-5288-4C3A-F1C5F442C0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484" y="1844824"/>
            <a:ext cx="7453029" cy="260856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a:extLst>
              <a:ext uri="{FF2B5EF4-FFF2-40B4-BE49-F238E27FC236}">
                <a16:creationId xmlns:a16="http://schemas.microsoft.com/office/drawing/2014/main" id="{BAA916F1-655A-4D72-B725-631987823E45}"/>
              </a:ext>
            </a:extLst>
          </p:cNvPr>
          <p:cNvSpPr>
            <a:spLocks noGrp="1" noChangeArrowheads="1"/>
          </p:cNvSpPr>
          <p:nvPr>
            <p:ph idx="1"/>
          </p:nvPr>
        </p:nvSpPr>
        <p:spPr>
          <a:xfrm>
            <a:off x="-1116632" y="-1179512"/>
            <a:ext cx="10116616" cy="5505450"/>
          </a:xfrm>
        </p:spPr>
        <p:txBody>
          <a:bodyPr>
            <a:normAutofit/>
          </a:bodyPr>
          <a:lstStyle/>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p:txBody>
      </p:sp>
      <p:sp>
        <p:nvSpPr>
          <p:cNvPr id="11" name="Ορθογώνιο 10">
            <a:extLst>
              <a:ext uri="{FF2B5EF4-FFF2-40B4-BE49-F238E27FC236}">
                <a16:creationId xmlns:a16="http://schemas.microsoft.com/office/drawing/2014/main" id="{B231C62B-FFD1-48BC-98D2-673FB2ACE76D}"/>
              </a:ext>
            </a:extLst>
          </p:cNvPr>
          <p:cNvSpPr/>
          <p:nvPr/>
        </p:nvSpPr>
        <p:spPr>
          <a:xfrm>
            <a:off x="1149885" y="369991"/>
            <a:ext cx="5583581" cy="923330"/>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l-GR" sz="5400" b="1" i="0" u="none" strike="noStrike" kern="1200" cap="none" spc="0" normalizeH="0" baseline="0" noProof="0" dirty="0">
                <a:ln w="9525">
                  <a:solidFill>
                    <a:prstClr val="black"/>
                  </a:solidFill>
                  <a:prstDash val="solid"/>
                </a:ln>
                <a:solidFill>
                  <a:schemeClr val="bg1"/>
                </a:solidFill>
                <a:effectLst>
                  <a:outerShdw blurRad="12700" dist="38100" dir="2700000" algn="tl" rotWithShape="0">
                    <a:srgbClr val="D17DF9">
                      <a:lumMod val="60000"/>
                      <a:lumOff val="40000"/>
                    </a:srgbClr>
                  </a:outerShdw>
                </a:effectLst>
                <a:uLnTx/>
                <a:uFillTx/>
                <a:latin typeface="Candara" panose="020E0502030303020204" pitchFamily="34" charset="0"/>
              </a:rPr>
              <a:t>Η σχολική τσάντα</a:t>
            </a:r>
          </a:p>
        </p:txBody>
      </p:sp>
      <p:sp>
        <p:nvSpPr>
          <p:cNvPr id="12" name="TextBox 11">
            <a:extLst>
              <a:ext uri="{FF2B5EF4-FFF2-40B4-BE49-F238E27FC236}">
                <a16:creationId xmlns:a16="http://schemas.microsoft.com/office/drawing/2014/main" id="{1DF56458-0E85-487B-81FA-9AA1DE11A538}"/>
              </a:ext>
            </a:extLst>
          </p:cNvPr>
          <p:cNvSpPr txBox="1"/>
          <p:nvPr/>
        </p:nvSpPr>
        <p:spPr>
          <a:xfrm>
            <a:off x="0" y="1898159"/>
            <a:ext cx="9176087" cy="4832092"/>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l-GR" sz="2200" b="0" i="0" u="none"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rPr>
              <a:t>Η τσάντα του παιδιού θα πρέπει οπωσδήποτε να έχει: μια δεύτερη αλλαξιά ρούχα, το τάπερ με το δεκατιανό γεύμα, ένα </a:t>
            </a:r>
            <a:r>
              <a:rPr kumimoji="0" lang="el-GR" sz="2200" b="0" i="0" u="none" strike="noStrike" kern="1200" cap="none" spc="0" normalizeH="0" baseline="0" noProof="0" dirty="0" err="1">
                <a:ln>
                  <a:noFill/>
                </a:ln>
                <a:solidFill>
                  <a:schemeClr val="bg1"/>
                </a:solidFill>
                <a:uLnTx/>
                <a:uFillTx/>
                <a:latin typeface="Calibri" panose="020F0502020204030204" pitchFamily="34" charset="0"/>
                <a:cs typeface="Calibri" panose="020F0502020204030204" pitchFamily="34" charset="0"/>
              </a:rPr>
              <a:t>παγουρίνο</a:t>
            </a:r>
            <a:r>
              <a:rPr kumimoji="0" lang="el-GR" sz="2200" b="0" i="0" u="none"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rPr>
              <a:t> </a:t>
            </a:r>
            <a:r>
              <a:rPr lang="el-GR" sz="2200" dirty="0">
                <a:solidFill>
                  <a:schemeClr val="bg1"/>
                </a:solidFill>
                <a:latin typeface="Calibri" panose="020F0502020204030204" pitchFamily="34" charset="0"/>
                <a:cs typeface="Calibri" panose="020F0502020204030204" pitchFamily="34" charset="0"/>
              </a:rPr>
              <a:t>και</a:t>
            </a:r>
            <a:r>
              <a:rPr kumimoji="0" lang="el-GR" sz="2200" b="0" i="0" u="none"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rPr>
              <a:t> μία μικρή πετσέτα.</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l-GR" sz="2200" b="0" i="0" u="none"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rPr>
              <a:t>Τα τάπερ που επιλέγετε είναι πολύ σημαντικό </a:t>
            </a:r>
            <a:r>
              <a:rPr kumimoji="0" lang="el-GR" sz="2200" b="1" i="0" u="sng"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rPr>
              <a:t>να μπορούν να ανοιχτούν από τα ίδια τα παιδιά</a:t>
            </a:r>
            <a:r>
              <a:rPr kumimoji="0" lang="el-GR" sz="2200" b="0" i="0" u="none"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rPr>
              <a:t>. Επιλέξτε τάπερ και παγουρίνα με εύκολο και εύχρηστο άνοιγμα και κλείσιμο. Κάντε εξάσκηση στο σπίτι σαν παιχνίδι, ώστε τα παιδιά να μάθουν τη διαδικασία.</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l-GR" sz="2200" b="0" i="0" u="none"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rPr>
              <a:t>Αποφύγετε το υπερβολικά πολύ φαγητό. </a:t>
            </a:r>
            <a:r>
              <a:rPr lang="el-GR" sz="2200" dirty="0">
                <a:solidFill>
                  <a:schemeClr val="bg1"/>
                </a:solidFill>
                <a:latin typeface="Calibri" panose="020F0502020204030204" pitchFamily="34" charset="0"/>
                <a:cs typeface="Calibri" panose="020F0502020204030204" pitchFamily="34" charset="0"/>
              </a:rPr>
              <a:t>Επιλέξτε κάτι υγιεινό, που να αρέσει στο παιδί και σε ποσότητα που να μπορεί να τη φάει.</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l-GR" sz="2200" b="0" i="0" u="none"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rPr>
              <a:t>Το παιδί πρέπει να μπορεί να ανοίγει και να κλείνει</a:t>
            </a:r>
            <a:r>
              <a:rPr lang="el-GR" sz="2200" dirty="0">
                <a:solidFill>
                  <a:schemeClr val="bg1"/>
                </a:solidFill>
                <a:latin typeface="Calibri" panose="020F0502020204030204" pitchFamily="34" charset="0"/>
                <a:cs typeface="Calibri" panose="020F0502020204030204" pitchFamily="34" charset="0"/>
              </a:rPr>
              <a:t> την τσάντα του μόνο του.  </a:t>
            </a:r>
            <a:endParaRPr kumimoji="0" lang="el-GR" sz="2200" b="0" i="0" u="none"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Μην επιτρέπετε στο παιδί να φέρνει δικά του παιχνίδια από το σπίτι.</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l-GR" sz="2200" b="0" i="0" u="none" strike="noStrike" kern="1200" cap="none" spc="0" normalizeH="0" baseline="0" noProof="0" dirty="0">
              <a:ln>
                <a:noFill/>
              </a:ln>
              <a:solidFill>
                <a:schemeClr val="bg1"/>
              </a:solidFill>
              <a:uLnTx/>
              <a:uFillTx/>
              <a:latin typeface="Calibri" panose="020F0502020204030204" pitchFamily="34" charset="0"/>
              <a:cs typeface="Calibri" panose="020F0502020204030204" pitchFamily="34" charset="0"/>
            </a:endParaRPr>
          </a:p>
          <a:p>
            <a:pPr marR="0" lvl="0" algn="l" defTabSz="457200" rtl="0" eaLnBrk="1" fontAlgn="auto" latinLnBrk="0" hangingPunct="1">
              <a:lnSpc>
                <a:spcPct val="100000"/>
              </a:lnSpc>
              <a:spcBef>
                <a:spcPts val="0"/>
              </a:spcBef>
              <a:spcAft>
                <a:spcPts val="0"/>
              </a:spcAft>
              <a:buClrTx/>
              <a:buSzTx/>
              <a:tabLst/>
              <a:defRPr/>
            </a:pPr>
            <a:endParaRPr kumimoji="0" lang="el-GR" sz="22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pic>
        <p:nvPicPr>
          <p:cNvPr id="5" name="Εικόνα 4">
            <a:extLst>
              <a:ext uri="{FF2B5EF4-FFF2-40B4-BE49-F238E27FC236}">
                <a16:creationId xmlns:a16="http://schemas.microsoft.com/office/drawing/2014/main" id="{5C805E07-4BF4-45C5-95B2-96A6A3437C54}"/>
              </a:ext>
            </a:extLst>
          </p:cNvPr>
          <p:cNvPicPr>
            <a:picLocks noChangeAspect="1"/>
          </p:cNvPicPr>
          <p:nvPr/>
        </p:nvPicPr>
        <p:blipFill>
          <a:blip r:embed="rId2"/>
          <a:stretch>
            <a:fillRect/>
          </a:stretch>
        </p:blipFill>
        <p:spPr>
          <a:xfrm>
            <a:off x="7956376" y="688484"/>
            <a:ext cx="876300" cy="1209675"/>
          </a:xfrm>
          <a:prstGeom prst="rect">
            <a:avLst/>
          </a:prstGeom>
        </p:spPr>
      </p:pic>
    </p:spTree>
    <p:extLst>
      <p:ext uri="{BB962C8B-B14F-4D97-AF65-F5344CB8AC3E}">
        <p14:creationId xmlns:p14="http://schemas.microsoft.com/office/powerpoint/2010/main" val="3341558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
            <a:extLst>
              <a:ext uri="{FF2B5EF4-FFF2-40B4-BE49-F238E27FC236}">
                <a16:creationId xmlns:a16="http://schemas.microsoft.com/office/drawing/2014/main" id="{BAA916F1-655A-4D72-B725-631987823E45}"/>
              </a:ext>
            </a:extLst>
          </p:cNvPr>
          <p:cNvSpPr>
            <a:spLocks noGrp="1" noChangeArrowheads="1"/>
          </p:cNvSpPr>
          <p:nvPr>
            <p:ph idx="1"/>
          </p:nvPr>
        </p:nvSpPr>
        <p:spPr>
          <a:xfrm>
            <a:off x="-1116632" y="-1179512"/>
            <a:ext cx="10116616" cy="5505450"/>
          </a:xfrm>
        </p:spPr>
        <p:txBody>
          <a:bodyPr>
            <a:normAutofit/>
          </a:bodyPr>
          <a:lstStyle/>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p:txBody>
      </p:sp>
      <p:sp>
        <p:nvSpPr>
          <p:cNvPr id="11" name="Ορθογώνιο 10">
            <a:extLst>
              <a:ext uri="{FF2B5EF4-FFF2-40B4-BE49-F238E27FC236}">
                <a16:creationId xmlns:a16="http://schemas.microsoft.com/office/drawing/2014/main" id="{B231C62B-FFD1-48BC-98D2-673FB2ACE76D}"/>
              </a:ext>
            </a:extLst>
          </p:cNvPr>
          <p:cNvSpPr/>
          <p:nvPr/>
        </p:nvSpPr>
        <p:spPr>
          <a:xfrm>
            <a:off x="1079141" y="276878"/>
            <a:ext cx="5698996" cy="923330"/>
          </a:xfrm>
          <a:prstGeom prst="rect">
            <a:avLst/>
          </a:prstGeom>
          <a:noFill/>
        </p:spPr>
        <p:txBody>
          <a:bodyPr wrap="none" lIns="91440" tIns="45720" rIns="91440" bIns="45720">
            <a:spAutoFit/>
          </a:bodyPr>
          <a:lstStyle/>
          <a:p>
            <a:pPr algn="ctr"/>
            <a:r>
              <a:rPr lang="el-GR" sz="5400" b="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latin typeface="Candara" panose="020E0502030303020204" pitchFamily="34" charset="0"/>
              </a:rPr>
              <a:t>Αυτοεξυπηρέτηση</a:t>
            </a:r>
            <a:endParaRPr lang="el-GR" sz="5400" b="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endParaRPr>
          </a:p>
        </p:txBody>
      </p:sp>
      <p:sp>
        <p:nvSpPr>
          <p:cNvPr id="12" name="TextBox 11">
            <a:extLst>
              <a:ext uri="{FF2B5EF4-FFF2-40B4-BE49-F238E27FC236}">
                <a16:creationId xmlns:a16="http://schemas.microsoft.com/office/drawing/2014/main" id="{1DF56458-0E85-487B-81FA-9AA1DE11A538}"/>
              </a:ext>
            </a:extLst>
          </p:cNvPr>
          <p:cNvSpPr txBox="1"/>
          <p:nvPr/>
        </p:nvSpPr>
        <p:spPr>
          <a:xfrm>
            <a:off x="0" y="1340768"/>
            <a:ext cx="9176087" cy="5170646"/>
          </a:xfrm>
          <a:prstGeom prst="rect">
            <a:avLst/>
          </a:prstGeom>
          <a:noFill/>
        </p:spPr>
        <p:txBody>
          <a:bodyPr wrap="square" rtlCol="0">
            <a:spAutoFit/>
          </a:bodyPr>
          <a:lstStyle/>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Βοηθήστε το παιδί σας να αποκτήσει αυτονομία: να μπορεί να βάζει και να βγάζει το μπουφάν του, να κατεβάζει και ανεβάζει φερμουάρ, να αλλάζει τα ρούχα του στην περίπτωση «ατυχήματος» στην τουαλέτα. </a:t>
            </a:r>
          </a:p>
          <a:p>
            <a:pPr marL="342900" indent="-342900">
              <a:buFont typeface="Wingdings" panose="05000000000000000000" pitchFamily="2" charset="2"/>
              <a:buChar char="Ø"/>
            </a:pP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Σημαντικό είναι να μπορεί να τακτοποιεί </a:t>
            </a:r>
            <a:r>
              <a:rPr lang="el-GR"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μόνο του </a:t>
            </a:r>
            <a:r>
              <a:rPr lang="el-GR" sz="2200" dirty="0">
                <a:solidFill>
                  <a:schemeClr val="bg1"/>
                </a:solidFill>
                <a:latin typeface="Calibri" panose="020F0502020204030204" pitchFamily="34" charset="0"/>
                <a:cs typeface="Calibri" panose="020F0502020204030204" pitchFamily="34" charset="0"/>
              </a:rPr>
              <a:t>τα πράγματά του: να βγάζει όσα χρειάζεται για την ώρα του φαγητού και να μπορεί να τα βάζει ξανά στην τσάντα, κλείνοντας το φερμουάρ της.</a:t>
            </a:r>
          </a:p>
          <a:p>
            <a:pPr marL="342900" indent="-342900">
              <a:buFont typeface="Wingdings" panose="05000000000000000000" pitchFamily="2" charset="2"/>
              <a:buChar char="Ø"/>
            </a:pP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Πολύ σημαντική η αυτονομία του παιδιού στην τουαλέτα. Αποφύγετε παντελόνια που ξεκουμπώνουν δύσκολα ή που έχουν κορδόνια, καλσόν και μακριά φορέματα/φούστες. </a:t>
            </a:r>
          </a:p>
          <a:p>
            <a:pPr marL="342900" indent="-342900">
              <a:buFont typeface="Wingdings" panose="05000000000000000000" pitchFamily="2" charset="2"/>
              <a:buChar char="Ø"/>
            </a:pP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Προτιμήστε άνετα ρούχα και παπούτσια με </a:t>
            </a:r>
            <a:r>
              <a:rPr lang="el-GR" sz="2200" dirty="0" err="1">
                <a:solidFill>
                  <a:schemeClr val="bg1"/>
                </a:solidFill>
                <a:latin typeface="Calibri" panose="020F0502020204030204" pitchFamily="34" charset="0"/>
                <a:cs typeface="Calibri" panose="020F0502020204030204" pitchFamily="34" charset="0"/>
              </a:rPr>
              <a:t>χριτς-χρατς</a:t>
            </a:r>
            <a:r>
              <a:rPr lang="el-GR" sz="2200" dirty="0">
                <a:solidFill>
                  <a:schemeClr val="bg1"/>
                </a:solidFill>
                <a:latin typeface="Calibri" panose="020F0502020204030204" pitchFamily="34" charset="0"/>
                <a:cs typeface="Calibri" panose="020F0502020204030204" pitchFamily="34" charset="0"/>
              </a:rPr>
              <a:t>.</a:t>
            </a:r>
            <a:endParaRPr lang="en-US" sz="2200" dirty="0">
              <a:solidFill>
                <a:schemeClr val="bg1"/>
              </a:solidFill>
              <a:latin typeface="Calibri" panose="020F0502020204030204" pitchFamily="34" charset="0"/>
              <a:cs typeface="Calibri" panose="020F0502020204030204" pitchFamily="34" charset="0"/>
            </a:endParaRPr>
          </a:p>
          <a:p>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l-GR" sz="2200" dirty="0">
              <a:solidFill>
                <a:schemeClr val="bg1"/>
              </a:solidFill>
            </a:endParaRPr>
          </a:p>
        </p:txBody>
      </p:sp>
      <p:pic>
        <p:nvPicPr>
          <p:cNvPr id="14" name="Εικόνα 13">
            <a:extLst>
              <a:ext uri="{FF2B5EF4-FFF2-40B4-BE49-F238E27FC236}">
                <a16:creationId xmlns:a16="http://schemas.microsoft.com/office/drawing/2014/main" id="{5E443ADA-1CDD-477D-A0FA-68CAD3C9AEFE}"/>
              </a:ext>
            </a:extLst>
          </p:cNvPr>
          <p:cNvPicPr>
            <a:picLocks noChangeAspect="1"/>
          </p:cNvPicPr>
          <p:nvPr/>
        </p:nvPicPr>
        <p:blipFill>
          <a:blip r:embed="rId2">
            <a:clrChange>
              <a:clrFrom>
                <a:srgbClr val="F7F7F7"/>
              </a:clrFrom>
              <a:clrTo>
                <a:srgbClr val="F7F7F7">
                  <a:alpha val="0"/>
                </a:srgbClr>
              </a:clrTo>
            </a:clrChange>
          </a:blip>
          <a:stretch>
            <a:fillRect/>
          </a:stretch>
        </p:blipFill>
        <p:spPr>
          <a:xfrm>
            <a:off x="7092280" y="4797152"/>
            <a:ext cx="2409825" cy="1895475"/>
          </a:xfrm>
          <a:prstGeom prst="rect">
            <a:avLst/>
          </a:prstGeom>
        </p:spPr>
      </p:pic>
    </p:spTree>
    <p:extLst>
      <p:ext uri="{BB962C8B-B14F-4D97-AF65-F5344CB8AC3E}">
        <p14:creationId xmlns:p14="http://schemas.microsoft.com/office/powerpoint/2010/main" val="3761642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9" name="Ορθογώνιο 8">
            <a:extLst>
              <a:ext uri="{FF2B5EF4-FFF2-40B4-BE49-F238E27FC236}">
                <a16:creationId xmlns:a16="http://schemas.microsoft.com/office/drawing/2014/main" id="{FC919C6D-6832-492C-973C-24BC0C141B16}"/>
              </a:ext>
            </a:extLst>
          </p:cNvPr>
          <p:cNvSpPr/>
          <p:nvPr/>
        </p:nvSpPr>
        <p:spPr>
          <a:xfrm>
            <a:off x="203772" y="1135777"/>
            <a:ext cx="2396554" cy="553998"/>
          </a:xfrm>
          <a:prstGeom prst="rect">
            <a:avLst/>
          </a:prstGeom>
          <a:noFill/>
        </p:spPr>
        <p:txBody>
          <a:bodyPr wrap="none" lIns="91440" tIns="45720" rIns="91440" bIns="45720">
            <a:spAutoFit/>
          </a:bodyPr>
          <a:lstStyle/>
          <a:p>
            <a:pPr algn="ctr"/>
            <a:r>
              <a:rPr lang="el-GR" sz="3000" b="1" cap="none" spc="0" dirty="0">
                <a:ln w="9525">
                  <a:solidFill>
                    <a:schemeClr val="bg1"/>
                  </a:solidFill>
                  <a:prstDash val="solid"/>
                </a:ln>
                <a:solidFill>
                  <a:schemeClr val="accent6">
                    <a:lumMod val="50000"/>
                  </a:schemeClr>
                </a:solidFill>
                <a:effectLst>
                  <a:outerShdw blurRad="12700" dist="38100" dir="2700000" algn="tl" rotWithShape="0">
                    <a:schemeClr val="accent5">
                      <a:lumMod val="60000"/>
                      <a:lumOff val="40000"/>
                    </a:schemeClr>
                  </a:outerShdw>
                </a:effectLst>
                <a:latin typeface="Candara" panose="020E0502030303020204" pitchFamily="34" charset="0"/>
              </a:rPr>
              <a:t>Το δεκατιανό</a:t>
            </a:r>
            <a:endParaRPr lang="el-GR" sz="3000" b="1" cap="none" spc="0" dirty="0">
              <a:ln w="9525">
                <a:solidFill>
                  <a:schemeClr val="bg1"/>
                </a:solidFill>
                <a:prstDash val="solid"/>
              </a:ln>
              <a:solidFill>
                <a:schemeClr val="accent6">
                  <a:lumMod val="50000"/>
                </a:schemeClr>
              </a:solidFill>
              <a:effectLst>
                <a:outerShdw blurRad="12700" dist="38100" dir="2700000" algn="tl" rotWithShape="0">
                  <a:schemeClr val="accent5">
                    <a:lumMod val="60000"/>
                    <a:lumOff val="40000"/>
                  </a:schemeClr>
                </a:outerShdw>
              </a:effectLst>
            </a:endParaRPr>
          </a:p>
        </p:txBody>
      </p:sp>
      <p:sp>
        <p:nvSpPr>
          <p:cNvPr id="10" name="TextBox 9">
            <a:extLst>
              <a:ext uri="{FF2B5EF4-FFF2-40B4-BE49-F238E27FC236}">
                <a16:creationId xmlns:a16="http://schemas.microsoft.com/office/drawing/2014/main" id="{6A76E17F-6A43-44A4-B06B-E1183B53F4B9}"/>
              </a:ext>
            </a:extLst>
          </p:cNvPr>
          <p:cNvSpPr txBox="1"/>
          <p:nvPr/>
        </p:nvSpPr>
        <p:spPr>
          <a:xfrm>
            <a:off x="0" y="1959799"/>
            <a:ext cx="8995559" cy="4493538"/>
          </a:xfrm>
          <a:prstGeom prst="rect">
            <a:avLst/>
          </a:prstGeom>
          <a:noFill/>
        </p:spPr>
        <p:txBody>
          <a:bodyPr wrap="square" rtlCol="0">
            <a:spAutoFit/>
          </a:bodyPr>
          <a:lstStyle/>
          <a:p>
            <a:pPr marL="342900" indent="-342900" algn="just">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Επιλέξτε ένα υγιεινό δεκατιανό (π.χ. γιαούρτι, τοστ, φρούτα, σπιτική τυρόπιτα) σε κανονική ποσότητα (ούτε πολύ μικρή, ούτε πολύ μεγάλη.</a:t>
            </a:r>
          </a:p>
          <a:p>
            <a:pPr marL="342900" indent="-342900" algn="just">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Όλα τα φρούτα </a:t>
            </a:r>
            <a:r>
              <a:rPr lang="el-GR" sz="2200" u="sng" dirty="0">
                <a:solidFill>
                  <a:schemeClr val="bg1"/>
                </a:solidFill>
                <a:latin typeface="Calibri" panose="020F0502020204030204" pitchFamily="34" charset="0"/>
                <a:cs typeface="Calibri" panose="020F0502020204030204" pitchFamily="34" charset="0"/>
              </a:rPr>
              <a:t>να είναι κομμένα σε μικρά κομμάτια</a:t>
            </a:r>
            <a:r>
              <a:rPr lang="el-GR" sz="2200" dirty="0">
                <a:solidFill>
                  <a:schemeClr val="bg1"/>
                </a:solidFill>
                <a:latin typeface="Calibri" panose="020F0502020204030204" pitchFamily="34" charset="0"/>
                <a:cs typeface="Calibri" panose="020F0502020204030204" pitchFamily="34" charset="0"/>
              </a:rPr>
              <a:t>. </a:t>
            </a:r>
          </a:p>
          <a:p>
            <a:pPr marL="342900" indent="-342900" algn="just">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Αποφύγετε τυποποιημένα προϊόντα (κρουασάν, μπισκότα, σοκολάτες, ζαχαρωτά).</a:t>
            </a:r>
          </a:p>
          <a:p>
            <a:pPr marL="342900" indent="-342900" algn="just">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Επιλέξτε το δεκατιανό </a:t>
            </a:r>
            <a:r>
              <a:rPr lang="el-GR"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μαζί με το παιδί σας </a:t>
            </a:r>
            <a:r>
              <a:rPr lang="el-GR" sz="2200" dirty="0">
                <a:solidFill>
                  <a:schemeClr val="bg1"/>
                </a:solidFill>
                <a:latin typeface="Calibri" panose="020F0502020204030204" pitchFamily="34" charset="0"/>
                <a:cs typeface="Calibri" panose="020F0502020204030204" pitchFamily="34" charset="0"/>
              </a:rPr>
              <a:t>και εξηγήστε του πού βρίσκεται το καθετί.</a:t>
            </a:r>
          </a:p>
          <a:p>
            <a:pPr marL="342900" indent="-342900" algn="just">
              <a:buFont typeface="Wingdings" panose="05000000000000000000" pitchFamily="2" charset="2"/>
              <a:buChar char="Ø"/>
            </a:pPr>
            <a:r>
              <a:rPr lang="el-GR"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Για τα παιδιά στο Ολοήμερο</a:t>
            </a:r>
            <a:r>
              <a:rPr lang="el-GR" sz="2200"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Μη τοποθετείται </a:t>
            </a:r>
            <a:r>
              <a:rPr lang="el-GR" sz="2200" dirty="0">
                <a:solidFill>
                  <a:schemeClr val="bg1"/>
                </a:solidFill>
                <a:latin typeface="Calibri" panose="020F0502020204030204" pitchFamily="34" charset="0"/>
                <a:cs typeface="Calibri" panose="020F0502020204030204" pitchFamily="34" charset="0"/>
              </a:rPr>
              <a:t> το δεκατιανό μαζί με το μεσημεριανό γεύμα. </a:t>
            </a:r>
          </a:p>
          <a:p>
            <a:pPr algn="just"/>
            <a:r>
              <a:rPr lang="el-GR" sz="2200" dirty="0">
                <a:solidFill>
                  <a:schemeClr val="bg1"/>
                </a:solidFill>
                <a:latin typeface="Calibri" panose="020F0502020204030204" pitchFamily="34" charset="0"/>
                <a:cs typeface="Calibri" panose="020F0502020204030204" pitchFamily="34" charset="0"/>
              </a:rPr>
              <a:t>     Κάθε γεύμα μπαίνει σε διαφορετική τσάντα ή να βγαίνει το πρωί         </a:t>
            </a:r>
            <a:r>
              <a:rPr lang="en-US" sz="2200" dirty="0">
                <a:solidFill>
                  <a:schemeClr val="bg1"/>
                </a:solidFill>
                <a:latin typeface="Calibri" panose="020F0502020204030204" pitchFamily="34" charset="0"/>
                <a:cs typeface="Calibri" panose="020F0502020204030204" pitchFamily="34" charset="0"/>
              </a:rPr>
              <a:t>   </a:t>
            </a:r>
            <a:r>
              <a:rPr lang="el-GR" sz="2200" dirty="0">
                <a:solidFill>
                  <a:schemeClr val="bg1"/>
                </a:solidFill>
                <a:latin typeface="Calibri" panose="020F0502020204030204" pitchFamily="34" charset="0"/>
                <a:cs typeface="Calibri" panose="020F0502020204030204" pitchFamily="34" charset="0"/>
              </a:rPr>
              <a:t>    και να τοποθετείται στο ψυγείο.</a:t>
            </a:r>
          </a:p>
          <a:p>
            <a:pPr algn="just"/>
            <a:endParaRPr lang="el-GR" sz="2200" dirty="0">
              <a:solidFill>
                <a:schemeClr val="bg1"/>
              </a:solidFill>
            </a:endParaRPr>
          </a:p>
          <a:p>
            <a:pPr marL="342900" indent="-342900">
              <a:buFont typeface="Wingdings" panose="05000000000000000000" pitchFamily="2" charset="2"/>
              <a:buChar char="Ø"/>
            </a:pPr>
            <a:endParaRPr lang="el-GR" sz="2200" dirty="0">
              <a:solidFill>
                <a:schemeClr val="bg1"/>
              </a:solidFill>
            </a:endParaRPr>
          </a:p>
        </p:txBody>
      </p:sp>
      <p:pic>
        <p:nvPicPr>
          <p:cNvPr id="11" name="Εικόνα 10">
            <a:extLst>
              <a:ext uri="{FF2B5EF4-FFF2-40B4-BE49-F238E27FC236}">
                <a16:creationId xmlns:a16="http://schemas.microsoft.com/office/drawing/2014/main" id="{00BE0AFB-0725-491D-BE4C-B6039599BF34}"/>
              </a:ext>
            </a:extLst>
          </p:cNvPr>
          <p:cNvPicPr>
            <a:picLocks noChangeAspect="1"/>
          </p:cNvPicPr>
          <p:nvPr/>
        </p:nvPicPr>
        <p:blipFill>
          <a:blip r:embed="rId2">
            <a:clrChange>
              <a:clrFrom>
                <a:srgbClr val="F6F6F6"/>
              </a:clrFrom>
              <a:clrTo>
                <a:srgbClr val="F6F6F6">
                  <a:alpha val="0"/>
                </a:srgbClr>
              </a:clrTo>
            </a:clrChange>
          </a:blip>
          <a:stretch>
            <a:fillRect/>
          </a:stretch>
        </p:blipFill>
        <p:spPr>
          <a:xfrm>
            <a:off x="6372200" y="145638"/>
            <a:ext cx="3047181" cy="1828309"/>
          </a:xfrm>
          <a:prstGeom prst="rect">
            <a:avLst/>
          </a:prstGeom>
        </p:spPr>
      </p:pic>
      <p:sp>
        <p:nvSpPr>
          <p:cNvPr id="2" name="Ορθογώνιο 1">
            <a:extLst>
              <a:ext uri="{FF2B5EF4-FFF2-40B4-BE49-F238E27FC236}">
                <a16:creationId xmlns:a16="http://schemas.microsoft.com/office/drawing/2014/main" id="{3CB71CD6-3E41-8B8A-76AF-FFEC9CE79BFD}"/>
              </a:ext>
            </a:extLst>
          </p:cNvPr>
          <p:cNvSpPr/>
          <p:nvPr/>
        </p:nvSpPr>
        <p:spPr>
          <a:xfrm>
            <a:off x="2607831" y="116632"/>
            <a:ext cx="2702471" cy="923330"/>
          </a:xfrm>
          <a:prstGeom prst="rect">
            <a:avLst/>
          </a:prstGeom>
          <a:noFill/>
        </p:spPr>
        <p:txBody>
          <a:bodyPr wrap="none" lIns="91440" tIns="45720" rIns="91440" bIns="45720">
            <a:spAutoFit/>
          </a:bodyPr>
          <a:lstStyle/>
          <a:p>
            <a:pPr algn="ctr"/>
            <a:r>
              <a:rPr lang="el-GR" sz="5400" b="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latin typeface="Candara" panose="020E0502030303020204" pitchFamily="34" charset="0"/>
              </a:rPr>
              <a:t>Γεύματα</a:t>
            </a:r>
            <a:endParaRPr lang="el-GR" sz="5400" b="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8" name="Rectangle 5">
            <a:extLst>
              <a:ext uri="{FF2B5EF4-FFF2-40B4-BE49-F238E27FC236}">
                <a16:creationId xmlns:a16="http://schemas.microsoft.com/office/drawing/2014/main" id="{C94EB096-75E7-4443-B2A8-6917E20B1EA0}"/>
              </a:ext>
            </a:extLst>
          </p:cNvPr>
          <p:cNvSpPr>
            <a:spLocks noGrp="1" noChangeArrowheads="1"/>
          </p:cNvSpPr>
          <p:nvPr>
            <p:ph idx="1"/>
          </p:nvPr>
        </p:nvSpPr>
        <p:spPr>
          <a:xfrm>
            <a:off x="-1116632" y="-1179512"/>
            <a:ext cx="10116616" cy="5505450"/>
          </a:xfrm>
        </p:spPr>
        <p:txBody>
          <a:bodyPr>
            <a:normAutofit/>
          </a:bodyPr>
          <a:lstStyle/>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dirty="0">
              <a:effectLst>
                <a:outerShdw blurRad="38100" dist="38100" dir="2700000" algn="tl">
                  <a:srgbClr val="000000">
                    <a:alpha val="43137"/>
                  </a:srgbClr>
                </a:outerShdw>
              </a:effectLst>
              <a:latin typeface="Segoe Script" pitchFamily="34" charset="0"/>
            </a:endParaRPr>
          </a:p>
        </p:txBody>
      </p:sp>
      <p:sp>
        <p:nvSpPr>
          <p:cNvPr id="10" name="TextBox 9">
            <a:extLst>
              <a:ext uri="{FF2B5EF4-FFF2-40B4-BE49-F238E27FC236}">
                <a16:creationId xmlns:a16="http://schemas.microsoft.com/office/drawing/2014/main" id="{C02C4EFC-06BC-4B54-A737-F7315638620A}"/>
              </a:ext>
            </a:extLst>
          </p:cNvPr>
          <p:cNvSpPr txBox="1"/>
          <p:nvPr/>
        </p:nvSpPr>
        <p:spPr>
          <a:xfrm>
            <a:off x="-20486" y="1183978"/>
            <a:ext cx="9176087" cy="5509200"/>
          </a:xfrm>
          <a:prstGeom prst="rect">
            <a:avLst/>
          </a:prstGeom>
          <a:noFill/>
        </p:spPr>
        <p:txBody>
          <a:bodyPr wrap="square" rtlCol="0">
            <a:spAutoFit/>
          </a:bodyPr>
          <a:lstStyle/>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Τα παιδιά που παρακολουθούν το Ολοήμερο πρόγραμμα συνήθως έρχονται στο σχολείο με </a:t>
            </a:r>
            <a:r>
              <a:rPr lang="el-GR"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δύο τσάντες</a:t>
            </a:r>
            <a:r>
              <a:rPr lang="el-GR" sz="2200" dirty="0">
                <a:solidFill>
                  <a:schemeClr val="bg1"/>
                </a:solidFill>
                <a:latin typeface="Calibri" panose="020F0502020204030204" pitchFamily="34" charset="0"/>
                <a:cs typeface="Calibri" panose="020F0502020204030204" pitchFamily="34" charset="0"/>
              </a:rPr>
              <a:t>. Η δεύτερη τσάντα είναι μικρή και έχει </a:t>
            </a:r>
            <a:r>
              <a:rPr lang="el-GR" sz="2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μόνο</a:t>
            </a:r>
            <a:r>
              <a:rPr lang="el-GR" sz="2200" dirty="0">
                <a:solidFill>
                  <a:schemeClr val="bg1"/>
                </a:solidFill>
                <a:latin typeface="Calibri" panose="020F0502020204030204" pitchFamily="34" charset="0"/>
                <a:cs typeface="Calibri" panose="020F0502020204030204" pitchFamily="34" charset="0"/>
              </a:rPr>
              <a:t> το μεσημεριανό φαγητό και μία μικρή πετσέτα.</a:t>
            </a:r>
          </a:p>
          <a:p>
            <a:pPr marL="342900" indent="-342900">
              <a:buFont typeface="Wingdings" panose="05000000000000000000" pitchFamily="2" charset="2"/>
              <a:buChar char="Ø"/>
            </a:pP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Αν υπάρχει σαλάτα, τυρί ή φρούτα για το μεσημεριανό γεύμα, θα πρέπει να μπουν στο ψυγείο. Εξηγήστε στο παιδί σας πού βρίσκεται το καθετί, για να μπορεί να το βάλει </a:t>
            </a:r>
            <a:r>
              <a:rPr lang="el-GR" sz="2200" u="sng" dirty="0">
                <a:solidFill>
                  <a:schemeClr val="bg1"/>
                </a:solidFill>
                <a:latin typeface="Calibri" panose="020F0502020204030204" pitchFamily="34" charset="0"/>
                <a:cs typeface="Calibri" panose="020F0502020204030204" pitchFamily="34" charset="0"/>
              </a:rPr>
              <a:t>εγκαίρως</a:t>
            </a:r>
            <a:r>
              <a:rPr lang="el-GR" sz="2200" dirty="0">
                <a:solidFill>
                  <a:schemeClr val="bg1"/>
                </a:solidFill>
                <a:latin typeface="Calibri" panose="020F0502020204030204" pitchFamily="34" charset="0"/>
                <a:cs typeface="Calibri" panose="020F0502020204030204" pitchFamily="34" charset="0"/>
              </a:rPr>
              <a:t> στο ψυγείο.</a:t>
            </a:r>
          </a:p>
          <a:p>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Τα μαχαίρια απαγορεύονται στο Νηπιαγωγείο. </a:t>
            </a:r>
          </a:p>
          <a:p>
            <a:pPr marL="342900" indent="-342900">
              <a:buFont typeface="Wingdings" panose="05000000000000000000" pitchFamily="2" charset="2"/>
              <a:buChar char="Ø"/>
            </a:pP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Επιλέξτε κουταλοπίρουνα με στρογγυλεμένες άκρες</a:t>
            </a:r>
            <a:r>
              <a:rPr lang="en-US" sz="2200" dirty="0">
                <a:solidFill>
                  <a:schemeClr val="bg1"/>
                </a:solidFill>
                <a:latin typeface="Calibri" panose="020F0502020204030204" pitchFamily="34" charset="0"/>
                <a:cs typeface="Calibri" panose="020F0502020204030204" pitchFamily="34" charset="0"/>
              </a:rPr>
              <a:t>,</a:t>
            </a:r>
            <a:r>
              <a:rPr lang="el-GR" sz="2200" dirty="0">
                <a:solidFill>
                  <a:schemeClr val="bg1"/>
                </a:solidFill>
                <a:latin typeface="Calibri" panose="020F0502020204030204" pitchFamily="34" charset="0"/>
                <a:cs typeface="Calibri" panose="020F0502020204030204" pitchFamily="34" charset="0"/>
              </a:rPr>
              <a:t>πλαστικά και ανθεκτικά (όχι μιας χρήσης).</a:t>
            </a:r>
          </a:p>
          <a:p>
            <a:pPr marL="342900" indent="-342900">
              <a:buFont typeface="Wingdings" panose="05000000000000000000" pitchFamily="2" charset="2"/>
              <a:buChar char="Ø"/>
            </a:pP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Αποφύγετε φαγητά που δεν αρέσουν στο παιδί σας, γιατί δε θα φάει για μεσημέρι, με αποτέλεσμα να πεινάει και να έχει άσχημη διάθεση.</a:t>
            </a:r>
          </a:p>
          <a:p>
            <a:pPr marL="342900" indent="-342900">
              <a:buFont typeface="Wingdings" panose="05000000000000000000" pitchFamily="2" charset="2"/>
              <a:buChar char="Ø"/>
            </a:pPr>
            <a:endParaRPr lang="el-GR" sz="2200" dirty="0">
              <a:solidFill>
                <a:schemeClr val="bg1"/>
              </a:solidFill>
            </a:endParaRPr>
          </a:p>
        </p:txBody>
      </p:sp>
      <p:sp>
        <p:nvSpPr>
          <p:cNvPr id="9" name="Ορθογώνιο 8">
            <a:extLst>
              <a:ext uri="{FF2B5EF4-FFF2-40B4-BE49-F238E27FC236}">
                <a16:creationId xmlns:a16="http://schemas.microsoft.com/office/drawing/2014/main" id="{307B5F20-8E82-4551-B3ED-4020E3078936}"/>
              </a:ext>
            </a:extLst>
          </p:cNvPr>
          <p:cNvSpPr/>
          <p:nvPr/>
        </p:nvSpPr>
        <p:spPr>
          <a:xfrm>
            <a:off x="1187624" y="260648"/>
            <a:ext cx="4952766" cy="923330"/>
          </a:xfrm>
          <a:prstGeom prst="rect">
            <a:avLst/>
          </a:prstGeom>
          <a:noFill/>
        </p:spPr>
        <p:txBody>
          <a:bodyPr wrap="none" lIns="91440" tIns="45720" rIns="91440" bIns="45720">
            <a:spAutoFit/>
          </a:bodyPr>
          <a:lstStyle/>
          <a:p>
            <a:pPr algn="ctr"/>
            <a:r>
              <a:rPr lang="el-GR" sz="5400" b="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latin typeface="Candara" panose="020E0502030303020204" pitchFamily="34" charset="0"/>
              </a:rPr>
              <a:t>Το μεσημεριανό</a:t>
            </a:r>
            <a:endParaRPr lang="el-GR" sz="5400" b="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endParaRPr>
          </a:p>
        </p:txBody>
      </p:sp>
      <p:pic>
        <p:nvPicPr>
          <p:cNvPr id="2" name="Εικόνα 1">
            <a:extLst>
              <a:ext uri="{FF2B5EF4-FFF2-40B4-BE49-F238E27FC236}">
                <a16:creationId xmlns:a16="http://schemas.microsoft.com/office/drawing/2014/main" id="{BB8143CA-2532-4582-A40D-274D843C477C}"/>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7791892" y="118267"/>
            <a:ext cx="1208092" cy="120809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732CDFF-E960-437A-B24E-226ACB99724C}"/>
              </a:ext>
            </a:extLst>
          </p:cNvPr>
          <p:cNvSpPr>
            <a:spLocks noGrp="1" noChangeArrowheads="1"/>
          </p:cNvSpPr>
          <p:nvPr>
            <p:ph idx="1"/>
          </p:nvPr>
        </p:nvSpPr>
        <p:spPr>
          <a:xfrm>
            <a:off x="30507" y="188640"/>
            <a:ext cx="8141893" cy="1512168"/>
          </a:xfrm>
        </p:spPr>
        <p:txBody>
          <a:bodyPr>
            <a:normAutofit/>
          </a:bodyPr>
          <a:lstStyle/>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p:txBody>
      </p:sp>
      <p:sp>
        <p:nvSpPr>
          <p:cNvPr id="3" name="TextBox 2">
            <a:extLst>
              <a:ext uri="{FF2B5EF4-FFF2-40B4-BE49-F238E27FC236}">
                <a16:creationId xmlns:a16="http://schemas.microsoft.com/office/drawing/2014/main" id="{E8BDC812-30A4-486F-8FBE-96AAB1BE9AC0}"/>
              </a:ext>
            </a:extLst>
          </p:cNvPr>
          <p:cNvSpPr txBox="1"/>
          <p:nvPr/>
        </p:nvSpPr>
        <p:spPr>
          <a:xfrm>
            <a:off x="341440" y="881360"/>
            <a:ext cx="7823251" cy="7229671"/>
          </a:xfrm>
          <a:prstGeom prst="rect">
            <a:avLst/>
          </a:prstGeom>
          <a:noFill/>
        </p:spPr>
        <p:txBody>
          <a:bodyPr wrap="square" rtlCol="0">
            <a:spAutoFit/>
          </a:bodyPr>
          <a:lstStyle/>
          <a:p>
            <a:pPr marL="342900" indent="-342900">
              <a:lnSpc>
                <a:spcPct val="150000"/>
              </a:lnSpc>
              <a:buFont typeface="Wingdings" panose="05000000000000000000" pitchFamily="2" charset="2"/>
              <a:buChar char="Ø"/>
            </a:pPr>
            <a:r>
              <a:rPr lang="el-GR" dirty="0">
                <a:solidFill>
                  <a:schemeClr val="bg1"/>
                </a:solidFill>
                <a:latin typeface="Calibri" panose="020F0502020204030204" pitchFamily="34" charset="0"/>
                <a:cs typeface="Calibri" panose="020F0502020204030204" pitchFamily="34" charset="0"/>
              </a:rPr>
              <a:t>1</a:t>
            </a:r>
            <a:r>
              <a:rPr lang="el-GR" baseline="30000" dirty="0">
                <a:solidFill>
                  <a:schemeClr val="bg1"/>
                </a:solidFill>
                <a:latin typeface="Calibri" panose="020F0502020204030204" pitchFamily="34" charset="0"/>
                <a:cs typeface="Calibri" panose="020F0502020204030204" pitchFamily="34" charset="0"/>
              </a:rPr>
              <a:t>η</a:t>
            </a:r>
            <a:r>
              <a:rPr lang="el-GR" dirty="0">
                <a:solidFill>
                  <a:schemeClr val="bg1"/>
                </a:solidFill>
                <a:latin typeface="Calibri" panose="020F0502020204030204" pitchFamily="34" charset="0"/>
                <a:cs typeface="Calibri" panose="020F0502020204030204" pitchFamily="34" charset="0"/>
              </a:rPr>
              <a:t> </a:t>
            </a:r>
            <a:r>
              <a:rPr lang="el-GR"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ομαδική</a:t>
            </a:r>
            <a:r>
              <a:rPr lang="el-GR" dirty="0">
                <a:solidFill>
                  <a:schemeClr val="bg1"/>
                </a:solidFill>
                <a:latin typeface="Calibri" panose="020F0502020204030204" pitchFamily="34" charset="0"/>
                <a:cs typeface="Calibri" panose="020F0502020204030204" pitchFamily="34" charset="0"/>
              </a:rPr>
              <a:t> ενημερωτική συνάντηση: Δευτέρα 29 Σεπτεμβρίου 2025</a:t>
            </a:r>
          </a:p>
          <a:p>
            <a:pPr marL="342900" indent="-342900">
              <a:lnSpc>
                <a:spcPct val="150000"/>
              </a:lnSpc>
              <a:buFont typeface="Wingdings" panose="05000000000000000000" pitchFamily="2" charset="2"/>
              <a:buChar char="Ø"/>
            </a:pPr>
            <a:r>
              <a:rPr lang="el-GR" dirty="0">
                <a:solidFill>
                  <a:schemeClr val="bg1"/>
                </a:solidFill>
                <a:latin typeface="Calibri" panose="020F0502020204030204" pitchFamily="34" charset="0"/>
                <a:cs typeface="Calibri" panose="020F0502020204030204" pitchFamily="34" charset="0"/>
              </a:rPr>
              <a:t>Ατομικές ενημερωτικές συναντήσεις: Η </a:t>
            </a:r>
            <a:r>
              <a:rPr lang="el-GR" b="1" dirty="0">
                <a:solidFill>
                  <a:schemeClr val="bg1"/>
                </a:solidFill>
                <a:latin typeface="Calibri" panose="020F0502020204030204" pitchFamily="34" charset="0"/>
                <a:cs typeface="Calibri" panose="020F0502020204030204" pitchFamily="34" charset="0"/>
              </a:rPr>
              <a:t>πρώτη Τετάρτη κάθε μήνα </a:t>
            </a:r>
            <a:r>
              <a:rPr lang="el-GR"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κατόπιν ραντεβού, με ώρες συνεργασίας </a:t>
            </a:r>
            <a:r>
              <a:rPr lang="el-GR"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13:10 – 13:40 για τα  πρωινά τμήματα </a:t>
            </a:r>
            <a:r>
              <a:rPr lang="el-GR"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με Υπεύθυνες  Νηπιαγωγούς  τις κ. </a:t>
            </a:r>
            <a:r>
              <a:rPr lang="el-GR"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Σερεντέλλου</a:t>
            </a:r>
            <a:r>
              <a:rPr lang="el-GR"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Αλεξάνδρα και Κουρέα Παναγιώτα και </a:t>
            </a:r>
            <a:r>
              <a:rPr lang="el-GR"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11:45 – 12:10 για το ολοήμερο τμήμα</a:t>
            </a:r>
            <a:r>
              <a:rPr lang="el-GR"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με Υπεύθυνη Νηπιαγωγό την κ. </a:t>
            </a:r>
            <a:r>
              <a:rPr lang="el-GR"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Καρακίστου</a:t>
            </a:r>
            <a:r>
              <a:rPr lang="el-GR"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Ιωάννα.</a:t>
            </a:r>
            <a:endParaRPr lang="el-GR"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342900" indent="-342900">
              <a:lnSpc>
                <a:spcPct val="150000"/>
              </a:lnSpc>
              <a:buFont typeface="Wingdings" panose="05000000000000000000" pitchFamily="2" charset="2"/>
              <a:buChar char="Ø"/>
            </a:pPr>
            <a:endParaRPr lang="el-GR" dirty="0">
              <a:solidFill>
                <a:schemeClr val="bg1"/>
              </a:solidFill>
              <a:latin typeface="Calibri" panose="020F0502020204030204" pitchFamily="34" charset="0"/>
              <a:cs typeface="Calibri" panose="020F0502020204030204" pitchFamily="34" charset="0"/>
            </a:endParaRPr>
          </a:p>
          <a:p>
            <a:pPr algn="just">
              <a:lnSpc>
                <a:spcPct val="115000"/>
              </a:lnSpc>
              <a:spcAft>
                <a:spcPts val="1000"/>
              </a:spcAft>
              <a:tabLst>
                <a:tab pos="571500" algn="l"/>
              </a:tabLst>
            </a:pPr>
            <a:r>
              <a:rPr lang="el-GR"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Η ενημέρωση γονέων θα γίνεται επίσης μέσω ηλεκτρονικών μηνυμάτων (</a:t>
            </a:r>
            <a:r>
              <a:rPr lang="en-US"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 mail</a:t>
            </a:r>
            <a:r>
              <a:rPr lang="el-GR"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το νηπιαγωγείο μας τέλος διαθέτει </a:t>
            </a:r>
            <a:r>
              <a:rPr lang="el-GR"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ιστολόγιο</a:t>
            </a:r>
            <a:r>
              <a:rPr lang="el-GR"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το οποίο θα ενημερώνεται τακτικά.</a:t>
            </a:r>
          </a:p>
          <a:p>
            <a:pPr algn="just">
              <a:lnSpc>
                <a:spcPct val="115000"/>
              </a:lnSpc>
              <a:spcAft>
                <a:spcPts val="1000"/>
              </a:spcAft>
              <a:tabLst>
                <a:tab pos="571500" algn="l"/>
              </a:tabLst>
            </a:pPr>
            <a:r>
              <a:rPr lang="el-GR" dirty="0">
                <a:solidFill>
                  <a:schemeClr val="bg1"/>
                </a:solidFill>
                <a:latin typeface="Calibri" panose="020F0502020204030204" pitchFamily="34" charset="0"/>
                <a:cs typeface="Calibri" panose="020F0502020204030204" pitchFamily="34" charset="0"/>
              </a:rPr>
              <a:t>Οι γονείς έρχονται στις ατομικές συναντήσεις </a:t>
            </a:r>
            <a:r>
              <a:rPr lang="el-GR" u="sng" dirty="0">
                <a:solidFill>
                  <a:schemeClr val="bg1"/>
                </a:solidFill>
                <a:latin typeface="Calibri" panose="020F0502020204030204" pitchFamily="34" charset="0"/>
                <a:cs typeface="Calibri" panose="020F0502020204030204" pitchFamily="34" charset="0"/>
              </a:rPr>
              <a:t>χωρίς</a:t>
            </a:r>
            <a:r>
              <a:rPr lang="el-GR" dirty="0">
                <a:solidFill>
                  <a:schemeClr val="bg1"/>
                </a:solidFill>
                <a:latin typeface="Calibri" panose="020F0502020204030204" pitchFamily="34" charset="0"/>
                <a:cs typeface="Calibri" panose="020F0502020204030204" pitchFamily="34" charset="0"/>
              </a:rPr>
              <a:t> τα παιδιά τους και ενημερώνονται για την πρόοδό τους.</a:t>
            </a:r>
          </a:p>
          <a:p>
            <a:pPr algn="just">
              <a:lnSpc>
                <a:spcPct val="115000"/>
              </a:lnSpc>
              <a:spcAft>
                <a:spcPts val="1000"/>
              </a:spcAft>
              <a:tabLst>
                <a:tab pos="571500" algn="l"/>
              </a:tabLst>
            </a:pPr>
            <a:r>
              <a:rPr lang="el-GR" sz="2000" b="1" dirty="0">
                <a:solidFill>
                  <a:schemeClr val="bg1"/>
                </a:solidFill>
                <a:latin typeface="Calibri" panose="020F0502020204030204" pitchFamily="34" charset="0"/>
                <a:cs typeface="Calibri" panose="020F0502020204030204" pitchFamily="34" charset="0"/>
              </a:rPr>
              <a:t>ΠΑΡΑΚΑΛΟΥΜΕ αποφύγετε να συζητάμε για τα παιδιά σας στην πόρτα την ώρα της προσέλευσης και της αποχώρησης.</a:t>
            </a:r>
          </a:p>
          <a:p>
            <a:pPr algn="ctr">
              <a:lnSpc>
                <a:spcPct val="150000"/>
              </a:lnSpc>
            </a:pPr>
            <a:endParaRPr lang="el-GR" sz="2200" b="1" dirty="0">
              <a:solidFill>
                <a:schemeClr val="bg1"/>
              </a:solidFill>
            </a:endParaRPr>
          </a:p>
          <a:p>
            <a:pPr marL="342900" indent="-342900">
              <a:buFont typeface="Wingdings" panose="05000000000000000000" pitchFamily="2" charset="2"/>
              <a:buChar char="Ø"/>
            </a:pPr>
            <a:endParaRPr lang="el-GR" sz="2200" dirty="0">
              <a:solidFill>
                <a:srgbClr val="002060"/>
              </a:solidFill>
            </a:endParaRPr>
          </a:p>
          <a:p>
            <a:pPr marL="342900" indent="-342900">
              <a:buFont typeface="Wingdings" panose="05000000000000000000" pitchFamily="2" charset="2"/>
              <a:buChar char="Ø"/>
            </a:pPr>
            <a:endParaRPr lang="en-US" sz="2200" dirty="0">
              <a:solidFill>
                <a:srgbClr val="002060"/>
              </a:solidFill>
            </a:endParaRPr>
          </a:p>
          <a:p>
            <a:pPr marL="342900" indent="-342900">
              <a:buFont typeface="Wingdings" panose="05000000000000000000" pitchFamily="2" charset="2"/>
              <a:buChar char="Ø"/>
            </a:pPr>
            <a:endParaRPr lang="el-GR" sz="2200" dirty="0">
              <a:solidFill>
                <a:srgbClr val="002060"/>
              </a:solidFill>
            </a:endParaRPr>
          </a:p>
          <a:p>
            <a:pPr marL="342900" indent="-342900">
              <a:buFont typeface="Wingdings" panose="05000000000000000000" pitchFamily="2" charset="2"/>
              <a:buChar char="Ø"/>
            </a:pPr>
            <a:endParaRPr lang="el-GR" sz="2200" dirty="0">
              <a:solidFill>
                <a:schemeClr val="bg1"/>
              </a:solidFill>
            </a:endParaRPr>
          </a:p>
        </p:txBody>
      </p:sp>
      <p:pic>
        <p:nvPicPr>
          <p:cNvPr id="5" name="Εικόνα 4">
            <a:extLst>
              <a:ext uri="{FF2B5EF4-FFF2-40B4-BE49-F238E27FC236}">
                <a16:creationId xmlns:a16="http://schemas.microsoft.com/office/drawing/2014/main" id="{A3C525F6-C2C0-46E4-BF83-1DE343B3D6CA}"/>
              </a:ext>
            </a:extLst>
          </p:cNvPr>
          <p:cNvPicPr>
            <a:picLocks noChangeAspect="1"/>
          </p:cNvPicPr>
          <p:nvPr/>
        </p:nvPicPr>
        <p:blipFill>
          <a:blip r:embed="rId2"/>
          <a:stretch>
            <a:fillRect/>
          </a:stretch>
        </p:blipFill>
        <p:spPr>
          <a:xfrm>
            <a:off x="7482405" y="2393528"/>
            <a:ext cx="1320155" cy="1047742"/>
          </a:xfrm>
          <a:prstGeom prst="rect">
            <a:avLst/>
          </a:prstGeom>
        </p:spPr>
      </p:pic>
      <p:sp>
        <p:nvSpPr>
          <p:cNvPr id="2" name="Ορθογώνιο 1">
            <a:extLst>
              <a:ext uri="{FF2B5EF4-FFF2-40B4-BE49-F238E27FC236}">
                <a16:creationId xmlns:a16="http://schemas.microsoft.com/office/drawing/2014/main" id="{A3399201-0CA3-C1BB-D584-ADA4B06B5919}"/>
              </a:ext>
            </a:extLst>
          </p:cNvPr>
          <p:cNvSpPr/>
          <p:nvPr/>
        </p:nvSpPr>
        <p:spPr>
          <a:xfrm>
            <a:off x="508942" y="86266"/>
            <a:ext cx="7372531" cy="830997"/>
          </a:xfrm>
          <a:prstGeom prst="rect">
            <a:avLst/>
          </a:prstGeom>
          <a:noFill/>
        </p:spPr>
        <p:txBody>
          <a:bodyPr wrap="none" lIns="91440" tIns="45720" rIns="91440" bIns="45720">
            <a:spAutoFit/>
          </a:bodyPr>
          <a:lstStyle/>
          <a:p>
            <a:pPr algn="ctr"/>
            <a:r>
              <a:rPr lang="el-GR" sz="4800" b="1"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latin typeface="Candara" panose="020E0502030303020204" pitchFamily="34" charset="0"/>
              </a:rPr>
              <a:t>Ενημερωτικές συναντήσεις</a:t>
            </a:r>
            <a:endParaRPr lang="el-GR" sz="4800" b="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24816527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02E44C89-79D3-4561-B728-54F0C564B8D3}"/>
              </a:ext>
            </a:extLst>
          </p:cNvPr>
          <p:cNvSpPr>
            <a:spLocks noGrp="1" noChangeArrowheads="1"/>
          </p:cNvSpPr>
          <p:nvPr>
            <p:ph idx="1"/>
          </p:nvPr>
        </p:nvSpPr>
        <p:spPr>
          <a:xfrm>
            <a:off x="-1116632" y="-1179512"/>
            <a:ext cx="10116616" cy="5505450"/>
          </a:xfrm>
        </p:spPr>
        <p:txBody>
          <a:bodyPr>
            <a:normAutofit/>
          </a:bodyPr>
          <a:lstStyle/>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a:p>
            <a:pPr algn="ctr" eaLnBrk="1" hangingPunct="1">
              <a:buFontTx/>
              <a:buNone/>
            </a:pPr>
            <a:endParaRPr lang="el-GR" altLang="el-GR" sz="3600" b="1" dirty="0">
              <a:latin typeface="Segoe Script" pitchFamily="34" charset="0"/>
            </a:endParaRPr>
          </a:p>
        </p:txBody>
      </p:sp>
      <p:sp>
        <p:nvSpPr>
          <p:cNvPr id="8" name="TextBox 7">
            <a:extLst>
              <a:ext uri="{FF2B5EF4-FFF2-40B4-BE49-F238E27FC236}">
                <a16:creationId xmlns:a16="http://schemas.microsoft.com/office/drawing/2014/main" id="{F06F26A6-1C0C-46D1-870A-B6DA6A184DCB}"/>
              </a:ext>
            </a:extLst>
          </p:cNvPr>
          <p:cNvSpPr txBox="1"/>
          <p:nvPr/>
        </p:nvSpPr>
        <p:spPr>
          <a:xfrm>
            <a:off x="0" y="1573213"/>
            <a:ext cx="9176087" cy="5509200"/>
          </a:xfrm>
          <a:prstGeom prst="rect">
            <a:avLst/>
          </a:prstGeom>
          <a:noFill/>
        </p:spPr>
        <p:txBody>
          <a:bodyPr wrap="square" rtlCol="0">
            <a:spAutoFit/>
          </a:bodyPr>
          <a:lstStyle/>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Για οποιαδήποτε απορία έχετε, απευθυνθείτε στις νηπιαγωγούς. Μπορείτε να τηλεφωνήσετε στο σχολείο και να συζητήσετε αυτό που σας προβληματίζει ή να στείλετε </a:t>
            </a:r>
            <a:r>
              <a:rPr lang="en-US" sz="2200" dirty="0">
                <a:solidFill>
                  <a:schemeClr val="bg1"/>
                </a:solidFill>
                <a:latin typeface="Calibri" panose="020F0502020204030204" pitchFamily="34" charset="0"/>
                <a:cs typeface="Calibri" panose="020F0502020204030204" pitchFamily="34" charset="0"/>
              </a:rPr>
              <a:t>mail</a:t>
            </a:r>
            <a:r>
              <a:rPr lang="el-GR" sz="2200" dirty="0">
                <a:solidFill>
                  <a:schemeClr val="bg1"/>
                </a:solidFill>
                <a:latin typeface="Calibri" panose="020F0502020204030204" pitchFamily="34" charset="0"/>
                <a:cs typeface="Calibri" panose="020F0502020204030204" pitchFamily="34" charset="0"/>
              </a:rPr>
              <a:t>. Αποφύγετε να συζητάτε θέματα που σας απασχολούν σχετικά με το παιδί κατά την πρωινή προσέλευση και παρουσία του παιδιού. </a:t>
            </a:r>
          </a:p>
          <a:p>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Παρακολουθείτε καθημερινά τα </a:t>
            </a:r>
            <a:r>
              <a:rPr lang="en-US" sz="2200" dirty="0">
                <a:solidFill>
                  <a:schemeClr val="bg1"/>
                </a:solidFill>
                <a:latin typeface="Calibri" panose="020F0502020204030204" pitchFamily="34" charset="0"/>
                <a:cs typeface="Calibri" panose="020F0502020204030204" pitchFamily="34" charset="0"/>
              </a:rPr>
              <a:t>emails </a:t>
            </a:r>
            <a:r>
              <a:rPr lang="el-GR" sz="2200" dirty="0">
                <a:solidFill>
                  <a:schemeClr val="bg1"/>
                </a:solidFill>
                <a:latin typeface="Calibri" panose="020F0502020204030204" pitchFamily="34" charset="0"/>
                <a:cs typeface="Calibri" panose="020F0502020204030204" pitchFamily="34" charset="0"/>
              </a:rPr>
              <a:t>που έρχονται από το σχολείο.</a:t>
            </a:r>
          </a:p>
          <a:p>
            <a:pPr marL="342900" indent="-342900">
              <a:buFont typeface="Wingdings" panose="05000000000000000000" pitchFamily="2" charset="2"/>
              <a:buChar char="Ø"/>
            </a:pP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Στην περίπτωση που αλλάξετε αριθμό τηλεφώνου ή </a:t>
            </a:r>
            <a:r>
              <a:rPr lang="en-US" sz="2200" dirty="0">
                <a:solidFill>
                  <a:schemeClr val="bg1"/>
                </a:solidFill>
                <a:latin typeface="Calibri" panose="020F0502020204030204" pitchFamily="34" charset="0"/>
                <a:cs typeface="Calibri" panose="020F0502020204030204" pitchFamily="34" charset="0"/>
              </a:rPr>
              <a:t>mail</a:t>
            </a:r>
            <a:r>
              <a:rPr lang="el-GR" sz="2200" dirty="0">
                <a:solidFill>
                  <a:schemeClr val="bg1"/>
                </a:solidFill>
                <a:latin typeface="Calibri" panose="020F0502020204030204" pitchFamily="34" charset="0"/>
                <a:cs typeface="Calibri" panose="020F0502020204030204" pitchFamily="34" charset="0"/>
              </a:rPr>
              <a:t>, ενημερώστε </a:t>
            </a:r>
            <a:r>
              <a:rPr lang="el-GR" sz="2200"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άμεσα</a:t>
            </a:r>
            <a:r>
              <a:rPr lang="el-GR" sz="2200" dirty="0">
                <a:solidFill>
                  <a:schemeClr val="bg1"/>
                </a:solidFill>
                <a:latin typeface="Calibri" panose="020F0502020204030204" pitchFamily="34" charset="0"/>
                <a:cs typeface="Calibri" panose="020F0502020204030204" pitchFamily="34" charset="0"/>
              </a:rPr>
              <a:t> το Νηπιαγωγείο.</a:t>
            </a:r>
          </a:p>
          <a:p>
            <a:pPr marL="342900" indent="-342900">
              <a:buFont typeface="Wingdings" panose="05000000000000000000" pitchFamily="2" charset="2"/>
              <a:buChar char="Ø"/>
            </a:pP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Το τηλέφωνο του σχολείου είναι: 2724</a:t>
            </a:r>
            <a:r>
              <a:rPr lang="it-IT" sz="2200" dirty="0">
                <a:solidFill>
                  <a:schemeClr val="bg1"/>
                </a:solidFill>
                <a:latin typeface="Calibri" panose="020F0502020204030204" pitchFamily="34" charset="0"/>
                <a:cs typeface="Calibri" panose="020F0502020204030204" pitchFamily="34" charset="0"/>
              </a:rPr>
              <a:t>180000</a:t>
            </a: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l-GR" sz="2200" dirty="0">
              <a:solidFill>
                <a:schemeClr val="bg1"/>
              </a:solidFill>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l-GR" sz="2200" dirty="0">
                <a:solidFill>
                  <a:schemeClr val="bg1"/>
                </a:solidFill>
                <a:latin typeface="Calibri" panose="020F0502020204030204" pitchFamily="34" charset="0"/>
                <a:cs typeface="Calibri" panose="020F0502020204030204" pitchFamily="34" charset="0"/>
              </a:rPr>
              <a:t>Παρακολουθείτε συχνά τις αναρτήσεις του ιστολογίου του σχολείου: </a:t>
            </a:r>
            <a:r>
              <a:rPr lang="en-US" sz="2200" dirty="0">
                <a:solidFill>
                  <a:schemeClr val="bg1"/>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https://blogs.sch.gr/nimelig/</a:t>
            </a:r>
            <a:r>
              <a:rPr lang="el-GR" sz="2200" dirty="0">
                <a:solidFill>
                  <a:schemeClr val="bg1"/>
                </a:solidFill>
                <a:latin typeface="Calibri" panose="020F0502020204030204" pitchFamily="34" charset="0"/>
                <a:cs typeface="Calibri" panose="020F0502020204030204" pitchFamily="34" charset="0"/>
              </a:rPr>
              <a:t> </a:t>
            </a:r>
          </a:p>
          <a:p>
            <a:pPr marL="342900" indent="-342900">
              <a:buFont typeface="Wingdings" panose="05000000000000000000" pitchFamily="2" charset="2"/>
              <a:buChar char="Ø"/>
            </a:pPr>
            <a:endParaRPr lang="el-GR" sz="2200" dirty="0">
              <a:solidFill>
                <a:schemeClr val="bg1"/>
              </a:solidFill>
            </a:endParaRPr>
          </a:p>
        </p:txBody>
      </p:sp>
      <p:pic>
        <p:nvPicPr>
          <p:cNvPr id="5" name="Εικόνα 4">
            <a:extLst>
              <a:ext uri="{FF2B5EF4-FFF2-40B4-BE49-F238E27FC236}">
                <a16:creationId xmlns:a16="http://schemas.microsoft.com/office/drawing/2014/main" id="{FA39253B-F10E-4472-80C5-18F328BC136E}"/>
              </a:ext>
            </a:extLst>
          </p:cNvPr>
          <p:cNvPicPr>
            <a:picLocks noChangeAspect="1"/>
          </p:cNvPicPr>
          <p:nvPr/>
        </p:nvPicPr>
        <p:blipFill>
          <a:blip r:embed="rId3"/>
          <a:stretch>
            <a:fillRect/>
          </a:stretch>
        </p:blipFill>
        <p:spPr>
          <a:xfrm>
            <a:off x="5508104" y="194295"/>
            <a:ext cx="1400175" cy="1209675"/>
          </a:xfrm>
          <a:prstGeom prst="rect">
            <a:avLst/>
          </a:prstGeom>
        </p:spPr>
      </p:pic>
      <p:sp>
        <p:nvSpPr>
          <p:cNvPr id="6" name="Ορθογώνιο 5">
            <a:extLst>
              <a:ext uri="{FF2B5EF4-FFF2-40B4-BE49-F238E27FC236}">
                <a16:creationId xmlns:a16="http://schemas.microsoft.com/office/drawing/2014/main" id="{4214BB22-2736-4F1B-9CCB-BEB8890207FB}"/>
              </a:ext>
            </a:extLst>
          </p:cNvPr>
          <p:cNvSpPr/>
          <p:nvPr/>
        </p:nvSpPr>
        <p:spPr>
          <a:xfrm>
            <a:off x="686000" y="311397"/>
            <a:ext cx="3886000" cy="923330"/>
          </a:xfrm>
          <a:prstGeom prst="rect">
            <a:avLst/>
          </a:prstGeom>
          <a:noFill/>
        </p:spPr>
        <p:txBody>
          <a:bodyPr wrap="none" lIns="91440" tIns="45720" rIns="91440" bIns="45720">
            <a:spAutoFit/>
          </a:bodyPr>
          <a:lstStyle/>
          <a:p>
            <a:pPr algn="ctr"/>
            <a:r>
              <a:rPr lang="el-GR" sz="5400" b="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latin typeface="Candara" panose="020E0502030303020204" pitchFamily="34" charset="0"/>
              </a:rPr>
              <a:t>Επικοινωνία</a:t>
            </a:r>
            <a:endParaRPr lang="el-GR" sz="5400" b="1" cap="none" spc="0" dirty="0">
              <a:ln w="9525">
                <a:solidFill>
                  <a:schemeClr val="bg1"/>
                </a:solidFill>
                <a:prstDash val="solid"/>
              </a:ln>
              <a:solidFill>
                <a:schemeClr val="bg1"/>
              </a:solidFill>
              <a:effectLst>
                <a:outerShdw blurRad="12700" dist="38100" dir="2700000" algn="tl" rotWithShape="0">
                  <a:schemeClr val="accent5">
                    <a:lumMod val="60000"/>
                    <a:lumOff val="40000"/>
                  </a:scheme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Κομμάτι">
  <a:themeElements>
    <a:clrScheme name="Κομμάτ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Κομμάτ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ομμάτ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Σαπούνι</Template>
  <TotalTime>8131</TotalTime>
  <Words>3155</Words>
  <Application>Microsoft Office PowerPoint</Application>
  <PresentationFormat>Προβολή στην οθόνη (4:3)</PresentationFormat>
  <Paragraphs>283</Paragraphs>
  <Slides>31</Slides>
  <Notes>0</Notes>
  <HiddenSlides>0</HiddenSlides>
  <MMClips>0</MMClips>
  <ScaleCrop>false</ScaleCrop>
  <HeadingPairs>
    <vt:vector size="6" baseType="variant">
      <vt:variant>
        <vt:lpstr>Γραμματοσειρές που χρησιμοποιούνται</vt:lpstr>
      </vt:variant>
      <vt:variant>
        <vt:i4>11</vt:i4>
      </vt:variant>
      <vt:variant>
        <vt:lpstr>Θέμα</vt:lpstr>
      </vt:variant>
      <vt:variant>
        <vt:i4>1</vt:i4>
      </vt:variant>
      <vt:variant>
        <vt:lpstr>Τίτλοι διαφανειών</vt:lpstr>
      </vt:variant>
      <vt:variant>
        <vt:i4>31</vt:i4>
      </vt:variant>
    </vt:vector>
  </HeadingPairs>
  <TitlesOfParts>
    <vt:vector size="43" baseType="lpstr">
      <vt:lpstr>Arial</vt:lpstr>
      <vt:lpstr>Calibri</vt:lpstr>
      <vt:lpstr>Candara</vt:lpstr>
      <vt:lpstr>Century Gothic</vt:lpstr>
      <vt:lpstr>PL_Christine</vt:lpstr>
      <vt:lpstr>Segoe Script</vt:lpstr>
      <vt:lpstr>Times New Roman</vt:lpstr>
      <vt:lpstr>Trebuchet MS</vt:lpstr>
      <vt:lpstr>Wingdings</vt:lpstr>
      <vt:lpstr>Wingdings 2</vt:lpstr>
      <vt:lpstr>Wingdings 3</vt:lpstr>
      <vt:lpstr>Κομμάτι</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Ολοημερο</vt:lpstr>
      <vt:lpstr>Παρουσίαση του PowerPoint</vt:lpstr>
      <vt:lpstr>ΜαθητικοΙ ΛογαριασμοΙ</vt:lpstr>
      <vt:lpstr>Ηλεκτρονικες υπηρεσιες</vt:lpstr>
      <vt:lpstr>Παρουσίαση του PowerPoint</vt:lpstr>
      <vt:lpstr>Παρουσίαση του PowerPoint</vt:lpstr>
      <vt:lpstr>Πως μαθαινουν τα παιδια στο νηπιαγωγειο</vt:lpstr>
      <vt:lpstr>Παρουσίαση του PowerPoint</vt:lpstr>
      <vt:lpstr>Παρουσίαση του PowerPoint</vt:lpstr>
      <vt:lpstr>ΣχΕδιο ΔρΑσης 2025-2026  </vt:lpstr>
      <vt:lpstr>                    Ενεργοσ πολιτησ</vt:lpstr>
      <vt:lpstr>E twinning</vt:lpstr>
      <vt:lpstr>ΑΓΓΛΙΚΑ   </vt:lpstr>
      <vt:lpstr>                  ΕΚΠΑΙΔΕΥΤΙΚΕΣ ΕΠΙΣΚΕΨΕΙΣ    ΘΕΑΤΡΙΚΕΣ ΠΑΡΑΣΤΑΣΕΙΣ -  ΕΙΣΟΔΟΣ ΤΡΙΤΩΝ  </vt:lpstr>
      <vt:lpstr>Σχολικεσ γιορτες</vt:lpstr>
      <vt:lpstr>ορια</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TANIA</dc:creator>
  <cp:lastModifiedBy>ΓΙΑΝΝΗΣ</cp:lastModifiedBy>
  <cp:revision>85</cp:revision>
  <dcterms:created xsi:type="dcterms:W3CDTF">2016-05-08T01:32:57Z</dcterms:created>
  <dcterms:modified xsi:type="dcterms:W3CDTF">2025-09-29T16:01:42Z</dcterms:modified>
</cp:coreProperties>
</file>