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6" r:id="rId11"/>
    <p:sldId id="267" r:id="rId12"/>
    <p:sldId id="269" r:id="rId13"/>
    <p:sldId id="268" r:id="rId14"/>
    <p:sldId id="265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9" r:id="rId23"/>
    <p:sldId id="280" r:id="rId24"/>
    <p:sldId id="277" r:id="rId25"/>
    <p:sldId id="278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9A5D0-AFCC-4F1A-8B0A-1E56D6C2B5DE}" type="datetimeFigureOut">
              <a:rPr lang="el-GR" smtClean="0"/>
              <a:t>4/3/2021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8B02D-984C-475A-9540-A440B1282E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9868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Λανθασμένες συμπεριφορές: επιτιθέμενος</a:t>
            </a:r>
            <a:r>
              <a:rPr lang="el-GR" baseline="0" dirty="0"/>
              <a:t> , αδιάφορος παρατηρητής, αυτός </a:t>
            </a:r>
            <a:r>
              <a:rPr lang="el-GR" baseline="0"/>
              <a:t>που γελάει/βγάζει </a:t>
            </a:r>
            <a:r>
              <a:rPr lang="el-GR" baseline="0" dirty="0"/>
              <a:t>φωτογραφίες/επικροτεί τον επιτιθέμενο.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8B02D-984C-475A-9540-A440B1282E8A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041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9CB1-21C8-4322-A624-47F3DCE6CA8D}" type="datetimeFigureOut">
              <a:rPr lang="el-GR" smtClean="0"/>
              <a:t>4/3/2021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E3AF-DD52-4A57-B54E-FC4782DF6C2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954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9CB1-21C8-4322-A624-47F3DCE6CA8D}" type="datetimeFigureOut">
              <a:rPr lang="el-GR" smtClean="0"/>
              <a:t>4/3/2021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E3AF-DD52-4A57-B54E-FC4782DF6C2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684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9CB1-21C8-4322-A624-47F3DCE6CA8D}" type="datetimeFigureOut">
              <a:rPr lang="el-GR" smtClean="0"/>
              <a:t>4/3/2021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E3AF-DD52-4A57-B54E-FC4782DF6C2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6513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9CB1-21C8-4322-A624-47F3DCE6CA8D}" type="datetimeFigureOut">
              <a:rPr lang="el-GR" smtClean="0"/>
              <a:t>4/3/2021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E3AF-DD52-4A57-B54E-FC4782DF6C2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2719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9CB1-21C8-4322-A624-47F3DCE6CA8D}" type="datetimeFigureOut">
              <a:rPr lang="el-GR" smtClean="0"/>
              <a:t>4/3/2021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E3AF-DD52-4A57-B54E-FC4782DF6C2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9539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9CB1-21C8-4322-A624-47F3DCE6CA8D}" type="datetimeFigureOut">
              <a:rPr lang="el-GR" smtClean="0"/>
              <a:t>4/3/2021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E3AF-DD52-4A57-B54E-FC4782DF6C2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4217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9CB1-21C8-4322-A624-47F3DCE6CA8D}" type="datetimeFigureOut">
              <a:rPr lang="el-GR" smtClean="0"/>
              <a:t>4/3/2021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E3AF-DD52-4A57-B54E-FC4782DF6C2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552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9CB1-21C8-4322-A624-47F3DCE6CA8D}" type="datetimeFigureOut">
              <a:rPr lang="el-GR" smtClean="0"/>
              <a:t>4/3/2021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E3AF-DD52-4A57-B54E-FC4782DF6C2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376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9CB1-21C8-4322-A624-47F3DCE6CA8D}" type="datetimeFigureOut">
              <a:rPr lang="el-GR" smtClean="0"/>
              <a:t>4/3/2021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E3AF-DD52-4A57-B54E-FC4782DF6C2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358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9CB1-21C8-4322-A624-47F3DCE6CA8D}" type="datetimeFigureOut">
              <a:rPr lang="el-GR" smtClean="0"/>
              <a:t>4/3/2021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E3AF-DD52-4A57-B54E-FC4782DF6C2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139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9CB1-21C8-4322-A624-47F3DCE6CA8D}" type="datetimeFigureOut">
              <a:rPr lang="el-GR" smtClean="0"/>
              <a:t>4/3/2021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2E3AF-DD52-4A57-B54E-FC4782DF6C2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402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09CB1-21C8-4322-A624-47F3DCE6CA8D}" type="datetimeFigureOut">
              <a:rPr lang="el-GR" smtClean="0"/>
              <a:t>4/3/2021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E3AF-DD52-4A57-B54E-FC4782DF6C2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1083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aksiasterati.blogspot.gr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8.jpeg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 txBox="1">
            <a:spLocks/>
          </p:cNvSpPr>
          <p:nvPr/>
        </p:nvSpPr>
        <p:spPr>
          <a:xfrm>
            <a:off x="0" y="4221088"/>
            <a:ext cx="9144000" cy="1470025"/>
          </a:xfrm>
          <a:prstGeom prst="rect">
            <a:avLst/>
          </a:prstGeom>
          <a:solidFill>
            <a:srgbClr val="F2F2F2">
              <a:alpha val="69804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6600" b="1" dirty="0"/>
              <a:t>Σχολικός εκφοβισμός (1)</a:t>
            </a:r>
          </a:p>
          <a:p>
            <a:r>
              <a:rPr lang="el-GR" sz="6600" b="1" dirty="0"/>
              <a:t>Κάρφωμα ή ενημέρωση;</a:t>
            </a:r>
          </a:p>
        </p:txBody>
      </p:sp>
      <p:sp>
        <p:nvSpPr>
          <p:cNvPr id="6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449372" y="5842403"/>
            <a:ext cx="5976664" cy="863583"/>
          </a:xfrm>
        </p:spPr>
        <p:txBody>
          <a:bodyPr/>
          <a:lstStyle/>
          <a:p>
            <a:r>
              <a:rPr lang="el-GR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Χατσίκου Ιωάννα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http://taksiasterati.blogspot.gr/</a:t>
            </a:r>
            <a:endParaRPr lang="el-G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775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447653" y="188640"/>
            <a:ext cx="3296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Καρφώνω 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5027121" y="188640"/>
            <a:ext cx="36167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Ενημερώνω</a:t>
            </a:r>
            <a:endParaRPr lang="el-G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4038295" y="943450"/>
            <a:ext cx="5099858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4400" b="1" cap="none" spc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Χρειάζομαι βοήθεια </a:t>
            </a:r>
          </a:p>
          <a:p>
            <a:pPr algn="ctr"/>
            <a:r>
              <a:rPr lang="el-GR" sz="4400" b="1" cap="none" spc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από κάποιον </a:t>
            </a:r>
          </a:p>
          <a:p>
            <a:pPr algn="ctr"/>
            <a:r>
              <a:rPr lang="el-GR" sz="4400" b="1" cap="none" spc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μεγαλύτερο.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251520" y="980728"/>
            <a:ext cx="3353033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Μπορώ να </a:t>
            </a:r>
          </a:p>
          <a:p>
            <a:pPr algn="ctr"/>
            <a:r>
              <a:rPr lang="el-GR" sz="4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το λύσω </a:t>
            </a:r>
          </a:p>
          <a:p>
            <a:pPr algn="ctr"/>
            <a:r>
              <a:rPr lang="el-GR" sz="4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μόνος/η μου.</a:t>
            </a:r>
            <a:endParaRPr lang="el-GR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698" b="61977"/>
          <a:stretch/>
        </p:blipFill>
        <p:spPr>
          <a:xfrm flipH="1">
            <a:off x="129916" y="5146794"/>
            <a:ext cx="2281843" cy="1695359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913" b="61183"/>
          <a:stretch/>
        </p:blipFill>
        <p:spPr>
          <a:xfrm>
            <a:off x="6835500" y="4844347"/>
            <a:ext cx="2334784" cy="200036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Επεξήγηση με στρογγυλεμένο παραλληλόγραμμο 7"/>
          <p:cNvSpPr/>
          <p:nvPr/>
        </p:nvSpPr>
        <p:spPr>
          <a:xfrm>
            <a:off x="129916" y="3334933"/>
            <a:ext cx="3851920" cy="1927196"/>
          </a:xfrm>
          <a:prstGeom prst="wedgeRoundRectCallout">
            <a:avLst>
              <a:gd name="adj1" fmla="val 10407"/>
              <a:gd name="adj2" fmla="val 66128"/>
              <a:gd name="adj3" fmla="val 16667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Κυρία, ο Σοφοκλής δε με παίζει.</a:t>
            </a:r>
          </a:p>
        </p:txBody>
      </p:sp>
      <p:sp>
        <p:nvSpPr>
          <p:cNvPr id="9" name="Επεξήγηση με στρογγυλεμένο παραλληλόγραμμο 8"/>
          <p:cNvSpPr/>
          <p:nvPr/>
        </p:nvSpPr>
        <p:spPr>
          <a:xfrm>
            <a:off x="4355976" y="3334933"/>
            <a:ext cx="4464497" cy="1680129"/>
          </a:xfrm>
          <a:prstGeom prst="wedgeRoundRectCallout">
            <a:avLst>
              <a:gd name="adj1" fmla="val -2006"/>
              <a:gd name="adj2" fmla="val 61781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Κυρία, ο Φώτης με χτύπησε.</a:t>
            </a:r>
          </a:p>
        </p:txBody>
      </p:sp>
      <p:sp>
        <p:nvSpPr>
          <p:cNvPr id="10" name="Ορθογώνιο 9"/>
          <p:cNvSpPr/>
          <p:nvPr/>
        </p:nvSpPr>
        <p:spPr>
          <a:xfrm>
            <a:off x="433257" y="5287512"/>
            <a:ext cx="332494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8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ΚΑΡΦΙ</a:t>
            </a:r>
            <a:endParaRPr lang="el-GR" sz="239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Ορθογώνιο 10"/>
          <p:cNvSpPr/>
          <p:nvPr/>
        </p:nvSpPr>
        <p:spPr>
          <a:xfrm>
            <a:off x="5491560" y="5078794"/>
            <a:ext cx="351250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88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ΗΡΩΑΣ</a:t>
            </a:r>
            <a:endParaRPr lang="el-GR" sz="239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0427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8" grpId="0" animBg="1"/>
      <p:bldP spid="9" grpId="0" animBg="1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20405"/>
            <a:ext cx="2143125" cy="2143125"/>
          </a:xfrm>
          <a:prstGeom prst="rect">
            <a:avLst/>
          </a:prstGeo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683568" y="2663530"/>
            <a:ext cx="5256584" cy="1728192"/>
          </a:xfrm>
          <a:prstGeom prst="wedgeRoundRectCallout">
            <a:avLst>
              <a:gd name="adj1" fmla="val -39917"/>
              <a:gd name="adj2" fmla="val 72769"/>
              <a:gd name="adj3" fmla="val 16667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Κυρία , ο Γιάννης πήρε το μολύβι μου.</a:t>
            </a:r>
          </a:p>
        </p:txBody>
      </p:sp>
      <p:sp>
        <p:nvSpPr>
          <p:cNvPr id="7" name="Επεξήγηση με στρογγυλεμένο παραλληλόγραμμο 6"/>
          <p:cNvSpPr/>
          <p:nvPr/>
        </p:nvSpPr>
        <p:spPr>
          <a:xfrm>
            <a:off x="2843808" y="332656"/>
            <a:ext cx="5256584" cy="1728192"/>
          </a:xfrm>
          <a:prstGeom prst="wedgeRoundRectCallout">
            <a:avLst>
              <a:gd name="adj1" fmla="val -62583"/>
              <a:gd name="adj2" fmla="val -985"/>
              <a:gd name="adj3" fmla="val 16667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κάνει εδώ το παιδί; Καρφώνει ή ενημερώνει;</a:t>
            </a: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94" t="64157" b="5133"/>
          <a:stretch/>
        </p:blipFill>
        <p:spPr>
          <a:xfrm>
            <a:off x="323528" y="4869160"/>
            <a:ext cx="2067539" cy="18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Ορθογώνιο 5"/>
          <p:cNvSpPr/>
          <p:nvPr/>
        </p:nvSpPr>
        <p:spPr>
          <a:xfrm>
            <a:off x="5220072" y="4725144"/>
            <a:ext cx="332494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8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ΚΑΡΦΙ</a:t>
            </a:r>
            <a:endParaRPr lang="el-GR" sz="239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3308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20405"/>
            <a:ext cx="2143125" cy="2143125"/>
          </a:xfrm>
          <a:prstGeom prst="rect">
            <a:avLst/>
          </a:prstGeo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683568" y="2663530"/>
            <a:ext cx="5256584" cy="1728192"/>
          </a:xfrm>
          <a:prstGeom prst="wedgeRoundRectCallout">
            <a:avLst>
              <a:gd name="adj1" fmla="val -39917"/>
              <a:gd name="adj2" fmla="val 72769"/>
              <a:gd name="adj3" fmla="val 16667"/>
            </a:avLst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Κυρία , η Μαργαρίτα με κοιτάζει συνέχεια.</a:t>
            </a:r>
          </a:p>
        </p:txBody>
      </p:sp>
      <p:sp>
        <p:nvSpPr>
          <p:cNvPr id="7" name="Επεξήγηση με στρογγυλεμένο παραλληλόγραμμο 6"/>
          <p:cNvSpPr/>
          <p:nvPr/>
        </p:nvSpPr>
        <p:spPr>
          <a:xfrm>
            <a:off x="2843808" y="332656"/>
            <a:ext cx="5256584" cy="1728192"/>
          </a:xfrm>
          <a:prstGeom prst="wedgeRoundRectCallout">
            <a:avLst>
              <a:gd name="adj1" fmla="val -62583"/>
              <a:gd name="adj2" fmla="val -985"/>
              <a:gd name="adj3" fmla="val 16667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κάνει εδώ το παιδί; Καρφώνει ή ενημερώνει;</a:t>
            </a: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94" t="64157" b="5133"/>
          <a:stretch/>
        </p:blipFill>
        <p:spPr>
          <a:xfrm>
            <a:off x="323528" y="4869160"/>
            <a:ext cx="2067539" cy="18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Ορθογώνιο 5"/>
          <p:cNvSpPr/>
          <p:nvPr/>
        </p:nvSpPr>
        <p:spPr>
          <a:xfrm>
            <a:off x="5220072" y="4725144"/>
            <a:ext cx="332494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8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ΚΑΡΦΙ</a:t>
            </a:r>
            <a:endParaRPr lang="el-GR" sz="239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3506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20405"/>
            <a:ext cx="2143125" cy="2143125"/>
          </a:xfrm>
          <a:prstGeom prst="rect">
            <a:avLst/>
          </a:prstGeo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683568" y="2663530"/>
            <a:ext cx="5256584" cy="1728192"/>
          </a:xfrm>
          <a:prstGeom prst="wedgeRoundRectCallout">
            <a:avLst>
              <a:gd name="adj1" fmla="val -39917"/>
              <a:gd name="adj2" fmla="val 72769"/>
              <a:gd name="adj3" fmla="val 16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Κυρία , τα παιδιά χτυπάνε τη Σούλα.</a:t>
            </a:r>
          </a:p>
        </p:txBody>
      </p:sp>
      <p:sp>
        <p:nvSpPr>
          <p:cNvPr id="7" name="Επεξήγηση με στρογγυλεμένο παραλληλόγραμμο 6"/>
          <p:cNvSpPr/>
          <p:nvPr/>
        </p:nvSpPr>
        <p:spPr>
          <a:xfrm>
            <a:off x="2771800" y="260648"/>
            <a:ext cx="5256584" cy="1728192"/>
          </a:xfrm>
          <a:prstGeom prst="wedgeRoundRectCallout">
            <a:avLst>
              <a:gd name="adj1" fmla="val -62583"/>
              <a:gd name="adj2" fmla="val -985"/>
              <a:gd name="adj3" fmla="val 16667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κάνει εδώ το παιδί; Καρφώνει ή ενημερώνει;</a:t>
            </a:r>
          </a:p>
        </p:txBody>
      </p:sp>
      <p:sp>
        <p:nvSpPr>
          <p:cNvPr id="10" name="Ορθογώνιο 9"/>
          <p:cNvSpPr/>
          <p:nvPr/>
        </p:nvSpPr>
        <p:spPr>
          <a:xfrm>
            <a:off x="4183902" y="4581128"/>
            <a:ext cx="351250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88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ΗΡΩΑΣ</a:t>
            </a:r>
            <a:endParaRPr lang="el-GR" sz="239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94" t="64157" b="5133"/>
          <a:stretch/>
        </p:blipFill>
        <p:spPr>
          <a:xfrm>
            <a:off x="323528" y="4869160"/>
            <a:ext cx="2067539" cy="1800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819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447653" y="188640"/>
            <a:ext cx="3296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Καρφώνω 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4520526" y="188640"/>
            <a:ext cx="36167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Ενημερώνω</a:t>
            </a:r>
            <a:endParaRPr lang="el-G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-86822" y="1111970"/>
            <a:ext cx="432971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Αυτό που γίνεται </a:t>
            </a:r>
          </a:p>
          <a:p>
            <a:pPr algn="ctr"/>
            <a:r>
              <a:rPr lang="el-GR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είναι </a:t>
            </a:r>
            <a:r>
              <a:rPr lang="el-GR" sz="4400" b="1" u="sng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ακίνδυνο</a:t>
            </a:r>
            <a:r>
              <a:rPr lang="el-GR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4443460" y="1111970"/>
            <a:ext cx="432971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Αυτό που γίνεται </a:t>
            </a:r>
          </a:p>
          <a:p>
            <a:pPr algn="ctr"/>
            <a:r>
              <a:rPr lang="el-GR" sz="4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είναι </a:t>
            </a:r>
            <a:r>
              <a:rPr lang="el-GR" sz="4400" b="1" u="sng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επικίνδυνο</a:t>
            </a:r>
            <a:r>
              <a:rPr lang="el-GR" sz="4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el-GR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43" r="50000"/>
          <a:stretch/>
        </p:blipFill>
        <p:spPr>
          <a:xfrm>
            <a:off x="6831946" y="5203817"/>
            <a:ext cx="1606520" cy="1584692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50" r="20794"/>
          <a:stretch/>
        </p:blipFill>
        <p:spPr>
          <a:xfrm>
            <a:off x="323527" y="5229200"/>
            <a:ext cx="1829229" cy="1368152"/>
          </a:xfrm>
          <a:prstGeom prst="rect">
            <a:avLst/>
          </a:prstGeom>
        </p:spPr>
      </p:pic>
      <p:sp>
        <p:nvSpPr>
          <p:cNvPr id="8" name="Επεξήγηση με στρογγυλεμένο παραλληλόγραμμο 7"/>
          <p:cNvSpPr/>
          <p:nvPr/>
        </p:nvSpPr>
        <p:spPr>
          <a:xfrm>
            <a:off x="129916" y="3334933"/>
            <a:ext cx="3851920" cy="1927196"/>
          </a:xfrm>
          <a:prstGeom prst="wedgeRoundRectCallout">
            <a:avLst>
              <a:gd name="adj1" fmla="val 10407"/>
              <a:gd name="adj2" fmla="val 66128"/>
              <a:gd name="adj3" fmla="val 16667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Κυρία, η Χαρά μιλάει.</a:t>
            </a:r>
          </a:p>
        </p:txBody>
      </p:sp>
      <p:sp>
        <p:nvSpPr>
          <p:cNvPr id="9" name="Επεξήγηση με στρογγυλεμένο παραλληλόγραμμο 8"/>
          <p:cNvSpPr/>
          <p:nvPr/>
        </p:nvSpPr>
        <p:spPr>
          <a:xfrm>
            <a:off x="4355976" y="3334933"/>
            <a:ext cx="4464497" cy="1680129"/>
          </a:xfrm>
          <a:prstGeom prst="wedgeRoundRectCallout">
            <a:avLst>
              <a:gd name="adj1" fmla="val -2006"/>
              <a:gd name="adj2" fmla="val 61781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Κυρία, ο Ντίνος ανέβηκε σε ένα δέντρο.</a:t>
            </a:r>
          </a:p>
        </p:txBody>
      </p:sp>
      <p:sp>
        <p:nvSpPr>
          <p:cNvPr id="10" name="Ορθογώνιο 9"/>
          <p:cNvSpPr/>
          <p:nvPr/>
        </p:nvSpPr>
        <p:spPr>
          <a:xfrm>
            <a:off x="656887" y="5262129"/>
            <a:ext cx="332494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8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ΚΑΡΦΙ</a:t>
            </a:r>
            <a:endParaRPr lang="el-GR" sz="239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Ορθογώνιο 10"/>
          <p:cNvSpPr/>
          <p:nvPr/>
        </p:nvSpPr>
        <p:spPr>
          <a:xfrm>
            <a:off x="5491560" y="5078794"/>
            <a:ext cx="351250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88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ΗΡΩΑΣ</a:t>
            </a:r>
            <a:endParaRPr lang="el-GR" sz="239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335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8" grpId="0" animBg="1"/>
      <p:bldP spid="9" grpId="0" animBg="1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20405"/>
            <a:ext cx="2143125" cy="2143125"/>
          </a:xfrm>
          <a:prstGeom prst="rect">
            <a:avLst/>
          </a:prstGeo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683568" y="2663530"/>
            <a:ext cx="5256584" cy="1728192"/>
          </a:xfrm>
          <a:prstGeom prst="wedgeRoundRectCallout">
            <a:avLst>
              <a:gd name="adj1" fmla="val -39917"/>
              <a:gd name="adj2" fmla="val 72769"/>
              <a:gd name="adj3" fmla="val 16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Κυρία , η Αγγελική έπιασε την Έφη από το λαιμό.</a:t>
            </a:r>
          </a:p>
        </p:txBody>
      </p:sp>
      <p:sp>
        <p:nvSpPr>
          <p:cNvPr id="7" name="Επεξήγηση με στρογγυλεμένο παραλληλόγραμμο 6"/>
          <p:cNvSpPr/>
          <p:nvPr/>
        </p:nvSpPr>
        <p:spPr>
          <a:xfrm>
            <a:off x="2771800" y="260648"/>
            <a:ext cx="5256584" cy="1728192"/>
          </a:xfrm>
          <a:prstGeom prst="wedgeRoundRectCallout">
            <a:avLst>
              <a:gd name="adj1" fmla="val -62583"/>
              <a:gd name="adj2" fmla="val -985"/>
              <a:gd name="adj3" fmla="val 16667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κάνει εδώ το παιδί; Καρφώνει ή ενημερώνει;</a:t>
            </a:r>
          </a:p>
        </p:txBody>
      </p:sp>
      <p:sp>
        <p:nvSpPr>
          <p:cNvPr id="10" name="Ορθογώνιο 9"/>
          <p:cNvSpPr/>
          <p:nvPr/>
        </p:nvSpPr>
        <p:spPr>
          <a:xfrm>
            <a:off x="4183902" y="4581128"/>
            <a:ext cx="351250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88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ΗΡΩΑΣ</a:t>
            </a:r>
            <a:endParaRPr lang="el-GR" sz="239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68" t="63916" r="33264" b="4192"/>
          <a:stretch/>
        </p:blipFill>
        <p:spPr>
          <a:xfrm>
            <a:off x="251518" y="4818550"/>
            <a:ext cx="2520281" cy="2021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961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20405"/>
            <a:ext cx="2143125" cy="2143125"/>
          </a:xfrm>
          <a:prstGeom prst="rect">
            <a:avLst/>
          </a:prstGeo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683568" y="2663530"/>
            <a:ext cx="5256584" cy="1728192"/>
          </a:xfrm>
          <a:prstGeom prst="wedgeRoundRectCallout">
            <a:avLst>
              <a:gd name="adj1" fmla="val -39917"/>
              <a:gd name="adj2" fmla="val 72769"/>
              <a:gd name="adj3" fmla="val 16667"/>
            </a:avLst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Κυρία , ο Σταμάτης μουντζουρώνει το θρανίο.</a:t>
            </a:r>
          </a:p>
        </p:txBody>
      </p:sp>
      <p:sp>
        <p:nvSpPr>
          <p:cNvPr id="7" name="Επεξήγηση με στρογγυλεμένο παραλληλόγραμμο 6"/>
          <p:cNvSpPr/>
          <p:nvPr/>
        </p:nvSpPr>
        <p:spPr>
          <a:xfrm>
            <a:off x="2843808" y="332656"/>
            <a:ext cx="5256584" cy="1728192"/>
          </a:xfrm>
          <a:prstGeom prst="wedgeRoundRectCallout">
            <a:avLst>
              <a:gd name="adj1" fmla="val -62583"/>
              <a:gd name="adj2" fmla="val -985"/>
              <a:gd name="adj3" fmla="val 16667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κάνει εδώ το παιδί; Καρφώνει ή ενημερώνει;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5220072" y="4725144"/>
            <a:ext cx="332494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8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ΚΑΡΦΙ</a:t>
            </a:r>
            <a:endParaRPr lang="el-GR" sz="239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68" t="63916" r="33264" b="4192"/>
          <a:stretch/>
        </p:blipFill>
        <p:spPr>
          <a:xfrm>
            <a:off x="251518" y="4818550"/>
            <a:ext cx="2520281" cy="2021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607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20405"/>
            <a:ext cx="2143125" cy="2143125"/>
          </a:xfrm>
          <a:prstGeom prst="rect">
            <a:avLst/>
          </a:prstGeo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683568" y="2663530"/>
            <a:ext cx="5256584" cy="1728192"/>
          </a:xfrm>
          <a:prstGeom prst="wedgeRoundRectCallout">
            <a:avLst>
              <a:gd name="adj1" fmla="val -39917"/>
              <a:gd name="adj2" fmla="val 72769"/>
              <a:gd name="adj3" fmla="val 1666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Κυρία , τα παιδιά παίζουν με τα ξύλα.</a:t>
            </a:r>
          </a:p>
        </p:txBody>
      </p:sp>
      <p:sp>
        <p:nvSpPr>
          <p:cNvPr id="7" name="Επεξήγηση με στρογγυλεμένο παραλληλόγραμμο 6"/>
          <p:cNvSpPr/>
          <p:nvPr/>
        </p:nvSpPr>
        <p:spPr>
          <a:xfrm>
            <a:off x="2771800" y="260648"/>
            <a:ext cx="5256584" cy="1728192"/>
          </a:xfrm>
          <a:prstGeom prst="wedgeRoundRectCallout">
            <a:avLst>
              <a:gd name="adj1" fmla="val -62583"/>
              <a:gd name="adj2" fmla="val -985"/>
              <a:gd name="adj3" fmla="val 16667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κάνει εδώ το παιδί; Καρφώνει ή ενημερώνει;</a:t>
            </a:r>
          </a:p>
        </p:txBody>
      </p:sp>
      <p:sp>
        <p:nvSpPr>
          <p:cNvPr id="10" name="Ορθογώνιο 9"/>
          <p:cNvSpPr/>
          <p:nvPr/>
        </p:nvSpPr>
        <p:spPr>
          <a:xfrm>
            <a:off x="4183902" y="4581128"/>
            <a:ext cx="351250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88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ΗΡΩΑΣ</a:t>
            </a:r>
            <a:endParaRPr lang="el-GR" sz="239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68" t="63916" r="33264" b="4192"/>
          <a:stretch/>
        </p:blipFill>
        <p:spPr>
          <a:xfrm>
            <a:off x="251518" y="4818550"/>
            <a:ext cx="2520281" cy="2021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8446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447653" y="188640"/>
            <a:ext cx="3296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Καρφώνω 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4520526" y="188640"/>
            <a:ext cx="36167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Ενημερώνω</a:t>
            </a:r>
            <a:endParaRPr lang="el-G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-65692" y="1111970"/>
            <a:ext cx="451828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Αυτό που έγινε , </a:t>
            </a:r>
          </a:p>
          <a:p>
            <a:pPr algn="ctr"/>
            <a:r>
              <a:rPr lang="el-GR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έγινε </a:t>
            </a:r>
            <a:r>
              <a:rPr lang="el-GR" sz="4400" b="1" u="sng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κατά λάθος.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4661408" y="1111970"/>
            <a:ext cx="389382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Αυτό που έγινε,</a:t>
            </a:r>
          </a:p>
          <a:p>
            <a:pPr algn="ctr"/>
            <a:r>
              <a:rPr lang="el-GR" sz="4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έγινε </a:t>
            </a:r>
            <a:r>
              <a:rPr lang="el-GR" sz="4400" b="1" u="sng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επίτηδες.</a:t>
            </a:r>
            <a:endParaRPr lang="el-GR" sz="4400" b="1" u="sng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43" r="50000"/>
          <a:stretch/>
        </p:blipFill>
        <p:spPr>
          <a:xfrm>
            <a:off x="6831946" y="5203817"/>
            <a:ext cx="1606520" cy="1584692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50" r="20794"/>
          <a:stretch/>
        </p:blipFill>
        <p:spPr>
          <a:xfrm>
            <a:off x="323527" y="5229200"/>
            <a:ext cx="1829229" cy="1368152"/>
          </a:xfrm>
          <a:prstGeom prst="rect">
            <a:avLst/>
          </a:prstGeom>
        </p:spPr>
      </p:pic>
      <p:sp>
        <p:nvSpPr>
          <p:cNvPr id="8" name="Επεξήγηση με στρογγυλεμένο παραλληλόγραμμο 7"/>
          <p:cNvSpPr/>
          <p:nvPr/>
        </p:nvSpPr>
        <p:spPr>
          <a:xfrm>
            <a:off x="129916" y="3334933"/>
            <a:ext cx="3851920" cy="1927196"/>
          </a:xfrm>
          <a:prstGeom prst="wedgeRoundRectCallout">
            <a:avLst>
              <a:gd name="adj1" fmla="val 10407"/>
              <a:gd name="adj2" fmla="val 66128"/>
              <a:gd name="adj3" fmla="val 16667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Κυρία, η </a:t>
            </a:r>
            <a:r>
              <a:rPr lang="el-G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Ράνια</a:t>
            </a:r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με πάτησε.</a:t>
            </a:r>
          </a:p>
        </p:txBody>
      </p:sp>
      <p:sp>
        <p:nvSpPr>
          <p:cNvPr id="9" name="Επεξήγηση με στρογγυλεμένο παραλληλόγραμμο 8"/>
          <p:cNvSpPr/>
          <p:nvPr/>
        </p:nvSpPr>
        <p:spPr>
          <a:xfrm>
            <a:off x="4355976" y="3334933"/>
            <a:ext cx="4464497" cy="1680129"/>
          </a:xfrm>
          <a:prstGeom prst="wedgeRoundRectCallout">
            <a:avLst>
              <a:gd name="adj1" fmla="val -2006"/>
              <a:gd name="adj2" fmla="val 61781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Κυρία, ο Βασίλης με λέει συνέχεια χοντρό.</a:t>
            </a:r>
          </a:p>
        </p:txBody>
      </p:sp>
      <p:sp>
        <p:nvSpPr>
          <p:cNvPr id="10" name="Ορθογώνιο 9"/>
          <p:cNvSpPr/>
          <p:nvPr/>
        </p:nvSpPr>
        <p:spPr>
          <a:xfrm>
            <a:off x="656887" y="5262129"/>
            <a:ext cx="332494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8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ΚΑΡΦΙ</a:t>
            </a:r>
            <a:endParaRPr lang="el-GR" sz="239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Ορθογώνιο 10"/>
          <p:cNvSpPr/>
          <p:nvPr/>
        </p:nvSpPr>
        <p:spPr>
          <a:xfrm>
            <a:off x="5491560" y="5078794"/>
            <a:ext cx="351250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88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ΗΡΩΑΣ</a:t>
            </a:r>
            <a:endParaRPr lang="el-GR" sz="239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192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8" grpId="0" animBg="1"/>
      <p:bldP spid="9" grpId="0" animBg="1"/>
      <p:bldP spid="10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20405"/>
            <a:ext cx="2143125" cy="2143125"/>
          </a:xfrm>
          <a:prstGeom prst="rect">
            <a:avLst/>
          </a:prstGeo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683568" y="2663530"/>
            <a:ext cx="5256584" cy="1728192"/>
          </a:xfrm>
          <a:prstGeom prst="wedgeRoundRectCallout">
            <a:avLst>
              <a:gd name="adj1" fmla="val -39917"/>
              <a:gd name="adj2" fmla="val 72769"/>
              <a:gd name="adj3" fmla="val 16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Κυρία , η Γιούλη πετάει πέτρες.</a:t>
            </a:r>
          </a:p>
        </p:txBody>
      </p:sp>
      <p:sp>
        <p:nvSpPr>
          <p:cNvPr id="7" name="Επεξήγηση με στρογγυλεμένο παραλληλόγραμμο 6"/>
          <p:cNvSpPr/>
          <p:nvPr/>
        </p:nvSpPr>
        <p:spPr>
          <a:xfrm>
            <a:off x="2771800" y="260648"/>
            <a:ext cx="5256584" cy="1728192"/>
          </a:xfrm>
          <a:prstGeom prst="wedgeRoundRectCallout">
            <a:avLst>
              <a:gd name="adj1" fmla="val -62583"/>
              <a:gd name="adj2" fmla="val -985"/>
              <a:gd name="adj3" fmla="val 16667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κάνει εδώ το παιδί; Καρφώνει ή ενημερώνει;</a:t>
            </a:r>
          </a:p>
        </p:txBody>
      </p:sp>
      <p:sp>
        <p:nvSpPr>
          <p:cNvPr id="10" name="Ορθογώνιο 9"/>
          <p:cNvSpPr/>
          <p:nvPr/>
        </p:nvSpPr>
        <p:spPr>
          <a:xfrm>
            <a:off x="4183902" y="4581128"/>
            <a:ext cx="351250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88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ΗΡΩΑΣ</a:t>
            </a:r>
            <a:endParaRPr lang="el-GR" sz="239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135" b="70879"/>
          <a:stretch/>
        </p:blipFill>
        <p:spPr>
          <a:xfrm>
            <a:off x="251520" y="4953659"/>
            <a:ext cx="2143125" cy="18148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4926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3312368" cy="3854392"/>
          </a:xfrm>
          <a:prstGeom prst="rect">
            <a:avLst/>
          </a:prstGeom>
        </p:spPr>
      </p:pic>
      <p:sp>
        <p:nvSpPr>
          <p:cNvPr id="3" name="Ορθογώνιο 2"/>
          <p:cNvSpPr/>
          <p:nvPr/>
        </p:nvSpPr>
        <p:spPr>
          <a:xfrm>
            <a:off x="887846" y="260648"/>
            <a:ext cx="6792244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13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Το καρφί</a:t>
            </a:r>
            <a:endParaRPr lang="el-GR" sz="13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466104"/>
            <a:ext cx="2143125" cy="2143125"/>
          </a:xfrm>
          <a:prstGeom prst="rect">
            <a:avLst/>
          </a:prstGeo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323527" y="2348880"/>
            <a:ext cx="2592289" cy="1927196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Ποιον λέμε καρφί ή μαρτυριάρη;</a:t>
            </a:r>
          </a:p>
        </p:txBody>
      </p:sp>
    </p:spTree>
    <p:extLst>
      <p:ext uri="{BB962C8B-B14F-4D97-AF65-F5344CB8AC3E}">
        <p14:creationId xmlns:p14="http://schemas.microsoft.com/office/powerpoint/2010/main" val="414744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20405"/>
            <a:ext cx="2143125" cy="2143125"/>
          </a:xfrm>
          <a:prstGeom prst="rect">
            <a:avLst/>
          </a:prstGeo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683568" y="2663530"/>
            <a:ext cx="5256584" cy="1728192"/>
          </a:xfrm>
          <a:prstGeom prst="wedgeRoundRectCallout">
            <a:avLst>
              <a:gd name="adj1" fmla="val -39917"/>
              <a:gd name="adj2" fmla="val 72769"/>
              <a:gd name="adj3" fmla="val 16667"/>
            </a:avLst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Κυρία , ο Σταμάτης φτερνίστηκε και με έφτυσε.</a:t>
            </a:r>
          </a:p>
        </p:txBody>
      </p:sp>
      <p:sp>
        <p:nvSpPr>
          <p:cNvPr id="7" name="Επεξήγηση με στρογγυλεμένο παραλληλόγραμμο 6"/>
          <p:cNvSpPr/>
          <p:nvPr/>
        </p:nvSpPr>
        <p:spPr>
          <a:xfrm>
            <a:off x="2843808" y="332656"/>
            <a:ext cx="5256584" cy="1728192"/>
          </a:xfrm>
          <a:prstGeom prst="wedgeRoundRectCallout">
            <a:avLst>
              <a:gd name="adj1" fmla="val -62583"/>
              <a:gd name="adj2" fmla="val -985"/>
              <a:gd name="adj3" fmla="val 16667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κάνει εδώ το παιδί; Καρφώνει ή ενημερώνει;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5220072" y="4725144"/>
            <a:ext cx="332494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8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ΚΑΡΦΙ</a:t>
            </a:r>
            <a:endParaRPr lang="el-GR" sz="239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542" b="71700"/>
          <a:stretch/>
        </p:blipFill>
        <p:spPr>
          <a:xfrm>
            <a:off x="314970" y="4941168"/>
            <a:ext cx="2304256" cy="17399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368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3810000" cy="2832100"/>
          </a:xfrm>
          <a:prstGeom prst="rect">
            <a:avLst/>
          </a:prstGeom>
        </p:spPr>
      </p:pic>
      <p:sp>
        <p:nvSpPr>
          <p:cNvPr id="3" name="Επεξήγηση με στρογγυλεμένο παραλληλόγραμμο 2"/>
          <p:cNvSpPr/>
          <p:nvPr/>
        </p:nvSpPr>
        <p:spPr>
          <a:xfrm>
            <a:off x="4283968" y="404664"/>
            <a:ext cx="4536504" cy="1944216"/>
          </a:xfrm>
          <a:prstGeom prst="wedgeRoundRectCallout">
            <a:avLst>
              <a:gd name="adj1" fmla="val -54733"/>
              <a:gd name="adj2" fmla="val 225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Πριν μιλήσεις λοιπόν, σκέψου!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2056281" y="2967335"/>
            <a:ext cx="50314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Είναι σημαντικό;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1824445" y="4053997"/>
            <a:ext cx="54527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Υπάρχει κίνδυνος;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23842" y="5229200"/>
            <a:ext cx="883023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l-GR" sz="4800" b="1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Μπορώ να το λύσω μόνος/η μου;</a:t>
            </a:r>
          </a:p>
        </p:txBody>
      </p:sp>
    </p:spTree>
    <p:extLst>
      <p:ext uri="{BB962C8B-B14F-4D97-AF65-F5344CB8AC3E}">
        <p14:creationId xmlns:p14="http://schemas.microsoft.com/office/powerpoint/2010/main" val="439684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 rot="20722212">
            <a:off x="323531" y="1298033"/>
            <a:ext cx="71926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Δε μου δίνει την μπάλα!</a:t>
            </a:r>
          </a:p>
        </p:txBody>
      </p:sp>
      <p:sp>
        <p:nvSpPr>
          <p:cNvPr id="3" name="Ορθογώνιο 2"/>
          <p:cNvSpPr/>
          <p:nvPr/>
        </p:nvSpPr>
        <p:spPr>
          <a:xfrm rot="456421">
            <a:off x="3969299" y="3286419"/>
            <a:ext cx="26552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Χαζεύει!</a:t>
            </a:r>
          </a:p>
        </p:txBody>
      </p:sp>
      <p:sp>
        <p:nvSpPr>
          <p:cNvPr id="4" name="Ορθογώνιο 3"/>
          <p:cNvSpPr/>
          <p:nvPr/>
        </p:nvSpPr>
        <p:spPr>
          <a:xfrm rot="21158503">
            <a:off x="2561852" y="5106042"/>
            <a:ext cx="60175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Μου πήρε τη σειρά!</a:t>
            </a: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-843474"/>
            <a:ext cx="5472607" cy="773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002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 rot="20722212">
            <a:off x="631999" y="1298033"/>
            <a:ext cx="59320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Χτυπάνε τον Πέτρο!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3784934" y="2955535"/>
            <a:ext cx="40498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Μας απειλεί!</a:t>
            </a:r>
          </a:p>
        </p:txBody>
      </p:sp>
      <p:sp>
        <p:nvSpPr>
          <p:cNvPr id="4" name="Ορθογώνιο 3"/>
          <p:cNvSpPr/>
          <p:nvPr/>
        </p:nvSpPr>
        <p:spPr>
          <a:xfrm rot="524243">
            <a:off x="472225" y="4541478"/>
            <a:ext cx="84593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4000" b="1" cap="none" spc="0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Κατεβαίνει ανάποδα στην τσουλήθρα!</a:t>
            </a: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63" r="16285"/>
          <a:stretch/>
        </p:blipFill>
        <p:spPr>
          <a:xfrm flipH="1">
            <a:off x="870856" y="1052736"/>
            <a:ext cx="3831050" cy="5253305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r="10953" b="4172"/>
          <a:stretch/>
        </p:blipFill>
        <p:spPr>
          <a:xfrm>
            <a:off x="5105734" y="911999"/>
            <a:ext cx="3976914" cy="511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409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76056" y="915269"/>
            <a:ext cx="3816424" cy="2836875"/>
          </a:xfrm>
          <a:prstGeom prst="rect">
            <a:avLst/>
          </a:prstGeom>
        </p:spPr>
      </p:pic>
      <p:sp>
        <p:nvSpPr>
          <p:cNvPr id="3" name="Επεξήγηση με στρογγυλεμένο παραλληλόγραμμο 2"/>
          <p:cNvSpPr/>
          <p:nvPr/>
        </p:nvSpPr>
        <p:spPr>
          <a:xfrm>
            <a:off x="323528" y="446328"/>
            <a:ext cx="4536504" cy="3774759"/>
          </a:xfrm>
          <a:prstGeom prst="wedgeRoundRectCallout">
            <a:avLst>
              <a:gd name="adj1" fmla="val 54906"/>
              <a:gd name="adj2" fmla="val 6204"/>
              <a:gd name="adj3" fmla="val 16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Ας δούμε αν μπορούμε να εντοπίσουμε τα καρφιά από τους ήρωες.</a:t>
            </a:r>
          </a:p>
        </p:txBody>
      </p:sp>
    </p:spTree>
    <p:extLst>
      <p:ext uri="{BB962C8B-B14F-4D97-AF65-F5344CB8AC3E}">
        <p14:creationId xmlns:p14="http://schemas.microsoft.com/office/powerpoint/2010/main" val="2120024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98751" y="-1116457"/>
            <a:ext cx="5328592" cy="8946898"/>
          </a:xfrm>
          <a:prstGeom prst="rect">
            <a:avLst/>
          </a:prstGeom>
        </p:spPr>
      </p:pic>
      <p:sp>
        <p:nvSpPr>
          <p:cNvPr id="2" name="Ορθογώνιο 1"/>
          <p:cNvSpPr/>
          <p:nvPr/>
        </p:nvSpPr>
        <p:spPr>
          <a:xfrm>
            <a:off x="472312" y="1728684"/>
            <a:ext cx="818147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6600" b="1" dirty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Έπεσε από την κούνια.</a:t>
            </a:r>
            <a:endParaRPr lang="el-GR" sz="6600" b="1" cap="none" spc="0" dirty="0">
              <a:ln w="11430">
                <a:solidFill>
                  <a:srgbClr val="00B050"/>
                </a:solidFill>
              </a:ln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755576" y="3657798"/>
            <a:ext cx="3296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Καρφώνω 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4520526" y="3657798"/>
            <a:ext cx="36167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Ενημερώνω</a:t>
            </a:r>
            <a:endParaRPr lang="el-G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6817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98751" y="-1116457"/>
            <a:ext cx="5328592" cy="8946898"/>
          </a:xfrm>
          <a:prstGeom prst="rect">
            <a:avLst/>
          </a:prstGeom>
        </p:spPr>
      </p:pic>
      <p:sp>
        <p:nvSpPr>
          <p:cNvPr id="2" name="Ορθογώνιο 1"/>
          <p:cNvSpPr/>
          <p:nvPr/>
        </p:nvSpPr>
        <p:spPr>
          <a:xfrm>
            <a:off x="389636" y="1728684"/>
            <a:ext cx="834683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6600" b="1" cap="none" spc="0" dirty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Μου πήρε τη </a:t>
            </a:r>
            <a:r>
              <a:rPr lang="el-GR" sz="6600" b="1" cap="none" spc="0" dirty="0" err="1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σβήστρα</a:t>
            </a:r>
            <a:r>
              <a:rPr lang="el-GR" sz="6600" b="1" cap="none" spc="0" dirty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755576" y="3657798"/>
            <a:ext cx="3296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Καρφώνω 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4520526" y="3657798"/>
            <a:ext cx="36167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Ενημερώνω</a:t>
            </a:r>
            <a:endParaRPr lang="el-G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880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98751" y="-1116457"/>
            <a:ext cx="5328592" cy="8946898"/>
          </a:xfrm>
          <a:prstGeom prst="rect">
            <a:avLst/>
          </a:prstGeom>
        </p:spPr>
      </p:pic>
      <p:sp>
        <p:nvSpPr>
          <p:cNvPr id="2" name="Ορθογώνιο 1"/>
          <p:cNvSpPr/>
          <p:nvPr/>
        </p:nvSpPr>
        <p:spPr>
          <a:xfrm>
            <a:off x="2217730" y="1728684"/>
            <a:ext cx="469064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6600" b="1" dirty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Δε με παίζει.</a:t>
            </a:r>
            <a:endParaRPr lang="el-GR" sz="6600" b="1" cap="none" spc="0" dirty="0">
              <a:ln w="11430">
                <a:solidFill>
                  <a:srgbClr val="00B050"/>
                </a:solidFill>
              </a:ln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755576" y="3657798"/>
            <a:ext cx="3296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Καρφώνω 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4520526" y="3657798"/>
            <a:ext cx="36167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Ενημερώνω</a:t>
            </a:r>
            <a:endParaRPr lang="el-G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880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98751" y="-1116457"/>
            <a:ext cx="5328592" cy="8946898"/>
          </a:xfrm>
          <a:prstGeom prst="rect">
            <a:avLst/>
          </a:prstGeom>
        </p:spPr>
      </p:pic>
      <p:sp>
        <p:nvSpPr>
          <p:cNvPr id="2" name="Ορθογώνιο 1"/>
          <p:cNvSpPr/>
          <p:nvPr/>
        </p:nvSpPr>
        <p:spPr>
          <a:xfrm>
            <a:off x="321890" y="1728684"/>
            <a:ext cx="848232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6600" b="1" dirty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Πετάει ξύλα στην αυλή.</a:t>
            </a:r>
            <a:endParaRPr lang="el-GR" sz="6600" b="1" cap="none" spc="0" dirty="0">
              <a:ln w="11430">
                <a:solidFill>
                  <a:srgbClr val="00B050"/>
                </a:solidFill>
              </a:ln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755576" y="3657798"/>
            <a:ext cx="3296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Καρφώνω 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4520526" y="3657798"/>
            <a:ext cx="36167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Ενημερώνω</a:t>
            </a:r>
            <a:endParaRPr lang="el-G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880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98751" y="-1116457"/>
            <a:ext cx="5328592" cy="8946898"/>
          </a:xfrm>
          <a:prstGeom prst="rect">
            <a:avLst/>
          </a:prstGeom>
        </p:spPr>
      </p:pic>
      <p:sp>
        <p:nvSpPr>
          <p:cNvPr id="2" name="Ορθογώνιο 1"/>
          <p:cNvSpPr/>
          <p:nvPr/>
        </p:nvSpPr>
        <p:spPr>
          <a:xfrm>
            <a:off x="1293790" y="1728684"/>
            <a:ext cx="653852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6600" b="1" dirty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Δεν παίζει δίκαια.</a:t>
            </a:r>
            <a:endParaRPr lang="el-GR" sz="6600" b="1" cap="none" spc="0" dirty="0">
              <a:ln w="11430">
                <a:solidFill>
                  <a:srgbClr val="00B050"/>
                </a:solidFill>
              </a:ln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755576" y="3657798"/>
            <a:ext cx="3296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Καρφώνω 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4520526" y="3657798"/>
            <a:ext cx="36167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Ενημερώνω</a:t>
            </a:r>
            <a:endParaRPr lang="el-G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880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2143125" cy="2143125"/>
          </a:xfrm>
          <a:prstGeom prst="rect">
            <a:avLst/>
          </a:prstGeom>
        </p:spPr>
      </p:pic>
      <p:sp>
        <p:nvSpPr>
          <p:cNvPr id="3" name="Επεξήγηση με στρογγυλεμένο παραλληλόγραμμο 2"/>
          <p:cNvSpPr/>
          <p:nvPr/>
        </p:nvSpPr>
        <p:spPr>
          <a:xfrm>
            <a:off x="3131840" y="332656"/>
            <a:ext cx="4464497" cy="1927196"/>
          </a:xfrm>
          <a:prstGeom prst="wedgeRoundRectCallout">
            <a:avLst>
              <a:gd name="adj1" fmla="val -72140"/>
              <a:gd name="adj2" fmla="val 12177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Υπάρχουν άραγε φορές που πρέπει να πούμε αυτό που είδαμε;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780928"/>
            <a:ext cx="5419725" cy="3438525"/>
          </a:xfrm>
          <a:prstGeom prst="rect">
            <a:avLst/>
          </a:prstGeo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3131839" y="332656"/>
            <a:ext cx="4464497" cy="1927196"/>
          </a:xfrm>
          <a:prstGeom prst="wedgeRoundRectCallout">
            <a:avLst>
              <a:gd name="adj1" fmla="val -72140"/>
              <a:gd name="adj2" fmla="val 12177"/>
              <a:gd name="adj3" fmla="val 16667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συμβαίνει στην εικόνα;</a:t>
            </a:r>
          </a:p>
        </p:txBody>
      </p:sp>
      <p:sp>
        <p:nvSpPr>
          <p:cNvPr id="6" name="Επεξήγηση με στρογγυλεμένο παραλληλόγραμμο 5"/>
          <p:cNvSpPr/>
          <p:nvPr/>
        </p:nvSpPr>
        <p:spPr>
          <a:xfrm>
            <a:off x="3131840" y="337561"/>
            <a:ext cx="4464497" cy="1927196"/>
          </a:xfrm>
          <a:prstGeom prst="wedgeRoundRectCallout">
            <a:avLst>
              <a:gd name="adj1" fmla="val -72140"/>
              <a:gd name="adj2" fmla="val 12177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Υπάρχει λανθασμένη συμπεριφορά; Ποια;</a:t>
            </a:r>
          </a:p>
        </p:txBody>
      </p:sp>
      <p:sp>
        <p:nvSpPr>
          <p:cNvPr id="7" name="Επεξήγηση με στρογγυλεμένο παραλληλόγραμμο 6"/>
          <p:cNvSpPr/>
          <p:nvPr/>
        </p:nvSpPr>
        <p:spPr>
          <a:xfrm>
            <a:off x="3131840" y="337561"/>
            <a:ext cx="4464497" cy="1927196"/>
          </a:xfrm>
          <a:prstGeom prst="wedgeRoundRectCallout">
            <a:avLst>
              <a:gd name="adj1" fmla="val -72140"/>
              <a:gd name="adj2" fmla="val 12177"/>
              <a:gd name="adj3" fmla="val 16667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Πώς θα αντιδρούσες αν ήσουν η κοπέλα που βγάζει φωτογραφία;</a:t>
            </a:r>
          </a:p>
        </p:txBody>
      </p:sp>
      <p:sp>
        <p:nvSpPr>
          <p:cNvPr id="8" name="Επεξήγηση με στρογγυλεμένο παραλληλόγραμμο 7"/>
          <p:cNvSpPr/>
          <p:nvPr/>
        </p:nvSpPr>
        <p:spPr>
          <a:xfrm>
            <a:off x="3201825" y="337561"/>
            <a:ext cx="4464497" cy="1927196"/>
          </a:xfrm>
          <a:prstGeom prst="wedgeRoundRectCallout">
            <a:avLst>
              <a:gd name="adj1" fmla="val -72140"/>
              <a:gd name="adj2" fmla="val 12177"/>
              <a:gd name="adj3" fmla="val 16667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Πώς θα αντιδρούσες αν ήσουν το παιδί που κοιτάει τι συμβαίνει;</a:t>
            </a:r>
          </a:p>
        </p:txBody>
      </p:sp>
      <p:sp>
        <p:nvSpPr>
          <p:cNvPr id="9" name="Επεξήγηση με στρογγυλεμένο παραλληλόγραμμο 8"/>
          <p:cNvSpPr/>
          <p:nvPr/>
        </p:nvSpPr>
        <p:spPr>
          <a:xfrm>
            <a:off x="3188683" y="332656"/>
            <a:ext cx="4464497" cy="1927196"/>
          </a:xfrm>
          <a:prstGeom prst="wedgeRoundRectCallout">
            <a:avLst>
              <a:gd name="adj1" fmla="val -72140"/>
              <a:gd name="adj2" fmla="val 12177"/>
              <a:gd name="adj3" fmla="val 16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Πώς θα αντιδρούσες αν ήσουν το παιδί που το χτυπάνε;</a:t>
            </a:r>
          </a:p>
        </p:txBody>
      </p:sp>
    </p:spTree>
    <p:extLst>
      <p:ext uri="{BB962C8B-B14F-4D97-AF65-F5344CB8AC3E}">
        <p14:creationId xmlns:p14="http://schemas.microsoft.com/office/powerpoint/2010/main" val="2973082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52403" y="-1462805"/>
            <a:ext cx="6021288" cy="8946898"/>
          </a:xfrm>
          <a:prstGeom prst="rect">
            <a:avLst/>
          </a:prstGeom>
        </p:spPr>
      </p:pic>
      <p:sp>
        <p:nvSpPr>
          <p:cNvPr id="2" name="Ορθογώνιο 1"/>
          <p:cNvSpPr/>
          <p:nvPr/>
        </p:nvSpPr>
        <p:spPr>
          <a:xfrm>
            <a:off x="773378" y="764704"/>
            <a:ext cx="7494295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6600" b="1" dirty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Τον απειλούν ότι θα </a:t>
            </a:r>
          </a:p>
          <a:p>
            <a:pPr algn="ctr"/>
            <a:r>
              <a:rPr lang="el-GR" sz="6600" b="1" dirty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τον χτυπήσουν</a:t>
            </a:r>
          </a:p>
          <a:p>
            <a:pPr algn="ctr"/>
            <a:r>
              <a:rPr lang="el-GR" sz="6600" b="1" dirty="0">
                <a:ln w="11430"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αν τα πει.</a:t>
            </a:r>
            <a:endParaRPr lang="el-GR" sz="6600" b="1" cap="none" spc="0" dirty="0">
              <a:ln w="11430">
                <a:solidFill>
                  <a:srgbClr val="00B050"/>
                </a:solidFill>
              </a:ln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755576" y="3657798"/>
            <a:ext cx="3296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Καρφώνω 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4520526" y="3657798"/>
            <a:ext cx="36167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Ενημερώνω</a:t>
            </a:r>
            <a:endParaRPr lang="el-G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880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548680"/>
            <a:ext cx="2143125" cy="2143125"/>
          </a:xfrm>
          <a:prstGeom prst="rect">
            <a:avLst/>
          </a:prstGeom>
        </p:spPr>
      </p:pic>
      <p:sp>
        <p:nvSpPr>
          <p:cNvPr id="3" name="Επεξήγηση με στρογγυλεμένο παραλληλόγραμμο 2"/>
          <p:cNvSpPr/>
          <p:nvPr/>
        </p:nvSpPr>
        <p:spPr>
          <a:xfrm>
            <a:off x="539552" y="476672"/>
            <a:ext cx="5256584" cy="2520280"/>
          </a:xfrm>
          <a:prstGeom prst="wedgeRoundRectCallout">
            <a:avLst>
              <a:gd name="adj1" fmla="val 69990"/>
              <a:gd name="adj2" fmla="val -5795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Πώς μπορούμε όμως να ξεχωρίσουμε πότε πρέπει να πούμε κάτι και πότε απλά γινόμαστε «καρφιά»;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539552" y="3140968"/>
            <a:ext cx="3296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Καρφώνω 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4612425" y="3140968"/>
            <a:ext cx="36167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Ενημερώνω</a:t>
            </a:r>
            <a:endParaRPr lang="el-G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447653" y="4064298"/>
            <a:ext cx="3444533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Λέω κάτι </a:t>
            </a:r>
          </a:p>
          <a:p>
            <a:pPr algn="ctr"/>
            <a:r>
              <a:rPr lang="el-GR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για να </a:t>
            </a:r>
            <a:r>
              <a:rPr lang="el-GR" sz="4400" b="1" u="sng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βάλω </a:t>
            </a:r>
          </a:p>
          <a:p>
            <a:pPr algn="ctr"/>
            <a:r>
              <a:rPr lang="el-GR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κάποιον </a:t>
            </a:r>
          </a:p>
          <a:p>
            <a:pPr algn="ctr"/>
            <a:r>
              <a:rPr lang="el-GR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σε μπελάδες. 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4669136" y="4064298"/>
            <a:ext cx="3808157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Λέω κάτι </a:t>
            </a:r>
          </a:p>
          <a:p>
            <a:pPr algn="ctr"/>
            <a:r>
              <a:rPr lang="el-GR" sz="4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για να </a:t>
            </a:r>
            <a:r>
              <a:rPr lang="el-GR" sz="4400" b="1" u="sng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γλιτώσω</a:t>
            </a:r>
          </a:p>
          <a:p>
            <a:pPr algn="ctr"/>
            <a:r>
              <a:rPr lang="el-GR" sz="4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κάποιον </a:t>
            </a:r>
          </a:p>
          <a:p>
            <a:pPr algn="ctr"/>
            <a:r>
              <a:rPr lang="el-GR" sz="4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από μπελάδες.</a:t>
            </a:r>
            <a:endParaRPr lang="el-GR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Επεξήγηση με στρογγυλεμένο παραλληλόγραμμο 7"/>
          <p:cNvSpPr/>
          <p:nvPr/>
        </p:nvSpPr>
        <p:spPr>
          <a:xfrm>
            <a:off x="323528" y="188640"/>
            <a:ext cx="5625008" cy="2960712"/>
          </a:xfrm>
          <a:prstGeom prst="wedgeRoundRectCallout">
            <a:avLst>
              <a:gd name="adj1" fmla="val 69990"/>
              <a:gd name="adj2" fmla="val -5795"/>
              <a:gd name="adj3" fmla="val 16667"/>
            </a:avLst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Αυτός που καρφώνει θέλει απλά να δημιουργήσει μπελάδες , ενώ αυτός που ενημερώνει σώζει κάποιον από μπελάδες, είναι έτσι ένας ήρωας!</a:t>
            </a:r>
          </a:p>
        </p:txBody>
      </p:sp>
    </p:spTree>
    <p:extLst>
      <p:ext uri="{BB962C8B-B14F-4D97-AF65-F5344CB8AC3E}">
        <p14:creationId xmlns:p14="http://schemas.microsoft.com/office/powerpoint/2010/main" val="22654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20405"/>
            <a:ext cx="2143125" cy="2143125"/>
          </a:xfrm>
          <a:prstGeom prst="rect">
            <a:avLst/>
          </a:prstGeom>
        </p:spPr>
      </p:pic>
      <p:sp>
        <p:nvSpPr>
          <p:cNvPr id="3" name="Επεξήγηση με στρογγυλεμένο παραλληλόγραμμο 2"/>
          <p:cNvSpPr/>
          <p:nvPr/>
        </p:nvSpPr>
        <p:spPr>
          <a:xfrm>
            <a:off x="2987824" y="459338"/>
            <a:ext cx="5256584" cy="1728192"/>
          </a:xfrm>
          <a:prstGeom prst="wedgeRoundRectCallout">
            <a:avLst>
              <a:gd name="adj1" fmla="val -62583"/>
              <a:gd name="adj2" fmla="val -985"/>
              <a:gd name="adj3" fmla="val 16667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να δούμε αν μπορούμε να το ξεχωρίσουμε.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873" r="75903"/>
          <a:stretch/>
        </p:blipFill>
        <p:spPr>
          <a:xfrm>
            <a:off x="0" y="4509120"/>
            <a:ext cx="2104445" cy="1869256"/>
          </a:xfrm>
          <a:prstGeom prst="rect">
            <a:avLst/>
          </a:prstGeo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683568" y="2663530"/>
            <a:ext cx="5256584" cy="1728192"/>
          </a:xfrm>
          <a:prstGeom prst="wedgeRoundRectCallout">
            <a:avLst>
              <a:gd name="adj1" fmla="val -39917"/>
              <a:gd name="adj2" fmla="val 72769"/>
              <a:gd name="adj3" fmla="val 16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Κυρία , η Μαρία ζωγραφίζει και δεν κάνει τις ασκήσεις.</a:t>
            </a: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5801" y="4725144"/>
            <a:ext cx="2581275" cy="1771650"/>
          </a:xfrm>
          <a:prstGeom prst="rect">
            <a:avLst/>
          </a:prstGeom>
        </p:spPr>
      </p:pic>
      <p:sp>
        <p:nvSpPr>
          <p:cNvPr id="7" name="Επεξήγηση με στρογγυλεμένο παραλληλόγραμμο 6"/>
          <p:cNvSpPr/>
          <p:nvPr/>
        </p:nvSpPr>
        <p:spPr>
          <a:xfrm>
            <a:off x="2987824" y="459338"/>
            <a:ext cx="5256584" cy="1728192"/>
          </a:xfrm>
          <a:prstGeom prst="wedgeRoundRectCallout">
            <a:avLst>
              <a:gd name="adj1" fmla="val -62583"/>
              <a:gd name="adj2" fmla="val -985"/>
              <a:gd name="adj3" fmla="val 16667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κάνει εδώ το παιδί; Καρφώνει ή ενημερώνει;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202796" y="1988840"/>
            <a:ext cx="8656537" cy="37702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239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ΚΑΡΦΙ</a:t>
            </a:r>
          </a:p>
        </p:txBody>
      </p:sp>
    </p:spTree>
    <p:extLst>
      <p:ext uri="{BB962C8B-B14F-4D97-AF65-F5344CB8AC3E}">
        <p14:creationId xmlns:p14="http://schemas.microsoft.com/office/powerpoint/2010/main" val="4058634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20405"/>
            <a:ext cx="2143125" cy="2143125"/>
          </a:xfrm>
          <a:prstGeom prst="rect">
            <a:avLst/>
          </a:prstGeo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683568" y="2663530"/>
            <a:ext cx="5256584" cy="1728192"/>
          </a:xfrm>
          <a:prstGeom prst="wedgeRoundRectCallout">
            <a:avLst>
              <a:gd name="adj1" fmla="val -39917"/>
              <a:gd name="adj2" fmla="val 72769"/>
              <a:gd name="adj3" fmla="val 1666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Κυρία , ο Σίμος απειλεί το Θανάση ότι θα τον δείρει.</a:t>
            </a:r>
          </a:p>
        </p:txBody>
      </p:sp>
      <p:sp>
        <p:nvSpPr>
          <p:cNvPr id="7" name="Επεξήγηση με στρογγυλεμένο παραλληλόγραμμο 6"/>
          <p:cNvSpPr/>
          <p:nvPr/>
        </p:nvSpPr>
        <p:spPr>
          <a:xfrm>
            <a:off x="3059832" y="520405"/>
            <a:ext cx="5256584" cy="1728192"/>
          </a:xfrm>
          <a:prstGeom prst="wedgeRoundRectCallout">
            <a:avLst>
              <a:gd name="adj1" fmla="val -62583"/>
              <a:gd name="adj2" fmla="val -985"/>
              <a:gd name="adj3" fmla="val 16667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κάνει εδώ το παιδί; Καρφώνει ή ενημερώνει;</a:t>
            </a: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6106" y="3905250"/>
            <a:ext cx="2857500" cy="2952750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9617"/>
          <a:stretch/>
        </p:blipFill>
        <p:spPr>
          <a:xfrm>
            <a:off x="403028" y="5060420"/>
            <a:ext cx="1607501" cy="1536932"/>
          </a:xfrm>
          <a:prstGeom prst="rect">
            <a:avLst/>
          </a:prstGeom>
        </p:spPr>
      </p:pic>
      <p:sp>
        <p:nvSpPr>
          <p:cNvPr id="10" name="Ορθογώνιο 9"/>
          <p:cNvSpPr/>
          <p:nvPr/>
        </p:nvSpPr>
        <p:spPr>
          <a:xfrm>
            <a:off x="-51280" y="1988840"/>
            <a:ext cx="9164689" cy="37702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239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ΗΡΩΑΣ</a:t>
            </a:r>
            <a:endParaRPr lang="el-GR" sz="239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470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447653" y="188640"/>
            <a:ext cx="3296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Καρφώνω 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4520526" y="188640"/>
            <a:ext cx="36167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Ενημερώνω</a:t>
            </a:r>
            <a:endParaRPr lang="el-G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-9757" y="1111970"/>
            <a:ext cx="417556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Αυτό που θα πω </a:t>
            </a:r>
          </a:p>
          <a:p>
            <a:pPr algn="ctr"/>
            <a:r>
              <a:rPr lang="el-GR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είναι </a:t>
            </a:r>
            <a:r>
              <a:rPr lang="el-GR" sz="4400" b="1" u="sng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ασήμαντο</a:t>
            </a:r>
            <a:r>
              <a:rPr lang="el-GR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4520526" y="1111970"/>
            <a:ext cx="417556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Αυτό που θα πω </a:t>
            </a:r>
          </a:p>
          <a:p>
            <a:pPr algn="ctr"/>
            <a:r>
              <a:rPr lang="el-GR" sz="4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είναι </a:t>
            </a:r>
            <a:r>
              <a:rPr lang="el-GR" sz="4400" b="1" u="sng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σημαντικό</a:t>
            </a:r>
            <a:r>
              <a:rPr lang="el-GR" sz="4400" b="1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el-GR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698" b="61977"/>
          <a:stretch/>
        </p:blipFill>
        <p:spPr>
          <a:xfrm flipH="1">
            <a:off x="129917" y="4686098"/>
            <a:ext cx="2901911" cy="2156056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913" b="61183"/>
          <a:stretch/>
        </p:blipFill>
        <p:spPr>
          <a:xfrm>
            <a:off x="6198434" y="4298531"/>
            <a:ext cx="2971850" cy="254618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Επεξήγηση με στρογγυλεμένο παραλληλόγραμμο 7"/>
          <p:cNvSpPr/>
          <p:nvPr/>
        </p:nvSpPr>
        <p:spPr>
          <a:xfrm>
            <a:off x="129917" y="2558520"/>
            <a:ext cx="3851920" cy="1927196"/>
          </a:xfrm>
          <a:prstGeom prst="wedgeRoundRectCallout">
            <a:avLst>
              <a:gd name="adj1" fmla="val 20958"/>
              <a:gd name="adj2" fmla="val 81191"/>
              <a:gd name="adj3" fmla="val 16667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Κυρία, η Κατερίνα μου πήρε τη σειρά.</a:t>
            </a:r>
          </a:p>
        </p:txBody>
      </p:sp>
      <p:sp>
        <p:nvSpPr>
          <p:cNvPr id="9" name="Επεξήγηση με στρογγυλεμένο παραλληλόγραμμο 8"/>
          <p:cNvSpPr/>
          <p:nvPr/>
        </p:nvSpPr>
        <p:spPr>
          <a:xfrm>
            <a:off x="4603253" y="2552464"/>
            <a:ext cx="4464497" cy="1927196"/>
          </a:xfrm>
          <a:prstGeom prst="wedgeRoundRectCallout">
            <a:avLst>
              <a:gd name="adj1" fmla="val -2006"/>
              <a:gd name="adj2" fmla="val 61781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Κυρία, η Σοφία χτύπησε στο γόνατο και τρέχει αίμα.</a:t>
            </a:r>
          </a:p>
        </p:txBody>
      </p:sp>
      <p:sp>
        <p:nvSpPr>
          <p:cNvPr id="10" name="Ορθογώνιο 9"/>
          <p:cNvSpPr/>
          <p:nvPr/>
        </p:nvSpPr>
        <p:spPr>
          <a:xfrm>
            <a:off x="323528" y="5157192"/>
            <a:ext cx="332494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8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ΚΑΡΦΙ</a:t>
            </a:r>
            <a:endParaRPr lang="el-GR" sz="239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Ορθογώνιο 10"/>
          <p:cNvSpPr/>
          <p:nvPr/>
        </p:nvSpPr>
        <p:spPr>
          <a:xfrm>
            <a:off x="5491560" y="5078794"/>
            <a:ext cx="351250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88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ΗΡΩΑΣ</a:t>
            </a:r>
            <a:endParaRPr lang="el-GR" sz="239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810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8" grpId="0" animBg="1"/>
      <p:bldP spid="9" grpId="0" animBg="1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20405"/>
            <a:ext cx="2143125" cy="2143125"/>
          </a:xfrm>
          <a:prstGeom prst="rect">
            <a:avLst/>
          </a:prstGeo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683568" y="2663530"/>
            <a:ext cx="5256584" cy="1728192"/>
          </a:xfrm>
          <a:prstGeom prst="wedgeRoundRectCallout">
            <a:avLst>
              <a:gd name="adj1" fmla="val -39917"/>
              <a:gd name="adj2" fmla="val 72769"/>
              <a:gd name="adj3" fmla="val 16667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Κυρία , η Μαριάννα με λέει χαζή ενώ της είπα να σταματήσει.</a:t>
            </a:r>
          </a:p>
        </p:txBody>
      </p:sp>
      <p:sp>
        <p:nvSpPr>
          <p:cNvPr id="7" name="Επεξήγηση με στρογγυλεμένο παραλληλόγραμμο 6"/>
          <p:cNvSpPr/>
          <p:nvPr/>
        </p:nvSpPr>
        <p:spPr>
          <a:xfrm>
            <a:off x="2771800" y="260648"/>
            <a:ext cx="5256584" cy="1728192"/>
          </a:xfrm>
          <a:prstGeom prst="wedgeRoundRectCallout">
            <a:avLst>
              <a:gd name="adj1" fmla="val -62583"/>
              <a:gd name="adj2" fmla="val -985"/>
              <a:gd name="adj3" fmla="val 16667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κάνει εδώ το παιδί; Καρφώνει ή ενημερώνει;</a:t>
            </a: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66" b="66122"/>
          <a:stretch/>
        </p:blipFill>
        <p:spPr>
          <a:xfrm>
            <a:off x="251520" y="4908019"/>
            <a:ext cx="2114106" cy="1883901"/>
          </a:xfrm>
          <a:prstGeom prst="rect">
            <a:avLst/>
          </a:prstGeom>
        </p:spPr>
      </p:pic>
      <p:sp>
        <p:nvSpPr>
          <p:cNvPr id="10" name="Ορθογώνιο 9"/>
          <p:cNvSpPr/>
          <p:nvPr/>
        </p:nvSpPr>
        <p:spPr>
          <a:xfrm>
            <a:off x="4183902" y="4581128"/>
            <a:ext cx="351250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8800" b="1" spc="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ΗΡΩΑΣ</a:t>
            </a:r>
            <a:endParaRPr lang="el-GR" sz="23900" b="1" cap="none" spc="5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415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20405"/>
            <a:ext cx="2143125" cy="2143125"/>
          </a:xfrm>
          <a:prstGeom prst="rect">
            <a:avLst/>
          </a:prstGeo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683568" y="2663530"/>
            <a:ext cx="5256584" cy="1728192"/>
          </a:xfrm>
          <a:prstGeom prst="wedgeRoundRectCallout">
            <a:avLst>
              <a:gd name="adj1" fmla="val -39917"/>
              <a:gd name="adj2" fmla="val 72769"/>
              <a:gd name="adj3" fmla="val 16667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Κυρία , η Σοφία σκαλίζει τη μύτη της.</a:t>
            </a:r>
          </a:p>
        </p:txBody>
      </p:sp>
      <p:sp>
        <p:nvSpPr>
          <p:cNvPr id="7" name="Επεξήγηση με στρογγυλεμένο παραλληλόγραμμο 6"/>
          <p:cNvSpPr/>
          <p:nvPr/>
        </p:nvSpPr>
        <p:spPr>
          <a:xfrm>
            <a:off x="2843808" y="332656"/>
            <a:ext cx="5256584" cy="1728192"/>
          </a:xfrm>
          <a:prstGeom prst="wedgeRoundRectCallout">
            <a:avLst>
              <a:gd name="adj1" fmla="val -62583"/>
              <a:gd name="adj2" fmla="val -985"/>
              <a:gd name="adj3" fmla="val 16667"/>
            </a:avLst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κάνει εδώ το παιδί; Καρφώνει ή ενημερώνει;</a:t>
            </a: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66" b="66122"/>
          <a:stretch/>
        </p:blipFill>
        <p:spPr>
          <a:xfrm>
            <a:off x="251520" y="4908018"/>
            <a:ext cx="2114106" cy="1883901"/>
          </a:xfrm>
          <a:prstGeom prst="rect">
            <a:avLst/>
          </a:prstGeom>
        </p:spPr>
      </p:pic>
      <p:sp>
        <p:nvSpPr>
          <p:cNvPr id="6" name="Ορθογώνιο 5"/>
          <p:cNvSpPr/>
          <p:nvPr/>
        </p:nvSpPr>
        <p:spPr>
          <a:xfrm>
            <a:off x="5220072" y="4725144"/>
            <a:ext cx="332494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8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ΚΑΡΦΙ</a:t>
            </a:r>
            <a:endParaRPr lang="el-GR" sz="239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921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6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664</Words>
  <Application>Microsoft Office PowerPoint</Application>
  <PresentationFormat>Προβολή στην οθόνη (4:3)</PresentationFormat>
  <Paragraphs>135</Paragraphs>
  <Slides>30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3" baseType="lpstr">
      <vt:lpstr>Arial</vt:lpstr>
      <vt:lpstr>Calibri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Ιωάννα</dc:creator>
  <cp:lastModifiedBy>GEORGITZIKI NATALIA-THEOKLEIA</cp:lastModifiedBy>
  <cp:revision>15</cp:revision>
  <dcterms:created xsi:type="dcterms:W3CDTF">2014-03-04T18:04:59Z</dcterms:created>
  <dcterms:modified xsi:type="dcterms:W3CDTF">2021-03-04T07:45:37Z</dcterms:modified>
</cp:coreProperties>
</file>